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Rammetto One"/>
      <p:regular r:id="rId16"/>
    </p:embeddedFont>
    <p:embeddedFont>
      <p:font typeface="Teko"/>
      <p:regular r:id="rId17"/>
      <p:bold r:id="rId18"/>
    </p:embeddedFont>
    <p:embeddedFont>
      <p:font typeface="Lobster"/>
      <p:regular r:id="rId19"/>
    </p:embeddedFont>
    <p:embeddedFont>
      <p:font typeface="Oi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AfCjtT/87Ldw7U+d+Kg9e9AB1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EB4CDA-DBFF-42BE-B788-6AA7DB9034CD}">
  <a:tblStyle styleId="{B1EB4CDA-DBFF-42BE-B788-6AA7DB9034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i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eko-regular.fntdata"/><Relationship Id="rId16" Type="http://schemas.openxmlformats.org/officeDocument/2006/relationships/font" Target="fonts/RammettoOn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obst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Tek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  <p:sp>
        <p:nvSpPr>
          <p:cNvPr id="269" name="Google Shape;2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ctrTitle"/>
          </p:nvPr>
        </p:nvSpPr>
        <p:spPr>
          <a:xfrm>
            <a:off x="4038600" y="2020886"/>
            <a:ext cx="7315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subTitle"/>
          </p:nvPr>
        </p:nvSpPr>
        <p:spPr>
          <a:xfrm>
            <a:off x="4038600" y="4500561"/>
            <a:ext cx="73152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4" name="Google Shape;94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 rot="5400000">
            <a:off x="5291931" y="115094"/>
            <a:ext cx="4351338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0"/>
          <p:cNvGrpSpPr/>
          <p:nvPr/>
        </p:nvGrpSpPr>
        <p:grpSpPr>
          <a:xfrm>
            <a:off x="0" y="0"/>
            <a:ext cx="7465423" cy="6858000"/>
            <a:chOff x="0" y="0"/>
            <a:chExt cx="7465423" cy="6858000"/>
          </a:xfrm>
        </p:grpSpPr>
        <p:sp>
          <p:nvSpPr>
            <p:cNvPr id="29" name="Google Shape;29;p20"/>
            <p:cNvSpPr/>
            <p:nvPr/>
          </p:nvSpPr>
          <p:spPr>
            <a:xfrm>
              <a:off x="5913422" y="4500561"/>
              <a:ext cx="1552001" cy="2357439"/>
            </a:xfrm>
            <a:custGeom>
              <a:rect b="b" l="l" r="r" t="t"/>
              <a:pathLst>
                <a:path extrusionOk="0" h="3986" w="2984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4671018" y="930207"/>
              <a:ext cx="1338904" cy="3570356"/>
            </a:xfrm>
            <a:custGeom>
              <a:rect b="b" l="l" r="r" t="t"/>
              <a:pathLst>
                <a:path extrusionOk="0" h="6047" w="2569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5587744" y="4500561"/>
              <a:ext cx="1556023" cy="2357439"/>
            </a:xfrm>
            <a:custGeom>
              <a:rect b="b" l="l" r="r" t="t"/>
              <a:pathLst>
                <a:path extrusionOk="0" h="3986" w="2985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5008760" y="0"/>
              <a:ext cx="578985" cy="930207"/>
            </a:xfrm>
            <a:custGeom>
              <a:rect b="b" l="l" r="r" t="t"/>
              <a:pathLst>
                <a:path extrusionOk="0" h="1572" w="1110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0" y="0"/>
              <a:ext cx="6132201" cy="6858000"/>
            </a:xfrm>
            <a:custGeom>
              <a:rect b="b" l="l" r="r" t="t"/>
              <a:pathLst>
                <a:path extrusionOk="0" h="6858000" w="6132201">
                  <a:moveTo>
                    <a:pt x="0" y="0"/>
                  </a:moveTo>
                  <a:lnTo>
                    <a:pt x="3581401" y="0"/>
                  </a:lnTo>
                  <a:lnTo>
                    <a:pt x="3997194" y="0"/>
                  </a:lnTo>
                  <a:lnTo>
                    <a:pt x="4240463" y="0"/>
                  </a:lnTo>
                  <a:lnTo>
                    <a:pt x="4457922" y="0"/>
                  </a:lnTo>
                  <a:lnTo>
                    <a:pt x="5088349" y="0"/>
                  </a:lnTo>
                  <a:cubicBezTo>
                    <a:pt x="5045694" y="183786"/>
                    <a:pt x="5020726" y="372891"/>
                    <a:pt x="5014484" y="560223"/>
                  </a:cubicBezTo>
                  <a:cubicBezTo>
                    <a:pt x="5010322" y="683732"/>
                    <a:pt x="5012923" y="806650"/>
                    <a:pt x="5020726" y="928977"/>
                  </a:cubicBezTo>
                  <a:cubicBezTo>
                    <a:pt x="4761158" y="1510474"/>
                    <a:pt x="4673249" y="2117382"/>
                    <a:pt x="4848548" y="2708334"/>
                  </a:cubicBezTo>
                  <a:cubicBezTo>
                    <a:pt x="5037892" y="3347153"/>
                    <a:pt x="5516453" y="3925695"/>
                    <a:pt x="6009580" y="4502465"/>
                  </a:cubicBezTo>
                  <a:cubicBezTo>
                    <a:pt x="6080844" y="4816260"/>
                    <a:pt x="6126619" y="5135375"/>
                    <a:pt x="6131821" y="5460398"/>
                  </a:cubicBezTo>
                  <a:cubicBezTo>
                    <a:pt x="6138583" y="5944388"/>
                    <a:pt x="6054835" y="6409468"/>
                    <a:pt x="5912307" y="6858000"/>
                  </a:cubicBezTo>
                  <a:lnTo>
                    <a:pt x="4457922" y="6858000"/>
                  </a:lnTo>
                  <a:lnTo>
                    <a:pt x="4240463" y="6858000"/>
                  </a:lnTo>
                  <a:lnTo>
                    <a:pt x="3997194" y="6858000"/>
                  </a:lnTo>
                  <a:lnTo>
                    <a:pt x="35814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20"/>
          <p:cNvSpPr txBox="1"/>
          <p:nvPr>
            <p:ph type="ctrTitle"/>
          </p:nvPr>
        </p:nvSpPr>
        <p:spPr>
          <a:xfrm>
            <a:off x="6132200" y="2038351"/>
            <a:ext cx="522159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subTitle"/>
          </p:nvPr>
        </p:nvSpPr>
        <p:spPr>
          <a:xfrm>
            <a:off x="6132200" y="4518026"/>
            <a:ext cx="522159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838200" y="6356350"/>
            <a:ext cx="1186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2171700" y="6356350"/>
            <a:ext cx="3741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1"/>
          <p:cNvGrpSpPr/>
          <p:nvPr/>
        </p:nvGrpSpPr>
        <p:grpSpPr>
          <a:xfrm>
            <a:off x="1" y="0"/>
            <a:ext cx="8789397" cy="6858000"/>
            <a:chOff x="1" y="0"/>
            <a:chExt cx="8789397" cy="6858000"/>
          </a:xfrm>
        </p:grpSpPr>
        <p:sp>
          <p:nvSpPr>
            <p:cNvPr id="41" name="Google Shape;41;p21"/>
            <p:cNvSpPr/>
            <p:nvPr/>
          </p:nvSpPr>
          <p:spPr>
            <a:xfrm>
              <a:off x="7237397" y="4500561"/>
              <a:ext cx="1552001" cy="2357439"/>
            </a:xfrm>
            <a:custGeom>
              <a:rect b="b" l="l" r="r" t="t"/>
              <a:pathLst>
                <a:path extrusionOk="0" h="3986" w="2984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5994993" y="930207"/>
              <a:ext cx="1338904" cy="3570356"/>
            </a:xfrm>
            <a:custGeom>
              <a:rect b="b" l="l" r="r" t="t"/>
              <a:pathLst>
                <a:path extrusionOk="0" h="6047" w="2569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6911719" y="4500561"/>
              <a:ext cx="1556023" cy="2357439"/>
            </a:xfrm>
            <a:custGeom>
              <a:rect b="b" l="l" r="r" t="t"/>
              <a:pathLst>
                <a:path extrusionOk="0" h="3986" w="2985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6332735" y="0"/>
              <a:ext cx="578985" cy="930207"/>
            </a:xfrm>
            <a:custGeom>
              <a:rect b="b" l="l" r="r" t="t"/>
              <a:pathLst>
                <a:path extrusionOk="0" h="1572" w="1110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>
              <a:off x="1" y="0"/>
              <a:ext cx="7456175" cy="6858000"/>
            </a:xfrm>
            <a:custGeom>
              <a:rect b="b" l="l" r="r" t="t"/>
              <a:pathLst>
                <a:path extrusionOk="0" h="6858000" w="7456175">
                  <a:moveTo>
                    <a:pt x="0" y="0"/>
                  </a:moveTo>
                  <a:lnTo>
                    <a:pt x="1323974" y="0"/>
                  </a:lnTo>
                  <a:lnTo>
                    <a:pt x="3049581" y="0"/>
                  </a:lnTo>
                  <a:lnTo>
                    <a:pt x="3403631" y="0"/>
                  </a:lnTo>
                  <a:lnTo>
                    <a:pt x="3610776" y="0"/>
                  </a:lnTo>
                  <a:lnTo>
                    <a:pt x="3795943" y="0"/>
                  </a:lnTo>
                  <a:lnTo>
                    <a:pt x="4332755" y="0"/>
                  </a:lnTo>
                  <a:lnTo>
                    <a:pt x="4905375" y="0"/>
                  </a:lnTo>
                  <a:lnTo>
                    <a:pt x="5321168" y="0"/>
                  </a:lnTo>
                  <a:lnTo>
                    <a:pt x="5564437" y="0"/>
                  </a:lnTo>
                  <a:lnTo>
                    <a:pt x="5781896" y="0"/>
                  </a:lnTo>
                  <a:lnTo>
                    <a:pt x="6412323" y="0"/>
                  </a:lnTo>
                  <a:cubicBezTo>
                    <a:pt x="6369668" y="183786"/>
                    <a:pt x="6344700" y="372891"/>
                    <a:pt x="6338458" y="560223"/>
                  </a:cubicBezTo>
                  <a:cubicBezTo>
                    <a:pt x="6334296" y="683732"/>
                    <a:pt x="6336897" y="806650"/>
                    <a:pt x="6344700" y="928977"/>
                  </a:cubicBezTo>
                  <a:cubicBezTo>
                    <a:pt x="6085132" y="1510474"/>
                    <a:pt x="5997223" y="2117382"/>
                    <a:pt x="6172522" y="2708334"/>
                  </a:cubicBezTo>
                  <a:cubicBezTo>
                    <a:pt x="6361866" y="3347153"/>
                    <a:pt x="6840427" y="3925695"/>
                    <a:pt x="7333554" y="4502465"/>
                  </a:cubicBezTo>
                  <a:cubicBezTo>
                    <a:pt x="7404818" y="4816260"/>
                    <a:pt x="7450593" y="5135375"/>
                    <a:pt x="7455795" y="5460398"/>
                  </a:cubicBezTo>
                  <a:cubicBezTo>
                    <a:pt x="7462557" y="5944388"/>
                    <a:pt x="7378809" y="6409468"/>
                    <a:pt x="7236281" y="6858000"/>
                  </a:cubicBezTo>
                  <a:lnTo>
                    <a:pt x="5781896" y="6858000"/>
                  </a:lnTo>
                  <a:lnTo>
                    <a:pt x="5564437" y="6858000"/>
                  </a:lnTo>
                  <a:lnTo>
                    <a:pt x="5321168" y="6858000"/>
                  </a:lnTo>
                  <a:lnTo>
                    <a:pt x="5034359" y="6858000"/>
                  </a:lnTo>
                  <a:lnTo>
                    <a:pt x="4905375" y="6858000"/>
                  </a:lnTo>
                  <a:lnTo>
                    <a:pt x="3795943" y="6858000"/>
                  </a:lnTo>
                  <a:lnTo>
                    <a:pt x="3610776" y="6858000"/>
                  </a:lnTo>
                  <a:lnTo>
                    <a:pt x="3403631" y="6858000"/>
                  </a:lnTo>
                  <a:lnTo>
                    <a:pt x="3049581" y="6858000"/>
                  </a:lnTo>
                  <a:lnTo>
                    <a:pt x="1323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21"/>
          <p:cNvSpPr txBox="1"/>
          <p:nvPr>
            <p:ph type="ctrTitle"/>
          </p:nvPr>
        </p:nvSpPr>
        <p:spPr>
          <a:xfrm>
            <a:off x="352426" y="1193005"/>
            <a:ext cx="55697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352426" y="3672680"/>
            <a:ext cx="556974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838200" y="6356350"/>
            <a:ext cx="1186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2171700" y="6356350"/>
            <a:ext cx="3741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1"/>
          <p:cNvSpPr/>
          <p:nvPr>
            <p:ph idx="2" type="pic"/>
          </p:nvPr>
        </p:nvSpPr>
        <p:spPr>
          <a:xfrm>
            <a:off x="6343341" y="0"/>
            <a:ext cx="584865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0" y="2382612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A100"/>
              </a:buClr>
              <a:buSzPts val="6000"/>
              <a:buFont typeface="Calibri"/>
              <a:buNone/>
              <a:defRPr b="1">
                <a:solidFill>
                  <a:srgbClr val="FDA1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1" y="0"/>
            <a:ext cx="3884023" cy="6858000"/>
            <a:chOff x="-1" y="0"/>
            <a:chExt cx="3884023" cy="6858000"/>
          </a:xfrm>
        </p:grpSpPr>
        <p:sp>
          <p:nvSpPr>
            <p:cNvPr id="11" name="Google Shape;11;p18"/>
            <p:cNvSpPr/>
            <p:nvPr/>
          </p:nvSpPr>
          <p:spPr>
            <a:xfrm>
              <a:off x="2332021" y="4500561"/>
              <a:ext cx="1552001" cy="2357439"/>
            </a:xfrm>
            <a:custGeom>
              <a:rect b="b" l="l" r="r" t="t"/>
              <a:pathLst>
                <a:path extrusionOk="0" h="3986" w="2984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1089617" y="930207"/>
              <a:ext cx="1338904" cy="3570356"/>
            </a:xfrm>
            <a:custGeom>
              <a:rect b="b" l="l" r="r" t="t"/>
              <a:pathLst>
                <a:path extrusionOk="0" h="6047" w="2569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2006343" y="4500561"/>
              <a:ext cx="1556023" cy="2357439"/>
            </a:xfrm>
            <a:custGeom>
              <a:rect b="b" l="l" r="r" t="t"/>
              <a:pathLst>
                <a:path extrusionOk="0" h="3986" w="2985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-1" y="0"/>
              <a:ext cx="2550801" cy="6858000"/>
            </a:xfrm>
            <a:custGeom>
              <a:rect b="b" l="l" r="r" t="t"/>
              <a:pathLst>
                <a:path extrusionOk="0" h="6858000" w="2550801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1427359" y="0"/>
              <a:ext cx="578985" cy="930207"/>
            </a:xfrm>
            <a:custGeom>
              <a:rect b="b" l="l" r="r" t="t"/>
              <a:pathLst>
                <a:path extrusionOk="0" h="1572" w="1110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18"/>
          <p:cNvSpPr txBox="1"/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4038600" y="1050072"/>
            <a:ext cx="73152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latin typeface="Rammetto One"/>
                <a:ea typeface="Rammetto One"/>
                <a:cs typeface="Rammetto One"/>
                <a:sym typeface="Rammetto One"/>
              </a:rPr>
              <a:t>UIU Eatery</a:t>
            </a:r>
            <a:br>
              <a:rPr lang="en-US" sz="6600"/>
            </a:br>
            <a:r>
              <a:rPr lang="en-US" sz="4300"/>
              <a:t>-</a:t>
            </a:r>
            <a:r>
              <a:rPr lang="en-US" sz="4300">
                <a:latin typeface="Teko"/>
                <a:ea typeface="Teko"/>
                <a:cs typeface="Teko"/>
                <a:sym typeface="Teko"/>
              </a:rPr>
              <a:t>Cafeteria Management System</a:t>
            </a:r>
            <a:r>
              <a:rPr lang="en-US" sz="4300">
                <a:latin typeface="Teko"/>
                <a:ea typeface="Teko"/>
                <a:cs typeface="Teko"/>
                <a:sym typeface="Teko"/>
              </a:rPr>
              <a:t>-</a:t>
            </a:r>
            <a:endParaRPr sz="5700"/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4038600" y="3981074"/>
            <a:ext cx="73152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/>
              <a:t>System Analysis and Design Laboratory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24" name="Google Shape;124;p1"/>
          <p:cNvGrpSpPr/>
          <p:nvPr/>
        </p:nvGrpSpPr>
        <p:grpSpPr>
          <a:xfrm>
            <a:off x="147430" y="5229225"/>
            <a:ext cx="1936891" cy="1343025"/>
            <a:chOff x="136525" y="4619625"/>
            <a:chExt cx="2761097" cy="1914525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3436938" y="2714625"/>
                <a:ext cx="862013" cy="822325"/>
              </a:xfrm>
              <a:custGeom>
                <a:rect b="b" l="l" r="r" t="t"/>
                <a:pathLst>
                  <a:path extrusionOk="0" h="1002" w="1050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2451100" y="2257425"/>
                <a:ext cx="1927225" cy="1914525"/>
              </a:xfrm>
              <a:custGeom>
                <a:rect b="b" l="l" r="r" t="t"/>
                <a:pathLst>
                  <a:path extrusionOk="0" h="2336" w="2348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Google Shape;128;p1"/>
            <p:cNvSpPr txBox="1"/>
            <p:nvPr/>
          </p:nvSpPr>
          <p:spPr>
            <a:xfrm>
              <a:off x="1000781" y="5975350"/>
              <a:ext cx="1896841" cy="52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B4D6A"/>
                  </a:solidFill>
                  <a:latin typeface="Calibri"/>
                  <a:ea typeface="Calibri"/>
                  <a:cs typeface="Calibri"/>
                  <a:sym typeface="Calibri"/>
                </a:rPr>
                <a:t>RU HUNGRY</a:t>
              </a:r>
              <a:endParaRPr/>
            </a:p>
          </p:txBody>
        </p:sp>
      </p:grp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23697" l="15846" r="18725" t="18405"/>
          <a:stretch/>
        </p:blipFill>
        <p:spPr>
          <a:xfrm>
            <a:off x="9636475" y="856750"/>
            <a:ext cx="2012276" cy="17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ctrTitle"/>
          </p:nvPr>
        </p:nvSpPr>
        <p:spPr>
          <a:xfrm>
            <a:off x="5567966" y="-841374"/>
            <a:ext cx="522159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        </a:t>
            </a:r>
            <a:r>
              <a:rPr lang="en-US" sz="4000"/>
              <a:t>Our Team </a:t>
            </a:r>
            <a:endParaRPr/>
          </a:p>
        </p:txBody>
      </p:sp>
      <p:sp>
        <p:nvSpPr>
          <p:cNvPr id="136" name="Google Shape;136;p2"/>
          <p:cNvSpPr txBox="1"/>
          <p:nvPr>
            <p:ph idx="1" type="subTitle"/>
          </p:nvPr>
        </p:nvSpPr>
        <p:spPr>
          <a:xfrm>
            <a:off x="6715939" y="1913042"/>
            <a:ext cx="50088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rPr b="1" lang="en-US" sz="18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Taiyaba Taskin               </a:t>
            </a:r>
            <a:r>
              <a:rPr b="1" lang="en-US" sz="1800">
                <a:solidFill>
                  <a:srgbClr val="783F04"/>
                </a:solidFill>
                <a:latin typeface="Oi"/>
                <a:ea typeface="Oi"/>
                <a:cs typeface="Oi"/>
                <a:sym typeface="Oi"/>
              </a:rPr>
              <a:t>               </a:t>
            </a:r>
            <a:r>
              <a:rPr b="1" lang="en-US" sz="18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011162063</a:t>
            </a:r>
            <a:endParaRPr b="1" sz="1800">
              <a:solidFill>
                <a:srgbClr val="783F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t/>
            </a:r>
            <a:endParaRPr b="1" sz="1800">
              <a:solidFill>
                <a:srgbClr val="783F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rPr b="1" i="0" lang="en-US" sz="1800" u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Shifa Chowdhury Iwase</a:t>
            </a:r>
            <a:r>
              <a:rPr b="1" i="0" lang="en-US" sz="1800" u="none" strike="noStrike">
                <a:solidFill>
                  <a:srgbClr val="783F04"/>
                </a:solidFill>
                <a:latin typeface="Oi"/>
                <a:ea typeface="Oi"/>
                <a:cs typeface="Oi"/>
                <a:sym typeface="Oi"/>
              </a:rPr>
              <a:t>               </a:t>
            </a:r>
            <a:r>
              <a:rPr b="1" i="0" lang="en-US" sz="1800" u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011183003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rPr b="1" lang="en-US" sz="18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</a:t>
            </a:r>
            <a:r>
              <a:rPr b="1" i="0" lang="en-US" sz="1800" u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Jubayer Hossain</a:t>
            </a:r>
            <a:r>
              <a:rPr b="1" lang="en-US" sz="18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Sheebly</a:t>
            </a:r>
            <a:r>
              <a:rPr b="1" i="0" lang="en-US" sz="1800" u="none" strike="noStrike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    </a:t>
            </a:r>
            <a:r>
              <a:rPr b="1" i="0" lang="en-US" sz="1800" u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ID:011183017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t/>
            </a:r>
            <a:endParaRPr b="1" sz="1800">
              <a:solidFill>
                <a:srgbClr val="783F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rPr b="1" lang="en-US" sz="18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Tarifuzzaman</a:t>
            </a:r>
            <a:r>
              <a:rPr b="1" i="0" lang="en-US" sz="1800" u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           ID: 011</a:t>
            </a:r>
            <a:r>
              <a:rPr b="1" lang="en-US" sz="18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191245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None/>
            </a:pPr>
            <a:r>
              <a:rPr b="1" lang="en-US" sz="18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Sazzad Mazumder </a:t>
            </a:r>
            <a:r>
              <a:rPr b="1" lang="en-US" sz="1800">
                <a:solidFill>
                  <a:srgbClr val="783F04"/>
                </a:solidFill>
              </a:rPr>
              <a:t>               </a:t>
            </a:r>
            <a:r>
              <a:rPr b="1" lang="en-US" sz="1800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011201285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grpSp>
        <p:nvGrpSpPr>
          <p:cNvPr id="137" name="Google Shape;137;p2"/>
          <p:cNvGrpSpPr/>
          <p:nvPr/>
        </p:nvGrpSpPr>
        <p:grpSpPr>
          <a:xfrm>
            <a:off x="147430" y="5229225"/>
            <a:ext cx="2012232" cy="1343025"/>
            <a:chOff x="136525" y="4619625"/>
            <a:chExt cx="2868500" cy="1914525"/>
          </a:xfrm>
        </p:grpSpPr>
        <p:grpSp>
          <p:nvGrpSpPr>
            <p:cNvPr id="138" name="Google Shape;138;p2"/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3436938" y="2714625"/>
                <a:ext cx="862013" cy="822325"/>
              </a:xfrm>
              <a:custGeom>
                <a:rect b="b" l="l" r="r" t="t"/>
                <a:pathLst>
                  <a:path extrusionOk="0" h="1002" w="1050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451100" y="2257425"/>
                <a:ext cx="1927225" cy="1914525"/>
              </a:xfrm>
              <a:custGeom>
                <a:rect b="b" l="l" r="r" t="t"/>
                <a:pathLst>
                  <a:path extrusionOk="0" h="2336" w="2348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Google Shape;141;p2"/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B4D6A"/>
                  </a:solidFill>
                  <a:latin typeface="Calibri"/>
                  <a:ea typeface="Calibri"/>
                  <a:cs typeface="Calibri"/>
                  <a:sym typeface="Calibri"/>
                </a:rPr>
                <a:t>RU HUNGRY!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ctrTitle"/>
          </p:nvPr>
        </p:nvSpPr>
        <p:spPr>
          <a:xfrm>
            <a:off x="282419" y="342899"/>
            <a:ext cx="5569742" cy="6088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48" name="Google Shape;148;p3"/>
          <p:cNvSpPr txBox="1"/>
          <p:nvPr>
            <p:ph idx="1" type="subTitle"/>
          </p:nvPr>
        </p:nvSpPr>
        <p:spPr>
          <a:xfrm>
            <a:off x="282419" y="1615279"/>
            <a:ext cx="5813581" cy="4899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‘‘</a:t>
            </a:r>
            <a:r>
              <a:rPr lang="en-US" sz="2800"/>
              <a:t>We are bringing a new genre of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ordering food inside university campus’’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A1BFE4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aim is to automate the existing way of ordering food for  both the students and faculties to ensure an efficient, hassle-free, and profitable system.</a:t>
            </a:r>
            <a:br>
              <a:rPr b="1" lang="en-US" sz="4800">
                <a:solidFill>
                  <a:srgbClr val="A1BFE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1" lang="en-US" sz="4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2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9" name="Google Shape;149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574" r="21573" t="0"/>
          <a:stretch/>
        </p:blipFill>
        <p:spPr>
          <a:xfrm>
            <a:off x="6339840" y="0"/>
            <a:ext cx="5852160" cy="686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ctrTitle"/>
          </p:nvPr>
        </p:nvSpPr>
        <p:spPr>
          <a:xfrm>
            <a:off x="282419" y="342899"/>
            <a:ext cx="5569742" cy="608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MOTIVATION</a:t>
            </a:r>
            <a:endParaRPr/>
          </a:p>
        </p:txBody>
      </p:sp>
      <p:sp>
        <p:nvSpPr>
          <p:cNvPr id="156" name="Google Shape;156;p4"/>
          <p:cNvSpPr txBox="1"/>
          <p:nvPr>
            <p:ph idx="1" type="subTitle"/>
          </p:nvPr>
        </p:nvSpPr>
        <p:spPr>
          <a:xfrm>
            <a:off x="526260" y="1481929"/>
            <a:ext cx="5813581" cy="4899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b="1" lang="en-US"/>
              <a:t>Huge rush and crowd in cafeteria.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b="1" lang="en-US"/>
              <a:t>Lack of changes and no </a:t>
            </a:r>
            <a:r>
              <a:rPr b="1" lang="en-US"/>
              <a:t>coordination.</a:t>
            </a:r>
            <a:endParaRPr b="1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b="1" lang="en-US"/>
              <a:t>Student has no specific place to post their </a:t>
            </a:r>
            <a:r>
              <a:rPr b="1" lang="en-US"/>
              <a:t>homemade</a:t>
            </a:r>
            <a:r>
              <a:rPr b="1" lang="en-US"/>
              <a:t> food.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b="1" lang="en-US"/>
              <a:t>Faculties need contacting staffs for room delivery.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b="1" lang="en-US"/>
              <a:t>Availability of food item cannot be known without physically visiting cafeteria.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57" name="Google Shape;157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975" l="0" r="0" t="6974"/>
          <a:stretch/>
        </p:blipFill>
        <p:spPr>
          <a:xfrm>
            <a:off x="6339841" y="-255815"/>
            <a:ext cx="5852160" cy="68621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4"/>
          <p:cNvGrpSpPr/>
          <p:nvPr/>
        </p:nvGrpSpPr>
        <p:grpSpPr>
          <a:xfrm>
            <a:off x="-277573" y="5514975"/>
            <a:ext cx="2012232" cy="1343025"/>
            <a:chOff x="136525" y="4619625"/>
            <a:chExt cx="2868500" cy="1914525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436938" y="2714625"/>
                <a:ext cx="862013" cy="822325"/>
              </a:xfrm>
              <a:custGeom>
                <a:rect b="b" l="l" r="r" t="t"/>
                <a:pathLst>
                  <a:path extrusionOk="0" h="1002" w="1050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451100" y="2257425"/>
                <a:ext cx="1927225" cy="1914525"/>
              </a:xfrm>
              <a:custGeom>
                <a:rect b="b" l="l" r="r" t="t"/>
                <a:pathLst>
                  <a:path extrusionOk="0" h="2336" w="2348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" name="Google Shape;162;p4"/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B4D6A"/>
                  </a:solidFill>
                  <a:latin typeface="Calibri"/>
                  <a:ea typeface="Calibri"/>
                  <a:cs typeface="Calibri"/>
                  <a:sym typeface="Calibri"/>
                </a:rPr>
                <a:t>RU HUNGRY!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3581400" y="-230694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700">
                <a:solidFill>
                  <a:srgbClr val="6367AE"/>
                </a:solidFill>
                <a:latin typeface="Rammetto One"/>
                <a:ea typeface="Rammetto One"/>
                <a:cs typeface="Rammetto One"/>
                <a:sym typeface="Rammetto One"/>
              </a:rPr>
              <a:t>Existing System Studies</a:t>
            </a:r>
            <a:endParaRPr sz="3700">
              <a:solidFill>
                <a:srgbClr val="6367AE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-118020" y="765175"/>
            <a:ext cx="3459314" cy="3602038"/>
            <a:chOff x="415130" y="0"/>
            <a:chExt cx="4351338" cy="4351338"/>
          </a:xfrm>
        </p:grpSpPr>
        <p:sp>
          <p:nvSpPr>
            <p:cNvPr id="170" name="Google Shape;170;p6"/>
            <p:cNvSpPr/>
            <p:nvPr/>
          </p:nvSpPr>
          <p:spPr>
            <a:xfrm>
              <a:off x="415130" y="0"/>
              <a:ext cx="4351338" cy="4351338"/>
            </a:xfrm>
            <a:prstGeom prst="diamond">
              <a:avLst/>
            </a:prstGeom>
            <a:solidFill>
              <a:srgbClr val="CBC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28508" y="413377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272B4D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911354" y="639165"/>
              <a:ext cx="1531200" cy="13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Pathao Food</a:t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656070" y="413377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272B4D">
                <a:alpha val="76862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2738912" y="496219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Food Panda</a:t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28508" y="2240939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272B4D">
                <a:alpha val="63137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911350" y="2323781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Uber Eats</a:t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656070" y="2240939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272B4D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2738912" y="2323781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Hungry </a:t>
              </a: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Naki?</a:t>
              </a:r>
              <a:endParaRPr/>
            </a:p>
          </p:txBody>
        </p:sp>
      </p:grp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6"/>
          <p:cNvSpPr txBox="1"/>
          <p:nvPr>
            <p:ph idx="2" type="body"/>
          </p:nvPr>
        </p:nvSpPr>
        <p:spPr>
          <a:xfrm>
            <a:off x="6172201" y="7043055"/>
            <a:ext cx="495299" cy="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2790946" y="4114353"/>
            <a:ext cx="1531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100" lIns="118100" spcFirstLastPara="1" rIns="118100" wrap="square" tIns="118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Hungry!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1031100" y="4155375"/>
            <a:ext cx="1288200" cy="1404900"/>
          </a:xfrm>
          <a:prstGeom prst="roundRect">
            <a:avLst>
              <a:gd fmla="val 16667" name="adj"/>
            </a:avLst>
          </a:prstGeom>
          <a:solidFill>
            <a:srgbClr val="6B6E89">
              <a:alpha val="79040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KFC BD</a:t>
            </a:r>
            <a:endParaRPr/>
          </a:p>
        </p:txBody>
      </p:sp>
      <p:graphicFrame>
        <p:nvGraphicFramePr>
          <p:cNvPr id="183" name="Google Shape;183;p6"/>
          <p:cNvGraphicFramePr/>
          <p:nvPr/>
        </p:nvGraphicFramePr>
        <p:xfrm>
          <a:off x="3493688" y="6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{B1EB4CDA-DBFF-42BE-B788-6AA7DB9034CD}</a:tableStyleId>
              </a:tblPr>
              <a:tblGrid>
                <a:gridCol w="1076775"/>
                <a:gridCol w="1221700"/>
                <a:gridCol w="1221700"/>
                <a:gridCol w="1221700"/>
                <a:gridCol w="1221700"/>
                <a:gridCol w="1221700"/>
                <a:gridCol w="1221700"/>
              </a:tblGrid>
              <a:tr h="55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E6913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Features</a:t>
                      </a:r>
                      <a:endParaRPr b="1" sz="1500">
                        <a:solidFill>
                          <a:srgbClr val="E69138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367AE"/>
                          </a:solidFill>
                        </a:rPr>
                        <a:t>Pathao Food</a:t>
                      </a:r>
                      <a:endParaRPr b="1">
                        <a:solidFill>
                          <a:srgbClr val="6367AE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367AE"/>
                          </a:solidFill>
                        </a:rPr>
                        <a:t>Food Panda</a:t>
                      </a:r>
                      <a:endParaRPr b="1">
                        <a:solidFill>
                          <a:srgbClr val="6367AE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367AE"/>
                          </a:solidFill>
                        </a:rPr>
                        <a:t>Uber Eats</a:t>
                      </a:r>
                      <a:endParaRPr b="1">
                        <a:solidFill>
                          <a:srgbClr val="6367AE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367AE"/>
                          </a:solidFill>
                        </a:rPr>
                        <a:t>Hungry</a:t>
                      </a:r>
                      <a:r>
                        <a:rPr b="1" lang="en-US">
                          <a:solidFill>
                            <a:srgbClr val="6367AE"/>
                          </a:solidFill>
                        </a:rPr>
                        <a:t> Naki?</a:t>
                      </a:r>
                      <a:endParaRPr b="1">
                        <a:solidFill>
                          <a:srgbClr val="6367AE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367AE"/>
                          </a:solidFill>
                        </a:rPr>
                        <a:t>KFC BD</a:t>
                      </a:r>
                      <a:endParaRPr b="1">
                        <a:solidFill>
                          <a:srgbClr val="6367AE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367AE"/>
                          </a:solidFill>
                        </a:rPr>
                        <a:t>UIU Eatery</a:t>
                      </a:r>
                      <a:endParaRPr b="1">
                        <a:solidFill>
                          <a:srgbClr val="6367AE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Delivery/Pickup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Review Rating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Order History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Sorting Option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Order Tracking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6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Multiple Payment Options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Coupons/Vouchers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36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View </a:t>
                      </a:r>
                      <a:r>
                        <a:rPr b="1" lang="en-US" sz="1300"/>
                        <a:t>Stock Availability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User Monitoring System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In-app restaurant registration</a:t>
                      </a:r>
                      <a:endParaRPr b="1" sz="1300"/>
                    </a:p>
                  </a:txBody>
                  <a:tcPr marT="0" marB="0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6"/>
          <p:cNvSpPr/>
          <p:nvPr/>
        </p:nvSpPr>
        <p:spPr>
          <a:xfrm>
            <a:off x="6119075" y="13098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7338275" y="13098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4823675" y="13098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9700475" y="13098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8481275" y="13098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4823675" y="1767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10919675" y="13098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4823675" y="2224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10919675" y="1767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8481275" y="1767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7338275" y="1767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6119075" y="2224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10919675" y="26814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6119075" y="1843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6119075" y="26814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>
            <a:off x="4823675" y="26814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10919675" y="23004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7338275" y="2224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481275" y="2224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6119075" y="31386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4823675" y="31386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7338275" y="31386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8557475" y="31386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9776675" y="31386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6119075" y="3672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4823675" y="3672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7338275" y="3672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10919675" y="3672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4823675" y="4129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8557475" y="36720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"/>
          <p:cNvSpPr/>
          <p:nvPr/>
        </p:nvSpPr>
        <p:spPr>
          <a:xfrm>
            <a:off x="6119075" y="4129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"/>
          <p:cNvSpPr/>
          <p:nvPr/>
        </p:nvSpPr>
        <p:spPr>
          <a:xfrm>
            <a:off x="10995875" y="4510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8557475" y="4129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7338275" y="41292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10857700" y="30726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"/>
          <p:cNvSpPr/>
          <p:nvPr/>
        </p:nvSpPr>
        <p:spPr>
          <a:xfrm>
            <a:off x="9638500" y="17772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9638500" y="21582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8419300" y="26154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9638500" y="40632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9638500" y="36060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"/>
          <p:cNvSpPr/>
          <p:nvPr/>
        </p:nvSpPr>
        <p:spPr>
          <a:xfrm>
            <a:off x="9638500" y="26154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"/>
          <p:cNvSpPr/>
          <p:nvPr/>
        </p:nvSpPr>
        <p:spPr>
          <a:xfrm>
            <a:off x="4761700" y="45204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"/>
          <p:cNvSpPr/>
          <p:nvPr/>
        </p:nvSpPr>
        <p:spPr>
          <a:xfrm>
            <a:off x="6057100" y="45204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"/>
          <p:cNvSpPr/>
          <p:nvPr/>
        </p:nvSpPr>
        <p:spPr>
          <a:xfrm>
            <a:off x="7276300" y="5053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8495500" y="5053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"/>
          <p:cNvSpPr/>
          <p:nvPr/>
        </p:nvSpPr>
        <p:spPr>
          <a:xfrm>
            <a:off x="9638500" y="5053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"/>
          <p:cNvSpPr/>
          <p:nvPr/>
        </p:nvSpPr>
        <p:spPr>
          <a:xfrm>
            <a:off x="9638500" y="45204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8495500" y="45204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7276300" y="45204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>
            <a:off x="6057100" y="5053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"/>
          <p:cNvSpPr/>
          <p:nvPr/>
        </p:nvSpPr>
        <p:spPr>
          <a:xfrm>
            <a:off x="6057100" y="5815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7276300" y="5815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8495500" y="5815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4837900" y="5815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4761700" y="5053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9714700" y="58158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7338275" y="26814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10857700" y="4063250"/>
            <a:ext cx="495300" cy="447600"/>
          </a:xfrm>
          <a:prstGeom prst="mathMultiply">
            <a:avLst>
              <a:gd fmla="val 10417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6"/>
          <p:cNvGraphicFramePr/>
          <p:nvPr/>
        </p:nvGraphicFramePr>
        <p:xfrm>
          <a:off x="3493688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{B1EB4CDA-DBFF-42BE-B788-6AA7DB9034CD}</a:tableStyleId>
              </a:tblPr>
              <a:tblGrid>
                <a:gridCol w="1221700"/>
              </a:tblGrid>
              <a:tr h="36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1BFE4">
                        <a:alpha val="2874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6"/>
          <p:cNvSpPr/>
          <p:nvPr/>
        </p:nvSpPr>
        <p:spPr>
          <a:xfrm>
            <a:off x="10995875" y="50436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10995875" y="5805675"/>
            <a:ext cx="305100" cy="284400"/>
          </a:xfrm>
          <a:prstGeom prst="donut">
            <a:avLst>
              <a:gd fmla="val 13236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type="title"/>
          </p:nvPr>
        </p:nvSpPr>
        <p:spPr>
          <a:xfrm>
            <a:off x="3581400" y="244474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   </a:t>
            </a:r>
            <a:r>
              <a:rPr lang="en-US" sz="3900">
                <a:solidFill>
                  <a:srgbClr val="6367AE"/>
                </a:solidFill>
                <a:latin typeface="Rammetto One"/>
                <a:ea typeface="Rammetto One"/>
                <a:cs typeface="Rammetto One"/>
                <a:sym typeface="Rammetto One"/>
              </a:rPr>
              <a:t>Our </a:t>
            </a:r>
            <a:r>
              <a:rPr lang="en-US" sz="3900">
                <a:solidFill>
                  <a:srgbClr val="6367AE"/>
                </a:solidFill>
                <a:latin typeface="Rammetto One"/>
                <a:ea typeface="Rammetto One"/>
                <a:cs typeface="Rammetto One"/>
                <a:sym typeface="Rammetto One"/>
              </a:rPr>
              <a:t>Features:</a:t>
            </a:r>
            <a:endParaRPr sz="5100">
              <a:solidFill>
                <a:srgbClr val="6367AE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251" name="Google Shape;251;p7"/>
          <p:cNvSpPr txBox="1"/>
          <p:nvPr>
            <p:ph idx="1" type="body"/>
          </p:nvPr>
        </p:nvSpPr>
        <p:spPr>
          <a:xfrm>
            <a:off x="1556657" y="974271"/>
            <a:ext cx="10276113" cy="588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      </a:t>
            </a:r>
            <a:endParaRPr b="1"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  1.User Sign Up/Login               2.Search &amp; Choose item        3. Add to cart &amp; View cart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                                                            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  4. Reg. for homemade        5. Admin approval          6. Payment Options       7. Extra facility for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              food supply                                                                                                                  faculty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114300" lvl="0" marL="2286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FDA1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DA100"/>
              </a:buClr>
              <a:buSzPts val="1800"/>
              <a:buNone/>
            </a:pPr>
            <a:r>
              <a:rPr b="1" lang="en-US" sz="1800">
                <a:solidFill>
                  <a:srgbClr val="FDA100"/>
                </a:solidFill>
              </a:rPr>
              <a:t>                                                                                                         </a:t>
            </a:r>
            <a:endParaRPr/>
          </a:p>
        </p:txBody>
      </p:sp>
      <p:sp>
        <p:nvSpPr>
          <p:cNvPr id="252" name="Google Shape;252;p7"/>
          <p:cNvSpPr txBox="1"/>
          <p:nvPr>
            <p:ph idx="11" type="ftr"/>
          </p:nvPr>
        </p:nvSpPr>
        <p:spPr>
          <a:xfrm>
            <a:off x="8077200" y="64135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features described in next page</a:t>
            </a:r>
            <a:endParaRPr/>
          </a:p>
        </p:txBody>
      </p:sp>
      <p:sp>
        <p:nvSpPr>
          <p:cNvPr id="253" name="Google Shape;2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03" y="1813271"/>
            <a:ext cx="1154100" cy="11109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55" name="Google Shape;2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531" y="1811812"/>
            <a:ext cx="1156500" cy="1168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grpSp>
        <p:nvGrpSpPr>
          <p:cNvPr id="256" name="Google Shape;256;p7"/>
          <p:cNvGrpSpPr/>
          <p:nvPr/>
        </p:nvGrpSpPr>
        <p:grpSpPr>
          <a:xfrm>
            <a:off x="147430" y="5383773"/>
            <a:ext cx="2012232" cy="1343025"/>
            <a:chOff x="136525" y="4619625"/>
            <a:chExt cx="2868500" cy="1914525"/>
          </a:xfrm>
        </p:grpSpPr>
        <p:grpSp>
          <p:nvGrpSpPr>
            <p:cNvPr id="257" name="Google Shape;257;p7"/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258" name="Google Shape;258;p7"/>
              <p:cNvSpPr/>
              <p:nvPr/>
            </p:nvSpPr>
            <p:spPr>
              <a:xfrm>
                <a:off x="3436938" y="2714625"/>
                <a:ext cx="862013" cy="822325"/>
              </a:xfrm>
              <a:custGeom>
                <a:rect b="b" l="l" r="r" t="t"/>
                <a:pathLst>
                  <a:path extrusionOk="0" h="1002" w="1050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2451100" y="2257425"/>
                <a:ext cx="1927225" cy="1914525"/>
              </a:xfrm>
              <a:custGeom>
                <a:rect b="b" l="l" r="r" t="t"/>
                <a:pathLst>
                  <a:path extrusionOk="0" h="2336" w="2348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7"/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B4D6A"/>
                  </a:solidFill>
                  <a:latin typeface="Calibri"/>
                  <a:ea typeface="Calibri"/>
                  <a:cs typeface="Calibri"/>
                  <a:sym typeface="Calibri"/>
                </a:rPr>
                <a:t>RU HUNGRY!</a:t>
              </a:r>
              <a:endParaRPr/>
            </a:p>
          </p:txBody>
        </p:sp>
      </p:grpSp>
      <p:pic>
        <p:nvPicPr>
          <p:cNvPr id="261" name="Google Shape;2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8485" y="1730171"/>
            <a:ext cx="1644997" cy="204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93737" y="4577774"/>
            <a:ext cx="1140900" cy="11109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63" name="Google Shape;26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9650" y="4493075"/>
            <a:ext cx="1140900" cy="11586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64" name="Google Shape;26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7361" y="4422326"/>
            <a:ext cx="1169400" cy="1168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65" name="Google Shape;26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85200" y="4414900"/>
            <a:ext cx="1169400" cy="12045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/>
          <p:nvPr>
            <p:ph type="title"/>
          </p:nvPr>
        </p:nvSpPr>
        <p:spPr>
          <a:xfrm>
            <a:off x="3380013" y="136525"/>
            <a:ext cx="7625443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700">
                <a:solidFill>
                  <a:srgbClr val="6367AE"/>
                </a:solidFill>
                <a:latin typeface="Rammetto One"/>
                <a:ea typeface="Rammetto One"/>
                <a:cs typeface="Rammetto One"/>
                <a:sym typeface="Rammetto One"/>
              </a:rPr>
              <a:t>Some other features:</a:t>
            </a:r>
            <a:endParaRPr sz="5700">
              <a:solidFill>
                <a:srgbClr val="6367AE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272" name="Google Shape;272;p8"/>
          <p:cNvSpPr txBox="1"/>
          <p:nvPr>
            <p:ph idx="1" type="body"/>
          </p:nvPr>
        </p:nvSpPr>
        <p:spPr>
          <a:xfrm>
            <a:off x="3309257" y="1496786"/>
            <a:ext cx="8044543" cy="2993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8</a:t>
            </a:r>
            <a:r>
              <a:rPr b="1" lang="en-US" sz="2400"/>
              <a:t>. Add and update restaurant &amp; menu items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9</a:t>
            </a:r>
            <a:r>
              <a:rPr b="1" lang="en-US" sz="2400"/>
              <a:t>. Review and rating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10</a:t>
            </a:r>
            <a:r>
              <a:rPr b="1" lang="en-US" sz="2400"/>
              <a:t>. Stock </a:t>
            </a:r>
            <a:r>
              <a:rPr b="1" lang="en-US" sz="2400"/>
              <a:t>availabil</a:t>
            </a:r>
            <a:r>
              <a:rPr b="1" lang="en-US" sz="2400"/>
              <a:t>ity check</a:t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11. Order history</a:t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12. Sorting option</a:t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13. </a:t>
            </a:r>
            <a:r>
              <a:rPr b="1" lang="en-US" sz="2400"/>
              <a:t>Monitoring</a:t>
            </a:r>
            <a:r>
              <a:rPr b="1" lang="en-US" sz="2400"/>
              <a:t> user</a:t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14. Notification</a:t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6367AE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273" name="Google Shape;27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>
            <a:off x="176410" y="5514974"/>
            <a:ext cx="2012232" cy="1343025"/>
            <a:chOff x="136525" y="4619625"/>
            <a:chExt cx="2868500" cy="1914525"/>
          </a:xfrm>
        </p:grpSpPr>
        <p:grpSp>
          <p:nvGrpSpPr>
            <p:cNvPr id="275" name="Google Shape;275;p8"/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276" name="Google Shape;276;p8"/>
              <p:cNvSpPr/>
              <p:nvPr/>
            </p:nvSpPr>
            <p:spPr>
              <a:xfrm>
                <a:off x="3436938" y="2714625"/>
                <a:ext cx="862013" cy="822325"/>
              </a:xfrm>
              <a:custGeom>
                <a:rect b="b" l="l" r="r" t="t"/>
                <a:pathLst>
                  <a:path extrusionOk="0" h="1002" w="1050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2451100" y="2257425"/>
                <a:ext cx="1927225" cy="1914525"/>
              </a:xfrm>
              <a:custGeom>
                <a:rect b="b" l="l" r="r" t="t"/>
                <a:pathLst>
                  <a:path extrusionOk="0" h="2336" w="2348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Google Shape;278;p8"/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B4D6A"/>
                  </a:solidFill>
                  <a:latin typeface="Calibri"/>
                  <a:ea typeface="Calibri"/>
                  <a:cs typeface="Calibri"/>
                  <a:sym typeface="Calibri"/>
                </a:rPr>
                <a:t>RU HUNGRY!</a:t>
              </a:r>
              <a:endParaRPr/>
            </a:p>
          </p:txBody>
        </p:sp>
      </p:grpSp>
      <p:pic>
        <p:nvPicPr>
          <p:cNvPr id="279" name="Google Shape;2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25" y="3057525"/>
            <a:ext cx="5431675" cy="36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8"/>
          <p:cNvPicPr preferRelativeResize="0"/>
          <p:nvPr/>
        </p:nvPicPr>
        <p:blipFill rotWithShape="1">
          <a:blip r:embed="rId4">
            <a:alphaModFix/>
          </a:blip>
          <a:srcRect b="0" l="20473" r="19347" t="0"/>
          <a:stretch/>
        </p:blipFill>
        <p:spPr>
          <a:xfrm>
            <a:off x="9121850" y="723900"/>
            <a:ext cx="2743200" cy="227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type="title"/>
          </p:nvPr>
        </p:nvSpPr>
        <p:spPr>
          <a:xfrm>
            <a:off x="3581400" y="1803025"/>
            <a:ext cx="77724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400">
                <a:solidFill>
                  <a:srgbClr val="6367AE"/>
                </a:solidFill>
                <a:latin typeface="Rammetto One"/>
                <a:ea typeface="Rammetto One"/>
                <a:cs typeface="Rammetto One"/>
                <a:sym typeface="Rammetto One"/>
              </a:rPr>
              <a:t>Languages &amp; Platform</a:t>
            </a:r>
            <a:br>
              <a:rPr lang="en-US" sz="3600"/>
            </a:br>
            <a:br>
              <a:rPr lang="en-US" sz="3600"/>
            </a:br>
            <a:r>
              <a:rPr b="0" i="0" lang="en-US" sz="1800" u="none" strike="noStrike">
                <a:solidFill>
                  <a:srgbClr val="666666"/>
                </a:solidFill>
                <a:latin typeface="Oi"/>
                <a:ea typeface="Oi"/>
                <a:cs typeface="Oi"/>
                <a:sym typeface="Oi"/>
              </a:rPr>
              <a:t> </a:t>
            </a:r>
            <a: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 CSS</a:t>
            </a: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 PHP</a:t>
            </a: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800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 Bootstrap</a:t>
            </a: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 XAMPP</a:t>
            </a: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br>
              <a:rPr i="0" lang="en-US" sz="1800" u="none" strike="noStrike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272B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/>
            </a:br>
            <a:br>
              <a:rPr lang="en-US" sz="3600"/>
            </a:br>
            <a:endParaRPr sz="3600"/>
          </a:p>
        </p:txBody>
      </p:sp>
      <p:pic>
        <p:nvPicPr>
          <p:cNvPr id="286" name="Google Shape;2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2057400"/>
            <a:ext cx="3874900" cy="27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0" y="2228125"/>
            <a:ext cx="121920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rgbClr val="FDA1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DA100"/>
                </a:solidFill>
                <a:latin typeface="Droid Serif"/>
                <a:ea typeface="Droid Serif"/>
                <a:cs typeface="Droid Serif"/>
                <a:sym typeface="Droid Serif"/>
              </a:rPr>
              <a:t>If </a:t>
            </a:r>
            <a:r>
              <a:rPr b="1" lang="en-US" sz="4700">
                <a:solidFill>
                  <a:srgbClr val="FDA100"/>
                </a:solidFill>
                <a:latin typeface="Droid Serif"/>
                <a:ea typeface="Droid Serif"/>
                <a:cs typeface="Droid Serif"/>
                <a:sym typeface="Droid Serif"/>
              </a:rPr>
              <a:t>you are HUNGRY</a:t>
            </a:r>
            <a:endParaRPr b="1" sz="4700">
              <a:solidFill>
                <a:srgbClr val="FDA1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DA100"/>
                </a:solidFill>
                <a:latin typeface="Droid Serif"/>
                <a:ea typeface="Droid Serif"/>
                <a:cs typeface="Droid Serif"/>
                <a:sym typeface="Droid Serif"/>
              </a:rPr>
              <a:t>Don’t be ANGRY</a:t>
            </a:r>
            <a:endParaRPr b="1" sz="4700">
              <a:solidFill>
                <a:srgbClr val="FDA1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DA100"/>
                </a:solidFill>
                <a:latin typeface="Droid Serif"/>
                <a:ea typeface="Droid Serif"/>
                <a:cs typeface="Droid Serif"/>
                <a:sym typeface="Droid Serif"/>
              </a:rPr>
              <a:t>Just visit EATERY</a:t>
            </a:r>
            <a:endParaRPr b="1" sz="4700">
              <a:solidFill>
                <a:srgbClr val="FDA1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grpSp>
        <p:nvGrpSpPr>
          <p:cNvPr id="293" name="Google Shape;293;p17"/>
          <p:cNvGrpSpPr/>
          <p:nvPr/>
        </p:nvGrpSpPr>
        <p:grpSpPr>
          <a:xfrm>
            <a:off x="4291393" y="-356917"/>
            <a:ext cx="3208346" cy="3187203"/>
            <a:chOff x="2451100" y="2257425"/>
            <a:chExt cx="1927225" cy="1914525"/>
          </a:xfrm>
        </p:grpSpPr>
        <p:sp>
          <p:nvSpPr>
            <p:cNvPr id="294" name="Google Shape;294;p17"/>
            <p:cNvSpPr/>
            <p:nvPr/>
          </p:nvSpPr>
          <p:spPr>
            <a:xfrm>
              <a:off x="3436938" y="2714625"/>
              <a:ext cx="862013" cy="822325"/>
            </a:xfrm>
            <a:custGeom>
              <a:rect b="b" l="l" r="r" t="t"/>
              <a:pathLst>
                <a:path extrusionOk="0" h="1002" w="1050">
                  <a:moveTo>
                    <a:pt x="622" y="0"/>
                  </a:moveTo>
                  <a:lnTo>
                    <a:pt x="559" y="256"/>
                  </a:lnTo>
                  <a:cubicBezTo>
                    <a:pt x="559" y="256"/>
                    <a:pt x="658" y="406"/>
                    <a:pt x="497" y="636"/>
                  </a:cubicBezTo>
                  <a:cubicBezTo>
                    <a:pt x="335" y="867"/>
                    <a:pt x="0" y="919"/>
                    <a:pt x="0" y="919"/>
                  </a:cubicBezTo>
                  <a:cubicBezTo>
                    <a:pt x="0" y="919"/>
                    <a:pt x="435" y="1002"/>
                    <a:pt x="742" y="757"/>
                  </a:cubicBezTo>
                  <a:cubicBezTo>
                    <a:pt x="1050" y="511"/>
                    <a:pt x="778" y="96"/>
                    <a:pt x="778" y="9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2451100" y="2257425"/>
              <a:ext cx="1927225" cy="1914525"/>
            </a:xfrm>
            <a:custGeom>
              <a:rect b="b" l="l" r="r" t="t"/>
              <a:pathLst>
                <a:path extrusionOk="0" h="2336" w="2348">
                  <a:moveTo>
                    <a:pt x="1155" y="2336"/>
                  </a:moveTo>
                  <a:cubicBezTo>
                    <a:pt x="1155" y="2336"/>
                    <a:pt x="385" y="1924"/>
                    <a:pt x="557" y="1113"/>
                  </a:cubicBezTo>
                  <a:cubicBezTo>
                    <a:pt x="793" y="0"/>
                    <a:pt x="2348" y="145"/>
                    <a:pt x="2124" y="1074"/>
                  </a:cubicBezTo>
                  <a:cubicBezTo>
                    <a:pt x="2086" y="1230"/>
                    <a:pt x="1944" y="1315"/>
                    <a:pt x="1944" y="1315"/>
                  </a:cubicBezTo>
                  <a:cubicBezTo>
                    <a:pt x="2171" y="243"/>
                    <a:pt x="0" y="861"/>
                    <a:pt x="1155" y="2336"/>
                  </a:cubicBezTo>
                  <a:close/>
                </a:path>
              </a:pathLst>
            </a:custGeom>
            <a:solidFill>
              <a:srgbClr val="8688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GO">
  <a:themeElements>
    <a:clrScheme name="PGO-BIZ">
      <a:dk1>
        <a:srgbClr val="000000"/>
      </a:dk1>
      <a:lt1>
        <a:srgbClr val="FFFFFF"/>
      </a:lt1>
      <a:dk2>
        <a:srgbClr val="282B4D"/>
      </a:dk2>
      <a:lt2>
        <a:srgbClr val="E7E6E6"/>
      </a:lt2>
      <a:accent1>
        <a:srgbClr val="282B4D"/>
      </a:accent1>
      <a:accent2>
        <a:srgbClr val="FF7000"/>
      </a:accent2>
      <a:accent3>
        <a:srgbClr val="FFC000"/>
      </a:accent3>
      <a:accent4>
        <a:srgbClr val="5B9BD5"/>
      </a:accent4>
      <a:accent5>
        <a:srgbClr val="A5A5A5"/>
      </a:accent5>
      <a:accent6>
        <a:srgbClr val="FF7000"/>
      </a:accent6>
      <a:hlink>
        <a:srgbClr val="FF7000"/>
      </a:hlink>
      <a:folHlink>
        <a:srgbClr val="FF7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2021-07-28T07:31:32Z</dcterms:created>
  <dc:creator>Turza</dc:creator>
</cp:coreProperties>
</file>