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Public Sans" charset="1" panose="00000000000000000000"/>
      <p:regular r:id="rId13"/>
    </p:embeddedFont>
    <p:embeddedFont>
      <p:font typeface="Public Sans Bold" charset="1" panose="00000000000000000000"/>
      <p:regular r:id="rId14"/>
    </p:embeddedFont>
    <p:embeddedFont>
      <p:font typeface="Public Sans Heavy" charset="1" panose="00000000000000000000"/>
      <p:regular r:id="rId15"/>
    </p:embeddedFont>
    <p:embeddedFont>
      <p:font typeface="Public Sans Italics"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2B3E3"/>
        </a:solidFill>
      </p:bgPr>
    </p:bg>
    <p:spTree>
      <p:nvGrpSpPr>
        <p:cNvPr id="1" name=""/>
        <p:cNvGrpSpPr/>
        <p:nvPr/>
      </p:nvGrpSpPr>
      <p:grpSpPr>
        <a:xfrm>
          <a:off x="0" y="0"/>
          <a:ext cx="0" cy="0"/>
          <a:chOff x="0" y="0"/>
          <a:chExt cx="0" cy="0"/>
        </a:xfrm>
      </p:grpSpPr>
      <p:sp>
        <p:nvSpPr>
          <p:cNvPr name="Freeform 2" id="2"/>
          <p:cNvSpPr/>
          <p:nvPr/>
        </p:nvSpPr>
        <p:spPr>
          <a:xfrm flipH="false" flipV="false" rot="0">
            <a:off x="11304288" y="2426654"/>
            <a:ext cx="6297912" cy="6297912"/>
          </a:xfrm>
          <a:custGeom>
            <a:avLst/>
            <a:gdLst/>
            <a:ahLst/>
            <a:cxnLst/>
            <a:rect r="r" b="b" t="t" l="l"/>
            <a:pathLst>
              <a:path h="6297912" w="6297912">
                <a:moveTo>
                  <a:pt x="0" y="0"/>
                </a:moveTo>
                <a:lnTo>
                  <a:pt x="6297912" y="0"/>
                </a:lnTo>
                <a:lnTo>
                  <a:pt x="6297912" y="6297912"/>
                </a:lnTo>
                <a:lnTo>
                  <a:pt x="0" y="6297912"/>
                </a:lnTo>
                <a:lnTo>
                  <a:pt x="0" y="0"/>
                </a:lnTo>
                <a:close/>
              </a:path>
            </a:pathLst>
          </a:custGeom>
          <a:blipFill>
            <a:blip r:embed="rId2"/>
            <a:stretch>
              <a:fillRect l="0" t="0" r="0" b="0"/>
            </a:stretch>
          </a:blipFill>
        </p:spPr>
      </p:sp>
      <p:grpSp>
        <p:nvGrpSpPr>
          <p:cNvPr name="Group 3" id="3"/>
          <p:cNvGrpSpPr/>
          <p:nvPr/>
        </p:nvGrpSpPr>
        <p:grpSpPr>
          <a:xfrm rot="0">
            <a:off x="-548195" y="9258300"/>
            <a:ext cx="19079590" cy="1598646"/>
            <a:chOff x="0" y="0"/>
            <a:chExt cx="5025077" cy="421042"/>
          </a:xfrm>
        </p:grpSpPr>
        <p:sp>
          <p:nvSpPr>
            <p:cNvPr name="Freeform 4" id="4"/>
            <p:cNvSpPr/>
            <p:nvPr/>
          </p:nvSpPr>
          <p:spPr>
            <a:xfrm flipH="false" flipV="false" rot="0">
              <a:off x="0" y="0"/>
              <a:ext cx="5025077" cy="421042"/>
            </a:xfrm>
            <a:custGeom>
              <a:avLst/>
              <a:gdLst/>
              <a:ahLst/>
              <a:cxnLst/>
              <a:rect r="r" b="b" t="t" l="l"/>
              <a:pathLst>
                <a:path h="421042" w="5025077">
                  <a:moveTo>
                    <a:pt x="0" y="0"/>
                  </a:moveTo>
                  <a:lnTo>
                    <a:pt x="5025077" y="0"/>
                  </a:lnTo>
                  <a:lnTo>
                    <a:pt x="5025077" y="421042"/>
                  </a:lnTo>
                  <a:lnTo>
                    <a:pt x="0" y="421042"/>
                  </a:lnTo>
                  <a:close/>
                </a:path>
              </a:pathLst>
            </a:custGeom>
            <a:solidFill>
              <a:srgbClr val="ABD40B"/>
            </a:solidFill>
          </p:spPr>
        </p:sp>
        <p:sp>
          <p:nvSpPr>
            <p:cNvPr name="TextBox 5" id="5"/>
            <p:cNvSpPr txBox="true"/>
            <p:nvPr/>
          </p:nvSpPr>
          <p:spPr>
            <a:xfrm>
              <a:off x="0" y="9525"/>
              <a:ext cx="5025077" cy="411517"/>
            </a:xfrm>
            <a:prstGeom prst="rect">
              <a:avLst/>
            </a:prstGeom>
          </p:spPr>
          <p:txBody>
            <a:bodyPr anchor="ctr" rtlCol="false" tIns="50800" lIns="50800" bIns="50800" rIns="50800"/>
            <a:lstStyle/>
            <a:p>
              <a:pPr algn="ctr">
                <a:lnSpc>
                  <a:spcPts val="2016"/>
                </a:lnSpc>
              </a:pPr>
            </a:p>
          </p:txBody>
        </p:sp>
      </p:grpSp>
      <p:sp>
        <p:nvSpPr>
          <p:cNvPr name="TextBox 6" id="6"/>
          <p:cNvSpPr txBox="true"/>
          <p:nvPr/>
        </p:nvSpPr>
        <p:spPr>
          <a:xfrm rot="0">
            <a:off x="1028700" y="1435959"/>
            <a:ext cx="10914354" cy="2537020"/>
          </a:xfrm>
          <a:prstGeom prst="rect">
            <a:avLst/>
          </a:prstGeom>
        </p:spPr>
        <p:txBody>
          <a:bodyPr anchor="t" rtlCol="false" tIns="0" lIns="0" bIns="0" rIns="0">
            <a:spAutoFit/>
          </a:bodyPr>
          <a:lstStyle/>
          <a:p>
            <a:pPr algn="l">
              <a:lnSpc>
                <a:spcPts val="6671"/>
              </a:lnSpc>
              <a:spcBef>
                <a:spcPct val="0"/>
              </a:spcBef>
            </a:pPr>
            <a:r>
              <a:rPr lang="en-US" sz="5956" spc="-256">
                <a:solidFill>
                  <a:srgbClr val="000000"/>
                </a:solidFill>
                <a:latin typeface="Public Sans"/>
                <a:ea typeface="Public Sans"/>
                <a:cs typeface="Public Sans"/>
                <a:sym typeface="Public Sans"/>
              </a:rPr>
              <a:t>Ecuador's Biodiversity at Risk:</a:t>
            </a:r>
            <a:r>
              <a:rPr lang="en-US" b="true" sz="5956" spc="-256">
                <a:solidFill>
                  <a:srgbClr val="000000"/>
                </a:solidFill>
                <a:latin typeface="Public Sans Bold"/>
                <a:ea typeface="Public Sans Bold"/>
                <a:cs typeface="Public Sans Bold"/>
                <a:sym typeface="Public Sans Bold"/>
              </a:rPr>
              <a:t> Confronting the Urgent Threat of Climate Change</a:t>
            </a:r>
          </a:p>
        </p:txBody>
      </p:sp>
      <p:sp>
        <p:nvSpPr>
          <p:cNvPr name="TextBox 7" id="7"/>
          <p:cNvSpPr txBox="true"/>
          <p:nvPr/>
        </p:nvSpPr>
        <p:spPr>
          <a:xfrm rot="0">
            <a:off x="1028700" y="4657725"/>
            <a:ext cx="9611792" cy="2504848"/>
          </a:xfrm>
          <a:prstGeom prst="rect">
            <a:avLst/>
          </a:prstGeom>
        </p:spPr>
        <p:txBody>
          <a:bodyPr anchor="t" rtlCol="false" tIns="0" lIns="0" bIns="0" rIns="0">
            <a:spAutoFit/>
          </a:bodyPr>
          <a:lstStyle/>
          <a:p>
            <a:pPr algn="l">
              <a:lnSpc>
                <a:spcPts val="3322"/>
              </a:lnSpc>
              <a:spcBef>
                <a:spcPct val="0"/>
              </a:spcBef>
            </a:pPr>
            <a:r>
              <a:rPr lang="en-US" sz="2966" spc="-127">
                <a:solidFill>
                  <a:srgbClr val="000000"/>
                </a:solidFill>
                <a:latin typeface="Public Sans"/>
                <a:ea typeface="Public Sans"/>
                <a:cs typeface="Public Sans"/>
                <a:sym typeface="Public Sans"/>
              </a:rPr>
              <a:t>Climate change is no longer a future threat; it is a current issue that affects Ecuador, one of the most biodiverse countries in the world. According to the WMO (World Meteorological Organization), concentrations of carbon dioxide (CO₂), methane (CH₄), and nitrous oxide (N₂O) reached record levels in 2023.</a:t>
            </a:r>
          </a:p>
        </p:txBody>
      </p:sp>
      <p:sp>
        <p:nvSpPr>
          <p:cNvPr name="TextBox 8" id="8"/>
          <p:cNvSpPr txBox="true"/>
          <p:nvPr/>
        </p:nvSpPr>
        <p:spPr>
          <a:xfrm rot="0">
            <a:off x="14109446" y="9493133"/>
            <a:ext cx="3149854" cy="561837"/>
          </a:xfrm>
          <a:prstGeom prst="rect">
            <a:avLst/>
          </a:prstGeom>
        </p:spPr>
        <p:txBody>
          <a:bodyPr anchor="t" rtlCol="false" tIns="0" lIns="0" bIns="0" rIns="0">
            <a:spAutoFit/>
          </a:bodyPr>
          <a:lstStyle/>
          <a:p>
            <a:pPr algn="ctr">
              <a:lnSpc>
                <a:spcPts val="2202"/>
              </a:lnSpc>
            </a:pPr>
            <a:r>
              <a:rPr lang="en-US" sz="1572" spc="23">
                <a:solidFill>
                  <a:srgbClr val="FFFFFF"/>
                </a:solidFill>
                <a:latin typeface="Public Sans"/>
                <a:ea typeface="Public Sans"/>
                <a:cs typeface="Public Sans"/>
                <a:sym typeface="Public Sans"/>
              </a:rPr>
              <a:t>NASA SPACE APP CHALLENGE</a:t>
            </a:r>
          </a:p>
          <a:p>
            <a:pPr algn="r">
              <a:lnSpc>
                <a:spcPts val="1820"/>
              </a:lnSpc>
            </a:pPr>
            <a:r>
              <a:rPr lang="en-US" b="true" sz="1936" spc="29">
                <a:solidFill>
                  <a:srgbClr val="FFFFFF"/>
                </a:solidFill>
                <a:latin typeface="Public Sans Heavy"/>
                <a:ea typeface="Public Sans Heavy"/>
                <a:cs typeface="Public Sans Heavy"/>
                <a:sym typeface="Public Sans Heavy"/>
              </a:rPr>
              <a:t>CYBER_CODE_WIZARDS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502864" y="3301364"/>
            <a:ext cx="5883514" cy="6067090"/>
          </a:xfrm>
          <a:prstGeom prst="rect">
            <a:avLst/>
          </a:prstGeom>
        </p:spPr>
      </p:pic>
      <p:sp>
        <p:nvSpPr>
          <p:cNvPr name="TextBox 3" id="3"/>
          <p:cNvSpPr txBox="true"/>
          <p:nvPr/>
        </p:nvSpPr>
        <p:spPr>
          <a:xfrm rot="0">
            <a:off x="1338692" y="1212776"/>
            <a:ext cx="7259887" cy="1064095"/>
          </a:xfrm>
          <a:prstGeom prst="rect">
            <a:avLst/>
          </a:prstGeom>
        </p:spPr>
        <p:txBody>
          <a:bodyPr anchor="t" rtlCol="false" tIns="0" lIns="0" bIns="0" rIns="0">
            <a:spAutoFit/>
          </a:bodyPr>
          <a:lstStyle/>
          <a:p>
            <a:pPr algn="l" marL="0" indent="0" lvl="0">
              <a:lnSpc>
                <a:spcPts val="8101"/>
              </a:lnSpc>
              <a:spcBef>
                <a:spcPct val="0"/>
              </a:spcBef>
            </a:pPr>
            <a:r>
              <a:rPr lang="en-US" b="true" sz="7233" spc="-311">
                <a:solidFill>
                  <a:srgbClr val="0487D2"/>
                </a:solidFill>
                <a:latin typeface="Public Sans Bold"/>
                <a:ea typeface="Public Sans Bold"/>
                <a:cs typeface="Public Sans Bold"/>
                <a:sym typeface="Public Sans Bold"/>
              </a:rPr>
              <a:t>National Context</a:t>
            </a:r>
          </a:p>
        </p:txBody>
      </p:sp>
      <p:sp>
        <p:nvSpPr>
          <p:cNvPr name="TextBox 4" id="4"/>
          <p:cNvSpPr txBox="true"/>
          <p:nvPr/>
        </p:nvSpPr>
        <p:spPr>
          <a:xfrm rot="0">
            <a:off x="10762559" y="1122815"/>
            <a:ext cx="6077641" cy="8135485"/>
          </a:xfrm>
          <a:prstGeom prst="rect">
            <a:avLst/>
          </a:prstGeom>
        </p:spPr>
        <p:txBody>
          <a:bodyPr anchor="t" rtlCol="false" tIns="0" lIns="0" bIns="0" rIns="0">
            <a:spAutoFit/>
          </a:bodyPr>
          <a:lstStyle/>
          <a:p>
            <a:pPr algn="l">
              <a:lnSpc>
                <a:spcPts val="3456"/>
              </a:lnSpc>
            </a:pPr>
            <a:r>
              <a:rPr lang="en-US" sz="2468" b="true">
                <a:solidFill>
                  <a:srgbClr val="2F342B"/>
                </a:solidFill>
                <a:latin typeface="Public Sans Bold"/>
                <a:ea typeface="Public Sans Bold"/>
                <a:cs typeface="Public Sans Bold"/>
                <a:sym typeface="Public Sans Bold"/>
              </a:rPr>
              <a:t>Direct Impact:</a:t>
            </a:r>
          </a:p>
          <a:p>
            <a:pPr algn="l">
              <a:lnSpc>
                <a:spcPts val="2962"/>
              </a:lnSpc>
            </a:pPr>
          </a:p>
          <a:p>
            <a:pPr algn="l">
              <a:lnSpc>
                <a:spcPts val="3456"/>
              </a:lnSpc>
            </a:pPr>
            <a:r>
              <a:rPr lang="en-US" sz="2468" b="true">
                <a:solidFill>
                  <a:srgbClr val="62B3E3"/>
                </a:solidFill>
                <a:latin typeface="Public Sans Bold"/>
                <a:ea typeface="Public Sans Bold"/>
                <a:cs typeface="Public Sans Bold"/>
                <a:sym typeface="Public Sans Bold"/>
              </a:rPr>
              <a:t>Public Health:</a:t>
            </a:r>
          </a:p>
          <a:p>
            <a:pPr algn="l">
              <a:lnSpc>
                <a:spcPts val="2348"/>
              </a:lnSpc>
            </a:pPr>
            <a:r>
              <a:rPr lang="en-US" sz="2115">
                <a:solidFill>
                  <a:srgbClr val="2F342B"/>
                </a:solidFill>
                <a:latin typeface="Public Sans"/>
                <a:ea typeface="Public Sans"/>
                <a:cs typeface="Public Sans"/>
                <a:sym typeface="Public Sans"/>
              </a:rPr>
              <a:t>According to Savalnet, the greenhouse effect has increased the transmission of vector-borne diseases such as dengue in Ecuador, </a:t>
            </a:r>
            <a:r>
              <a:rPr lang="en-US" sz="2115" b="true">
                <a:solidFill>
                  <a:srgbClr val="2F342B"/>
                </a:solidFill>
                <a:latin typeface="Public Sans Bold"/>
                <a:ea typeface="Public Sans Bold"/>
                <a:cs typeface="Public Sans Bold"/>
                <a:sym typeface="Public Sans Bold"/>
              </a:rPr>
              <a:t>with a 371%</a:t>
            </a:r>
            <a:r>
              <a:rPr lang="en-US" sz="2115">
                <a:solidFill>
                  <a:srgbClr val="2F342B"/>
                </a:solidFill>
                <a:latin typeface="Public Sans"/>
                <a:ea typeface="Public Sans"/>
                <a:cs typeface="Public Sans"/>
                <a:sym typeface="Public Sans"/>
              </a:rPr>
              <a:t> rise in cases compared to the same period in 2023.</a:t>
            </a:r>
          </a:p>
          <a:p>
            <a:pPr algn="l">
              <a:lnSpc>
                <a:spcPts val="2962"/>
              </a:lnSpc>
            </a:pPr>
          </a:p>
          <a:p>
            <a:pPr algn="l">
              <a:lnSpc>
                <a:spcPts val="3456"/>
              </a:lnSpc>
            </a:pPr>
            <a:r>
              <a:rPr lang="en-US" sz="2468" b="true">
                <a:solidFill>
                  <a:srgbClr val="62B3E3"/>
                </a:solidFill>
                <a:latin typeface="Public Sans Bold"/>
                <a:ea typeface="Public Sans Bold"/>
                <a:cs typeface="Public Sans Bold"/>
                <a:sym typeface="Public Sans Bold"/>
              </a:rPr>
              <a:t>Food Production:</a:t>
            </a:r>
          </a:p>
          <a:p>
            <a:pPr algn="l">
              <a:lnSpc>
                <a:spcPts val="2306"/>
              </a:lnSpc>
            </a:pPr>
            <a:r>
              <a:rPr lang="en-US" sz="2115">
                <a:solidFill>
                  <a:srgbClr val="2F342B"/>
                </a:solidFill>
                <a:latin typeface="Public Sans"/>
                <a:ea typeface="Public Sans"/>
                <a:cs typeface="Public Sans"/>
                <a:sym typeface="Public Sans"/>
              </a:rPr>
              <a:t>A 1% increase in global GHG concentrations can reduce Ecuador's agricultural output by up to 30%, affecting food security and rural economies.</a:t>
            </a:r>
          </a:p>
          <a:p>
            <a:pPr algn="l">
              <a:lnSpc>
                <a:spcPts val="2306"/>
              </a:lnSpc>
            </a:pPr>
          </a:p>
          <a:p>
            <a:pPr algn="l">
              <a:lnSpc>
                <a:spcPts val="2692"/>
              </a:lnSpc>
            </a:pPr>
            <a:r>
              <a:rPr lang="en-US" sz="2469" b="true">
                <a:solidFill>
                  <a:srgbClr val="62B3E3"/>
                </a:solidFill>
                <a:latin typeface="Public Sans Bold"/>
                <a:ea typeface="Public Sans Bold"/>
                <a:cs typeface="Public Sans Bold"/>
                <a:sym typeface="Public Sans Bold"/>
              </a:rPr>
              <a:t>Biodiversity:</a:t>
            </a:r>
          </a:p>
          <a:p>
            <a:pPr algn="l">
              <a:lnSpc>
                <a:spcPts val="1946"/>
              </a:lnSpc>
            </a:pPr>
            <a:r>
              <a:rPr lang="en-US" sz="2115">
                <a:solidFill>
                  <a:srgbClr val="2F342B"/>
                </a:solidFill>
                <a:latin typeface="Public Sans"/>
                <a:ea typeface="Public Sans"/>
                <a:cs typeface="Public Sans"/>
                <a:sym typeface="Public Sans"/>
              </a:rPr>
              <a:t>The increase in GHG has caused coral bleaching in the Galápagos (ECOMARES) and the loss of 50% of glaciers in Ecuador, affecting endemic species such as the Galápagos penguins and the spectacled bear.</a:t>
            </a:r>
          </a:p>
          <a:p>
            <a:pPr algn="l">
              <a:lnSpc>
                <a:spcPts val="2306"/>
              </a:lnSpc>
            </a:pPr>
          </a:p>
          <a:p>
            <a:pPr algn="l">
              <a:lnSpc>
                <a:spcPts val="3456"/>
              </a:lnSpc>
            </a:pPr>
            <a:r>
              <a:rPr lang="en-US" sz="2468" b="true">
                <a:solidFill>
                  <a:srgbClr val="62B3E3"/>
                </a:solidFill>
                <a:latin typeface="Public Sans Bold"/>
                <a:ea typeface="Public Sans Bold"/>
                <a:cs typeface="Public Sans Bold"/>
                <a:sym typeface="Public Sans Bold"/>
              </a:rPr>
              <a:t>Main Emitting Sectors in Ecuador:</a:t>
            </a:r>
          </a:p>
          <a:p>
            <a:pPr algn="l">
              <a:lnSpc>
                <a:spcPts val="2327"/>
              </a:lnSpc>
            </a:pPr>
            <a:r>
              <a:rPr lang="en-US" sz="2115">
                <a:solidFill>
                  <a:srgbClr val="2F342B"/>
                </a:solidFill>
                <a:latin typeface="Public Sans"/>
                <a:ea typeface="Public Sans"/>
                <a:cs typeface="Public Sans"/>
                <a:sym typeface="Public Sans"/>
              </a:rPr>
              <a:t>Energy (46.63%), Land Use and Forestry (25.35%), Agriculture (18.17%), Industrial Processes (5.67%), and Waste (4.19%) (FARO).</a:t>
            </a:r>
          </a:p>
        </p:txBody>
      </p:sp>
      <p:sp>
        <p:nvSpPr>
          <p:cNvPr name="TextBox 5" id="5"/>
          <p:cNvSpPr txBox="true"/>
          <p:nvPr/>
        </p:nvSpPr>
        <p:spPr>
          <a:xfrm rot="0">
            <a:off x="2008455" y="2740001"/>
            <a:ext cx="5196960" cy="836800"/>
          </a:xfrm>
          <a:prstGeom prst="rect">
            <a:avLst/>
          </a:prstGeom>
        </p:spPr>
        <p:txBody>
          <a:bodyPr anchor="t" rtlCol="false" tIns="0" lIns="0" bIns="0" rIns="0">
            <a:spAutoFit/>
          </a:bodyPr>
          <a:lstStyle/>
          <a:p>
            <a:pPr algn="ctr">
              <a:lnSpc>
                <a:spcPts val="3217"/>
              </a:lnSpc>
              <a:spcBef>
                <a:spcPct val="0"/>
              </a:spcBef>
            </a:pPr>
            <a:r>
              <a:rPr lang="en-US" sz="2873" spc="-123">
                <a:solidFill>
                  <a:srgbClr val="000000"/>
                </a:solidFill>
                <a:latin typeface="Public Sans"/>
                <a:ea typeface="Public Sans"/>
                <a:cs typeface="Public Sans"/>
                <a:sym typeface="Public Sans"/>
              </a:rPr>
              <a:t>According to Ecuador’s National GHG: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280720"/>
            <a:ext cx="709985" cy="803481"/>
          </a:xfrm>
          <a:custGeom>
            <a:avLst/>
            <a:gdLst/>
            <a:ahLst/>
            <a:cxnLst/>
            <a:rect r="r" b="b" t="t" l="l"/>
            <a:pathLst>
              <a:path h="803481" w="709985">
                <a:moveTo>
                  <a:pt x="0" y="0"/>
                </a:moveTo>
                <a:lnTo>
                  <a:pt x="709985" y="0"/>
                </a:lnTo>
                <a:lnTo>
                  <a:pt x="709985" y="803481"/>
                </a:lnTo>
                <a:lnTo>
                  <a:pt x="0" y="8034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6972300"/>
            <a:ext cx="918595" cy="753248"/>
          </a:xfrm>
          <a:custGeom>
            <a:avLst/>
            <a:gdLst/>
            <a:ahLst/>
            <a:cxnLst/>
            <a:rect r="r" b="b" t="t" l="l"/>
            <a:pathLst>
              <a:path h="753248" w="918595">
                <a:moveTo>
                  <a:pt x="0" y="0"/>
                </a:moveTo>
                <a:lnTo>
                  <a:pt x="918595" y="0"/>
                </a:lnTo>
                <a:lnTo>
                  <a:pt x="918595" y="753248"/>
                </a:lnTo>
                <a:lnTo>
                  <a:pt x="0" y="75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810773" y="4846055"/>
            <a:ext cx="6448527" cy="5440945"/>
          </a:xfrm>
          <a:custGeom>
            <a:avLst/>
            <a:gdLst/>
            <a:ahLst/>
            <a:cxnLst/>
            <a:rect r="r" b="b" t="t" l="l"/>
            <a:pathLst>
              <a:path h="5440945" w="6448527">
                <a:moveTo>
                  <a:pt x="0" y="0"/>
                </a:moveTo>
                <a:lnTo>
                  <a:pt x="6448527" y="0"/>
                </a:lnTo>
                <a:lnTo>
                  <a:pt x="6448527" y="5440945"/>
                </a:lnTo>
                <a:lnTo>
                  <a:pt x="0" y="5440945"/>
                </a:lnTo>
                <a:lnTo>
                  <a:pt x="0" y="0"/>
                </a:lnTo>
                <a:close/>
              </a:path>
            </a:pathLst>
          </a:custGeom>
          <a:blipFill>
            <a:blip r:embed="rId6"/>
            <a:stretch>
              <a:fillRect l="0" t="0" r="0" b="0"/>
            </a:stretch>
          </a:blipFill>
        </p:spPr>
      </p:sp>
      <p:sp>
        <p:nvSpPr>
          <p:cNvPr name="Freeform 5" id="5"/>
          <p:cNvSpPr/>
          <p:nvPr/>
        </p:nvSpPr>
        <p:spPr>
          <a:xfrm flipH="false" flipV="false" rot="0">
            <a:off x="10999806" y="4984628"/>
            <a:ext cx="6070461" cy="3454248"/>
          </a:xfrm>
          <a:custGeom>
            <a:avLst/>
            <a:gdLst/>
            <a:ahLst/>
            <a:cxnLst/>
            <a:rect r="r" b="b" t="t" l="l"/>
            <a:pathLst>
              <a:path h="3454248" w="6070461">
                <a:moveTo>
                  <a:pt x="0" y="0"/>
                </a:moveTo>
                <a:lnTo>
                  <a:pt x="6070461" y="0"/>
                </a:lnTo>
                <a:lnTo>
                  <a:pt x="6070461" y="3454248"/>
                </a:lnTo>
                <a:lnTo>
                  <a:pt x="0" y="3454248"/>
                </a:lnTo>
                <a:lnTo>
                  <a:pt x="0" y="0"/>
                </a:lnTo>
                <a:close/>
              </a:path>
            </a:pathLst>
          </a:custGeom>
          <a:blipFill>
            <a:blip r:embed="rId7"/>
            <a:stretch>
              <a:fillRect l="-3716" t="0" r="-215" b="0"/>
            </a:stretch>
          </a:blipFill>
        </p:spPr>
      </p:sp>
      <p:sp>
        <p:nvSpPr>
          <p:cNvPr name="TextBox 6" id="6"/>
          <p:cNvSpPr txBox="true"/>
          <p:nvPr/>
        </p:nvSpPr>
        <p:spPr>
          <a:xfrm rot="0">
            <a:off x="1028700" y="1143000"/>
            <a:ext cx="14070489" cy="4527428"/>
          </a:xfrm>
          <a:prstGeom prst="rect">
            <a:avLst/>
          </a:prstGeom>
        </p:spPr>
        <p:txBody>
          <a:bodyPr anchor="t" rtlCol="false" tIns="0" lIns="0" bIns="0" rIns="0">
            <a:spAutoFit/>
          </a:bodyPr>
          <a:lstStyle/>
          <a:p>
            <a:pPr algn="l">
              <a:lnSpc>
                <a:spcPts val="7378"/>
              </a:lnSpc>
            </a:pPr>
            <a:r>
              <a:rPr lang="en-US" sz="7233" spc="-311" b="true">
                <a:solidFill>
                  <a:srgbClr val="0487D2"/>
                </a:solidFill>
                <a:latin typeface="Public Sans Bold"/>
                <a:ea typeface="Public Sans Bold"/>
                <a:cs typeface="Public Sans Bold"/>
                <a:sym typeface="Public Sans Bold"/>
              </a:rPr>
              <a:t>Our Solution: Space Pollution</a:t>
            </a:r>
          </a:p>
          <a:p>
            <a:pPr algn="l">
              <a:lnSpc>
                <a:spcPts val="2448"/>
              </a:lnSpc>
            </a:pPr>
          </a:p>
          <a:p>
            <a:pPr algn="l">
              <a:lnSpc>
                <a:spcPts val="2244"/>
              </a:lnSpc>
            </a:pPr>
          </a:p>
          <a:p>
            <a:pPr algn="l">
              <a:lnSpc>
                <a:spcPts val="1836"/>
              </a:lnSpc>
            </a:pPr>
          </a:p>
          <a:p>
            <a:pPr algn="l">
              <a:lnSpc>
                <a:spcPts val="1836"/>
              </a:lnSpc>
            </a:pPr>
            <a:r>
              <a:rPr lang="en-US" sz="1800" spc="-77">
                <a:solidFill>
                  <a:srgbClr val="2F342B"/>
                </a:solidFill>
                <a:latin typeface="Public Sans"/>
                <a:ea typeface="Public Sans"/>
                <a:cs typeface="Public Sans"/>
                <a:sym typeface="Public Sans"/>
              </a:rPr>
              <a:t>At Cyber Code Wizards EC, we believe that the first step to solving a problem is being able to see it clearly. That’s why we created Space Pollution, a platform that uses satellite technology and real-time analysis to identify and track sources of greenhouse gas emissions, such as carbon dioxide and methane leaks. With this information, we empower organizations to make effective decisions that transform the environmental reality of their surroundings, aligning with </a:t>
            </a:r>
            <a:r>
              <a:rPr lang="en-US" sz="1800" spc="-77" b="true">
                <a:solidFill>
                  <a:srgbClr val="2F342B"/>
                </a:solidFill>
                <a:latin typeface="Public Sans Bold"/>
                <a:ea typeface="Public Sans Bold"/>
                <a:cs typeface="Public Sans Bold"/>
                <a:sym typeface="Public Sans Bold"/>
              </a:rPr>
              <a:t>Sustainable Development Goal (SDG) 13: Climate Action, to reduce emissions and promote a more sustainable future and (9) Industry, innovation and infrastructure.</a:t>
            </a:r>
          </a:p>
          <a:p>
            <a:pPr algn="l">
              <a:lnSpc>
                <a:spcPts val="1836"/>
              </a:lnSpc>
            </a:pPr>
          </a:p>
          <a:p>
            <a:pPr algn="l">
              <a:lnSpc>
                <a:spcPts val="1836"/>
              </a:lnSpc>
            </a:pPr>
          </a:p>
          <a:p>
            <a:pPr algn="l">
              <a:lnSpc>
                <a:spcPts val="1836"/>
              </a:lnSpc>
            </a:pPr>
            <a:r>
              <a:rPr lang="en-US" sz="1800" spc="-77">
                <a:solidFill>
                  <a:srgbClr val="2F342B"/>
                </a:solidFill>
                <a:latin typeface="Public Sans"/>
                <a:ea typeface="Public Sans"/>
                <a:cs typeface="Public Sans"/>
                <a:sym typeface="Public Sans"/>
              </a:rPr>
              <a:t>Our web app identifies greenhouse gas emissions, empowering individuals and companies with accurate information.</a:t>
            </a:r>
          </a:p>
          <a:p>
            <a:pPr algn="l">
              <a:lnSpc>
                <a:spcPts val="1836"/>
              </a:lnSpc>
            </a:pPr>
          </a:p>
          <a:p>
            <a:pPr algn="l">
              <a:lnSpc>
                <a:spcPts val="1836"/>
              </a:lnSpc>
            </a:pPr>
          </a:p>
          <a:p>
            <a:pPr algn="l">
              <a:lnSpc>
                <a:spcPts val="1836"/>
              </a:lnSpc>
            </a:pPr>
            <a:r>
              <a:rPr lang="en-US" sz="1800" spc="-77" b="true">
                <a:solidFill>
                  <a:srgbClr val="2F342B"/>
                </a:solidFill>
                <a:latin typeface="Public Sans Bold"/>
                <a:ea typeface="Public Sans Bold"/>
                <a:cs typeface="Public Sans Bold"/>
                <a:sym typeface="Public Sans Bold"/>
              </a:rPr>
              <a:t>ADVANTAGES</a:t>
            </a:r>
          </a:p>
          <a:p>
            <a:pPr algn="l">
              <a:lnSpc>
                <a:spcPts val="2244"/>
              </a:lnSpc>
            </a:pPr>
          </a:p>
        </p:txBody>
      </p:sp>
      <p:sp>
        <p:nvSpPr>
          <p:cNvPr name="TextBox 7" id="7"/>
          <p:cNvSpPr txBox="true"/>
          <p:nvPr/>
        </p:nvSpPr>
        <p:spPr>
          <a:xfrm rot="0">
            <a:off x="1028700" y="2325453"/>
            <a:ext cx="15784769" cy="327152"/>
          </a:xfrm>
          <a:prstGeom prst="rect">
            <a:avLst/>
          </a:prstGeom>
        </p:spPr>
        <p:txBody>
          <a:bodyPr anchor="t" rtlCol="false" tIns="0" lIns="0" bIns="0" rIns="0">
            <a:spAutoFit/>
          </a:bodyPr>
          <a:lstStyle/>
          <a:p>
            <a:pPr algn="l">
              <a:lnSpc>
                <a:spcPts val="2464"/>
              </a:lnSpc>
              <a:spcBef>
                <a:spcPct val="0"/>
              </a:spcBef>
            </a:pPr>
            <a:r>
              <a:rPr lang="en-US" b="true" sz="2200" spc="-94">
                <a:solidFill>
                  <a:srgbClr val="000000"/>
                </a:solidFill>
                <a:latin typeface="Public Sans Bold"/>
                <a:ea typeface="Public Sans Bold"/>
                <a:cs typeface="Public Sans Bold"/>
                <a:sym typeface="Public Sans Bold"/>
              </a:rPr>
              <a:t>We identify sources of pollution so you can reduce your impact with precise data through our web app 'Space Pollution'.</a:t>
            </a:r>
          </a:p>
        </p:txBody>
      </p:sp>
      <p:sp>
        <p:nvSpPr>
          <p:cNvPr name="TextBox 8" id="8"/>
          <p:cNvSpPr txBox="true"/>
          <p:nvPr/>
        </p:nvSpPr>
        <p:spPr>
          <a:xfrm rot="0">
            <a:off x="2233045" y="5210175"/>
            <a:ext cx="4798219" cy="1247013"/>
          </a:xfrm>
          <a:prstGeom prst="rect">
            <a:avLst/>
          </a:prstGeom>
        </p:spPr>
        <p:txBody>
          <a:bodyPr anchor="t" rtlCol="false" tIns="0" lIns="0" bIns="0" rIns="0">
            <a:spAutoFit/>
          </a:bodyPr>
          <a:lstStyle/>
          <a:p>
            <a:pPr algn="l">
              <a:lnSpc>
                <a:spcPts val="2016"/>
              </a:lnSpc>
              <a:spcBef>
                <a:spcPct val="0"/>
              </a:spcBef>
            </a:pPr>
            <a:r>
              <a:rPr lang="en-US" b="true" sz="1800" spc="-77">
                <a:solidFill>
                  <a:srgbClr val="000000"/>
                </a:solidFill>
                <a:latin typeface="Public Sans Bold"/>
                <a:ea typeface="Public Sans Bold"/>
                <a:cs typeface="Public Sans Bold"/>
                <a:sym typeface="Public Sans Bold"/>
              </a:rPr>
              <a:t>General Public:</a:t>
            </a:r>
          </a:p>
          <a:p>
            <a:pPr algn="l">
              <a:lnSpc>
                <a:spcPts val="2016"/>
              </a:lnSpc>
              <a:spcBef>
                <a:spcPct val="0"/>
              </a:spcBef>
            </a:pPr>
            <a:r>
              <a:rPr lang="en-US" sz="1800" spc="-77">
                <a:solidFill>
                  <a:srgbClr val="000000"/>
                </a:solidFill>
                <a:latin typeface="Public Sans"/>
                <a:ea typeface="Public Sans"/>
                <a:cs typeface="Public Sans"/>
                <a:sym typeface="Public Sans"/>
              </a:rPr>
              <a:t>Real-Time Air Quality: Check the air quality you breathe and receive alerts on high pollution days.</a:t>
            </a:r>
          </a:p>
          <a:p>
            <a:pPr algn="l">
              <a:lnSpc>
                <a:spcPts val="2016"/>
              </a:lnSpc>
              <a:spcBef>
                <a:spcPct val="0"/>
              </a:spcBef>
            </a:pPr>
            <a:r>
              <a:rPr lang="en-US" sz="1800" spc="-77">
                <a:solidFill>
                  <a:srgbClr val="000000"/>
                </a:solidFill>
                <a:latin typeface="Public Sans"/>
                <a:ea typeface="Public Sans"/>
                <a:cs typeface="Public Sans"/>
                <a:sym typeface="Public Sans"/>
              </a:rPr>
              <a:t>Personalized Health Recommendations: Get specific health tips generated by AI.</a:t>
            </a:r>
          </a:p>
        </p:txBody>
      </p:sp>
      <p:sp>
        <p:nvSpPr>
          <p:cNvPr name="TextBox 9" id="9"/>
          <p:cNvSpPr txBox="true"/>
          <p:nvPr/>
        </p:nvSpPr>
        <p:spPr>
          <a:xfrm rot="0">
            <a:off x="2233045" y="6981825"/>
            <a:ext cx="4798219" cy="2237613"/>
          </a:xfrm>
          <a:prstGeom prst="rect">
            <a:avLst/>
          </a:prstGeom>
        </p:spPr>
        <p:txBody>
          <a:bodyPr anchor="t" rtlCol="false" tIns="0" lIns="0" bIns="0" rIns="0">
            <a:spAutoFit/>
          </a:bodyPr>
          <a:lstStyle/>
          <a:p>
            <a:pPr algn="l">
              <a:lnSpc>
                <a:spcPts val="2016"/>
              </a:lnSpc>
              <a:spcBef>
                <a:spcPct val="0"/>
              </a:spcBef>
            </a:pPr>
            <a:r>
              <a:rPr lang="en-US" b="true" sz="1800" spc="-77">
                <a:solidFill>
                  <a:srgbClr val="000000"/>
                </a:solidFill>
                <a:latin typeface="Public Sans Bold"/>
                <a:ea typeface="Public Sans Bold"/>
                <a:cs typeface="Public Sans Bold"/>
                <a:sym typeface="Public Sans Bold"/>
              </a:rPr>
              <a:t>Businesses:</a:t>
            </a:r>
          </a:p>
          <a:p>
            <a:pPr algn="l">
              <a:lnSpc>
                <a:spcPts val="2016"/>
              </a:lnSpc>
              <a:spcBef>
                <a:spcPct val="0"/>
              </a:spcBef>
            </a:pPr>
            <a:r>
              <a:rPr lang="en-US" sz="1800" spc="-77">
                <a:solidFill>
                  <a:srgbClr val="000000"/>
                </a:solidFill>
                <a:latin typeface="Public Sans"/>
                <a:ea typeface="Public Sans"/>
                <a:cs typeface="Public Sans"/>
                <a:sym typeface="Public Sans"/>
              </a:rPr>
              <a:t>Multi-Plant Satellite Monitoring: Oversee emissions across all your facilities and detect critical areas.</a:t>
            </a:r>
          </a:p>
          <a:p>
            <a:pPr algn="l">
              <a:lnSpc>
                <a:spcPts val="2016"/>
              </a:lnSpc>
              <a:spcBef>
                <a:spcPct val="0"/>
              </a:spcBef>
            </a:pPr>
            <a:r>
              <a:rPr lang="en-US" sz="1800" spc="-77">
                <a:solidFill>
                  <a:srgbClr val="000000"/>
                </a:solidFill>
                <a:latin typeface="Public Sans"/>
                <a:ea typeface="Public Sans"/>
                <a:cs typeface="Public Sans"/>
                <a:sym typeface="Public Sans"/>
              </a:rPr>
              <a:t>Heat Map Visualization: Identify emission hotspots for informed decision-making.</a:t>
            </a:r>
          </a:p>
          <a:p>
            <a:pPr algn="l">
              <a:lnSpc>
                <a:spcPts val="2016"/>
              </a:lnSpc>
              <a:spcBef>
                <a:spcPct val="0"/>
              </a:spcBef>
            </a:pPr>
            <a:r>
              <a:rPr lang="en-US" sz="1800" spc="-77">
                <a:solidFill>
                  <a:srgbClr val="000000"/>
                </a:solidFill>
                <a:latin typeface="Public Sans"/>
                <a:ea typeface="Public Sans"/>
                <a:cs typeface="Public Sans"/>
                <a:sym typeface="Public Sans"/>
              </a:rPr>
              <a:t>Early Warning System: Act immediately with recommendations when emissions exceed acceptable limits.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955930" y="1796340"/>
            <a:ext cx="5683580" cy="702604"/>
            <a:chOff x="0" y="0"/>
            <a:chExt cx="1496910" cy="185048"/>
          </a:xfrm>
        </p:grpSpPr>
        <p:sp>
          <p:nvSpPr>
            <p:cNvPr name="Freeform 3" id="3"/>
            <p:cNvSpPr/>
            <p:nvPr/>
          </p:nvSpPr>
          <p:spPr>
            <a:xfrm flipH="false" flipV="false" rot="0">
              <a:off x="0" y="0"/>
              <a:ext cx="1496910" cy="185048"/>
            </a:xfrm>
            <a:custGeom>
              <a:avLst/>
              <a:gdLst/>
              <a:ahLst/>
              <a:cxnLst/>
              <a:rect r="r" b="b" t="t" l="l"/>
              <a:pathLst>
                <a:path h="185048" w="1496910">
                  <a:moveTo>
                    <a:pt x="69470" y="0"/>
                  </a:moveTo>
                  <a:lnTo>
                    <a:pt x="1427440" y="0"/>
                  </a:lnTo>
                  <a:cubicBezTo>
                    <a:pt x="1465807" y="0"/>
                    <a:pt x="1496910" y="31103"/>
                    <a:pt x="1496910" y="69470"/>
                  </a:cubicBezTo>
                  <a:lnTo>
                    <a:pt x="1496910" y="115578"/>
                  </a:lnTo>
                  <a:cubicBezTo>
                    <a:pt x="1496910" y="153945"/>
                    <a:pt x="1465807" y="185048"/>
                    <a:pt x="1427440" y="185048"/>
                  </a:cubicBezTo>
                  <a:lnTo>
                    <a:pt x="69470" y="185048"/>
                  </a:lnTo>
                  <a:cubicBezTo>
                    <a:pt x="31103" y="185048"/>
                    <a:pt x="0" y="153945"/>
                    <a:pt x="0" y="115578"/>
                  </a:cubicBezTo>
                  <a:lnTo>
                    <a:pt x="0" y="69470"/>
                  </a:lnTo>
                  <a:cubicBezTo>
                    <a:pt x="0" y="31103"/>
                    <a:pt x="31103" y="0"/>
                    <a:pt x="69470" y="0"/>
                  </a:cubicBezTo>
                  <a:close/>
                </a:path>
              </a:pathLst>
            </a:custGeom>
            <a:solidFill>
              <a:srgbClr val="ABD40B"/>
            </a:solidFill>
            <a:ln cap="rnd">
              <a:noFill/>
              <a:prstDash val="solid"/>
              <a:round/>
            </a:ln>
          </p:spPr>
        </p:sp>
        <p:sp>
          <p:nvSpPr>
            <p:cNvPr name="TextBox 4" id="4"/>
            <p:cNvSpPr txBox="true"/>
            <p:nvPr/>
          </p:nvSpPr>
          <p:spPr>
            <a:xfrm>
              <a:off x="0" y="9525"/>
              <a:ext cx="1496910" cy="175523"/>
            </a:xfrm>
            <a:prstGeom prst="rect">
              <a:avLst/>
            </a:prstGeom>
          </p:spPr>
          <p:txBody>
            <a:bodyPr anchor="ctr" rtlCol="false" tIns="50800" lIns="50800" bIns="50800" rIns="50800"/>
            <a:lstStyle/>
            <a:p>
              <a:pPr algn="ctr" marL="0" indent="0" lvl="0">
                <a:lnSpc>
                  <a:spcPts val="2016"/>
                </a:lnSpc>
                <a:spcBef>
                  <a:spcPct val="0"/>
                </a:spcBef>
              </a:pPr>
            </a:p>
          </p:txBody>
        </p:sp>
      </p:grpSp>
      <p:sp>
        <p:nvSpPr>
          <p:cNvPr name="TextBox 5" id="5"/>
          <p:cNvSpPr txBox="true"/>
          <p:nvPr/>
        </p:nvSpPr>
        <p:spPr>
          <a:xfrm rot="0">
            <a:off x="8955930" y="2765644"/>
            <a:ext cx="7466766" cy="5624195"/>
          </a:xfrm>
          <a:prstGeom prst="rect">
            <a:avLst/>
          </a:prstGeom>
        </p:spPr>
        <p:txBody>
          <a:bodyPr anchor="t" rtlCol="false" tIns="0" lIns="0" bIns="0" rIns="0">
            <a:spAutoFit/>
          </a:bodyPr>
          <a:lstStyle/>
          <a:p>
            <a:pPr algn="just">
              <a:lnSpc>
                <a:spcPts val="2140"/>
              </a:lnSpc>
            </a:pPr>
            <a:r>
              <a:rPr lang="en-US" sz="2000">
                <a:solidFill>
                  <a:srgbClr val="12293E"/>
                </a:solidFill>
                <a:latin typeface="Public Sans"/>
                <a:ea typeface="Public Sans"/>
                <a:cs typeface="Public Sans"/>
                <a:sym typeface="Public Sans"/>
              </a:rPr>
              <a:t>The web app features an interactive map of Ecuador displaying CO₂ and CH₄ pollution levels by province. Users can register to view general data or historical charts. The paid version offers detailed information, real-time alerts, and notifications about corrective actions and penalties. The platform is intuitive and allows users to customize their data visualization.</a:t>
            </a:r>
          </a:p>
          <a:p>
            <a:pPr algn="just">
              <a:lnSpc>
                <a:spcPts val="2140"/>
              </a:lnSpc>
            </a:pPr>
          </a:p>
          <a:p>
            <a:pPr algn="just">
              <a:lnSpc>
                <a:spcPts val="2140"/>
              </a:lnSpc>
            </a:pPr>
          </a:p>
          <a:p>
            <a:pPr algn="just">
              <a:lnSpc>
                <a:spcPts val="2140"/>
              </a:lnSpc>
            </a:pPr>
          </a:p>
          <a:p>
            <a:pPr algn="just">
              <a:lnSpc>
                <a:spcPts val="2140"/>
              </a:lnSpc>
            </a:pPr>
          </a:p>
          <a:p>
            <a:pPr algn="just">
              <a:lnSpc>
                <a:spcPts val="2140"/>
              </a:lnSpc>
            </a:pPr>
          </a:p>
          <a:p>
            <a:pPr algn="just">
              <a:lnSpc>
                <a:spcPts val="2140"/>
              </a:lnSpc>
            </a:pPr>
          </a:p>
          <a:p>
            <a:pPr algn="just">
              <a:lnSpc>
                <a:spcPts val="2140"/>
              </a:lnSpc>
            </a:pPr>
            <a:r>
              <a:rPr lang="en-US" sz="2000">
                <a:solidFill>
                  <a:srgbClr val="12293E"/>
                </a:solidFill>
                <a:latin typeface="Public Sans"/>
                <a:ea typeface="Public Sans"/>
                <a:cs typeface="Public Sans"/>
                <a:sym typeface="Public Sans"/>
              </a:rPr>
              <a:t>The information used is sourced from the NASA Space Apps Challenge and is based on open data from NASA and partner space agencies. This includes satellite data on CO₂ and CH₄ emissions (MODIS, OCO-2, VIIRS) and air quality. Additionally, it incorporates satellite imagery from the European Space Agency (Sentinel-5P) and regional data from the Mexican and Argentine Space Agencies. Locally, air quality and emissions data from Ecuador's Ministry of Environment and INAMHI are also integrated.</a:t>
            </a:r>
          </a:p>
        </p:txBody>
      </p:sp>
      <p:grpSp>
        <p:nvGrpSpPr>
          <p:cNvPr name="Group 6" id="6"/>
          <p:cNvGrpSpPr/>
          <p:nvPr/>
        </p:nvGrpSpPr>
        <p:grpSpPr>
          <a:xfrm rot="0">
            <a:off x="8847341" y="4925321"/>
            <a:ext cx="8303370" cy="667200"/>
            <a:chOff x="0" y="0"/>
            <a:chExt cx="2186896" cy="175723"/>
          </a:xfrm>
        </p:grpSpPr>
        <p:sp>
          <p:nvSpPr>
            <p:cNvPr name="Freeform 7" id="7"/>
            <p:cNvSpPr/>
            <p:nvPr/>
          </p:nvSpPr>
          <p:spPr>
            <a:xfrm flipH="false" flipV="false" rot="0">
              <a:off x="0" y="0"/>
              <a:ext cx="2186896" cy="175723"/>
            </a:xfrm>
            <a:custGeom>
              <a:avLst/>
              <a:gdLst/>
              <a:ahLst/>
              <a:cxnLst/>
              <a:rect r="r" b="b" t="t" l="l"/>
              <a:pathLst>
                <a:path h="175723" w="2186896">
                  <a:moveTo>
                    <a:pt x="47552" y="0"/>
                  </a:moveTo>
                  <a:lnTo>
                    <a:pt x="2139344" y="0"/>
                  </a:lnTo>
                  <a:cubicBezTo>
                    <a:pt x="2165606" y="0"/>
                    <a:pt x="2186896" y="21290"/>
                    <a:pt x="2186896" y="47552"/>
                  </a:cubicBezTo>
                  <a:lnTo>
                    <a:pt x="2186896" y="128172"/>
                  </a:lnTo>
                  <a:cubicBezTo>
                    <a:pt x="2186896" y="140783"/>
                    <a:pt x="2181886" y="152878"/>
                    <a:pt x="2172968" y="161796"/>
                  </a:cubicBezTo>
                  <a:cubicBezTo>
                    <a:pt x="2164051" y="170713"/>
                    <a:pt x="2151956" y="175723"/>
                    <a:pt x="2139344" y="175723"/>
                  </a:cubicBezTo>
                  <a:lnTo>
                    <a:pt x="47552" y="175723"/>
                  </a:lnTo>
                  <a:cubicBezTo>
                    <a:pt x="34940" y="175723"/>
                    <a:pt x="22845" y="170713"/>
                    <a:pt x="13928" y="161796"/>
                  </a:cubicBezTo>
                  <a:cubicBezTo>
                    <a:pt x="5010" y="152878"/>
                    <a:pt x="0" y="140783"/>
                    <a:pt x="0" y="128172"/>
                  </a:cubicBezTo>
                  <a:lnTo>
                    <a:pt x="0" y="47552"/>
                  </a:lnTo>
                  <a:cubicBezTo>
                    <a:pt x="0" y="34940"/>
                    <a:pt x="5010" y="22845"/>
                    <a:pt x="13928" y="13928"/>
                  </a:cubicBezTo>
                  <a:cubicBezTo>
                    <a:pt x="22845" y="5010"/>
                    <a:pt x="34940" y="0"/>
                    <a:pt x="47552" y="0"/>
                  </a:cubicBezTo>
                  <a:close/>
                </a:path>
              </a:pathLst>
            </a:custGeom>
            <a:solidFill>
              <a:srgbClr val="62B3E3"/>
            </a:solidFill>
            <a:ln cap="rnd">
              <a:noFill/>
              <a:prstDash val="solid"/>
              <a:round/>
            </a:ln>
          </p:spPr>
        </p:sp>
        <p:sp>
          <p:nvSpPr>
            <p:cNvPr name="TextBox 8" id="8"/>
            <p:cNvSpPr txBox="true"/>
            <p:nvPr/>
          </p:nvSpPr>
          <p:spPr>
            <a:xfrm>
              <a:off x="0" y="9525"/>
              <a:ext cx="2186896" cy="166198"/>
            </a:xfrm>
            <a:prstGeom prst="rect">
              <a:avLst/>
            </a:prstGeom>
          </p:spPr>
          <p:txBody>
            <a:bodyPr anchor="ctr" rtlCol="false" tIns="50800" lIns="50800" bIns="50800" rIns="50800"/>
            <a:lstStyle/>
            <a:p>
              <a:pPr algn="ctr" marL="0" indent="0" lvl="0">
                <a:lnSpc>
                  <a:spcPts val="2016"/>
                </a:lnSpc>
                <a:spcBef>
                  <a:spcPct val="0"/>
                </a:spcBef>
              </a:pPr>
            </a:p>
          </p:txBody>
        </p:sp>
      </p:grpSp>
      <p:sp>
        <p:nvSpPr>
          <p:cNvPr name="Freeform 9" id="9"/>
          <p:cNvSpPr/>
          <p:nvPr/>
        </p:nvSpPr>
        <p:spPr>
          <a:xfrm flipH="false" flipV="false" rot="0">
            <a:off x="12901973" y="8814025"/>
            <a:ext cx="2150450" cy="786186"/>
          </a:xfrm>
          <a:custGeom>
            <a:avLst/>
            <a:gdLst/>
            <a:ahLst/>
            <a:cxnLst/>
            <a:rect r="r" b="b" t="t" l="l"/>
            <a:pathLst>
              <a:path h="786186" w="2150450">
                <a:moveTo>
                  <a:pt x="0" y="0"/>
                </a:moveTo>
                <a:lnTo>
                  <a:pt x="2150450" y="0"/>
                </a:lnTo>
                <a:lnTo>
                  <a:pt x="2150450" y="786186"/>
                </a:lnTo>
                <a:lnTo>
                  <a:pt x="0" y="786186"/>
                </a:lnTo>
                <a:lnTo>
                  <a:pt x="0" y="0"/>
                </a:lnTo>
                <a:close/>
              </a:path>
            </a:pathLst>
          </a:custGeom>
          <a:blipFill>
            <a:blip r:embed="rId2"/>
            <a:stretch>
              <a:fillRect l="0" t="0" r="0" b="0"/>
            </a:stretch>
          </a:blipFill>
        </p:spPr>
      </p:sp>
      <p:sp>
        <p:nvSpPr>
          <p:cNvPr name="Freeform 10" id="10"/>
          <p:cNvSpPr/>
          <p:nvPr/>
        </p:nvSpPr>
        <p:spPr>
          <a:xfrm flipH="false" flipV="false" rot="0">
            <a:off x="9603514" y="8818632"/>
            <a:ext cx="1055203" cy="879336"/>
          </a:xfrm>
          <a:custGeom>
            <a:avLst/>
            <a:gdLst/>
            <a:ahLst/>
            <a:cxnLst/>
            <a:rect r="r" b="b" t="t" l="l"/>
            <a:pathLst>
              <a:path h="879336" w="1055203">
                <a:moveTo>
                  <a:pt x="0" y="0"/>
                </a:moveTo>
                <a:lnTo>
                  <a:pt x="1055203" y="0"/>
                </a:lnTo>
                <a:lnTo>
                  <a:pt x="1055203" y="879336"/>
                </a:lnTo>
                <a:lnTo>
                  <a:pt x="0" y="879336"/>
                </a:lnTo>
                <a:lnTo>
                  <a:pt x="0" y="0"/>
                </a:lnTo>
                <a:close/>
              </a:path>
            </a:pathLst>
          </a:custGeom>
          <a:blipFill>
            <a:blip r:embed="rId3"/>
            <a:stretch>
              <a:fillRect l="0" t="0" r="0" b="0"/>
            </a:stretch>
          </a:blipFill>
        </p:spPr>
      </p:sp>
      <p:sp>
        <p:nvSpPr>
          <p:cNvPr name="Freeform 11" id="11"/>
          <p:cNvSpPr/>
          <p:nvPr/>
        </p:nvSpPr>
        <p:spPr>
          <a:xfrm flipH="false" flipV="false" rot="0">
            <a:off x="10809629" y="8818632"/>
            <a:ext cx="788801" cy="813786"/>
          </a:xfrm>
          <a:custGeom>
            <a:avLst/>
            <a:gdLst/>
            <a:ahLst/>
            <a:cxnLst/>
            <a:rect r="r" b="b" t="t" l="l"/>
            <a:pathLst>
              <a:path h="813786" w="788801">
                <a:moveTo>
                  <a:pt x="0" y="0"/>
                </a:moveTo>
                <a:lnTo>
                  <a:pt x="788802" y="0"/>
                </a:lnTo>
                <a:lnTo>
                  <a:pt x="788802" y="813786"/>
                </a:lnTo>
                <a:lnTo>
                  <a:pt x="0" y="813786"/>
                </a:lnTo>
                <a:lnTo>
                  <a:pt x="0" y="0"/>
                </a:lnTo>
                <a:close/>
              </a:path>
            </a:pathLst>
          </a:custGeom>
          <a:blipFill>
            <a:blip r:embed="rId4"/>
            <a:stretch>
              <a:fillRect l="0" t="0" r="0" b="0"/>
            </a:stretch>
          </a:blipFill>
        </p:spPr>
      </p:sp>
      <p:sp>
        <p:nvSpPr>
          <p:cNvPr name="Freeform 12" id="12"/>
          <p:cNvSpPr/>
          <p:nvPr/>
        </p:nvSpPr>
        <p:spPr>
          <a:xfrm flipH="false" flipV="false" rot="0">
            <a:off x="11764983" y="8781819"/>
            <a:ext cx="850600" cy="850600"/>
          </a:xfrm>
          <a:custGeom>
            <a:avLst/>
            <a:gdLst/>
            <a:ahLst/>
            <a:cxnLst/>
            <a:rect r="r" b="b" t="t" l="l"/>
            <a:pathLst>
              <a:path h="850600" w="850600">
                <a:moveTo>
                  <a:pt x="0" y="0"/>
                </a:moveTo>
                <a:lnTo>
                  <a:pt x="850600" y="0"/>
                </a:lnTo>
                <a:lnTo>
                  <a:pt x="850600" y="850599"/>
                </a:lnTo>
                <a:lnTo>
                  <a:pt x="0" y="850599"/>
                </a:lnTo>
                <a:lnTo>
                  <a:pt x="0" y="0"/>
                </a:lnTo>
                <a:close/>
              </a:path>
            </a:pathLst>
          </a:custGeom>
          <a:blipFill>
            <a:blip r:embed="rId5"/>
            <a:stretch>
              <a:fillRect l="0" t="0" r="0" b="0"/>
            </a:stretch>
          </a:blipFill>
        </p:spPr>
      </p:sp>
      <p:sp>
        <p:nvSpPr>
          <p:cNvPr name="TextBox 13" id="13"/>
          <p:cNvSpPr txBox="true"/>
          <p:nvPr/>
        </p:nvSpPr>
        <p:spPr>
          <a:xfrm rot="0">
            <a:off x="1691888" y="1545524"/>
            <a:ext cx="5861927" cy="7236295"/>
          </a:xfrm>
          <a:prstGeom prst="rect">
            <a:avLst/>
          </a:prstGeom>
        </p:spPr>
        <p:txBody>
          <a:bodyPr anchor="t" rtlCol="false" tIns="0" lIns="0" bIns="0" rIns="0">
            <a:spAutoFit/>
          </a:bodyPr>
          <a:lstStyle/>
          <a:p>
            <a:pPr algn="l">
              <a:lnSpc>
                <a:spcPts val="8101"/>
              </a:lnSpc>
            </a:pPr>
            <a:r>
              <a:rPr lang="en-US" sz="7233" spc="-311" b="true">
                <a:solidFill>
                  <a:srgbClr val="ABD40B"/>
                </a:solidFill>
                <a:latin typeface="Public Sans Bold"/>
                <a:ea typeface="Public Sans Bold"/>
                <a:cs typeface="Public Sans Bold"/>
                <a:sym typeface="Public Sans Bold"/>
              </a:rPr>
              <a:t>How does the app work?</a:t>
            </a:r>
          </a:p>
          <a:p>
            <a:pPr algn="l">
              <a:lnSpc>
                <a:spcPts val="8101"/>
              </a:lnSpc>
            </a:pPr>
          </a:p>
          <a:p>
            <a:pPr algn="l" marL="0" indent="0" lvl="0">
              <a:lnSpc>
                <a:spcPts val="8101"/>
              </a:lnSpc>
              <a:spcBef>
                <a:spcPct val="0"/>
              </a:spcBef>
            </a:pPr>
            <a:r>
              <a:rPr lang="en-US" b="true" sz="7233" spc="-311">
                <a:solidFill>
                  <a:srgbClr val="0487D2"/>
                </a:solidFill>
                <a:latin typeface="Public Sans Bold"/>
                <a:ea typeface="Public Sans Bold"/>
                <a:cs typeface="Public Sans Bold"/>
                <a:sym typeface="Public Sans Bold"/>
              </a:rPr>
              <a:t>What is the source of the provided data?</a:t>
            </a:r>
          </a:p>
        </p:txBody>
      </p:sp>
      <p:sp>
        <p:nvSpPr>
          <p:cNvPr name="TextBox 14" id="14"/>
          <p:cNvSpPr txBox="true"/>
          <p:nvPr/>
        </p:nvSpPr>
        <p:spPr>
          <a:xfrm rot="0">
            <a:off x="9115969" y="1917030"/>
            <a:ext cx="4933615" cy="839089"/>
          </a:xfrm>
          <a:prstGeom prst="rect">
            <a:avLst/>
          </a:prstGeom>
        </p:spPr>
        <p:txBody>
          <a:bodyPr anchor="t" rtlCol="false" tIns="0" lIns="0" bIns="0" rIns="0">
            <a:spAutoFit/>
          </a:bodyPr>
          <a:lstStyle/>
          <a:p>
            <a:pPr algn="ctr">
              <a:lnSpc>
                <a:spcPts val="3248"/>
              </a:lnSpc>
            </a:pPr>
            <a:r>
              <a:rPr lang="en-US" b="true" sz="2900" spc="-124">
                <a:solidFill>
                  <a:srgbClr val="2F342B"/>
                </a:solidFill>
                <a:latin typeface="Public Sans Bold"/>
                <a:ea typeface="Public Sans Bold"/>
                <a:cs typeface="Public Sans Bold"/>
                <a:sym typeface="Public Sans Bold"/>
              </a:rPr>
              <a:t>How does the web app work?</a:t>
            </a:r>
          </a:p>
          <a:p>
            <a:pPr algn="ctr" marL="0" indent="0" lvl="0">
              <a:lnSpc>
                <a:spcPts val="3248"/>
              </a:lnSpc>
              <a:spcBef>
                <a:spcPct val="0"/>
              </a:spcBef>
            </a:pPr>
          </a:p>
        </p:txBody>
      </p:sp>
      <p:sp>
        <p:nvSpPr>
          <p:cNvPr name="TextBox 15" id="15"/>
          <p:cNvSpPr txBox="true"/>
          <p:nvPr/>
        </p:nvSpPr>
        <p:spPr>
          <a:xfrm rot="0">
            <a:off x="9105218" y="4994107"/>
            <a:ext cx="8045493" cy="429514"/>
          </a:xfrm>
          <a:prstGeom prst="rect">
            <a:avLst/>
          </a:prstGeom>
        </p:spPr>
        <p:txBody>
          <a:bodyPr anchor="t" rtlCol="false" tIns="0" lIns="0" bIns="0" rIns="0">
            <a:spAutoFit/>
          </a:bodyPr>
          <a:lstStyle/>
          <a:p>
            <a:pPr algn="l" marL="0" indent="0" lvl="0">
              <a:lnSpc>
                <a:spcPts val="3248"/>
              </a:lnSpc>
              <a:spcBef>
                <a:spcPct val="0"/>
              </a:spcBef>
            </a:pPr>
            <a:r>
              <a:rPr lang="en-US" b="true" sz="2900" spc="-124">
                <a:solidFill>
                  <a:srgbClr val="000000"/>
                </a:solidFill>
                <a:latin typeface="Public Sans Bold"/>
                <a:ea typeface="Public Sans Bold"/>
                <a:cs typeface="Public Sans Bold"/>
                <a:sym typeface="Public Sans Bold"/>
              </a:rPr>
              <a:t>Where does the provided information come from?</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C4DDFF"/>
        </a:solidFill>
      </p:bgPr>
    </p:bg>
    <p:spTree>
      <p:nvGrpSpPr>
        <p:cNvPr id="1" name=""/>
        <p:cNvGrpSpPr/>
        <p:nvPr/>
      </p:nvGrpSpPr>
      <p:grpSpPr>
        <a:xfrm>
          <a:off x="0" y="0"/>
          <a:ext cx="0" cy="0"/>
          <a:chOff x="0" y="0"/>
          <a:chExt cx="0" cy="0"/>
        </a:xfrm>
      </p:grpSpPr>
      <p:sp>
        <p:nvSpPr>
          <p:cNvPr name="TextBox 2" id="2"/>
          <p:cNvSpPr txBox="true"/>
          <p:nvPr/>
        </p:nvSpPr>
        <p:spPr>
          <a:xfrm rot="0">
            <a:off x="1028700" y="914704"/>
            <a:ext cx="16230600" cy="2088002"/>
          </a:xfrm>
          <a:prstGeom prst="rect">
            <a:avLst/>
          </a:prstGeom>
        </p:spPr>
        <p:txBody>
          <a:bodyPr anchor="t" rtlCol="false" tIns="0" lIns="0" bIns="0" rIns="0">
            <a:spAutoFit/>
          </a:bodyPr>
          <a:lstStyle/>
          <a:p>
            <a:pPr algn="l">
              <a:lnSpc>
                <a:spcPts val="8101"/>
              </a:lnSpc>
            </a:pPr>
            <a:r>
              <a:rPr lang="en-US" sz="7233" spc="-311" b="true">
                <a:solidFill>
                  <a:srgbClr val="2F342B"/>
                </a:solidFill>
                <a:latin typeface="Public Sans Bold"/>
                <a:ea typeface="Public Sans Bold"/>
                <a:cs typeface="Public Sans Bold"/>
                <a:sym typeface="Public Sans Bold"/>
              </a:rPr>
              <a:t>Business Model and Value Proposition</a:t>
            </a:r>
          </a:p>
          <a:p>
            <a:pPr algn="l" marL="0" indent="0" lvl="0">
              <a:lnSpc>
                <a:spcPts val="8101"/>
              </a:lnSpc>
              <a:spcBef>
                <a:spcPct val="0"/>
              </a:spcBef>
            </a:pPr>
          </a:p>
        </p:txBody>
      </p:sp>
      <p:grpSp>
        <p:nvGrpSpPr>
          <p:cNvPr name="Group 3" id="3"/>
          <p:cNvGrpSpPr/>
          <p:nvPr/>
        </p:nvGrpSpPr>
        <p:grpSpPr>
          <a:xfrm rot="0">
            <a:off x="2096154" y="6428162"/>
            <a:ext cx="6019706" cy="3068263"/>
            <a:chOff x="0" y="0"/>
            <a:chExt cx="1585437" cy="808102"/>
          </a:xfrm>
        </p:grpSpPr>
        <p:sp>
          <p:nvSpPr>
            <p:cNvPr name="Freeform 4" id="4"/>
            <p:cNvSpPr/>
            <p:nvPr/>
          </p:nvSpPr>
          <p:spPr>
            <a:xfrm flipH="false" flipV="false" rot="0">
              <a:off x="0" y="0"/>
              <a:ext cx="1585437" cy="808102"/>
            </a:xfrm>
            <a:custGeom>
              <a:avLst/>
              <a:gdLst/>
              <a:ahLst/>
              <a:cxnLst/>
              <a:rect r="r" b="b" t="t" l="l"/>
              <a:pathLst>
                <a:path h="808102" w="1585437">
                  <a:moveTo>
                    <a:pt x="65591" y="0"/>
                  </a:moveTo>
                  <a:lnTo>
                    <a:pt x="1519846" y="0"/>
                  </a:lnTo>
                  <a:cubicBezTo>
                    <a:pt x="1556071" y="0"/>
                    <a:pt x="1585437" y="29366"/>
                    <a:pt x="1585437" y="65591"/>
                  </a:cubicBezTo>
                  <a:lnTo>
                    <a:pt x="1585437" y="742511"/>
                  </a:lnTo>
                  <a:cubicBezTo>
                    <a:pt x="1585437" y="759907"/>
                    <a:pt x="1578527" y="776590"/>
                    <a:pt x="1566226" y="788891"/>
                  </a:cubicBezTo>
                  <a:cubicBezTo>
                    <a:pt x="1553925" y="801192"/>
                    <a:pt x="1537242" y="808102"/>
                    <a:pt x="1519846" y="808102"/>
                  </a:cubicBezTo>
                  <a:lnTo>
                    <a:pt x="65591" y="808102"/>
                  </a:lnTo>
                  <a:cubicBezTo>
                    <a:pt x="48195" y="808102"/>
                    <a:pt x="31512" y="801192"/>
                    <a:pt x="19211" y="788891"/>
                  </a:cubicBezTo>
                  <a:cubicBezTo>
                    <a:pt x="6910" y="776590"/>
                    <a:pt x="0" y="759907"/>
                    <a:pt x="0" y="742511"/>
                  </a:cubicBezTo>
                  <a:lnTo>
                    <a:pt x="0" y="65591"/>
                  </a:lnTo>
                  <a:cubicBezTo>
                    <a:pt x="0" y="48195"/>
                    <a:pt x="6910" y="31512"/>
                    <a:pt x="19211" y="19211"/>
                  </a:cubicBezTo>
                  <a:cubicBezTo>
                    <a:pt x="31512" y="6910"/>
                    <a:pt x="48195" y="0"/>
                    <a:pt x="65591" y="0"/>
                  </a:cubicBezTo>
                  <a:close/>
                </a:path>
              </a:pathLst>
            </a:custGeom>
            <a:solidFill>
              <a:srgbClr val="FFFFFF"/>
            </a:solidFill>
          </p:spPr>
        </p:sp>
        <p:sp>
          <p:nvSpPr>
            <p:cNvPr name="TextBox 5" id="5"/>
            <p:cNvSpPr txBox="true"/>
            <p:nvPr/>
          </p:nvSpPr>
          <p:spPr>
            <a:xfrm>
              <a:off x="0" y="9525"/>
              <a:ext cx="1585437" cy="798577"/>
            </a:xfrm>
            <a:prstGeom prst="rect">
              <a:avLst/>
            </a:prstGeom>
          </p:spPr>
          <p:txBody>
            <a:bodyPr anchor="ctr" rtlCol="false" tIns="50800" lIns="50800" bIns="50800" rIns="50800"/>
            <a:lstStyle/>
            <a:p>
              <a:pPr algn="ctr">
                <a:lnSpc>
                  <a:spcPts val="2016"/>
                </a:lnSpc>
              </a:pPr>
            </a:p>
          </p:txBody>
        </p:sp>
      </p:grpSp>
      <p:sp>
        <p:nvSpPr>
          <p:cNvPr name="TextBox 6" id="6"/>
          <p:cNvSpPr txBox="true"/>
          <p:nvPr/>
        </p:nvSpPr>
        <p:spPr>
          <a:xfrm rot="0">
            <a:off x="2510472" y="6561735"/>
            <a:ext cx="5191071" cy="2636393"/>
          </a:xfrm>
          <a:prstGeom prst="rect">
            <a:avLst/>
          </a:prstGeom>
        </p:spPr>
        <p:txBody>
          <a:bodyPr anchor="t" rtlCol="false" tIns="0" lIns="0" bIns="0" rIns="0">
            <a:spAutoFit/>
          </a:bodyPr>
          <a:lstStyle/>
          <a:p>
            <a:pPr algn="ctr">
              <a:lnSpc>
                <a:spcPts val="5264"/>
              </a:lnSpc>
              <a:spcBef>
                <a:spcPct val="0"/>
              </a:spcBef>
            </a:pPr>
            <a:r>
              <a:rPr lang="en-US" b="true" sz="4700" spc="-202">
                <a:solidFill>
                  <a:srgbClr val="0487D2"/>
                </a:solidFill>
                <a:latin typeface="Public Sans Bold"/>
                <a:ea typeface="Public Sans Bold"/>
                <a:cs typeface="Public Sans Bold"/>
                <a:sym typeface="Public Sans Bold"/>
              </a:rPr>
              <a:t>Free Plan</a:t>
            </a:r>
          </a:p>
          <a:p>
            <a:pPr algn="ctr">
              <a:lnSpc>
                <a:spcPts val="2350"/>
              </a:lnSpc>
            </a:pPr>
          </a:p>
          <a:p>
            <a:pPr algn="ctr">
              <a:lnSpc>
                <a:spcPts val="2688"/>
              </a:lnSpc>
              <a:spcBef>
                <a:spcPct val="0"/>
              </a:spcBef>
            </a:pPr>
            <a:r>
              <a:rPr lang="en-US" sz="2400" spc="-103">
                <a:solidFill>
                  <a:srgbClr val="2F342B"/>
                </a:solidFill>
                <a:latin typeface="Public Sans"/>
                <a:ea typeface="Public Sans"/>
                <a:cs typeface="Public Sans"/>
                <a:sym typeface="Public Sans"/>
              </a:rPr>
              <a:t>Climate intelligence and environmental alerts for the general public.</a:t>
            </a:r>
          </a:p>
          <a:p>
            <a:pPr algn="ctr">
              <a:lnSpc>
                <a:spcPts val="2688"/>
              </a:lnSpc>
              <a:spcBef>
                <a:spcPct val="0"/>
              </a:spcBef>
            </a:pPr>
            <a:r>
              <a:rPr lang="en-US" sz="2400" spc="-103">
                <a:solidFill>
                  <a:srgbClr val="2F342B"/>
                </a:solidFill>
                <a:latin typeface="Public Sans"/>
                <a:ea typeface="Public Sans"/>
                <a:cs typeface="Public Sans"/>
                <a:sym typeface="Public Sans"/>
              </a:rPr>
              <a:t>Ideal for monitoring air quality and receiving personalized health recommendations.</a:t>
            </a:r>
          </a:p>
        </p:txBody>
      </p:sp>
      <p:grpSp>
        <p:nvGrpSpPr>
          <p:cNvPr name="Group 7" id="7"/>
          <p:cNvGrpSpPr/>
          <p:nvPr/>
        </p:nvGrpSpPr>
        <p:grpSpPr>
          <a:xfrm rot="0">
            <a:off x="9482063" y="6428162"/>
            <a:ext cx="6178396" cy="3068263"/>
            <a:chOff x="0" y="0"/>
            <a:chExt cx="1627232" cy="808102"/>
          </a:xfrm>
        </p:grpSpPr>
        <p:sp>
          <p:nvSpPr>
            <p:cNvPr name="Freeform 8" id="8"/>
            <p:cNvSpPr/>
            <p:nvPr/>
          </p:nvSpPr>
          <p:spPr>
            <a:xfrm flipH="false" flipV="false" rot="0">
              <a:off x="0" y="0"/>
              <a:ext cx="1627232" cy="808102"/>
            </a:xfrm>
            <a:custGeom>
              <a:avLst/>
              <a:gdLst/>
              <a:ahLst/>
              <a:cxnLst/>
              <a:rect r="r" b="b" t="t" l="l"/>
              <a:pathLst>
                <a:path h="808102" w="1627232">
                  <a:moveTo>
                    <a:pt x="63906" y="0"/>
                  </a:moveTo>
                  <a:lnTo>
                    <a:pt x="1563326" y="0"/>
                  </a:lnTo>
                  <a:cubicBezTo>
                    <a:pt x="1598620" y="0"/>
                    <a:pt x="1627232" y="28612"/>
                    <a:pt x="1627232" y="63906"/>
                  </a:cubicBezTo>
                  <a:lnTo>
                    <a:pt x="1627232" y="744196"/>
                  </a:lnTo>
                  <a:cubicBezTo>
                    <a:pt x="1627232" y="761145"/>
                    <a:pt x="1620499" y="777400"/>
                    <a:pt x="1608514" y="789384"/>
                  </a:cubicBezTo>
                  <a:cubicBezTo>
                    <a:pt x="1596529" y="801369"/>
                    <a:pt x="1580275" y="808102"/>
                    <a:pt x="1563326" y="808102"/>
                  </a:cubicBezTo>
                  <a:lnTo>
                    <a:pt x="63906" y="808102"/>
                  </a:lnTo>
                  <a:cubicBezTo>
                    <a:pt x="46957" y="808102"/>
                    <a:pt x="30702" y="801369"/>
                    <a:pt x="18718" y="789384"/>
                  </a:cubicBezTo>
                  <a:cubicBezTo>
                    <a:pt x="6733" y="777400"/>
                    <a:pt x="0" y="761145"/>
                    <a:pt x="0" y="744196"/>
                  </a:cubicBezTo>
                  <a:lnTo>
                    <a:pt x="0" y="63906"/>
                  </a:lnTo>
                  <a:cubicBezTo>
                    <a:pt x="0" y="46957"/>
                    <a:pt x="6733" y="30702"/>
                    <a:pt x="18718" y="18718"/>
                  </a:cubicBezTo>
                  <a:cubicBezTo>
                    <a:pt x="30702" y="6733"/>
                    <a:pt x="46957" y="0"/>
                    <a:pt x="63906" y="0"/>
                  </a:cubicBezTo>
                  <a:close/>
                </a:path>
              </a:pathLst>
            </a:custGeom>
            <a:solidFill>
              <a:srgbClr val="FFFFFF"/>
            </a:solidFill>
          </p:spPr>
        </p:sp>
        <p:sp>
          <p:nvSpPr>
            <p:cNvPr name="TextBox 9" id="9"/>
            <p:cNvSpPr txBox="true"/>
            <p:nvPr/>
          </p:nvSpPr>
          <p:spPr>
            <a:xfrm>
              <a:off x="0" y="9525"/>
              <a:ext cx="1627232" cy="798577"/>
            </a:xfrm>
            <a:prstGeom prst="rect">
              <a:avLst/>
            </a:prstGeom>
          </p:spPr>
          <p:txBody>
            <a:bodyPr anchor="ctr" rtlCol="false" tIns="50800" lIns="50800" bIns="50800" rIns="50800"/>
            <a:lstStyle/>
            <a:p>
              <a:pPr algn="ctr">
                <a:lnSpc>
                  <a:spcPts val="2016"/>
                </a:lnSpc>
              </a:pPr>
            </a:p>
          </p:txBody>
        </p:sp>
      </p:grpSp>
      <p:sp>
        <p:nvSpPr>
          <p:cNvPr name="TextBox 10" id="10"/>
          <p:cNvSpPr txBox="true"/>
          <p:nvPr/>
        </p:nvSpPr>
        <p:spPr>
          <a:xfrm rot="0">
            <a:off x="9894271" y="6561735"/>
            <a:ext cx="5383573" cy="2396680"/>
          </a:xfrm>
          <a:prstGeom prst="rect">
            <a:avLst/>
          </a:prstGeom>
        </p:spPr>
        <p:txBody>
          <a:bodyPr anchor="t" rtlCol="false" tIns="0" lIns="0" bIns="0" rIns="0">
            <a:spAutoFit/>
          </a:bodyPr>
          <a:lstStyle/>
          <a:p>
            <a:pPr algn="ctr">
              <a:lnSpc>
                <a:spcPts val="5216"/>
              </a:lnSpc>
            </a:pPr>
            <a:r>
              <a:rPr lang="en-US" b="true" sz="4699">
                <a:solidFill>
                  <a:srgbClr val="0487D2"/>
                </a:solidFill>
                <a:latin typeface="Public Sans Bold"/>
                <a:ea typeface="Public Sans Bold"/>
                <a:cs typeface="Public Sans Bold"/>
                <a:sym typeface="Public Sans Bold"/>
              </a:rPr>
              <a:t>Business Plan</a:t>
            </a:r>
          </a:p>
          <a:p>
            <a:pPr algn="ctr">
              <a:lnSpc>
                <a:spcPts val="2885"/>
              </a:lnSpc>
            </a:pPr>
          </a:p>
          <a:p>
            <a:pPr algn="ctr">
              <a:lnSpc>
                <a:spcPts val="2160"/>
              </a:lnSpc>
            </a:pPr>
            <a:r>
              <a:rPr lang="en-US" sz="2400" spc="-103">
                <a:solidFill>
                  <a:srgbClr val="2F342B"/>
                </a:solidFill>
                <a:latin typeface="Public Sans"/>
                <a:ea typeface="Public Sans"/>
                <a:cs typeface="Public Sans"/>
                <a:sym typeface="Public Sans"/>
              </a:rPr>
              <a:t>$5,000 USD annually per monitored site.</a:t>
            </a:r>
          </a:p>
          <a:p>
            <a:pPr algn="ctr">
              <a:lnSpc>
                <a:spcPts val="2160"/>
              </a:lnSpc>
            </a:pPr>
            <a:r>
              <a:rPr lang="en-US" sz="2400" spc="-103">
                <a:solidFill>
                  <a:srgbClr val="2F342B"/>
                </a:solidFill>
                <a:latin typeface="Public Sans"/>
                <a:ea typeface="Public Sans"/>
                <a:cs typeface="Public Sans"/>
                <a:sym typeface="Public Sans"/>
              </a:rPr>
              <a:t>Multi-site satellite monitoring, heat map visualization, early alerts for emission deviations, and environmental compliance certification.</a:t>
            </a:r>
          </a:p>
        </p:txBody>
      </p:sp>
      <p:sp>
        <p:nvSpPr>
          <p:cNvPr name="TextBox 11" id="11"/>
          <p:cNvSpPr txBox="true"/>
          <p:nvPr/>
        </p:nvSpPr>
        <p:spPr>
          <a:xfrm rot="0">
            <a:off x="1028700" y="1910149"/>
            <a:ext cx="8576965" cy="415290"/>
          </a:xfrm>
          <a:prstGeom prst="rect">
            <a:avLst/>
          </a:prstGeom>
        </p:spPr>
        <p:txBody>
          <a:bodyPr anchor="t" rtlCol="false" tIns="0" lIns="0" bIns="0" rIns="0">
            <a:spAutoFit/>
          </a:bodyPr>
          <a:lstStyle/>
          <a:p>
            <a:pPr algn="l">
              <a:lnSpc>
                <a:spcPts val="3359"/>
              </a:lnSpc>
            </a:pPr>
            <a:r>
              <a:rPr lang="en-US" b="true" sz="2399">
                <a:solidFill>
                  <a:srgbClr val="2F342B"/>
                </a:solidFill>
                <a:latin typeface="Public Sans Bold"/>
                <a:ea typeface="Public Sans Bold"/>
                <a:cs typeface="Public Sans Bold"/>
                <a:sym typeface="Public Sans Bold"/>
              </a:rPr>
              <a:t>BUSINESS STRATEGY: SCALABLE SUBSCRIPTION PLANS</a:t>
            </a:r>
          </a:p>
        </p:txBody>
      </p:sp>
      <p:sp>
        <p:nvSpPr>
          <p:cNvPr name="TextBox 12" id="12"/>
          <p:cNvSpPr txBox="true"/>
          <p:nvPr/>
        </p:nvSpPr>
        <p:spPr>
          <a:xfrm rot="0">
            <a:off x="1028700" y="2582614"/>
            <a:ext cx="16297271" cy="3339846"/>
          </a:xfrm>
          <a:prstGeom prst="rect">
            <a:avLst/>
          </a:prstGeom>
        </p:spPr>
        <p:txBody>
          <a:bodyPr anchor="t" rtlCol="false" tIns="0" lIns="0" bIns="0" rIns="0">
            <a:spAutoFit/>
          </a:bodyPr>
          <a:lstStyle/>
          <a:p>
            <a:pPr algn="l">
              <a:lnSpc>
                <a:spcPts val="2832"/>
              </a:lnSpc>
            </a:pPr>
            <a:r>
              <a:rPr lang="en-US" sz="2400">
                <a:solidFill>
                  <a:srgbClr val="2F342B"/>
                </a:solidFill>
                <a:latin typeface="Public Sans"/>
                <a:ea typeface="Public Sans"/>
                <a:cs typeface="Public Sans"/>
                <a:sym typeface="Public Sans"/>
              </a:rPr>
              <a:t>He cost reflects the technological infrastructure necessary to process and store satellite data, develop emissions prediction and visualization algorithms, and overcome local challenges such as the geographical dispersion of industrial plants and the lack of integrated monitoring tools in Ecuador.</a:t>
            </a:r>
          </a:p>
          <a:p>
            <a:pPr algn="l">
              <a:lnSpc>
                <a:spcPts val="3421"/>
              </a:lnSpc>
            </a:pPr>
          </a:p>
          <a:p>
            <a:pPr algn="l">
              <a:lnSpc>
                <a:spcPts val="3421"/>
              </a:lnSpc>
            </a:pPr>
            <a:r>
              <a:rPr lang="en-US" sz="2899" b="true">
                <a:solidFill>
                  <a:srgbClr val="000000"/>
                </a:solidFill>
                <a:latin typeface="Public Sans Bold"/>
                <a:ea typeface="Public Sans Bold"/>
                <a:cs typeface="Public Sans Bold"/>
                <a:sym typeface="Public Sans Bold"/>
              </a:rPr>
              <a:t>Target Market:</a:t>
            </a:r>
          </a:p>
          <a:p>
            <a:pPr algn="l">
              <a:lnSpc>
                <a:spcPts val="2832"/>
              </a:lnSpc>
            </a:pPr>
            <a:r>
              <a:rPr lang="en-US" sz="2400">
                <a:solidFill>
                  <a:srgbClr val="2F342B"/>
                </a:solidFill>
                <a:latin typeface="Public Sans"/>
                <a:ea typeface="Public Sans"/>
                <a:cs typeface="Public Sans"/>
                <a:sym typeface="Public Sans"/>
              </a:rPr>
              <a:t>Companies, regulatory entities and the general public for emissions monitoring, regulatory compliance and information on air quality</a:t>
            </a:r>
          </a:p>
          <a:p>
            <a:pPr algn="l">
              <a:lnSpc>
                <a:spcPts val="2832"/>
              </a:lnSpc>
            </a:pPr>
          </a:p>
          <a:p>
            <a:pPr algn="l">
              <a:lnSpc>
                <a:spcPts val="2832"/>
              </a:lnSpc>
            </a:pPr>
            <a:r>
              <a:rPr lang="en-US" sz="2400">
                <a:solidFill>
                  <a:srgbClr val="2F342B"/>
                </a:solidFill>
                <a:latin typeface="Public Sans"/>
                <a:ea typeface="Public Sans"/>
                <a:cs typeface="Public Sans"/>
                <a:sym typeface="Public Sans"/>
              </a:rPr>
              <a:t>Subscription Plans (Use two side-by-side sections)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192857" y="2458085"/>
            <a:ext cx="11066443" cy="6962775"/>
          </a:xfrm>
          <a:prstGeom prst="rect">
            <a:avLst/>
          </a:prstGeom>
        </p:spPr>
        <p:txBody>
          <a:bodyPr anchor="t" rtlCol="false" tIns="0" lIns="0" bIns="0" rIns="0">
            <a:spAutoFit/>
          </a:bodyPr>
          <a:lstStyle/>
          <a:p>
            <a:pPr algn="l">
              <a:lnSpc>
                <a:spcPts val="1995"/>
              </a:lnSpc>
            </a:pPr>
            <a:r>
              <a:rPr lang="en-US" b="true" sz="2100" spc="-90">
                <a:solidFill>
                  <a:srgbClr val="000000"/>
                </a:solidFill>
                <a:latin typeface="Public Sans Bold"/>
                <a:ea typeface="Public Sans Bold"/>
                <a:cs typeface="Public Sans Bold"/>
                <a:sym typeface="Public Sans Bold"/>
              </a:rPr>
              <a:t>Early Detection of Emissions:</a:t>
            </a:r>
          </a:p>
          <a:p>
            <a:pPr algn="l">
              <a:lnSpc>
                <a:spcPts val="1995"/>
              </a:lnSpc>
            </a:pPr>
            <a:r>
              <a:rPr lang="en-US" sz="2100" spc="-90">
                <a:solidFill>
                  <a:srgbClr val="000000"/>
                </a:solidFill>
                <a:latin typeface="Public Sans"/>
                <a:ea typeface="Public Sans"/>
                <a:cs typeface="Public Sans"/>
                <a:sym typeface="Public Sans"/>
              </a:rPr>
              <a:t>Space Pollution uses satellite data and IoT sensors to detect CO₂ and CH₄ emission hotspots early, allowing for faster corrective actions.</a:t>
            </a:r>
          </a:p>
          <a:p>
            <a:pPr algn="l">
              <a:lnSpc>
                <a:spcPts val="1995"/>
              </a:lnSpc>
            </a:pPr>
          </a:p>
          <a:p>
            <a:pPr algn="l">
              <a:lnSpc>
                <a:spcPts val="1995"/>
              </a:lnSpc>
            </a:pPr>
            <a:r>
              <a:rPr lang="en-US" b="true" sz="2100" spc="-90">
                <a:solidFill>
                  <a:srgbClr val="000000"/>
                </a:solidFill>
                <a:latin typeface="Public Sans Bold"/>
                <a:ea typeface="Public Sans Bold"/>
                <a:cs typeface="Public Sans Bold"/>
                <a:sym typeface="Public Sans Bold"/>
              </a:rPr>
              <a:t>Reduction of Industrial Emissions:</a:t>
            </a:r>
          </a:p>
          <a:p>
            <a:pPr algn="l">
              <a:lnSpc>
                <a:spcPts val="1995"/>
              </a:lnSpc>
            </a:pPr>
            <a:r>
              <a:rPr lang="en-US" sz="2100" spc="-90">
                <a:solidFill>
                  <a:srgbClr val="000000"/>
                </a:solidFill>
                <a:latin typeface="Public Sans"/>
                <a:ea typeface="Public Sans"/>
                <a:cs typeface="Public Sans"/>
                <a:sym typeface="Public Sans"/>
              </a:rPr>
              <a:t>Measured in tons of CO₂ equivalent (CO₂e) mitigated annually at each monitored site.</a:t>
            </a:r>
          </a:p>
          <a:p>
            <a:pPr algn="l">
              <a:lnSpc>
                <a:spcPts val="1995"/>
              </a:lnSpc>
            </a:pPr>
          </a:p>
          <a:p>
            <a:pPr algn="l">
              <a:lnSpc>
                <a:spcPts val="1995"/>
              </a:lnSpc>
            </a:pPr>
            <a:r>
              <a:rPr lang="en-US" b="true" sz="2100" spc="-90">
                <a:solidFill>
                  <a:srgbClr val="000000"/>
                </a:solidFill>
                <a:latin typeface="Public Sans Bold"/>
                <a:ea typeface="Public Sans Bold"/>
                <a:cs typeface="Public Sans Bold"/>
                <a:sym typeface="Public Sans Bold"/>
              </a:rPr>
              <a:t>User Adoption of Corrective Measures:</a:t>
            </a:r>
          </a:p>
          <a:p>
            <a:pPr algn="l">
              <a:lnSpc>
                <a:spcPts val="1995"/>
              </a:lnSpc>
            </a:pPr>
            <a:r>
              <a:rPr lang="en-US" sz="2100" spc="-90">
                <a:solidFill>
                  <a:srgbClr val="000000"/>
                </a:solidFill>
                <a:latin typeface="Public Sans"/>
                <a:ea typeface="Public Sans"/>
                <a:cs typeface="Public Sans"/>
                <a:sym typeface="Public Sans"/>
              </a:rPr>
              <a:t>Percentage of companies implementing data-driven changes to reduce emissions.</a:t>
            </a:r>
          </a:p>
          <a:p>
            <a:pPr algn="l">
              <a:lnSpc>
                <a:spcPts val="1995"/>
              </a:lnSpc>
            </a:pPr>
          </a:p>
          <a:p>
            <a:pPr algn="l">
              <a:lnSpc>
                <a:spcPts val="1995"/>
              </a:lnSpc>
            </a:pPr>
            <a:r>
              <a:rPr lang="en-US" b="true" sz="2100" spc="-90">
                <a:solidFill>
                  <a:srgbClr val="000000"/>
                </a:solidFill>
                <a:latin typeface="Public Sans Bold"/>
                <a:ea typeface="Public Sans Bold"/>
                <a:cs typeface="Public Sans Bold"/>
                <a:sym typeface="Public Sans Bold"/>
              </a:rPr>
              <a:t>Real-Time Air Quality Monitoring:</a:t>
            </a:r>
          </a:p>
          <a:p>
            <a:pPr algn="l">
              <a:lnSpc>
                <a:spcPts val="1995"/>
              </a:lnSpc>
            </a:pPr>
            <a:r>
              <a:rPr lang="en-US" sz="2100" spc="-90">
                <a:solidFill>
                  <a:srgbClr val="000000"/>
                </a:solidFill>
                <a:latin typeface="Public Sans"/>
                <a:ea typeface="Public Sans"/>
                <a:cs typeface="Public Sans"/>
                <a:sym typeface="Public Sans"/>
              </a:rPr>
              <a:t>Tracks the Air Quality Index (AQI) in various locations and correlates it with company emissions data.</a:t>
            </a:r>
          </a:p>
          <a:p>
            <a:pPr algn="l">
              <a:lnSpc>
                <a:spcPts val="1995"/>
              </a:lnSpc>
            </a:pPr>
          </a:p>
          <a:p>
            <a:pPr algn="l">
              <a:lnSpc>
                <a:spcPts val="1995"/>
              </a:lnSpc>
            </a:pPr>
            <a:r>
              <a:rPr lang="en-US" b="true" sz="2100" spc="-90">
                <a:solidFill>
                  <a:srgbClr val="000000"/>
                </a:solidFill>
                <a:latin typeface="Public Sans Bold"/>
                <a:ea typeface="Public Sans Bold"/>
                <a:cs typeface="Public Sans Bold"/>
                <a:sym typeface="Public Sans Bold"/>
              </a:rPr>
              <a:t>Impact in Ecuador:</a:t>
            </a:r>
          </a:p>
          <a:p>
            <a:pPr algn="l" marL="453392" indent="-226696" lvl="1">
              <a:lnSpc>
                <a:spcPts val="1995"/>
              </a:lnSpc>
              <a:buFont typeface="Arial"/>
              <a:buChar char="•"/>
            </a:pPr>
            <a:r>
              <a:rPr lang="en-US" sz="2100" spc="-90">
                <a:solidFill>
                  <a:srgbClr val="000000"/>
                </a:solidFill>
                <a:latin typeface="Public Sans"/>
                <a:ea typeface="Public Sans"/>
                <a:cs typeface="Public Sans"/>
                <a:sym typeface="Public Sans"/>
              </a:rPr>
              <a:t>N</a:t>
            </a:r>
            <a:r>
              <a:rPr lang="en-US" sz="2100" i="true" spc="-90">
                <a:solidFill>
                  <a:srgbClr val="000000"/>
                </a:solidFill>
                <a:latin typeface="Public Sans Italics"/>
                <a:ea typeface="Public Sans Italics"/>
                <a:cs typeface="Public Sans Italics"/>
                <a:sym typeface="Public Sans Italics"/>
              </a:rPr>
              <a:t>ational Monitoring Coverage:</a:t>
            </a:r>
          </a:p>
          <a:p>
            <a:pPr algn="l">
              <a:lnSpc>
                <a:spcPts val="1995"/>
              </a:lnSpc>
            </a:pPr>
            <a:r>
              <a:rPr lang="en-US" sz="2100" spc="-90">
                <a:solidFill>
                  <a:srgbClr val="000000"/>
                </a:solidFill>
                <a:latin typeface="Public Sans"/>
                <a:ea typeface="Public Sans"/>
                <a:cs typeface="Public Sans"/>
                <a:sym typeface="Public Sans"/>
              </a:rPr>
              <a:t>Number of locations and industrial plants in Ecuador using continuous monitoring.</a:t>
            </a:r>
          </a:p>
          <a:p>
            <a:pPr algn="l">
              <a:lnSpc>
                <a:spcPts val="1995"/>
              </a:lnSpc>
            </a:pPr>
          </a:p>
          <a:p>
            <a:pPr algn="l" marL="453392" indent="-226696" lvl="1">
              <a:lnSpc>
                <a:spcPts val="1995"/>
              </a:lnSpc>
              <a:buFont typeface="Arial"/>
              <a:buChar char="•"/>
            </a:pPr>
            <a:r>
              <a:rPr lang="en-US" sz="2100" spc="-90">
                <a:solidFill>
                  <a:srgbClr val="000000"/>
                </a:solidFill>
                <a:latin typeface="Public Sans"/>
                <a:ea typeface="Public Sans"/>
                <a:cs typeface="Public Sans"/>
                <a:sym typeface="Public Sans"/>
              </a:rPr>
              <a:t>R</a:t>
            </a:r>
            <a:r>
              <a:rPr lang="en-US" sz="2100" i="true" spc="-90">
                <a:solidFill>
                  <a:srgbClr val="000000"/>
                </a:solidFill>
                <a:latin typeface="Public Sans Italics"/>
                <a:ea typeface="Public Sans Italics"/>
                <a:cs typeface="Public Sans Italics"/>
                <a:sym typeface="Public Sans Italics"/>
              </a:rPr>
              <a:t>egulatory Compliance:</a:t>
            </a:r>
          </a:p>
          <a:p>
            <a:pPr algn="l">
              <a:lnSpc>
                <a:spcPts val="1995"/>
              </a:lnSpc>
            </a:pPr>
            <a:r>
              <a:rPr lang="en-US" sz="2100" spc="-90">
                <a:solidFill>
                  <a:srgbClr val="000000"/>
                </a:solidFill>
                <a:latin typeface="Public Sans"/>
                <a:ea typeface="Public Sans"/>
                <a:cs typeface="Public Sans"/>
                <a:sym typeface="Public Sans"/>
              </a:rPr>
              <a:t>Number of companies complying with environmental regulations due to monitoring and early alerts.</a:t>
            </a:r>
          </a:p>
          <a:p>
            <a:pPr algn="l">
              <a:lnSpc>
                <a:spcPts val="1995"/>
              </a:lnSpc>
            </a:pPr>
          </a:p>
          <a:p>
            <a:pPr algn="l" marL="453392" indent="-226696" lvl="1">
              <a:lnSpc>
                <a:spcPts val="1995"/>
              </a:lnSpc>
              <a:buFont typeface="Arial"/>
              <a:buChar char="•"/>
            </a:pPr>
            <a:r>
              <a:rPr lang="en-US" sz="2100" spc="-90">
                <a:solidFill>
                  <a:srgbClr val="000000"/>
                </a:solidFill>
                <a:latin typeface="Public Sans"/>
                <a:ea typeface="Public Sans"/>
                <a:cs typeface="Public Sans"/>
                <a:sym typeface="Public Sans"/>
              </a:rPr>
              <a:t>E</a:t>
            </a:r>
            <a:r>
              <a:rPr lang="en-US" sz="2100" i="true" spc="-90">
                <a:solidFill>
                  <a:srgbClr val="000000"/>
                </a:solidFill>
                <a:latin typeface="Public Sans Italics"/>
                <a:ea typeface="Public Sans Italics"/>
                <a:cs typeface="Public Sans Italics"/>
                <a:sym typeface="Public Sans Italics"/>
              </a:rPr>
              <a:t>nvironmental Certifications Issued:</a:t>
            </a:r>
          </a:p>
          <a:p>
            <a:pPr algn="l">
              <a:lnSpc>
                <a:spcPts val="1995"/>
              </a:lnSpc>
            </a:pPr>
            <a:r>
              <a:rPr lang="en-US" sz="2100" spc="-90">
                <a:solidFill>
                  <a:srgbClr val="000000"/>
                </a:solidFill>
                <a:latin typeface="Public Sans"/>
                <a:ea typeface="Public Sans"/>
                <a:cs typeface="Public Sans"/>
                <a:sym typeface="Public Sans"/>
              </a:rPr>
              <a:t>Number of “Environmental Compliance Certificates” awarded to companies with sustained emission reductions.</a:t>
            </a:r>
          </a:p>
          <a:p>
            <a:pPr algn="l">
              <a:lnSpc>
                <a:spcPts val="1995"/>
              </a:lnSpc>
            </a:pPr>
          </a:p>
          <a:p>
            <a:pPr algn="l" marL="453392" indent="-226696" lvl="1">
              <a:lnSpc>
                <a:spcPts val="1995"/>
              </a:lnSpc>
              <a:buFont typeface="Arial"/>
              <a:buChar char="•"/>
            </a:pPr>
            <a:r>
              <a:rPr lang="en-US" sz="2100" spc="-90">
                <a:solidFill>
                  <a:srgbClr val="000000"/>
                </a:solidFill>
                <a:latin typeface="Public Sans"/>
                <a:ea typeface="Public Sans"/>
                <a:cs typeface="Public Sans"/>
                <a:sym typeface="Public Sans"/>
              </a:rPr>
              <a:t>C</a:t>
            </a:r>
            <a:r>
              <a:rPr lang="en-US" sz="2100" i="true" spc="-90">
                <a:solidFill>
                  <a:srgbClr val="000000"/>
                </a:solidFill>
                <a:latin typeface="Public Sans Italics"/>
                <a:ea typeface="Public Sans Italics"/>
                <a:cs typeface="Public Sans Italics"/>
                <a:sym typeface="Public Sans Italics"/>
              </a:rPr>
              <a:t>ommunity Participation:</a:t>
            </a:r>
          </a:p>
          <a:p>
            <a:pPr algn="l">
              <a:lnSpc>
                <a:spcPts val="1995"/>
              </a:lnSpc>
            </a:pPr>
            <a:r>
              <a:rPr lang="en-US" sz="2100" spc="-90">
                <a:solidFill>
                  <a:srgbClr val="000000"/>
                </a:solidFill>
                <a:latin typeface="Public Sans"/>
                <a:ea typeface="Public Sans"/>
                <a:cs typeface="Public Sans"/>
                <a:sym typeface="Public Sans"/>
              </a:rPr>
              <a:t>Number of citizen users contributing to collaborative traceability through the platform.</a:t>
            </a:r>
          </a:p>
        </p:txBody>
      </p:sp>
      <p:sp>
        <p:nvSpPr>
          <p:cNvPr name="Freeform 3" id="3"/>
          <p:cNvSpPr/>
          <p:nvPr/>
        </p:nvSpPr>
        <p:spPr>
          <a:xfrm flipH="false" flipV="false" rot="0">
            <a:off x="944662" y="2795479"/>
            <a:ext cx="4696043" cy="4696043"/>
          </a:xfrm>
          <a:custGeom>
            <a:avLst/>
            <a:gdLst/>
            <a:ahLst/>
            <a:cxnLst/>
            <a:rect r="r" b="b" t="t" l="l"/>
            <a:pathLst>
              <a:path h="4696043" w="4696043">
                <a:moveTo>
                  <a:pt x="0" y="0"/>
                </a:moveTo>
                <a:lnTo>
                  <a:pt x="4696042" y="0"/>
                </a:lnTo>
                <a:lnTo>
                  <a:pt x="4696042" y="4696042"/>
                </a:lnTo>
                <a:lnTo>
                  <a:pt x="0" y="4696042"/>
                </a:lnTo>
                <a:lnTo>
                  <a:pt x="0" y="0"/>
                </a:lnTo>
                <a:close/>
              </a:path>
            </a:pathLst>
          </a:custGeom>
          <a:blipFill>
            <a:blip r:embed="rId2"/>
            <a:stretch>
              <a:fillRect l="0" t="0" r="0" b="0"/>
            </a:stretch>
          </a:blipFill>
        </p:spPr>
      </p:sp>
      <p:sp>
        <p:nvSpPr>
          <p:cNvPr name="TextBox 4" id="4"/>
          <p:cNvSpPr txBox="true"/>
          <p:nvPr/>
        </p:nvSpPr>
        <p:spPr>
          <a:xfrm rot="0">
            <a:off x="944662" y="1076325"/>
            <a:ext cx="10395347" cy="1343660"/>
          </a:xfrm>
          <a:prstGeom prst="rect">
            <a:avLst/>
          </a:prstGeom>
        </p:spPr>
        <p:txBody>
          <a:bodyPr anchor="t" rtlCol="false" tIns="0" lIns="0" bIns="0" rIns="0">
            <a:spAutoFit/>
          </a:bodyPr>
          <a:lstStyle/>
          <a:p>
            <a:pPr algn="l">
              <a:lnSpc>
                <a:spcPts val="8175"/>
              </a:lnSpc>
              <a:spcBef>
                <a:spcPct val="0"/>
              </a:spcBef>
            </a:pPr>
            <a:r>
              <a:rPr lang="en-US" b="true" sz="7299" spc="-313">
                <a:solidFill>
                  <a:srgbClr val="0487D2"/>
                </a:solidFill>
                <a:latin typeface="Public Sans Bold"/>
                <a:ea typeface="Public Sans Bold"/>
                <a:cs typeface="Public Sans Bold"/>
                <a:sym typeface="Public Sans Bold"/>
              </a:rPr>
              <a:t>KPIs and Success Metrics</a:t>
            </a:r>
          </a:p>
          <a:p>
            <a:pPr algn="l">
              <a:lnSpc>
                <a:spcPts val="2463"/>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517685" y="2845016"/>
            <a:ext cx="8545905" cy="5244355"/>
          </a:xfrm>
          <a:custGeom>
            <a:avLst/>
            <a:gdLst/>
            <a:ahLst/>
            <a:cxnLst/>
            <a:rect r="r" b="b" t="t" l="l"/>
            <a:pathLst>
              <a:path h="5244355" w="8545905">
                <a:moveTo>
                  <a:pt x="0" y="0"/>
                </a:moveTo>
                <a:lnTo>
                  <a:pt x="8545905" y="0"/>
                </a:lnTo>
                <a:lnTo>
                  <a:pt x="8545905" y="5244355"/>
                </a:lnTo>
                <a:lnTo>
                  <a:pt x="0" y="5244355"/>
                </a:lnTo>
                <a:lnTo>
                  <a:pt x="0" y="0"/>
                </a:lnTo>
                <a:close/>
              </a:path>
            </a:pathLst>
          </a:custGeom>
          <a:blipFill>
            <a:blip r:embed="rId2"/>
            <a:stretch>
              <a:fillRect l="-9137" t="-27731" r="-10305" b="-18247"/>
            </a:stretch>
          </a:blipFill>
          <a:ln w="66675" cap="sq">
            <a:solidFill>
              <a:srgbClr val="ABD40B"/>
            </a:solidFill>
            <a:prstDash val="solid"/>
            <a:miter/>
          </a:ln>
        </p:spPr>
      </p:sp>
      <p:sp>
        <p:nvSpPr>
          <p:cNvPr name="TextBox 3" id="3"/>
          <p:cNvSpPr txBox="true"/>
          <p:nvPr/>
        </p:nvSpPr>
        <p:spPr>
          <a:xfrm rot="0">
            <a:off x="1028700" y="1066800"/>
            <a:ext cx="13608001" cy="1064095"/>
          </a:xfrm>
          <a:prstGeom prst="rect">
            <a:avLst/>
          </a:prstGeom>
        </p:spPr>
        <p:txBody>
          <a:bodyPr anchor="t" rtlCol="false" tIns="0" lIns="0" bIns="0" rIns="0">
            <a:spAutoFit/>
          </a:bodyPr>
          <a:lstStyle/>
          <a:p>
            <a:pPr algn="l" marL="0" indent="0" lvl="0">
              <a:lnSpc>
                <a:spcPts val="8101"/>
              </a:lnSpc>
              <a:spcBef>
                <a:spcPct val="0"/>
              </a:spcBef>
            </a:pPr>
            <a:r>
              <a:rPr lang="en-US" b="true" sz="7233" spc="-311">
                <a:solidFill>
                  <a:srgbClr val="0487D2"/>
                </a:solidFill>
                <a:latin typeface="Public Sans Bold"/>
                <a:ea typeface="Public Sans Bold"/>
                <a:cs typeface="Public Sans Bold"/>
                <a:sym typeface="Public Sans Bold"/>
              </a:rPr>
              <a:t>Team: Cyber_code_wizards</a:t>
            </a:r>
          </a:p>
        </p:txBody>
      </p:sp>
      <p:sp>
        <p:nvSpPr>
          <p:cNvPr name="TextBox 4" id="4"/>
          <p:cNvSpPr txBox="true"/>
          <p:nvPr/>
        </p:nvSpPr>
        <p:spPr>
          <a:xfrm rot="0">
            <a:off x="1028700" y="3531809"/>
            <a:ext cx="3055838" cy="439685"/>
          </a:xfrm>
          <a:prstGeom prst="rect">
            <a:avLst/>
          </a:prstGeom>
        </p:spPr>
        <p:txBody>
          <a:bodyPr anchor="t" rtlCol="false" tIns="0" lIns="0" bIns="0" rIns="0">
            <a:spAutoFit/>
          </a:bodyPr>
          <a:lstStyle/>
          <a:p>
            <a:pPr algn="l" marL="639842" indent="-319921" lvl="1">
              <a:lnSpc>
                <a:spcPts val="3319"/>
              </a:lnSpc>
              <a:buFont typeface="Arial"/>
              <a:buChar char="•"/>
            </a:pPr>
            <a:r>
              <a:rPr lang="en-US" sz="2963" spc="-127" strike="noStrike" u="none">
                <a:solidFill>
                  <a:srgbClr val="000000"/>
                </a:solidFill>
                <a:latin typeface="Public Sans"/>
                <a:ea typeface="Public Sans"/>
                <a:cs typeface="Public Sans"/>
                <a:sym typeface="Public Sans"/>
              </a:rPr>
              <a:t>Esteban Rivera</a:t>
            </a:r>
          </a:p>
        </p:txBody>
      </p:sp>
      <p:sp>
        <p:nvSpPr>
          <p:cNvPr name="TextBox 5" id="5"/>
          <p:cNvSpPr txBox="true"/>
          <p:nvPr/>
        </p:nvSpPr>
        <p:spPr>
          <a:xfrm rot="0">
            <a:off x="1028700" y="7012470"/>
            <a:ext cx="3282355" cy="429514"/>
          </a:xfrm>
          <a:prstGeom prst="rect">
            <a:avLst/>
          </a:prstGeom>
        </p:spPr>
        <p:txBody>
          <a:bodyPr anchor="t" rtlCol="false" tIns="0" lIns="0" bIns="0" rIns="0">
            <a:spAutoFit/>
          </a:bodyPr>
          <a:lstStyle/>
          <a:p>
            <a:pPr algn="l" marL="626107" indent="-313054" lvl="1">
              <a:lnSpc>
                <a:spcPts val="3247"/>
              </a:lnSpc>
              <a:buFont typeface="Arial"/>
              <a:buChar char="•"/>
            </a:pPr>
            <a:r>
              <a:rPr lang="en-US" sz="2899" spc="-124" strike="noStrike" u="none">
                <a:solidFill>
                  <a:srgbClr val="000000"/>
                </a:solidFill>
                <a:latin typeface="Public Sans"/>
                <a:ea typeface="Public Sans"/>
                <a:cs typeface="Public Sans"/>
                <a:sym typeface="Public Sans"/>
              </a:rPr>
              <a:t>Sebastian Rivera</a:t>
            </a:r>
          </a:p>
        </p:txBody>
      </p:sp>
      <p:sp>
        <p:nvSpPr>
          <p:cNvPr name="TextBox 6" id="6"/>
          <p:cNvSpPr txBox="true"/>
          <p:nvPr/>
        </p:nvSpPr>
        <p:spPr>
          <a:xfrm rot="0">
            <a:off x="1028700" y="2854541"/>
            <a:ext cx="3592711" cy="439685"/>
          </a:xfrm>
          <a:prstGeom prst="rect">
            <a:avLst/>
          </a:prstGeom>
        </p:spPr>
        <p:txBody>
          <a:bodyPr anchor="t" rtlCol="false" tIns="0" lIns="0" bIns="0" rIns="0">
            <a:spAutoFit/>
          </a:bodyPr>
          <a:lstStyle/>
          <a:p>
            <a:pPr algn="l" marL="639842" indent="-319921" lvl="1">
              <a:lnSpc>
                <a:spcPts val="3319"/>
              </a:lnSpc>
              <a:buFont typeface="Arial"/>
              <a:buChar char="•"/>
            </a:pPr>
            <a:r>
              <a:rPr lang="en-US" sz="2963" spc="-127" strike="noStrike" u="none">
                <a:solidFill>
                  <a:srgbClr val="000000"/>
                </a:solidFill>
                <a:latin typeface="Public Sans"/>
                <a:ea typeface="Public Sans"/>
                <a:cs typeface="Public Sans"/>
                <a:sym typeface="Public Sans"/>
              </a:rPr>
              <a:t>Alejandro Quishpe</a:t>
            </a:r>
          </a:p>
        </p:txBody>
      </p:sp>
      <p:sp>
        <p:nvSpPr>
          <p:cNvPr name="TextBox 7" id="7"/>
          <p:cNvSpPr txBox="true"/>
          <p:nvPr/>
        </p:nvSpPr>
        <p:spPr>
          <a:xfrm rot="0">
            <a:off x="1028700" y="4208819"/>
            <a:ext cx="2934295" cy="439685"/>
          </a:xfrm>
          <a:prstGeom prst="rect">
            <a:avLst/>
          </a:prstGeom>
        </p:spPr>
        <p:txBody>
          <a:bodyPr anchor="t" rtlCol="false" tIns="0" lIns="0" bIns="0" rIns="0">
            <a:spAutoFit/>
          </a:bodyPr>
          <a:lstStyle/>
          <a:p>
            <a:pPr algn="l" marL="639842" indent="-319921" lvl="1">
              <a:lnSpc>
                <a:spcPts val="3319"/>
              </a:lnSpc>
              <a:buFont typeface="Arial"/>
              <a:buChar char="•"/>
            </a:pPr>
            <a:r>
              <a:rPr lang="en-US" sz="2963" spc="-127" strike="noStrike" u="none">
                <a:solidFill>
                  <a:srgbClr val="000000"/>
                </a:solidFill>
                <a:latin typeface="Public Sans"/>
                <a:ea typeface="Public Sans"/>
                <a:cs typeface="Public Sans"/>
                <a:sym typeface="Public Sans"/>
              </a:rPr>
              <a:t>Marily Tituaña</a:t>
            </a:r>
          </a:p>
        </p:txBody>
      </p:sp>
      <p:sp>
        <p:nvSpPr>
          <p:cNvPr name="TextBox 8" id="8"/>
          <p:cNvSpPr txBox="true"/>
          <p:nvPr/>
        </p:nvSpPr>
        <p:spPr>
          <a:xfrm rot="0">
            <a:off x="1028700" y="5755205"/>
            <a:ext cx="2623840" cy="439685"/>
          </a:xfrm>
          <a:prstGeom prst="rect">
            <a:avLst/>
          </a:prstGeom>
        </p:spPr>
        <p:txBody>
          <a:bodyPr anchor="t" rtlCol="false" tIns="0" lIns="0" bIns="0" rIns="0">
            <a:spAutoFit/>
          </a:bodyPr>
          <a:lstStyle/>
          <a:p>
            <a:pPr algn="l" marL="639842" indent="-319921" lvl="1">
              <a:lnSpc>
                <a:spcPts val="3319"/>
              </a:lnSpc>
              <a:buFont typeface="Arial"/>
              <a:buChar char="•"/>
            </a:pPr>
            <a:r>
              <a:rPr lang="en-US" sz="2963" spc="-127">
                <a:solidFill>
                  <a:srgbClr val="000000"/>
                </a:solidFill>
                <a:latin typeface="Public Sans"/>
                <a:ea typeface="Public Sans"/>
                <a:cs typeface="Public Sans"/>
                <a:sym typeface="Public Sans"/>
              </a:rPr>
              <a:t>Ethan López</a:t>
            </a:r>
          </a:p>
        </p:txBody>
      </p:sp>
      <p:sp>
        <p:nvSpPr>
          <p:cNvPr name="TextBox 9" id="9"/>
          <p:cNvSpPr txBox="true"/>
          <p:nvPr/>
        </p:nvSpPr>
        <p:spPr>
          <a:xfrm rot="0">
            <a:off x="1028700" y="4984101"/>
            <a:ext cx="3146921" cy="439685"/>
          </a:xfrm>
          <a:prstGeom prst="rect">
            <a:avLst/>
          </a:prstGeom>
        </p:spPr>
        <p:txBody>
          <a:bodyPr anchor="t" rtlCol="false" tIns="0" lIns="0" bIns="0" rIns="0">
            <a:spAutoFit/>
          </a:bodyPr>
          <a:lstStyle/>
          <a:p>
            <a:pPr algn="l" marL="639842" indent="-319921" lvl="1">
              <a:lnSpc>
                <a:spcPts val="3319"/>
              </a:lnSpc>
              <a:buFont typeface="Arial"/>
              <a:buChar char="•"/>
            </a:pPr>
            <a:r>
              <a:rPr lang="en-US" sz="2963" spc="-127">
                <a:solidFill>
                  <a:srgbClr val="000000"/>
                </a:solidFill>
                <a:latin typeface="Public Sans"/>
                <a:ea typeface="Public Sans"/>
                <a:cs typeface="Public Sans"/>
                <a:sym typeface="Public Sans"/>
              </a:rPr>
              <a:t>Rafael Alomoto</a:t>
            </a:r>
          </a:p>
        </p:txBody>
      </p:sp>
      <p:sp>
        <p:nvSpPr>
          <p:cNvPr name="TextBox 10" id="10"/>
          <p:cNvSpPr txBox="true"/>
          <p:nvPr/>
        </p:nvSpPr>
        <p:spPr>
          <a:xfrm rot="0">
            <a:off x="1028700" y="6335306"/>
            <a:ext cx="3255665" cy="429514"/>
          </a:xfrm>
          <a:prstGeom prst="rect">
            <a:avLst/>
          </a:prstGeom>
        </p:spPr>
        <p:txBody>
          <a:bodyPr anchor="t" rtlCol="false" tIns="0" lIns="0" bIns="0" rIns="0">
            <a:spAutoFit/>
          </a:bodyPr>
          <a:lstStyle/>
          <a:p>
            <a:pPr algn="l" marL="626107" indent="-313054" lvl="1">
              <a:lnSpc>
                <a:spcPts val="3247"/>
              </a:lnSpc>
              <a:buFont typeface="Arial"/>
              <a:buChar char="•"/>
            </a:pPr>
            <a:r>
              <a:rPr lang="en-US" sz="2899" spc="-124" strike="noStrike" u="none">
                <a:solidFill>
                  <a:srgbClr val="000000"/>
                </a:solidFill>
                <a:latin typeface="Public Sans"/>
                <a:ea typeface="Public Sans"/>
                <a:cs typeface="Public Sans"/>
                <a:sym typeface="Public Sans"/>
              </a:rPr>
              <a:t>Limber Gutierrez</a:t>
            </a:r>
          </a:p>
        </p:txBody>
      </p:sp>
      <p:grpSp>
        <p:nvGrpSpPr>
          <p:cNvPr name="Group 11" id="11"/>
          <p:cNvGrpSpPr/>
          <p:nvPr/>
        </p:nvGrpSpPr>
        <p:grpSpPr>
          <a:xfrm rot="0">
            <a:off x="-548195" y="9258300"/>
            <a:ext cx="19079590" cy="1598646"/>
            <a:chOff x="0" y="0"/>
            <a:chExt cx="5025077" cy="421042"/>
          </a:xfrm>
        </p:grpSpPr>
        <p:sp>
          <p:nvSpPr>
            <p:cNvPr name="Freeform 12" id="12"/>
            <p:cNvSpPr/>
            <p:nvPr/>
          </p:nvSpPr>
          <p:spPr>
            <a:xfrm flipH="false" flipV="false" rot="0">
              <a:off x="0" y="0"/>
              <a:ext cx="5025077" cy="421042"/>
            </a:xfrm>
            <a:custGeom>
              <a:avLst/>
              <a:gdLst/>
              <a:ahLst/>
              <a:cxnLst/>
              <a:rect r="r" b="b" t="t" l="l"/>
              <a:pathLst>
                <a:path h="421042" w="5025077">
                  <a:moveTo>
                    <a:pt x="0" y="0"/>
                  </a:moveTo>
                  <a:lnTo>
                    <a:pt x="5025077" y="0"/>
                  </a:lnTo>
                  <a:lnTo>
                    <a:pt x="5025077" y="421042"/>
                  </a:lnTo>
                  <a:lnTo>
                    <a:pt x="0" y="421042"/>
                  </a:lnTo>
                  <a:close/>
                </a:path>
              </a:pathLst>
            </a:custGeom>
            <a:solidFill>
              <a:srgbClr val="ABD40B"/>
            </a:solidFill>
          </p:spPr>
        </p:sp>
        <p:sp>
          <p:nvSpPr>
            <p:cNvPr name="TextBox 13" id="13"/>
            <p:cNvSpPr txBox="true"/>
            <p:nvPr/>
          </p:nvSpPr>
          <p:spPr>
            <a:xfrm>
              <a:off x="0" y="9525"/>
              <a:ext cx="5025077" cy="411517"/>
            </a:xfrm>
            <a:prstGeom prst="rect">
              <a:avLst/>
            </a:prstGeom>
          </p:spPr>
          <p:txBody>
            <a:bodyPr anchor="ctr" rtlCol="false" tIns="50800" lIns="50800" bIns="50800" rIns="50800"/>
            <a:lstStyle/>
            <a:p>
              <a:pPr algn="ctr">
                <a:lnSpc>
                  <a:spcPts val="2016"/>
                </a:lnSpc>
              </a:pPr>
            </a:p>
          </p:txBody>
        </p:sp>
      </p:grpSp>
      <p:sp>
        <p:nvSpPr>
          <p:cNvPr name="TextBox 14" id="14"/>
          <p:cNvSpPr txBox="true"/>
          <p:nvPr/>
        </p:nvSpPr>
        <p:spPr>
          <a:xfrm rot="0">
            <a:off x="14160542" y="9493133"/>
            <a:ext cx="3047661" cy="561837"/>
          </a:xfrm>
          <a:prstGeom prst="rect">
            <a:avLst/>
          </a:prstGeom>
        </p:spPr>
        <p:txBody>
          <a:bodyPr anchor="t" rtlCol="false" tIns="0" lIns="0" bIns="0" rIns="0">
            <a:spAutoFit/>
          </a:bodyPr>
          <a:lstStyle/>
          <a:p>
            <a:pPr algn="ctr">
              <a:lnSpc>
                <a:spcPts val="2202"/>
              </a:lnSpc>
            </a:pPr>
            <a:r>
              <a:rPr lang="en-US" sz="1572" spc="23">
                <a:solidFill>
                  <a:srgbClr val="FFFFFF"/>
                </a:solidFill>
                <a:latin typeface="Public Sans"/>
                <a:ea typeface="Public Sans"/>
                <a:cs typeface="Public Sans"/>
                <a:sym typeface="Public Sans"/>
              </a:rPr>
              <a:t>NASA SPACE APP CHALLENGE</a:t>
            </a:r>
          </a:p>
          <a:p>
            <a:pPr algn="r">
              <a:lnSpc>
                <a:spcPts val="1820"/>
              </a:lnSpc>
            </a:pPr>
            <a:r>
              <a:rPr lang="en-US" b="true" sz="1936" spc="29">
                <a:solidFill>
                  <a:srgbClr val="FFFFFF"/>
                </a:solidFill>
                <a:latin typeface="Public Sans Bold"/>
                <a:ea typeface="Public Sans Bold"/>
                <a:cs typeface="Public Sans Bold"/>
                <a:sym typeface="Public Sans Bold"/>
              </a:rPr>
              <a:t>¡THANKS!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DAGS1BZh1Wg</dc:identifier>
  <dcterms:modified xsi:type="dcterms:W3CDTF">2011-08-01T06:04:30Z</dcterms:modified>
  <cp:revision>1</cp:revision>
  <dc:title>Presentación sostenibilidad y medio ambiente ilustrada simple verde</dc:title>
</cp:coreProperties>
</file>