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sldIdLst>
    <p:sldId id="257" r:id="rId5"/>
    <p:sldId id="262" r:id="rId6"/>
    <p:sldId id="263" r:id="rId7"/>
    <p:sldId id="264" r:id="rId8"/>
    <p:sldId id="265" r:id="rId9"/>
    <p:sldId id="266" r:id="rId10"/>
    <p:sldId id="267" r:id="rId11"/>
    <p:sldId id="269" r:id="rId12"/>
    <p:sldId id="270" r:id="rId13"/>
    <p:sldId id="272" r:id="rId14"/>
    <p:sldId id="273" r:id="rId15"/>
    <p:sldId id="274" r:id="rId16"/>
    <p:sldId id="275" r:id="rId17"/>
    <p:sldId id="276" r:id="rId18"/>
    <p:sldId id="277" r:id="rId19"/>
    <p:sldId id="278" r:id="rId20"/>
    <p:sldId id="279" r:id="rId21"/>
    <p:sldId id="280" r:id="rId22"/>
    <p:sldId id="281" r:id="rId23"/>
    <p:sldId id="282" r:id="rId24"/>
    <p:sldId id="284" r:id="rId25"/>
    <p:sldId id="283" r:id="rId26"/>
    <p:sldId id="285" r:id="rId27"/>
    <p:sldId id="286" r:id="rId28"/>
    <p:sldId id="287" r:id="rId29"/>
    <p:sldId id="288" r:id="rId30"/>
    <p:sldId id="289" r:id="rId31"/>
    <p:sldId id="290" r:id="rId32"/>
    <p:sldId id="291" r:id="rId33"/>
    <p:sldId id="292" r:id="rId34"/>
    <p:sldId id="293" r:id="rId35"/>
    <p:sldId id="294"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65" autoAdjust="0"/>
    <p:restoredTop sz="94619" autoAdjust="0"/>
  </p:normalViewPr>
  <p:slideViewPr>
    <p:cSldViewPr snapToGrid="0">
      <p:cViewPr varScale="1">
        <p:scale>
          <a:sx n="68" d="100"/>
          <a:sy n="68" d="100"/>
        </p:scale>
        <p:origin x="84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6/7/2020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6/7/2020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6/7/2020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6/7/2020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6/7/2020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6/7/2020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6/7/2020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6/7/2020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6/7/2020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6/7/2020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Libraries.tx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a:solidFill>
                  <a:schemeClr val="tx1"/>
                </a:solidFill>
              </a:rPr>
              <a:t>IRS AssignmenT</a:t>
            </a:r>
            <a:br>
              <a:rPr lang="en-US" sz="4400">
                <a:solidFill>
                  <a:schemeClr val="tx1"/>
                </a:solidFill>
              </a:rPr>
            </a:br>
            <a:r>
              <a:rPr lang="en-US" sz="4400">
                <a:solidFill>
                  <a:schemeClr val="tx1"/>
                </a:solidFill>
              </a:rPr>
              <a:t>Task 1 + 2</a:t>
            </a:r>
            <a:endParaRPr lang="en-US" sz="4400" dirty="0">
              <a:solidFill>
                <a:schemeClr val="tx1"/>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a:solidFill>
                  <a:schemeClr val="tx1"/>
                </a:solidFill>
              </a:rPr>
              <a:t>Muhammad Wajeeh Uz Zaman</a:t>
            </a:r>
            <a:endParaRPr lang="en-US" dirty="0">
              <a:solidFill>
                <a:schemeClr val="tx1"/>
              </a:solidFill>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FB4A4-B11B-48A9-8F05-6C1C52011B13}"/>
              </a:ext>
            </a:extLst>
          </p:cNvPr>
          <p:cNvSpPr>
            <a:spLocks noGrp="1"/>
          </p:cNvSpPr>
          <p:nvPr>
            <p:ph type="title"/>
          </p:nvPr>
        </p:nvSpPr>
        <p:spPr/>
        <p:txBody>
          <a:bodyPr/>
          <a:lstStyle/>
          <a:p>
            <a:r>
              <a:rPr lang="en-US"/>
              <a:t>filecounter.py</a:t>
            </a:r>
            <a:endParaRPr lang="en-PK"/>
          </a:p>
        </p:txBody>
      </p:sp>
      <p:sp>
        <p:nvSpPr>
          <p:cNvPr id="3" name="Content Placeholder 2">
            <a:extLst>
              <a:ext uri="{FF2B5EF4-FFF2-40B4-BE49-F238E27FC236}">
                <a16:creationId xmlns:a16="http://schemas.microsoft.com/office/drawing/2014/main" id="{18C6F664-50A7-42F8-828D-C1D51B88C1D8}"/>
              </a:ext>
            </a:extLst>
          </p:cNvPr>
          <p:cNvSpPr>
            <a:spLocks noGrp="1"/>
          </p:cNvSpPr>
          <p:nvPr>
            <p:ph idx="1"/>
          </p:nvPr>
        </p:nvSpPr>
        <p:spPr/>
        <p:txBody>
          <a:bodyPr/>
          <a:lstStyle/>
          <a:p>
            <a:r>
              <a:rPr lang="en-US"/>
              <a:t>contains a function that take a path as input, count its files and return number files in folder</a:t>
            </a:r>
            <a:endParaRPr lang="en-PK"/>
          </a:p>
        </p:txBody>
      </p:sp>
      <p:pic>
        <p:nvPicPr>
          <p:cNvPr id="4" name="Picture 3">
            <a:extLst>
              <a:ext uri="{FF2B5EF4-FFF2-40B4-BE49-F238E27FC236}">
                <a16:creationId xmlns:a16="http://schemas.microsoft.com/office/drawing/2014/main" id="{B599D045-B8C9-450A-B52C-FE4BBC75A83C}"/>
              </a:ext>
            </a:extLst>
          </p:cNvPr>
          <p:cNvPicPr>
            <a:picLocks noChangeAspect="1"/>
          </p:cNvPicPr>
          <p:nvPr/>
        </p:nvPicPr>
        <p:blipFill>
          <a:blip r:embed="rId2"/>
          <a:stretch>
            <a:fillRect/>
          </a:stretch>
        </p:blipFill>
        <p:spPr>
          <a:xfrm>
            <a:off x="554062" y="2731256"/>
            <a:ext cx="4781550" cy="1704975"/>
          </a:xfrm>
          <a:prstGeom prst="rect">
            <a:avLst/>
          </a:prstGeom>
        </p:spPr>
      </p:pic>
      <p:pic>
        <p:nvPicPr>
          <p:cNvPr id="6" name="Picture 5">
            <a:extLst>
              <a:ext uri="{FF2B5EF4-FFF2-40B4-BE49-F238E27FC236}">
                <a16:creationId xmlns:a16="http://schemas.microsoft.com/office/drawing/2014/main" id="{C8320175-8C59-4ACC-A7ED-A87C081A73F1}"/>
              </a:ext>
            </a:extLst>
          </p:cNvPr>
          <p:cNvPicPr>
            <a:picLocks noChangeAspect="1"/>
          </p:cNvPicPr>
          <p:nvPr/>
        </p:nvPicPr>
        <p:blipFill>
          <a:blip r:embed="rId3"/>
          <a:stretch>
            <a:fillRect/>
          </a:stretch>
        </p:blipFill>
        <p:spPr>
          <a:xfrm>
            <a:off x="2312963" y="4519880"/>
            <a:ext cx="9324975" cy="1266825"/>
          </a:xfrm>
          <a:prstGeom prst="rect">
            <a:avLst/>
          </a:prstGeom>
        </p:spPr>
      </p:pic>
    </p:spTree>
    <p:extLst>
      <p:ext uri="{BB962C8B-B14F-4D97-AF65-F5344CB8AC3E}">
        <p14:creationId xmlns:p14="http://schemas.microsoft.com/office/powerpoint/2010/main" val="626246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5084E-958F-4654-BB05-90878512B213}"/>
              </a:ext>
            </a:extLst>
          </p:cNvPr>
          <p:cNvSpPr>
            <a:spLocks noGrp="1"/>
          </p:cNvSpPr>
          <p:nvPr>
            <p:ph type="title"/>
          </p:nvPr>
        </p:nvSpPr>
        <p:spPr/>
        <p:txBody>
          <a:bodyPr/>
          <a:lstStyle/>
          <a:p>
            <a:r>
              <a:rPr lang="en-US"/>
              <a:t>filewriter.py</a:t>
            </a:r>
            <a:endParaRPr lang="en-PK"/>
          </a:p>
        </p:txBody>
      </p:sp>
      <p:sp>
        <p:nvSpPr>
          <p:cNvPr id="3" name="Content Placeholder 2">
            <a:extLst>
              <a:ext uri="{FF2B5EF4-FFF2-40B4-BE49-F238E27FC236}">
                <a16:creationId xmlns:a16="http://schemas.microsoft.com/office/drawing/2014/main" id="{61EF3352-1EA5-4A9D-ABC9-BDBCFC77F86E}"/>
              </a:ext>
            </a:extLst>
          </p:cNvPr>
          <p:cNvSpPr>
            <a:spLocks noGrp="1"/>
          </p:cNvSpPr>
          <p:nvPr>
            <p:ph idx="1"/>
          </p:nvPr>
        </p:nvSpPr>
        <p:spPr/>
        <p:txBody>
          <a:bodyPr/>
          <a:lstStyle/>
          <a:p>
            <a:r>
              <a:rPr lang="en-US"/>
              <a:t>Contains a function that takes inputs filename to save file and array to save within that file.</a:t>
            </a:r>
          </a:p>
          <a:p>
            <a:r>
              <a:rPr lang="en-US"/>
              <a:t>We use it to write abstracts, and number of cases in folders with this function.</a:t>
            </a:r>
            <a:endParaRPr lang="en-PK"/>
          </a:p>
        </p:txBody>
      </p:sp>
      <p:pic>
        <p:nvPicPr>
          <p:cNvPr id="6" name="Picture 5">
            <a:extLst>
              <a:ext uri="{FF2B5EF4-FFF2-40B4-BE49-F238E27FC236}">
                <a16:creationId xmlns:a16="http://schemas.microsoft.com/office/drawing/2014/main" id="{F856654F-D6FB-4A41-A471-25F835EFD844}"/>
              </a:ext>
            </a:extLst>
          </p:cNvPr>
          <p:cNvPicPr>
            <a:picLocks noChangeAspect="1"/>
          </p:cNvPicPr>
          <p:nvPr/>
        </p:nvPicPr>
        <p:blipFill>
          <a:blip r:embed="rId2"/>
          <a:stretch>
            <a:fillRect/>
          </a:stretch>
        </p:blipFill>
        <p:spPr>
          <a:xfrm>
            <a:off x="4195762" y="3429000"/>
            <a:ext cx="3800475" cy="1790700"/>
          </a:xfrm>
          <a:prstGeom prst="rect">
            <a:avLst/>
          </a:prstGeom>
        </p:spPr>
      </p:pic>
    </p:spTree>
    <p:extLst>
      <p:ext uri="{BB962C8B-B14F-4D97-AF65-F5344CB8AC3E}">
        <p14:creationId xmlns:p14="http://schemas.microsoft.com/office/powerpoint/2010/main" val="3648254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5084E-958F-4654-BB05-90878512B213}"/>
              </a:ext>
            </a:extLst>
          </p:cNvPr>
          <p:cNvSpPr>
            <a:spLocks noGrp="1"/>
          </p:cNvSpPr>
          <p:nvPr>
            <p:ph type="title"/>
          </p:nvPr>
        </p:nvSpPr>
        <p:spPr>
          <a:xfrm>
            <a:off x="1066800" y="220496"/>
            <a:ext cx="10058400" cy="1371600"/>
          </a:xfrm>
        </p:spPr>
        <p:txBody>
          <a:bodyPr/>
          <a:lstStyle/>
          <a:p>
            <a:r>
              <a:rPr lang="en-US"/>
              <a:t>filewriter.py</a:t>
            </a:r>
            <a:endParaRPr lang="en-PK"/>
          </a:p>
        </p:txBody>
      </p:sp>
      <p:sp>
        <p:nvSpPr>
          <p:cNvPr id="3" name="Content Placeholder 2">
            <a:extLst>
              <a:ext uri="{FF2B5EF4-FFF2-40B4-BE49-F238E27FC236}">
                <a16:creationId xmlns:a16="http://schemas.microsoft.com/office/drawing/2014/main" id="{61EF3352-1EA5-4A9D-ABC9-BDBCFC77F86E}"/>
              </a:ext>
            </a:extLst>
          </p:cNvPr>
          <p:cNvSpPr>
            <a:spLocks noGrp="1"/>
          </p:cNvSpPr>
          <p:nvPr>
            <p:ph idx="1"/>
          </p:nvPr>
        </p:nvSpPr>
        <p:spPr/>
        <p:txBody>
          <a:bodyPr/>
          <a:lstStyle/>
          <a:p>
            <a:r>
              <a:rPr lang="en-US"/>
              <a:t>Contains a function that takes inputs filename to save file and array to save within that file.</a:t>
            </a:r>
          </a:p>
          <a:p>
            <a:r>
              <a:rPr lang="en-US"/>
              <a:t>We use it to write abstracts, and number of cases in folders with this function.</a:t>
            </a:r>
            <a:endParaRPr lang="en-PK"/>
          </a:p>
        </p:txBody>
      </p:sp>
      <p:pic>
        <p:nvPicPr>
          <p:cNvPr id="4" name="Picture 3">
            <a:extLst>
              <a:ext uri="{FF2B5EF4-FFF2-40B4-BE49-F238E27FC236}">
                <a16:creationId xmlns:a16="http://schemas.microsoft.com/office/drawing/2014/main" id="{95EF7A47-A1FB-463A-945D-351A7174A76F}"/>
              </a:ext>
            </a:extLst>
          </p:cNvPr>
          <p:cNvPicPr>
            <a:picLocks noChangeAspect="1"/>
          </p:cNvPicPr>
          <p:nvPr/>
        </p:nvPicPr>
        <p:blipFill>
          <a:blip r:embed="rId2"/>
          <a:stretch>
            <a:fillRect/>
          </a:stretch>
        </p:blipFill>
        <p:spPr>
          <a:xfrm>
            <a:off x="614362" y="1451419"/>
            <a:ext cx="10963275" cy="5153025"/>
          </a:xfrm>
          <a:prstGeom prst="rect">
            <a:avLst/>
          </a:prstGeom>
        </p:spPr>
      </p:pic>
      <p:pic>
        <p:nvPicPr>
          <p:cNvPr id="6" name="Picture 5">
            <a:extLst>
              <a:ext uri="{FF2B5EF4-FFF2-40B4-BE49-F238E27FC236}">
                <a16:creationId xmlns:a16="http://schemas.microsoft.com/office/drawing/2014/main" id="{C41AB472-CCEB-4D5F-B5A2-D61B5FECA3BB}"/>
              </a:ext>
            </a:extLst>
          </p:cNvPr>
          <p:cNvPicPr>
            <a:picLocks noChangeAspect="1"/>
          </p:cNvPicPr>
          <p:nvPr/>
        </p:nvPicPr>
        <p:blipFill>
          <a:blip r:embed="rId3"/>
          <a:stretch>
            <a:fillRect/>
          </a:stretch>
        </p:blipFill>
        <p:spPr>
          <a:xfrm>
            <a:off x="6770150" y="3615881"/>
            <a:ext cx="3800475" cy="1790700"/>
          </a:xfrm>
          <a:prstGeom prst="rect">
            <a:avLst/>
          </a:prstGeom>
        </p:spPr>
      </p:pic>
    </p:spTree>
    <p:extLst>
      <p:ext uri="{BB962C8B-B14F-4D97-AF65-F5344CB8AC3E}">
        <p14:creationId xmlns:p14="http://schemas.microsoft.com/office/powerpoint/2010/main" val="1405859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0A157-F186-42DB-8C4A-9EBB7A7ECD4A}"/>
              </a:ext>
            </a:extLst>
          </p:cNvPr>
          <p:cNvSpPr>
            <a:spLocks noGrp="1"/>
          </p:cNvSpPr>
          <p:nvPr>
            <p:ph type="title"/>
          </p:nvPr>
        </p:nvSpPr>
        <p:spPr/>
        <p:txBody>
          <a:bodyPr/>
          <a:lstStyle/>
          <a:p>
            <a:r>
              <a:rPr lang="en-US"/>
              <a:t>pdfreader3.py</a:t>
            </a:r>
            <a:endParaRPr lang="en-PK"/>
          </a:p>
        </p:txBody>
      </p:sp>
      <p:sp>
        <p:nvSpPr>
          <p:cNvPr id="3" name="Content Placeholder 2">
            <a:extLst>
              <a:ext uri="{FF2B5EF4-FFF2-40B4-BE49-F238E27FC236}">
                <a16:creationId xmlns:a16="http://schemas.microsoft.com/office/drawing/2014/main" id="{0FB24527-2672-4558-BE12-FC581CF4BC5D}"/>
              </a:ext>
            </a:extLst>
          </p:cNvPr>
          <p:cNvSpPr>
            <a:spLocks noGrp="1"/>
          </p:cNvSpPr>
          <p:nvPr>
            <p:ph idx="1"/>
          </p:nvPr>
        </p:nvSpPr>
        <p:spPr>
          <a:xfrm>
            <a:off x="1066800" y="2014194"/>
            <a:ext cx="10058400" cy="3849624"/>
          </a:xfrm>
        </p:spPr>
        <p:txBody>
          <a:bodyPr/>
          <a:lstStyle/>
          <a:p>
            <a:r>
              <a:rPr lang="en-US"/>
              <a:t>Contains readpdf function that takes pdf path as input, and return text of pdf.</a:t>
            </a:r>
            <a:endParaRPr lang="en-PK"/>
          </a:p>
        </p:txBody>
      </p:sp>
      <p:pic>
        <p:nvPicPr>
          <p:cNvPr id="7" name="Picture 6">
            <a:extLst>
              <a:ext uri="{FF2B5EF4-FFF2-40B4-BE49-F238E27FC236}">
                <a16:creationId xmlns:a16="http://schemas.microsoft.com/office/drawing/2014/main" id="{FD17B2E0-6C18-4376-A5D2-D34F2DE7EA6F}"/>
              </a:ext>
            </a:extLst>
          </p:cNvPr>
          <p:cNvPicPr>
            <a:picLocks noChangeAspect="1"/>
          </p:cNvPicPr>
          <p:nvPr/>
        </p:nvPicPr>
        <p:blipFill>
          <a:blip r:embed="rId2"/>
          <a:stretch>
            <a:fillRect/>
          </a:stretch>
        </p:blipFill>
        <p:spPr>
          <a:xfrm>
            <a:off x="3985039" y="2371725"/>
            <a:ext cx="8639175" cy="4486275"/>
          </a:xfrm>
          <a:prstGeom prst="rect">
            <a:avLst/>
          </a:prstGeom>
        </p:spPr>
      </p:pic>
    </p:spTree>
    <p:extLst>
      <p:ext uri="{BB962C8B-B14F-4D97-AF65-F5344CB8AC3E}">
        <p14:creationId xmlns:p14="http://schemas.microsoft.com/office/powerpoint/2010/main" val="390517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0A157-F186-42DB-8C4A-9EBB7A7ECD4A}"/>
              </a:ext>
            </a:extLst>
          </p:cNvPr>
          <p:cNvSpPr>
            <a:spLocks noGrp="1"/>
          </p:cNvSpPr>
          <p:nvPr>
            <p:ph type="title"/>
          </p:nvPr>
        </p:nvSpPr>
        <p:spPr/>
        <p:txBody>
          <a:bodyPr/>
          <a:lstStyle/>
          <a:p>
            <a:r>
              <a:rPr lang="en-US"/>
              <a:t>pdfreader3.py</a:t>
            </a:r>
            <a:endParaRPr lang="en-PK"/>
          </a:p>
        </p:txBody>
      </p:sp>
      <p:sp>
        <p:nvSpPr>
          <p:cNvPr id="3" name="Content Placeholder 2">
            <a:extLst>
              <a:ext uri="{FF2B5EF4-FFF2-40B4-BE49-F238E27FC236}">
                <a16:creationId xmlns:a16="http://schemas.microsoft.com/office/drawing/2014/main" id="{0FB24527-2672-4558-BE12-FC581CF4BC5D}"/>
              </a:ext>
            </a:extLst>
          </p:cNvPr>
          <p:cNvSpPr>
            <a:spLocks noGrp="1"/>
          </p:cNvSpPr>
          <p:nvPr>
            <p:ph idx="1"/>
          </p:nvPr>
        </p:nvSpPr>
        <p:spPr>
          <a:xfrm>
            <a:off x="1066800" y="2014194"/>
            <a:ext cx="10058400" cy="3849624"/>
          </a:xfrm>
        </p:spPr>
        <p:txBody>
          <a:bodyPr/>
          <a:lstStyle/>
          <a:p>
            <a:r>
              <a:rPr lang="en-US"/>
              <a:t>Contains readpdf function that takes pdf path as input, and return text of pdf.</a:t>
            </a:r>
            <a:endParaRPr lang="en-PK"/>
          </a:p>
        </p:txBody>
      </p:sp>
      <p:pic>
        <p:nvPicPr>
          <p:cNvPr id="4" name="Picture 3">
            <a:extLst>
              <a:ext uri="{FF2B5EF4-FFF2-40B4-BE49-F238E27FC236}">
                <a16:creationId xmlns:a16="http://schemas.microsoft.com/office/drawing/2014/main" id="{B19E853B-9003-4064-A0F8-953ADF15B6A9}"/>
              </a:ext>
            </a:extLst>
          </p:cNvPr>
          <p:cNvPicPr>
            <a:picLocks noChangeAspect="1"/>
          </p:cNvPicPr>
          <p:nvPr/>
        </p:nvPicPr>
        <p:blipFill>
          <a:blip r:embed="rId2"/>
          <a:stretch>
            <a:fillRect/>
          </a:stretch>
        </p:blipFill>
        <p:spPr>
          <a:xfrm>
            <a:off x="3281655" y="2371725"/>
            <a:ext cx="8639175" cy="4486275"/>
          </a:xfrm>
          <a:prstGeom prst="rect">
            <a:avLst/>
          </a:prstGeom>
        </p:spPr>
      </p:pic>
      <p:pic>
        <p:nvPicPr>
          <p:cNvPr id="5" name="Picture 4">
            <a:extLst>
              <a:ext uri="{FF2B5EF4-FFF2-40B4-BE49-F238E27FC236}">
                <a16:creationId xmlns:a16="http://schemas.microsoft.com/office/drawing/2014/main" id="{77D89F87-964E-4188-B534-B01DF7626585}"/>
              </a:ext>
            </a:extLst>
          </p:cNvPr>
          <p:cNvPicPr>
            <a:picLocks noChangeAspect="1"/>
          </p:cNvPicPr>
          <p:nvPr/>
        </p:nvPicPr>
        <p:blipFill>
          <a:blip r:embed="rId3"/>
          <a:stretch>
            <a:fillRect/>
          </a:stretch>
        </p:blipFill>
        <p:spPr>
          <a:xfrm>
            <a:off x="2742027" y="2381250"/>
            <a:ext cx="9296400" cy="4476750"/>
          </a:xfrm>
          <a:prstGeom prst="rect">
            <a:avLst/>
          </a:prstGeom>
        </p:spPr>
      </p:pic>
    </p:spTree>
    <p:extLst>
      <p:ext uri="{BB962C8B-B14F-4D97-AF65-F5344CB8AC3E}">
        <p14:creationId xmlns:p14="http://schemas.microsoft.com/office/powerpoint/2010/main" val="2932449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0A157-F186-42DB-8C4A-9EBB7A7ECD4A}"/>
              </a:ext>
            </a:extLst>
          </p:cNvPr>
          <p:cNvSpPr>
            <a:spLocks noGrp="1"/>
          </p:cNvSpPr>
          <p:nvPr>
            <p:ph type="title"/>
          </p:nvPr>
        </p:nvSpPr>
        <p:spPr>
          <a:xfrm>
            <a:off x="1066800" y="71930"/>
            <a:ext cx="10058400" cy="1371600"/>
          </a:xfrm>
        </p:spPr>
        <p:txBody>
          <a:bodyPr/>
          <a:lstStyle/>
          <a:p>
            <a:r>
              <a:rPr lang="en-US"/>
              <a:t>removeblanklines.py</a:t>
            </a:r>
            <a:endParaRPr lang="en-PK"/>
          </a:p>
        </p:txBody>
      </p:sp>
      <p:sp>
        <p:nvSpPr>
          <p:cNvPr id="3" name="Content Placeholder 2">
            <a:extLst>
              <a:ext uri="{FF2B5EF4-FFF2-40B4-BE49-F238E27FC236}">
                <a16:creationId xmlns:a16="http://schemas.microsoft.com/office/drawing/2014/main" id="{0FB24527-2672-4558-BE12-FC581CF4BC5D}"/>
              </a:ext>
            </a:extLst>
          </p:cNvPr>
          <p:cNvSpPr>
            <a:spLocks noGrp="1"/>
          </p:cNvSpPr>
          <p:nvPr>
            <p:ph idx="1"/>
          </p:nvPr>
        </p:nvSpPr>
        <p:spPr>
          <a:xfrm>
            <a:off x="1066800" y="994183"/>
            <a:ext cx="10058400" cy="3849624"/>
          </a:xfrm>
        </p:spPr>
        <p:txBody>
          <a:bodyPr/>
          <a:lstStyle/>
          <a:p>
            <a:r>
              <a:rPr lang="en-US"/>
              <a:t>contains two functions. 1 removes blank lines from pdf text fetched. other gives abstract of pdf (first 20 liens of pdf text)</a:t>
            </a:r>
            <a:endParaRPr lang="en-PK"/>
          </a:p>
        </p:txBody>
      </p:sp>
      <p:pic>
        <p:nvPicPr>
          <p:cNvPr id="6" name="Picture 5">
            <a:extLst>
              <a:ext uri="{FF2B5EF4-FFF2-40B4-BE49-F238E27FC236}">
                <a16:creationId xmlns:a16="http://schemas.microsoft.com/office/drawing/2014/main" id="{CD6C9D9C-AE1A-4F07-8F44-CF8ED52D275A}"/>
              </a:ext>
            </a:extLst>
          </p:cNvPr>
          <p:cNvPicPr>
            <a:picLocks noChangeAspect="1"/>
          </p:cNvPicPr>
          <p:nvPr/>
        </p:nvPicPr>
        <p:blipFill>
          <a:blip r:embed="rId2"/>
          <a:stretch>
            <a:fillRect/>
          </a:stretch>
        </p:blipFill>
        <p:spPr>
          <a:xfrm>
            <a:off x="900112" y="1793609"/>
            <a:ext cx="10391775" cy="4552950"/>
          </a:xfrm>
          <a:prstGeom prst="rect">
            <a:avLst/>
          </a:prstGeom>
        </p:spPr>
      </p:pic>
    </p:spTree>
    <p:extLst>
      <p:ext uri="{BB962C8B-B14F-4D97-AF65-F5344CB8AC3E}">
        <p14:creationId xmlns:p14="http://schemas.microsoft.com/office/powerpoint/2010/main" val="2008237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0A157-F186-42DB-8C4A-9EBB7A7ECD4A}"/>
              </a:ext>
            </a:extLst>
          </p:cNvPr>
          <p:cNvSpPr>
            <a:spLocks noGrp="1"/>
          </p:cNvSpPr>
          <p:nvPr>
            <p:ph type="title"/>
          </p:nvPr>
        </p:nvSpPr>
        <p:spPr>
          <a:xfrm>
            <a:off x="1066800" y="71930"/>
            <a:ext cx="10058400" cy="1371600"/>
          </a:xfrm>
        </p:spPr>
        <p:txBody>
          <a:bodyPr/>
          <a:lstStyle/>
          <a:p>
            <a:r>
              <a:rPr lang="en-US"/>
              <a:t>removeblanklines.py</a:t>
            </a:r>
            <a:endParaRPr lang="en-PK"/>
          </a:p>
        </p:txBody>
      </p:sp>
      <p:sp>
        <p:nvSpPr>
          <p:cNvPr id="3" name="Content Placeholder 2">
            <a:extLst>
              <a:ext uri="{FF2B5EF4-FFF2-40B4-BE49-F238E27FC236}">
                <a16:creationId xmlns:a16="http://schemas.microsoft.com/office/drawing/2014/main" id="{0FB24527-2672-4558-BE12-FC581CF4BC5D}"/>
              </a:ext>
            </a:extLst>
          </p:cNvPr>
          <p:cNvSpPr>
            <a:spLocks noGrp="1"/>
          </p:cNvSpPr>
          <p:nvPr>
            <p:ph idx="1"/>
          </p:nvPr>
        </p:nvSpPr>
        <p:spPr>
          <a:xfrm>
            <a:off x="1066800" y="994183"/>
            <a:ext cx="10058400" cy="3849624"/>
          </a:xfrm>
        </p:spPr>
        <p:txBody>
          <a:bodyPr/>
          <a:lstStyle/>
          <a:p>
            <a:r>
              <a:rPr lang="en-US"/>
              <a:t>contains two functions. 1 removes blank lines from pdf text fetched. other gives abstract of pdf (first 20 liens of pdf text)</a:t>
            </a:r>
            <a:endParaRPr lang="en-PK"/>
          </a:p>
        </p:txBody>
      </p:sp>
      <p:pic>
        <p:nvPicPr>
          <p:cNvPr id="6" name="Picture 5">
            <a:extLst>
              <a:ext uri="{FF2B5EF4-FFF2-40B4-BE49-F238E27FC236}">
                <a16:creationId xmlns:a16="http://schemas.microsoft.com/office/drawing/2014/main" id="{CD6C9D9C-AE1A-4F07-8F44-CF8ED52D275A}"/>
              </a:ext>
            </a:extLst>
          </p:cNvPr>
          <p:cNvPicPr>
            <a:picLocks noChangeAspect="1"/>
          </p:cNvPicPr>
          <p:nvPr/>
        </p:nvPicPr>
        <p:blipFill>
          <a:blip r:embed="rId2"/>
          <a:stretch>
            <a:fillRect/>
          </a:stretch>
        </p:blipFill>
        <p:spPr>
          <a:xfrm>
            <a:off x="900112" y="1793609"/>
            <a:ext cx="10391775" cy="4552950"/>
          </a:xfrm>
          <a:prstGeom prst="rect">
            <a:avLst/>
          </a:prstGeom>
        </p:spPr>
      </p:pic>
      <p:pic>
        <p:nvPicPr>
          <p:cNvPr id="4" name="Picture 3">
            <a:extLst>
              <a:ext uri="{FF2B5EF4-FFF2-40B4-BE49-F238E27FC236}">
                <a16:creationId xmlns:a16="http://schemas.microsoft.com/office/drawing/2014/main" id="{BB3A2F6C-EA55-42B4-99BE-A4BE849B2E2E}"/>
              </a:ext>
            </a:extLst>
          </p:cNvPr>
          <p:cNvPicPr>
            <a:picLocks noChangeAspect="1"/>
          </p:cNvPicPr>
          <p:nvPr/>
        </p:nvPicPr>
        <p:blipFill>
          <a:blip r:embed="rId3"/>
          <a:stretch>
            <a:fillRect/>
          </a:stretch>
        </p:blipFill>
        <p:spPr>
          <a:xfrm>
            <a:off x="0" y="1225590"/>
            <a:ext cx="12192000" cy="5560480"/>
          </a:xfrm>
          <a:prstGeom prst="rect">
            <a:avLst/>
          </a:prstGeom>
        </p:spPr>
      </p:pic>
    </p:spTree>
    <p:extLst>
      <p:ext uri="{BB962C8B-B14F-4D97-AF65-F5344CB8AC3E}">
        <p14:creationId xmlns:p14="http://schemas.microsoft.com/office/powerpoint/2010/main" val="31060252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430A5-4857-4FB6-8168-90F8C1D95C68}"/>
              </a:ext>
            </a:extLst>
          </p:cNvPr>
          <p:cNvSpPr>
            <a:spLocks noGrp="1"/>
          </p:cNvSpPr>
          <p:nvPr>
            <p:ph type="title"/>
          </p:nvPr>
        </p:nvSpPr>
        <p:spPr/>
        <p:txBody>
          <a:bodyPr/>
          <a:lstStyle/>
          <a:p>
            <a:r>
              <a:rPr lang="en-US"/>
              <a:t>CompleteTask1Code.py</a:t>
            </a:r>
            <a:endParaRPr lang="en-PK"/>
          </a:p>
        </p:txBody>
      </p:sp>
      <p:sp>
        <p:nvSpPr>
          <p:cNvPr id="3" name="Content Placeholder 2">
            <a:extLst>
              <a:ext uri="{FF2B5EF4-FFF2-40B4-BE49-F238E27FC236}">
                <a16:creationId xmlns:a16="http://schemas.microsoft.com/office/drawing/2014/main" id="{D6B5389F-6C5E-4D66-BD19-3F64B6575DFB}"/>
              </a:ext>
            </a:extLst>
          </p:cNvPr>
          <p:cNvSpPr>
            <a:spLocks noGrp="1"/>
          </p:cNvSpPr>
          <p:nvPr>
            <p:ph idx="1"/>
          </p:nvPr>
        </p:nvSpPr>
        <p:spPr/>
        <p:txBody>
          <a:bodyPr/>
          <a:lstStyle/>
          <a:p>
            <a:r>
              <a:rPr lang="en-US"/>
              <a:t>Uses above python files to get folders and files from “pdf” folder. The retrieve its abstract. along with id that we increment in loops. Retrieves number of documents within folders. save the abstract and documents count in folders.</a:t>
            </a:r>
          </a:p>
          <a:p>
            <a:r>
              <a:rPr lang="en-US"/>
              <a:t>Make Two artifacts. </a:t>
            </a:r>
          </a:p>
          <a:p>
            <a:pPr marL="0" indent="0">
              <a:buNone/>
            </a:pPr>
            <a:r>
              <a:rPr lang="en-US"/>
              <a:t>	abstracts.txt (for saving abstracts.) Assignment task 1. part 1.</a:t>
            </a:r>
          </a:p>
          <a:p>
            <a:pPr marL="0" indent="0">
              <a:buNone/>
            </a:pPr>
            <a:r>
              <a:rPr lang="en-US"/>
              <a:t>	casescount.txt (to count number of judgements in each folder) Assignment task 1. part 2.</a:t>
            </a:r>
          </a:p>
          <a:p>
            <a:endParaRPr lang="en-PK"/>
          </a:p>
        </p:txBody>
      </p:sp>
    </p:spTree>
    <p:extLst>
      <p:ext uri="{BB962C8B-B14F-4D97-AF65-F5344CB8AC3E}">
        <p14:creationId xmlns:p14="http://schemas.microsoft.com/office/powerpoint/2010/main" val="16961949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430A5-4857-4FB6-8168-90F8C1D95C68}"/>
              </a:ext>
            </a:extLst>
          </p:cNvPr>
          <p:cNvSpPr>
            <a:spLocks noGrp="1"/>
          </p:cNvSpPr>
          <p:nvPr>
            <p:ph type="title"/>
          </p:nvPr>
        </p:nvSpPr>
        <p:spPr>
          <a:xfrm>
            <a:off x="1066800" y="417511"/>
            <a:ext cx="10058400" cy="1371600"/>
          </a:xfrm>
        </p:spPr>
        <p:txBody>
          <a:bodyPr/>
          <a:lstStyle/>
          <a:p>
            <a:r>
              <a:rPr lang="en-US"/>
              <a:t>CompleteTask1Code.py (Output)(Console)</a:t>
            </a:r>
            <a:endParaRPr lang="en-PK"/>
          </a:p>
        </p:txBody>
      </p:sp>
      <p:pic>
        <p:nvPicPr>
          <p:cNvPr id="4" name="Content Placeholder 3">
            <a:extLst>
              <a:ext uri="{FF2B5EF4-FFF2-40B4-BE49-F238E27FC236}">
                <a16:creationId xmlns:a16="http://schemas.microsoft.com/office/drawing/2014/main" id="{AE217ACD-5534-4758-9EDB-4A4B359BA027}"/>
              </a:ext>
            </a:extLst>
          </p:cNvPr>
          <p:cNvPicPr>
            <a:picLocks noGrp="1" noChangeAspect="1"/>
          </p:cNvPicPr>
          <p:nvPr>
            <p:ph idx="1"/>
          </p:nvPr>
        </p:nvPicPr>
        <p:blipFill>
          <a:blip r:embed="rId2"/>
          <a:stretch>
            <a:fillRect/>
          </a:stretch>
        </p:blipFill>
        <p:spPr>
          <a:xfrm>
            <a:off x="2133600" y="1638028"/>
            <a:ext cx="10058400" cy="2435269"/>
          </a:xfrm>
          <a:prstGeom prst="rect">
            <a:avLst/>
          </a:prstGeom>
        </p:spPr>
      </p:pic>
      <p:pic>
        <p:nvPicPr>
          <p:cNvPr id="5" name="Picture 4">
            <a:extLst>
              <a:ext uri="{FF2B5EF4-FFF2-40B4-BE49-F238E27FC236}">
                <a16:creationId xmlns:a16="http://schemas.microsoft.com/office/drawing/2014/main" id="{452608BC-82FB-445E-810A-FDC924C63568}"/>
              </a:ext>
            </a:extLst>
          </p:cNvPr>
          <p:cNvPicPr>
            <a:picLocks noChangeAspect="1"/>
          </p:cNvPicPr>
          <p:nvPr/>
        </p:nvPicPr>
        <p:blipFill>
          <a:blip r:embed="rId3"/>
          <a:stretch>
            <a:fillRect/>
          </a:stretch>
        </p:blipFill>
        <p:spPr>
          <a:xfrm>
            <a:off x="0" y="4073297"/>
            <a:ext cx="10058400" cy="2784703"/>
          </a:xfrm>
          <a:prstGeom prst="rect">
            <a:avLst/>
          </a:prstGeom>
        </p:spPr>
      </p:pic>
    </p:spTree>
    <p:extLst>
      <p:ext uri="{BB962C8B-B14F-4D97-AF65-F5344CB8AC3E}">
        <p14:creationId xmlns:p14="http://schemas.microsoft.com/office/powerpoint/2010/main" val="32076862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430A5-4857-4FB6-8168-90F8C1D95C68}"/>
              </a:ext>
            </a:extLst>
          </p:cNvPr>
          <p:cNvSpPr>
            <a:spLocks noGrp="1"/>
          </p:cNvSpPr>
          <p:nvPr>
            <p:ph type="title"/>
          </p:nvPr>
        </p:nvSpPr>
        <p:spPr>
          <a:xfrm>
            <a:off x="1066800" y="417511"/>
            <a:ext cx="10058400" cy="1371600"/>
          </a:xfrm>
        </p:spPr>
        <p:txBody>
          <a:bodyPr/>
          <a:lstStyle/>
          <a:p>
            <a:r>
              <a:rPr lang="en-US"/>
              <a:t>CompleteTask1Code.py (Artifacts)(abstracts.txt)</a:t>
            </a:r>
            <a:endParaRPr lang="en-PK"/>
          </a:p>
        </p:txBody>
      </p:sp>
      <p:sp>
        <p:nvSpPr>
          <p:cNvPr id="6" name="Content Placeholder 5">
            <a:extLst>
              <a:ext uri="{FF2B5EF4-FFF2-40B4-BE49-F238E27FC236}">
                <a16:creationId xmlns:a16="http://schemas.microsoft.com/office/drawing/2014/main" id="{D41384EF-DF15-4341-9ACA-A08B2718AD38}"/>
              </a:ext>
            </a:extLst>
          </p:cNvPr>
          <p:cNvSpPr>
            <a:spLocks noGrp="1"/>
          </p:cNvSpPr>
          <p:nvPr>
            <p:ph idx="1"/>
          </p:nvPr>
        </p:nvSpPr>
        <p:spPr/>
        <p:txBody>
          <a:bodyPr/>
          <a:lstStyle/>
          <a:p>
            <a:endParaRPr lang="en-PK"/>
          </a:p>
        </p:txBody>
      </p:sp>
      <p:pic>
        <p:nvPicPr>
          <p:cNvPr id="7" name="Picture 6">
            <a:extLst>
              <a:ext uri="{FF2B5EF4-FFF2-40B4-BE49-F238E27FC236}">
                <a16:creationId xmlns:a16="http://schemas.microsoft.com/office/drawing/2014/main" id="{3A681D76-7347-4A0B-A27B-F211F2BB11AC}"/>
              </a:ext>
            </a:extLst>
          </p:cNvPr>
          <p:cNvPicPr>
            <a:picLocks noChangeAspect="1"/>
          </p:cNvPicPr>
          <p:nvPr/>
        </p:nvPicPr>
        <p:blipFill>
          <a:blip r:embed="rId2"/>
          <a:stretch>
            <a:fillRect/>
          </a:stretch>
        </p:blipFill>
        <p:spPr>
          <a:xfrm>
            <a:off x="3550624" y="1789111"/>
            <a:ext cx="8016831" cy="6858000"/>
          </a:xfrm>
          <a:prstGeom prst="rect">
            <a:avLst/>
          </a:prstGeom>
        </p:spPr>
      </p:pic>
    </p:spTree>
    <p:extLst>
      <p:ext uri="{BB962C8B-B14F-4D97-AF65-F5344CB8AC3E}">
        <p14:creationId xmlns:p14="http://schemas.microsoft.com/office/powerpoint/2010/main" val="1642885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AD749-BEAA-4BB9-BB2A-23FE8A73F792}"/>
              </a:ext>
            </a:extLst>
          </p:cNvPr>
          <p:cNvSpPr>
            <a:spLocks noGrp="1"/>
          </p:cNvSpPr>
          <p:nvPr>
            <p:ph type="title"/>
          </p:nvPr>
        </p:nvSpPr>
        <p:spPr/>
        <p:txBody>
          <a:bodyPr/>
          <a:lstStyle/>
          <a:p>
            <a:r>
              <a:rPr lang="en-US"/>
              <a:t>The Best Way To Do Something is By Divide And Rule</a:t>
            </a:r>
            <a:endParaRPr lang="en-PK"/>
          </a:p>
        </p:txBody>
      </p:sp>
      <p:sp>
        <p:nvSpPr>
          <p:cNvPr id="3" name="Content Placeholder 2">
            <a:extLst>
              <a:ext uri="{FF2B5EF4-FFF2-40B4-BE49-F238E27FC236}">
                <a16:creationId xmlns:a16="http://schemas.microsoft.com/office/drawing/2014/main" id="{5D174FD0-6B62-4770-A56C-05745B1ECDB0}"/>
              </a:ext>
            </a:extLst>
          </p:cNvPr>
          <p:cNvSpPr>
            <a:spLocks noGrp="1"/>
          </p:cNvSpPr>
          <p:nvPr>
            <p:ph idx="1"/>
          </p:nvPr>
        </p:nvSpPr>
        <p:spPr/>
        <p:txBody>
          <a:bodyPr>
            <a:normAutofit/>
          </a:bodyPr>
          <a:lstStyle/>
          <a:p>
            <a:r>
              <a:rPr lang="en-US" sz="1800"/>
              <a:t>We create, small files, small functions and use loops to accomplish our tasks.</a:t>
            </a:r>
            <a:endParaRPr lang="en-PK" sz="1800"/>
          </a:p>
        </p:txBody>
      </p:sp>
    </p:spTree>
    <p:extLst>
      <p:ext uri="{BB962C8B-B14F-4D97-AF65-F5344CB8AC3E}">
        <p14:creationId xmlns:p14="http://schemas.microsoft.com/office/powerpoint/2010/main" val="1122525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430A5-4857-4FB6-8168-90F8C1D95C68}"/>
              </a:ext>
            </a:extLst>
          </p:cNvPr>
          <p:cNvSpPr>
            <a:spLocks noGrp="1"/>
          </p:cNvSpPr>
          <p:nvPr>
            <p:ph type="title"/>
          </p:nvPr>
        </p:nvSpPr>
        <p:spPr>
          <a:xfrm>
            <a:off x="1066800" y="417511"/>
            <a:ext cx="10058400" cy="1371600"/>
          </a:xfrm>
        </p:spPr>
        <p:txBody>
          <a:bodyPr/>
          <a:lstStyle/>
          <a:p>
            <a:r>
              <a:rPr lang="en-US"/>
              <a:t>CompleteTask1Code.py (Artifacts)(casescount.txt)</a:t>
            </a:r>
            <a:endParaRPr lang="en-PK"/>
          </a:p>
        </p:txBody>
      </p:sp>
      <p:sp>
        <p:nvSpPr>
          <p:cNvPr id="6" name="Content Placeholder 5">
            <a:extLst>
              <a:ext uri="{FF2B5EF4-FFF2-40B4-BE49-F238E27FC236}">
                <a16:creationId xmlns:a16="http://schemas.microsoft.com/office/drawing/2014/main" id="{D41384EF-DF15-4341-9ACA-A08B2718AD38}"/>
              </a:ext>
            </a:extLst>
          </p:cNvPr>
          <p:cNvSpPr>
            <a:spLocks noGrp="1"/>
          </p:cNvSpPr>
          <p:nvPr>
            <p:ph idx="1"/>
          </p:nvPr>
        </p:nvSpPr>
        <p:spPr/>
        <p:txBody>
          <a:bodyPr/>
          <a:lstStyle/>
          <a:p>
            <a:endParaRPr lang="en-PK"/>
          </a:p>
        </p:txBody>
      </p:sp>
      <p:pic>
        <p:nvPicPr>
          <p:cNvPr id="3" name="Picture 2">
            <a:extLst>
              <a:ext uri="{FF2B5EF4-FFF2-40B4-BE49-F238E27FC236}">
                <a16:creationId xmlns:a16="http://schemas.microsoft.com/office/drawing/2014/main" id="{1740697F-E952-472F-8712-2623A77988FB}"/>
              </a:ext>
            </a:extLst>
          </p:cNvPr>
          <p:cNvPicPr>
            <a:picLocks noChangeAspect="1"/>
          </p:cNvPicPr>
          <p:nvPr/>
        </p:nvPicPr>
        <p:blipFill>
          <a:blip r:embed="rId2"/>
          <a:stretch>
            <a:fillRect/>
          </a:stretch>
        </p:blipFill>
        <p:spPr>
          <a:xfrm>
            <a:off x="5380600" y="2103120"/>
            <a:ext cx="5951120" cy="3922329"/>
          </a:xfrm>
          <a:prstGeom prst="rect">
            <a:avLst/>
          </a:prstGeom>
        </p:spPr>
      </p:pic>
    </p:spTree>
    <p:extLst>
      <p:ext uri="{BB962C8B-B14F-4D97-AF65-F5344CB8AC3E}">
        <p14:creationId xmlns:p14="http://schemas.microsoft.com/office/powerpoint/2010/main" val="27438444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430A5-4857-4FB6-8168-90F8C1D95C68}"/>
              </a:ext>
            </a:extLst>
          </p:cNvPr>
          <p:cNvSpPr>
            <a:spLocks noGrp="1"/>
          </p:cNvSpPr>
          <p:nvPr>
            <p:ph type="title"/>
          </p:nvPr>
        </p:nvSpPr>
        <p:spPr>
          <a:xfrm>
            <a:off x="1066800" y="417511"/>
            <a:ext cx="10058400" cy="1371600"/>
          </a:xfrm>
        </p:spPr>
        <p:txBody>
          <a:bodyPr/>
          <a:lstStyle/>
          <a:p>
            <a:r>
              <a:rPr lang="en-US"/>
              <a:t>filereader.py</a:t>
            </a:r>
            <a:endParaRPr lang="en-PK"/>
          </a:p>
        </p:txBody>
      </p:sp>
      <p:sp>
        <p:nvSpPr>
          <p:cNvPr id="6" name="Content Placeholder 5">
            <a:extLst>
              <a:ext uri="{FF2B5EF4-FFF2-40B4-BE49-F238E27FC236}">
                <a16:creationId xmlns:a16="http://schemas.microsoft.com/office/drawing/2014/main" id="{D41384EF-DF15-4341-9ACA-A08B2718AD38}"/>
              </a:ext>
            </a:extLst>
          </p:cNvPr>
          <p:cNvSpPr>
            <a:spLocks noGrp="1"/>
          </p:cNvSpPr>
          <p:nvPr>
            <p:ph idx="1"/>
          </p:nvPr>
        </p:nvSpPr>
        <p:spPr/>
        <p:txBody>
          <a:bodyPr>
            <a:normAutofit/>
          </a:bodyPr>
          <a:lstStyle/>
          <a:p>
            <a:r>
              <a:rPr lang="en-US" sz="1800"/>
              <a:t>Contains Function That Read Words from File From A Given Path And Return words array of file.</a:t>
            </a:r>
          </a:p>
          <a:p>
            <a:endParaRPr lang="en-PK" sz="1800"/>
          </a:p>
        </p:txBody>
      </p:sp>
      <p:pic>
        <p:nvPicPr>
          <p:cNvPr id="4" name="Picture 3">
            <a:extLst>
              <a:ext uri="{FF2B5EF4-FFF2-40B4-BE49-F238E27FC236}">
                <a16:creationId xmlns:a16="http://schemas.microsoft.com/office/drawing/2014/main" id="{6D382E14-895E-488A-B838-31564236C3BD}"/>
              </a:ext>
            </a:extLst>
          </p:cNvPr>
          <p:cNvPicPr>
            <a:picLocks noChangeAspect="1"/>
          </p:cNvPicPr>
          <p:nvPr/>
        </p:nvPicPr>
        <p:blipFill>
          <a:blip r:embed="rId2"/>
          <a:stretch>
            <a:fillRect/>
          </a:stretch>
        </p:blipFill>
        <p:spPr>
          <a:xfrm>
            <a:off x="4753194" y="2694432"/>
            <a:ext cx="4486275" cy="2667000"/>
          </a:xfrm>
          <a:prstGeom prst="rect">
            <a:avLst/>
          </a:prstGeom>
        </p:spPr>
      </p:pic>
    </p:spTree>
    <p:extLst>
      <p:ext uri="{BB962C8B-B14F-4D97-AF65-F5344CB8AC3E}">
        <p14:creationId xmlns:p14="http://schemas.microsoft.com/office/powerpoint/2010/main" val="23896680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430A5-4857-4FB6-8168-90F8C1D95C68}"/>
              </a:ext>
            </a:extLst>
          </p:cNvPr>
          <p:cNvSpPr>
            <a:spLocks noGrp="1"/>
          </p:cNvSpPr>
          <p:nvPr>
            <p:ph type="title"/>
          </p:nvPr>
        </p:nvSpPr>
        <p:spPr>
          <a:xfrm>
            <a:off x="1066800" y="417511"/>
            <a:ext cx="10058400" cy="1371600"/>
          </a:xfrm>
        </p:spPr>
        <p:txBody>
          <a:bodyPr/>
          <a:lstStyle/>
          <a:p>
            <a:r>
              <a:rPr lang="en-US"/>
              <a:t>filereader.py</a:t>
            </a:r>
            <a:endParaRPr lang="en-PK"/>
          </a:p>
        </p:txBody>
      </p:sp>
      <p:pic>
        <p:nvPicPr>
          <p:cNvPr id="5" name="Content Placeholder 4">
            <a:extLst>
              <a:ext uri="{FF2B5EF4-FFF2-40B4-BE49-F238E27FC236}">
                <a16:creationId xmlns:a16="http://schemas.microsoft.com/office/drawing/2014/main" id="{FAE4FEEE-609A-4A02-A9B1-692CD87A44FB}"/>
              </a:ext>
            </a:extLst>
          </p:cNvPr>
          <p:cNvPicPr>
            <a:picLocks noGrp="1" noChangeAspect="1"/>
          </p:cNvPicPr>
          <p:nvPr>
            <p:ph idx="1"/>
          </p:nvPr>
        </p:nvPicPr>
        <p:blipFill>
          <a:blip r:embed="rId2"/>
          <a:stretch>
            <a:fillRect/>
          </a:stretch>
        </p:blipFill>
        <p:spPr>
          <a:xfrm>
            <a:off x="1247775" y="3316289"/>
            <a:ext cx="9696450" cy="2895600"/>
          </a:xfrm>
          <a:prstGeom prst="rect">
            <a:avLst/>
          </a:prstGeom>
        </p:spPr>
      </p:pic>
      <p:pic>
        <p:nvPicPr>
          <p:cNvPr id="7" name="Picture 6">
            <a:extLst>
              <a:ext uri="{FF2B5EF4-FFF2-40B4-BE49-F238E27FC236}">
                <a16:creationId xmlns:a16="http://schemas.microsoft.com/office/drawing/2014/main" id="{7C8A13FD-B78C-4CC5-A4E3-E1963F554210}"/>
              </a:ext>
            </a:extLst>
          </p:cNvPr>
          <p:cNvPicPr>
            <a:picLocks noChangeAspect="1"/>
          </p:cNvPicPr>
          <p:nvPr/>
        </p:nvPicPr>
        <p:blipFill>
          <a:blip r:embed="rId3"/>
          <a:stretch>
            <a:fillRect/>
          </a:stretch>
        </p:blipFill>
        <p:spPr>
          <a:xfrm>
            <a:off x="6827520" y="533400"/>
            <a:ext cx="4486275" cy="2667000"/>
          </a:xfrm>
          <a:prstGeom prst="rect">
            <a:avLst/>
          </a:prstGeom>
        </p:spPr>
      </p:pic>
    </p:spTree>
    <p:extLst>
      <p:ext uri="{BB962C8B-B14F-4D97-AF65-F5344CB8AC3E}">
        <p14:creationId xmlns:p14="http://schemas.microsoft.com/office/powerpoint/2010/main" val="11041921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430A5-4857-4FB6-8168-90F8C1D95C68}"/>
              </a:ext>
            </a:extLst>
          </p:cNvPr>
          <p:cNvSpPr>
            <a:spLocks noGrp="1"/>
          </p:cNvSpPr>
          <p:nvPr>
            <p:ph type="title"/>
          </p:nvPr>
        </p:nvSpPr>
        <p:spPr>
          <a:xfrm>
            <a:off x="1066800" y="417511"/>
            <a:ext cx="10058400" cy="1371600"/>
          </a:xfrm>
        </p:spPr>
        <p:txBody>
          <a:bodyPr/>
          <a:lstStyle/>
          <a:p>
            <a:r>
              <a:rPr lang="en-US"/>
              <a:t>nltkcore.py</a:t>
            </a:r>
            <a:endParaRPr lang="en-PK"/>
          </a:p>
        </p:txBody>
      </p:sp>
      <p:sp>
        <p:nvSpPr>
          <p:cNvPr id="4" name="Content Placeholder 3">
            <a:extLst>
              <a:ext uri="{FF2B5EF4-FFF2-40B4-BE49-F238E27FC236}">
                <a16:creationId xmlns:a16="http://schemas.microsoft.com/office/drawing/2014/main" id="{675CBBD4-3EEC-450E-A238-706050BFE7A1}"/>
              </a:ext>
            </a:extLst>
          </p:cNvPr>
          <p:cNvSpPr>
            <a:spLocks noGrp="1"/>
          </p:cNvSpPr>
          <p:nvPr>
            <p:ph idx="1"/>
          </p:nvPr>
        </p:nvSpPr>
        <p:spPr>
          <a:xfrm>
            <a:off x="1066800" y="1434905"/>
            <a:ext cx="10058400" cy="4517839"/>
          </a:xfrm>
        </p:spPr>
        <p:txBody>
          <a:bodyPr>
            <a:normAutofit/>
          </a:bodyPr>
          <a:lstStyle/>
          <a:p>
            <a:r>
              <a:rPr lang="en-US" sz="1800"/>
              <a:t>contains two functions.</a:t>
            </a:r>
          </a:p>
          <a:p>
            <a:pPr lvl="1"/>
            <a:r>
              <a:rPr lang="en-US" sz="1800"/>
              <a:t>stemme: takes word array for stem and method of stemming.</a:t>
            </a:r>
          </a:p>
          <a:p>
            <a:pPr lvl="1"/>
            <a:r>
              <a:rPr lang="en-US" sz="1800"/>
              <a:t>“ps” for porterstemmer</a:t>
            </a:r>
          </a:p>
          <a:p>
            <a:pPr lvl="1"/>
            <a:r>
              <a:rPr lang="en-US" sz="1800"/>
              <a:t>“ls” fpr lancasterstemmer</a:t>
            </a:r>
          </a:p>
          <a:p>
            <a:pPr lvl="1"/>
            <a:r>
              <a:rPr lang="en-US" sz="1800"/>
              <a:t>But i am using porterstemmer.</a:t>
            </a:r>
          </a:p>
          <a:p>
            <a:pPr lvl="1"/>
            <a:r>
              <a:rPr lang="en-US" sz="1800"/>
              <a:t>Because it is widely used in IR systems.</a:t>
            </a:r>
          </a:p>
          <a:p>
            <a:pPr lvl="1"/>
            <a:endParaRPr lang="en-US" sz="1800"/>
          </a:p>
          <a:p>
            <a:pPr lvl="1"/>
            <a:r>
              <a:rPr lang="en-US" sz="1800"/>
              <a:t>removestopwords: take words array as input.</a:t>
            </a:r>
          </a:p>
          <a:p>
            <a:pPr lvl="1"/>
            <a:r>
              <a:rPr lang="en-US" sz="1800"/>
              <a:t>iterate over it.</a:t>
            </a:r>
          </a:p>
          <a:p>
            <a:pPr lvl="1"/>
            <a:r>
              <a:rPr lang="en-US" sz="1800"/>
              <a:t>checks and removes stopwords.</a:t>
            </a:r>
          </a:p>
          <a:p>
            <a:pPr lvl="1"/>
            <a:r>
              <a:rPr lang="en-US" sz="1800"/>
              <a:t>returns cleaned wordarray. </a:t>
            </a:r>
          </a:p>
          <a:p>
            <a:pPr lvl="1"/>
            <a:endParaRPr lang="en-PK" sz="1800"/>
          </a:p>
        </p:txBody>
      </p:sp>
      <p:pic>
        <p:nvPicPr>
          <p:cNvPr id="8" name="Picture 7">
            <a:extLst>
              <a:ext uri="{FF2B5EF4-FFF2-40B4-BE49-F238E27FC236}">
                <a16:creationId xmlns:a16="http://schemas.microsoft.com/office/drawing/2014/main" id="{46D2CC67-2794-4B3B-BC98-2DB4855E54C6}"/>
              </a:ext>
            </a:extLst>
          </p:cNvPr>
          <p:cNvPicPr>
            <a:picLocks noChangeAspect="1"/>
          </p:cNvPicPr>
          <p:nvPr/>
        </p:nvPicPr>
        <p:blipFill>
          <a:blip r:embed="rId2"/>
          <a:stretch>
            <a:fillRect/>
          </a:stretch>
        </p:blipFill>
        <p:spPr>
          <a:xfrm>
            <a:off x="6797040" y="2327529"/>
            <a:ext cx="5181600" cy="3990975"/>
          </a:xfrm>
          <a:prstGeom prst="rect">
            <a:avLst/>
          </a:prstGeom>
        </p:spPr>
      </p:pic>
    </p:spTree>
    <p:extLst>
      <p:ext uri="{BB962C8B-B14F-4D97-AF65-F5344CB8AC3E}">
        <p14:creationId xmlns:p14="http://schemas.microsoft.com/office/powerpoint/2010/main" val="28809645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430A5-4857-4FB6-8168-90F8C1D95C68}"/>
              </a:ext>
            </a:extLst>
          </p:cNvPr>
          <p:cNvSpPr>
            <a:spLocks noGrp="1"/>
          </p:cNvSpPr>
          <p:nvPr>
            <p:ph type="title"/>
          </p:nvPr>
        </p:nvSpPr>
        <p:spPr>
          <a:xfrm>
            <a:off x="1066800" y="417511"/>
            <a:ext cx="10058400" cy="1371600"/>
          </a:xfrm>
        </p:spPr>
        <p:txBody>
          <a:bodyPr/>
          <a:lstStyle/>
          <a:p>
            <a:r>
              <a:rPr lang="en-US"/>
              <a:t>nltkcore.py</a:t>
            </a:r>
            <a:endParaRPr lang="en-PK"/>
          </a:p>
        </p:txBody>
      </p:sp>
      <p:sp>
        <p:nvSpPr>
          <p:cNvPr id="4" name="Content Placeholder 3">
            <a:extLst>
              <a:ext uri="{FF2B5EF4-FFF2-40B4-BE49-F238E27FC236}">
                <a16:creationId xmlns:a16="http://schemas.microsoft.com/office/drawing/2014/main" id="{675CBBD4-3EEC-450E-A238-706050BFE7A1}"/>
              </a:ext>
            </a:extLst>
          </p:cNvPr>
          <p:cNvSpPr>
            <a:spLocks noGrp="1"/>
          </p:cNvSpPr>
          <p:nvPr>
            <p:ph idx="1"/>
          </p:nvPr>
        </p:nvSpPr>
        <p:spPr>
          <a:xfrm>
            <a:off x="1066800" y="1434905"/>
            <a:ext cx="10058400" cy="4517839"/>
          </a:xfrm>
        </p:spPr>
        <p:txBody>
          <a:bodyPr/>
          <a:lstStyle/>
          <a:p>
            <a:pPr lvl="1"/>
            <a:endParaRPr lang="en-PK"/>
          </a:p>
        </p:txBody>
      </p:sp>
      <p:pic>
        <p:nvPicPr>
          <p:cNvPr id="5" name="Picture 4">
            <a:extLst>
              <a:ext uri="{FF2B5EF4-FFF2-40B4-BE49-F238E27FC236}">
                <a16:creationId xmlns:a16="http://schemas.microsoft.com/office/drawing/2014/main" id="{A5A1241F-542F-40E1-A5D6-33375DABC33D}"/>
              </a:ext>
            </a:extLst>
          </p:cNvPr>
          <p:cNvPicPr>
            <a:picLocks noChangeAspect="1"/>
          </p:cNvPicPr>
          <p:nvPr/>
        </p:nvPicPr>
        <p:blipFill>
          <a:blip r:embed="rId2"/>
          <a:stretch>
            <a:fillRect/>
          </a:stretch>
        </p:blipFill>
        <p:spPr>
          <a:xfrm>
            <a:off x="0" y="1538976"/>
            <a:ext cx="3936817" cy="3412852"/>
          </a:xfrm>
          <a:prstGeom prst="rect">
            <a:avLst/>
          </a:prstGeom>
        </p:spPr>
      </p:pic>
      <p:pic>
        <p:nvPicPr>
          <p:cNvPr id="6" name="Picture 5">
            <a:extLst>
              <a:ext uri="{FF2B5EF4-FFF2-40B4-BE49-F238E27FC236}">
                <a16:creationId xmlns:a16="http://schemas.microsoft.com/office/drawing/2014/main" id="{AF285471-1F20-4610-9976-74806E208349}"/>
              </a:ext>
            </a:extLst>
          </p:cNvPr>
          <p:cNvPicPr>
            <a:picLocks noChangeAspect="1"/>
          </p:cNvPicPr>
          <p:nvPr/>
        </p:nvPicPr>
        <p:blipFill>
          <a:blip r:embed="rId3"/>
          <a:stretch>
            <a:fillRect/>
          </a:stretch>
        </p:blipFill>
        <p:spPr>
          <a:xfrm>
            <a:off x="4059146" y="3761994"/>
            <a:ext cx="6943725" cy="2190750"/>
          </a:xfrm>
          <a:prstGeom prst="rect">
            <a:avLst/>
          </a:prstGeom>
        </p:spPr>
      </p:pic>
    </p:spTree>
    <p:extLst>
      <p:ext uri="{BB962C8B-B14F-4D97-AF65-F5344CB8AC3E}">
        <p14:creationId xmlns:p14="http://schemas.microsoft.com/office/powerpoint/2010/main" val="22063279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430A5-4857-4FB6-8168-90F8C1D95C68}"/>
              </a:ext>
            </a:extLst>
          </p:cNvPr>
          <p:cNvSpPr>
            <a:spLocks noGrp="1"/>
          </p:cNvSpPr>
          <p:nvPr>
            <p:ph type="title"/>
          </p:nvPr>
        </p:nvSpPr>
        <p:spPr>
          <a:xfrm>
            <a:off x="1066800" y="417511"/>
            <a:ext cx="10058400" cy="1371600"/>
          </a:xfrm>
        </p:spPr>
        <p:txBody>
          <a:bodyPr/>
          <a:lstStyle/>
          <a:p>
            <a:r>
              <a:rPr lang="en-US"/>
              <a:t>duplicateremover.py</a:t>
            </a:r>
            <a:endParaRPr lang="en-PK"/>
          </a:p>
        </p:txBody>
      </p:sp>
      <p:sp>
        <p:nvSpPr>
          <p:cNvPr id="4" name="Content Placeholder 3">
            <a:extLst>
              <a:ext uri="{FF2B5EF4-FFF2-40B4-BE49-F238E27FC236}">
                <a16:creationId xmlns:a16="http://schemas.microsoft.com/office/drawing/2014/main" id="{675CBBD4-3EEC-450E-A238-706050BFE7A1}"/>
              </a:ext>
            </a:extLst>
          </p:cNvPr>
          <p:cNvSpPr>
            <a:spLocks noGrp="1"/>
          </p:cNvSpPr>
          <p:nvPr>
            <p:ph idx="1"/>
          </p:nvPr>
        </p:nvSpPr>
        <p:spPr>
          <a:xfrm>
            <a:off x="1066800" y="1434905"/>
            <a:ext cx="10058400" cy="4517839"/>
          </a:xfrm>
        </p:spPr>
        <p:txBody>
          <a:bodyPr>
            <a:normAutofit/>
          </a:bodyPr>
          <a:lstStyle/>
          <a:p>
            <a:pPr lvl="1"/>
            <a:r>
              <a:rPr lang="en-US" sz="1800"/>
              <a:t>It has 3 functions.</a:t>
            </a:r>
          </a:p>
          <a:p>
            <a:pPr lvl="1"/>
            <a:r>
              <a:rPr lang="en-US" sz="1800"/>
              <a:t>removeduplicate: takes word array, and remove duplicate words.</a:t>
            </a:r>
          </a:p>
          <a:p>
            <a:pPr lvl="1"/>
            <a:r>
              <a:rPr lang="en-US" sz="1800"/>
              <a:t>hasnumber.: take word as input. and if that word has a single character number it returns false, else true.</a:t>
            </a:r>
          </a:p>
          <a:p>
            <a:pPr lvl="1"/>
            <a:r>
              <a:rPr lang="en-US" sz="1800"/>
              <a:t>hasnumber2: same as hasnumber, but returns string rather than booleans.</a:t>
            </a:r>
            <a:endParaRPr lang="en-PK" sz="1800"/>
          </a:p>
        </p:txBody>
      </p:sp>
      <p:pic>
        <p:nvPicPr>
          <p:cNvPr id="3" name="Picture 2">
            <a:extLst>
              <a:ext uri="{FF2B5EF4-FFF2-40B4-BE49-F238E27FC236}">
                <a16:creationId xmlns:a16="http://schemas.microsoft.com/office/drawing/2014/main" id="{3136CEBE-FCC3-4674-826D-3F24A1C66A8D}"/>
              </a:ext>
            </a:extLst>
          </p:cNvPr>
          <p:cNvPicPr>
            <a:picLocks noChangeAspect="1"/>
          </p:cNvPicPr>
          <p:nvPr/>
        </p:nvPicPr>
        <p:blipFill>
          <a:blip r:embed="rId2"/>
          <a:stretch>
            <a:fillRect/>
          </a:stretch>
        </p:blipFill>
        <p:spPr>
          <a:xfrm>
            <a:off x="6240413" y="3018366"/>
            <a:ext cx="5560036" cy="3716846"/>
          </a:xfrm>
          <a:prstGeom prst="rect">
            <a:avLst/>
          </a:prstGeom>
        </p:spPr>
      </p:pic>
    </p:spTree>
    <p:extLst>
      <p:ext uri="{BB962C8B-B14F-4D97-AF65-F5344CB8AC3E}">
        <p14:creationId xmlns:p14="http://schemas.microsoft.com/office/powerpoint/2010/main" val="14699353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430A5-4857-4FB6-8168-90F8C1D95C68}"/>
              </a:ext>
            </a:extLst>
          </p:cNvPr>
          <p:cNvSpPr>
            <a:spLocks noGrp="1"/>
          </p:cNvSpPr>
          <p:nvPr>
            <p:ph type="title"/>
          </p:nvPr>
        </p:nvSpPr>
        <p:spPr>
          <a:xfrm>
            <a:off x="1066800" y="417511"/>
            <a:ext cx="10058400" cy="1371600"/>
          </a:xfrm>
        </p:spPr>
        <p:txBody>
          <a:bodyPr/>
          <a:lstStyle/>
          <a:p>
            <a:r>
              <a:rPr lang="en-US"/>
              <a:t>duplicateremover.py</a:t>
            </a:r>
            <a:endParaRPr lang="en-PK"/>
          </a:p>
        </p:txBody>
      </p:sp>
      <p:sp>
        <p:nvSpPr>
          <p:cNvPr id="4" name="Content Placeholder 3">
            <a:extLst>
              <a:ext uri="{FF2B5EF4-FFF2-40B4-BE49-F238E27FC236}">
                <a16:creationId xmlns:a16="http://schemas.microsoft.com/office/drawing/2014/main" id="{675CBBD4-3EEC-450E-A238-706050BFE7A1}"/>
              </a:ext>
            </a:extLst>
          </p:cNvPr>
          <p:cNvSpPr>
            <a:spLocks noGrp="1"/>
          </p:cNvSpPr>
          <p:nvPr>
            <p:ph idx="1"/>
          </p:nvPr>
        </p:nvSpPr>
        <p:spPr>
          <a:xfrm>
            <a:off x="1066800" y="1434905"/>
            <a:ext cx="10058400" cy="4517839"/>
          </a:xfrm>
        </p:spPr>
        <p:txBody>
          <a:bodyPr/>
          <a:lstStyle/>
          <a:p>
            <a:pPr lvl="1"/>
            <a:endParaRPr lang="en-PK"/>
          </a:p>
        </p:txBody>
      </p:sp>
      <p:pic>
        <p:nvPicPr>
          <p:cNvPr id="5" name="Picture 4">
            <a:extLst>
              <a:ext uri="{FF2B5EF4-FFF2-40B4-BE49-F238E27FC236}">
                <a16:creationId xmlns:a16="http://schemas.microsoft.com/office/drawing/2014/main" id="{7B9FD8EB-A970-47AB-9768-FEF6AFDEBAA9}"/>
              </a:ext>
            </a:extLst>
          </p:cNvPr>
          <p:cNvPicPr>
            <a:picLocks noChangeAspect="1"/>
          </p:cNvPicPr>
          <p:nvPr/>
        </p:nvPicPr>
        <p:blipFill>
          <a:blip r:embed="rId2"/>
          <a:stretch>
            <a:fillRect/>
          </a:stretch>
        </p:blipFill>
        <p:spPr>
          <a:xfrm>
            <a:off x="1230410" y="1579537"/>
            <a:ext cx="4621750" cy="1410025"/>
          </a:xfrm>
          <a:prstGeom prst="rect">
            <a:avLst/>
          </a:prstGeom>
        </p:spPr>
      </p:pic>
      <p:pic>
        <p:nvPicPr>
          <p:cNvPr id="6" name="Picture 5">
            <a:extLst>
              <a:ext uri="{FF2B5EF4-FFF2-40B4-BE49-F238E27FC236}">
                <a16:creationId xmlns:a16="http://schemas.microsoft.com/office/drawing/2014/main" id="{4FB79C74-CBB2-4C4D-9ECD-B8D995083B7C}"/>
              </a:ext>
            </a:extLst>
          </p:cNvPr>
          <p:cNvPicPr>
            <a:picLocks noChangeAspect="1"/>
          </p:cNvPicPr>
          <p:nvPr/>
        </p:nvPicPr>
        <p:blipFill>
          <a:blip r:embed="rId3"/>
          <a:stretch>
            <a:fillRect/>
          </a:stretch>
        </p:blipFill>
        <p:spPr>
          <a:xfrm>
            <a:off x="2441916" y="3140905"/>
            <a:ext cx="9089699" cy="1843189"/>
          </a:xfrm>
          <a:prstGeom prst="rect">
            <a:avLst/>
          </a:prstGeom>
        </p:spPr>
      </p:pic>
    </p:spTree>
    <p:extLst>
      <p:ext uri="{BB962C8B-B14F-4D97-AF65-F5344CB8AC3E}">
        <p14:creationId xmlns:p14="http://schemas.microsoft.com/office/powerpoint/2010/main" val="6848530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430A5-4857-4FB6-8168-90F8C1D95C68}"/>
              </a:ext>
            </a:extLst>
          </p:cNvPr>
          <p:cNvSpPr>
            <a:spLocks noGrp="1"/>
          </p:cNvSpPr>
          <p:nvPr>
            <p:ph type="title"/>
          </p:nvPr>
        </p:nvSpPr>
        <p:spPr>
          <a:xfrm>
            <a:off x="1066800" y="417511"/>
            <a:ext cx="10058400" cy="1371600"/>
          </a:xfrm>
        </p:spPr>
        <p:txBody>
          <a:bodyPr/>
          <a:lstStyle/>
          <a:p>
            <a:r>
              <a:rPr lang="en-US"/>
              <a:t>duplicateremover.py</a:t>
            </a:r>
            <a:endParaRPr lang="en-PK"/>
          </a:p>
        </p:txBody>
      </p:sp>
      <p:sp>
        <p:nvSpPr>
          <p:cNvPr id="4" name="Content Placeholder 3">
            <a:extLst>
              <a:ext uri="{FF2B5EF4-FFF2-40B4-BE49-F238E27FC236}">
                <a16:creationId xmlns:a16="http://schemas.microsoft.com/office/drawing/2014/main" id="{675CBBD4-3EEC-450E-A238-706050BFE7A1}"/>
              </a:ext>
            </a:extLst>
          </p:cNvPr>
          <p:cNvSpPr>
            <a:spLocks noGrp="1"/>
          </p:cNvSpPr>
          <p:nvPr>
            <p:ph idx="1"/>
          </p:nvPr>
        </p:nvSpPr>
        <p:spPr>
          <a:xfrm>
            <a:off x="1066800" y="1434905"/>
            <a:ext cx="10058400" cy="4517839"/>
          </a:xfrm>
        </p:spPr>
        <p:txBody>
          <a:bodyPr/>
          <a:lstStyle/>
          <a:p>
            <a:pPr lvl="1"/>
            <a:endParaRPr lang="en-PK"/>
          </a:p>
        </p:txBody>
      </p:sp>
      <p:pic>
        <p:nvPicPr>
          <p:cNvPr id="8" name="Picture 7">
            <a:extLst>
              <a:ext uri="{FF2B5EF4-FFF2-40B4-BE49-F238E27FC236}">
                <a16:creationId xmlns:a16="http://schemas.microsoft.com/office/drawing/2014/main" id="{33214DB5-77D9-4E05-BBB3-69ECBC528202}"/>
              </a:ext>
            </a:extLst>
          </p:cNvPr>
          <p:cNvPicPr>
            <a:picLocks noChangeAspect="1"/>
          </p:cNvPicPr>
          <p:nvPr/>
        </p:nvPicPr>
        <p:blipFill>
          <a:blip r:embed="rId2"/>
          <a:stretch>
            <a:fillRect/>
          </a:stretch>
        </p:blipFill>
        <p:spPr>
          <a:xfrm>
            <a:off x="0" y="1600200"/>
            <a:ext cx="4079631" cy="1828800"/>
          </a:xfrm>
          <a:prstGeom prst="rect">
            <a:avLst/>
          </a:prstGeom>
        </p:spPr>
      </p:pic>
      <p:pic>
        <p:nvPicPr>
          <p:cNvPr id="9" name="Picture 8">
            <a:extLst>
              <a:ext uri="{FF2B5EF4-FFF2-40B4-BE49-F238E27FC236}">
                <a16:creationId xmlns:a16="http://schemas.microsoft.com/office/drawing/2014/main" id="{57FDD5EA-2255-4607-BB6C-D745FC0A6A11}"/>
              </a:ext>
            </a:extLst>
          </p:cNvPr>
          <p:cNvPicPr>
            <a:picLocks noChangeAspect="1"/>
          </p:cNvPicPr>
          <p:nvPr/>
        </p:nvPicPr>
        <p:blipFill>
          <a:blip r:embed="rId3"/>
          <a:stretch>
            <a:fillRect/>
          </a:stretch>
        </p:blipFill>
        <p:spPr>
          <a:xfrm>
            <a:off x="4149603" y="1560781"/>
            <a:ext cx="8042397" cy="1885803"/>
          </a:xfrm>
          <a:prstGeom prst="rect">
            <a:avLst/>
          </a:prstGeom>
        </p:spPr>
      </p:pic>
      <p:pic>
        <p:nvPicPr>
          <p:cNvPr id="10" name="Picture 9">
            <a:extLst>
              <a:ext uri="{FF2B5EF4-FFF2-40B4-BE49-F238E27FC236}">
                <a16:creationId xmlns:a16="http://schemas.microsoft.com/office/drawing/2014/main" id="{1C0C8CBE-D164-4945-B352-524B1E7A394E}"/>
              </a:ext>
            </a:extLst>
          </p:cNvPr>
          <p:cNvPicPr>
            <a:picLocks noChangeAspect="1"/>
          </p:cNvPicPr>
          <p:nvPr/>
        </p:nvPicPr>
        <p:blipFill>
          <a:blip r:embed="rId4"/>
          <a:stretch>
            <a:fillRect/>
          </a:stretch>
        </p:blipFill>
        <p:spPr>
          <a:xfrm>
            <a:off x="0" y="4200787"/>
            <a:ext cx="4111097" cy="1729271"/>
          </a:xfrm>
          <a:prstGeom prst="rect">
            <a:avLst/>
          </a:prstGeom>
        </p:spPr>
      </p:pic>
      <p:pic>
        <p:nvPicPr>
          <p:cNvPr id="11" name="Picture 10">
            <a:extLst>
              <a:ext uri="{FF2B5EF4-FFF2-40B4-BE49-F238E27FC236}">
                <a16:creationId xmlns:a16="http://schemas.microsoft.com/office/drawing/2014/main" id="{0472FAFB-C8A3-4C47-950A-0ADB133F20CF}"/>
              </a:ext>
            </a:extLst>
          </p:cNvPr>
          <p:cNvPicPr>
            <a:picLocks noChangeAspect="1"/>
          </p:cNvPicPr>
          <p:nvPr/>
        </p:nvPicPr>
        <p:blipFill>
          <a:blip r:embed="rId5"/>
          <a:stretch>
            <a:fillRect/>
          </a:stretch>
        </p:blipFill>
        <p:spPr>
          <a:xfrm>
            <a:off x="4219575" y="4180741"/>
            <a:ext cx="7972425" cy="1749318"/>
          </a:xfrm>
          <a:prstGeom prst="rect">
            <a:avLst/>
          </a:prstGeom>
        </p:spPr>
      </p:pic>
    </p:spTree>
    <p:extLst>
      <p:ext uri="{BB962C8B-B14F-4D97-AF65-F5344CB8AC3E}">
        <p14:creationId xmlns:p14="http://schemas.microsoft.com/office/powerpoint/2010/main" val="35248126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430A5-4857-4FB6-8168-90F8C1D95C68}"/>
              </a:ext>
            </a:extLst>
          </p:cNvPr>
          <p:cNvSpPr>
            <a:spLocks noGrp="1"/>
          </p:cNvSpPr>
          <p:nvPr>
            <p:ph type="title"/>
          </p:nvPr>
        </p:nvSpPr>
        <p:spPr>
          <a:xfrm>
            <a:off x="1066800" y="417511"/>
            <a:ext cx="10058400" cy="1371600"/>
          </a:xfrm>
        </p:spPr>
        <p:txBody>
          <a:bodyPr/>
          <a:lstStyle/>
          <a:p>
            <a:r>
              <a:rPr lang="en-US"/>
              <a:t>CompleteTask2Code.py</a:t>
            </a:r>
            <a:endParaRPr lang="en-PK"/>
          </a:p>
        </p:txBody>
      </p:sp>
      <p:sp>
        <p:nvSpPr>
          <p:cNvPr id="4" name="Content Placeholder 3">
            <a:extLst>
              <a:ext uri="{FF2B5EF4-FFF2-40B4-BE49-F238E27FC236}">
                <a16:creationId xmlns:a16="http://schemas.microsoft.com/office/drawing/2014/main" id="{675CBBD4-3EEC-450E-A238-706050BFE7A1}"/>
              </a:ext>
            </a:extLst>
          </p:cNvPr>
          <p:cNvSpPr>
            <a:spLocks noGrp="1"/>
          </p:cNvSpPr>
          <p:nvPr>
            <p:ph idx="1"/>
          </p:nvPr>
        </p:nvSpPr>
        <p:spPr>
          <a:xfrm>
            <a:off x="1066800" y="1434905"/>
            <a:ext cx="10058400" cy="4517839"/>
          </a:xfrm>
        </p:spPr>
        <p:txBody>
          <a:bodyPr>
            <a:normAutofit/>
          </a:bodyPr>
          <a:lstStyle/>
          <a:p>
            <a:pPr lvl="1"/>
            <a:r>
              <a:rPr lang="en-US" sz="1800"/>
              <a:t>Complete Task 2 Code.</a:t>
            </a:r>
          </a:p>
          <a:p>
            <a:pPr lvl="1"/>
            <a:r>
              <a:rPr lang="en-US" sz="1800"/>
              <a:t>Read All Text Files</a:t>
            </a:r>
          </a:p>
          <a:p>
            <a:pPr lvl="1"/>
            <a:r>
              <a:rPr lang="en-US" sz="1800"/>
              <a:t>Extract Words.</a:t>
            </a:r>
          </a:p>
          <a:p>
            <a:pPr lvl="1"/>
            <a:r>
              <a:rPr lang="en-US" sz="1800"/>
              <a:t>Perform Lemmatization.</a:t>
            </a:r>
          </a:p>
          <a:p>
            <a:pPr lvl="1"/>
            <a:r>
              <a:rPr lang="en-US" sz="1800"/>
              <a:t>Perform Stopword Removal.</a:t>
            </a:r>
          </a:p>
          <a:p>
            <a:pPr lvl="1"/>
            <a:r>
              <a:rPr lang="en-US" sz="1800"/>
              <a:t>Perform Duplicate Removal.</a:t>
            </a:r>
          </a:p>
          <a:p>
            <a:pPr lvl="1"/>
            <a:r>
              <a:rPr lang="en-US" sz="1800"/>
              <a:t>Identifying words.</a:t>
            </a:r>
          </a:p>
          <a:p>
            <a:pPr lvl="1"/>
            <a:r>
              <a:rPr lang="en-US" sz="1800"/>
              <a:t>Identifying judgements.</a:t>
            </a:r>
          </a:p>
          <a:p>
            <a:pPr lvl="1"/>
            <a:r>
              <a:rPr lang="en-US" sz="1800"/>
              <a:t>Gives Two Artifacts</a:t>
            </a:r>
          </a:p>
          <a:p>
            <a:pPr lvl="2"/>
            <a:r>
              <a:rPr lang="en-US" sz="1700"/>
              <a:t>casedocuments.txt: Contains ID and name of judgement file.</a:t>
            </a:r>
          </a:p>
          <a:p>
            <a:pPr lvl="2"/>
            <a:r>
              <a:rPr lang="en-US" sz="1700"/>
              <a:t>vocabulary.txt: Gives wordid and words from all of the files.</a:t>
            </a:r>
          </a:p>
          <a:p>
            <a:pPr lvl="2"/>
            <a:endParaRPr lang="en-US" sz="1700"/>
          </a:p>
        </p:txBody>
      </p:sp>
    </p:spTree>
    <p:extLst>
      <p:ext uri="{BB962C8B-B14F-4D97-AF65-F5344CB8AC3E}">
        <p14:creationId xmlns:p14="http://schemas.microsoft.com/office/powerpoint/2010/main" val="5925327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03AAE-427E-48C0-9F32-FEF3C014BEAD}"/>
              </a:ext>
            </a:extLst>
          </p:cNvPr>
          <p:cNvSpPr>
            <a:spLocks noGrp="1"/>
          </p:cNvSpPr>
          <p:nvPr>
            <p:ph type="title"/>
          </p:nvPr>
        </p:nvSpPr>
        <p:spPr/>
        <p:txBody>
          <a:bodyPr/>
          <a:lstStyle/>
          <a:p>
            <a:r>
              <a:rPr lang="en-US"/>
              <a:t>CompleteTask2Code.py (Output)(Console)</a:t>
            </a:r>
            <a:endParaRPr lang="en-PK"/>
          </a:p>
        </p:txBody>
      </p:sp>
      <p:sp>
        <p:nvSpPr>
          <p:cNvPr id="3" name="Content Placeholder 2">
            <a:extLst>
              <a:ext uri="{FF2B5EF4-FFF2-40B4-BE49-F238E27FC236}">
                <a16:creationId xmlns:a16="http://schemas.microsoft.com/office/drawing/2014/main" id="{BECA9DAA-4B8A-46E5-9383-B3B020157CDA}"/>
              </a:ext>
            </a:extLst>
          </p:cNvPr>
          <p:cNvSpPr>
            <a:spLocks noGrp="1"/>
          </p:cNvSpPr>
          <p:nvPr>
            <p:ph idx="1"/>
          </p:nvPr>
        </p:nvSpPr>
        <p:spPr/>
        <p:txBody>
          <a:bodyPr/>
          <a:lstStyle/>
          <a:p>
            <a:endParaRPr lang="en-PK"/>
          </a:p>
        </p:txBody>
      </p:sp>
      <p:pic>
        <p:nvPicPr>
          <p:cNvPr id="4" name="Picture 3">
            <a:extLst>
              <a:ext uri="{FF2B5EF4-FFF2-40B4-BE49-F238E27FC236}">
                <a16:creationId xmlns:a16="http://schemas.microsoft.com/office/drawing/2014/main" id="{34CB575B-FC20-413A-A045-E219F54BAAF5}"/>
              </a:ext>
            </a:extLst>
          </p:cNvPr>
          <p:cNvPicPr>
            <a:picLocks noChangeAspect="1"/>
          </p:cNvPicPr>
          <p:nvPr/>
        </p:nvPicPr>
        <p:blipFill>
          <a:blip r:embed="rId2"/>
          <a:stretch>
            <a:fillRect/>
          </a:stretch>
        </p:blipFill>
        <p:spPr>
          <a:xfrm>
            <a:off x="0" y="1810262"/>
            <a:ext cx="12192000" cy="2562225"/>
          </a:xfrm>
          <a:prstGeom prst="rect">
            <a:avLst/>
          </a:prstGeom>
        </p:spPr>
      </p:pic>
      <p:pic>
        <p:nvPicPr>
          <p:cNvPr id="5" name="Picture 4">
            <a:extLst>
              <a:ext uri="{FF2B5EF4-FFF2-40B4-BE49-F238E27FC236}">
                <a16:creationId xmlns:a16="http://schemas.microsoft.com/office/drawing/2014/main" id="{19FE5F36-3D3F-4A3F-B07D-D9C3C6EFFCCF}"/>
              </a:ext>
            </a:extLst>
          </p:cNvPr>
          <p:cNvPicPr>
            <a:picLocks noChangeAspect="1"/>
          </p:cNvPicPr>
          <p:nvPr/>
        </p:nvPicPr>
        <p:blipFill>
          <a:blip r:embed="rId3"/>
          <a:stretch>
            <a:fillRect/>
          </a:stretch>
        </p:blipFill>
        <p:spPr>
          <a:xfrm>
            <a:off x="0" y="4295775"/>
            <a:ext cx="12192000" cy="2562225"/>
          </a:xfrm>
          <a:prstGeom prst="rect">
            <a:avLst/>
          </a:prstGeom>
        </p:spPr>
      </p:pic>
    </p:spTree>
    <p:extLst>
      <p:ext uri="{BB962C8B-B14F-4D97-AF65-F5344CB8AC3E}">
        <p14:creationId xmlns:p14="http://schemas.microsoft.com/office/powerpoint/2010/main" val="3957257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D4398-5F57-451D-9913-0EEE7C98E616}"/>
              </a:ext>
            </a:extLst>
          </p:cNvPr>
          <p:cNvSpPr>
            <a:spLocks noGrp="1"/>
          </p:cNvSpPr>
          <p:nvPr>
            <p:ph type="title"/>
          </p:nvPr>
        </p:nvSpPr>
        <p:spPr/>
        <p:txBody>
          <a:bodyPr/>
          <a:lstStyle/>
          <a:p>
            <a:r>
              <a:rPr lang="en-US"/>
              <a:t>Software Specifications</a:t>
            </a:r>
            <a:endParaRPr lang="en-PK"/>
          </a:p>
        </p:txBody>
      </p:sp>
      <p:sp>
        <p:nvSpPr>
          <p:cNvPr id="3" name="Content Placeholder 2">
            <a:extLst>
              <a:ext uri="{FF2B5EF4-FFF2-40B4-BE49-F238E27FC236}">
                <a16:creationId xmlns:a16="http://schemas.microsoft.com/office/drawing/2014/main" id="{1266B3BF-C7BF-4C0E-AC5D-4807DEFAF58B}"/>
              </a:ext>
            </a:extLst>
          </p:cNvPr>
          <p:cNvSpPr>
            <a:spLocks noGrp="1"/>
          </p:cNvSpPr>
          <p:nvPr>
            <p:ph idx="1"/>
          </p:nvPr>
        </p:nvSpPr>
        <p:spPr/>
        <p:txBody>
          <a:bodyPr/>
          <a:lstStyle/>
          <a:p>
            <a:r>
              <a:rPr lang="en-US"/>
              <a:t>Python (x64 Bit)</a:t>
            </a:r>
          </a:p>
          <a:p>
            <a:r>
              <a:rPr lang="en-US"/>
              <a:t>Python Version: 3.6.8</a:t>
            </a:r>
          </a:p>
          <a:p>
            <a:r>
              <a:rPr lang="en-US"/>
              <a:t>PyScripter IDE for Coding.</a:t>
            </a:r>
          </a:p>
          <a:p>
            <a:r>
              <a:rPr lang="en-US"/>
              <a:t>PiP For Installing Dependencies</a:t>
            </a:r>
            <a:endParaRPr lang="en-PK"/>
          </a:p>
        </p:txBody>
      </p:sp>
    </p:spTree>
    <p:extLst>
      <p:ext uri="{BB962C8B-B14F-4D97-AF65-F5344CB8AC3E}">
        <p14:creationId xmlns:p14="http://schemas.microsoft.com/office/powerpoint/2010/main" val="36461461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03AAE-427E-48C0-9F32-FEF3C014BEAD}"/>
              </a:ext>
            </a:extLst>
          </p:cNvPr>
          <p:cNvSpPr>
            <a:spLocks noGrp="1"/>
          </p:cNvSpPr>
          <p:nvPr>
            <p:ph type="title"/>
          </p:nvPr>
        </p:nvSpPr>
        <p:spPr/>
        <p:txBody>
          <a:bodyPr/>
          <a:lstStyle/>
          <a:p>
            <a:r>
              <a:rPr lang="en-US"/>
              <a:t>CompleteTask2Code.py (Artifacts)(casedocuments.txt)</a:t>
            </a:r>
            <a:endParaRPr lang="en-PK"/>
          </a:p>
        </p:txBody>
      </p:sp>
      <p:sp>
        <p:nvSpPr>
          <p:cNvPr id="3" name="Content Placeholder 2">
            <a:extLst>
              <a:ext uri="{FF2B5EF4-FFF2-40B4-BE49-F238E27FC236}">
                <a16:creationId xmlns:a16="http://schemas.microsoft.com/office/drawing/2014/main" id="{BECA9DAA-4B8A-46E5-9383-B3B020157CDA}"/>
              </a:ext>
            </a:extLst>
          </p:cNvPr>
          <p:cNvSpPr>
            <a:spLocks noGrp="1"/>
          </p:cNvSpPr>
          <p:nvPr>
            <p:ph idx="1"/>
          </p:nvPr>
        </p:nvSpPr>
        <p:spPr/>
        <p:txBody>
          <a:bodyPr/>
          <a:lstStyle/>
          <a:p>
            <a:endParaRPr lang="en-PK"/>
          </a:p>
        </p:txBody>
      </p:sp>
      <p:pic>
        <p:nvPicPr>
          <p:cNvPr id="6" name="Picture 5">
            <a:extLst>
              <a:ext uri="{FF2B5EF4-FFF2-40B4-BE49-F238E27FC236}">
                <a16:creationId xmlns:a16="http://schemas.microsoft.com/office/drawing/2014/main" id="{FD9776A3-ADA7-4483-A567-0C18308B732D}"/>
              </a:ext>
            </a:extLst>
          </p:cNvPr>
          <p:cNvPicPr>
            <a:picLocks noChangeAspect="1"/>
          </p:cNvPicPr>
          <p:nvPr/>
        </p:nvPicPr>
        <p:blipFill>
          <a:blip r:embed="rId2"/>
          <a:stretch>
            <a:fillRect/>
          </a:stretch>
        </p:blipFill>
        <p:spPr>
          <a:xfrm>
            <a:off x="5624805" y="2103120"/>
            <a:ext cx="3378518" cy="4378438"/>
          </a:xfrm>
          <a:prstGeom prst="rect">
            <a:avLst/>
          </a:prstGeom>
        </p:spPr>
      </p:pic>
    </p:spTree>
    <p:extLst>
      <p:ext uri="{BB962C8B-B14F-4D97-AF65-F5344CB8AC3E}">
        <p14:creationId xmlns:p14="http://schemas.microsoft.com/office/powerpoint/2010/main" val="1206958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03AAE-427E-48C0-9F32-FEF3C014BEAD}"/>
              </a:ext>
            </a:extLst>
          </p:cNvPr>
          <p:cNvSpPr>
            <a:spLocks noGrp="1"/>
          </p:cNvSpPr>
          <p:nvPr>
            <p:ph type="title"/>
          </p:nvPr>
        </p:nvSpPr>
        <p:spPr/>
        <p:txBody>
          <a:bodyPr/>
          <a:lstStyle/>
          <a:p>
            <a:r>
              <a:rPr lang="en-US"/>
              <a:t>CompleteTask2Code.py (Artifacts)(vocabulary.txt)</a:t>
            </a:r>
            <a:endParaRPr lang="en-PK"/>
          </a:p>
        </p:txBody>
      </p:sp>
      <p:sp>
        <p:nvSpPr>
          <p:cNvPr id="3" name="Content Placeholder 2">
            <a:extLst>
              <a:ext uri="{FF2B5EF4-FFF2-40B4-BE49-F238E27FC236}">
                <a16:creationId xmlns:a16="http://schemas.microsoft.com/office/drawing/2014/main" id="{BECA9DAA-4B8A-46E5-9383-B3B020157CDA}"/>
              </a:ext>
            </a:extLst>
          </p:cNvPr>
          <p:cNvSpPr>
            <a:spLocks noGrp="1"/>
          </p:cNvSpPr>
          <p:nvPr>
            <p:ph idx="1"/>
          </p:nvPr>
        </p:nvSpPr>
        <p:spPr/>
        <p:txBody>
          <a:bodyPr/>
          <a:lstStyle/>
          <a:p>
            <a:endParaRPr lang="en-PK"/>
          </a:p>
        </p:txBody>
      </p:sp>
      <p:pic>
        <p:nvPicPr>
          <p:cNvPr id="4" name="Picture 3">
            <a:extLst>
              <a:ext uri="{FF2B5EF4-FFF2-40B4-BE49-F238E27FC236}">
                <a16:creationId xmlns:a16="http://schemas.microsoft.com/office/drawing/2014/main" id="{ED4C3CAD-7E29-43BA-A5E5-2118EB046045}"/>
              </a:ext>
            </a:extLst>
          </p:cNvPr>
          <p:cNvPicPr>
            <a:picLocks noChangeAspect="1"/>
          </p:cNvPicPr>
          <p:nvPr/>
        </p:nvPicPr>
        <p:blipFill>
          <a:blip r:embed="rId2"/>
          <a:stretch>
            <a:fillRect/>
          </a:stretch>
        </p:blipFill>
        <p:spPr>
          <a:xfrm>
            <a:off x="9591015" y="905256"/>
            <a:ext cx="2238375" cy="5657850"/>
          </a:xfrm>
          <a:prstGeom prst="rect">
            <a:avLst/>
          </a:prstGeom>
        </p:spPr>
      </p:pic>
    </p:spTree>
    <p:extLst>
      <p:ext uri="{BB962C8B-B14F-4D97-AF65-F5344CB8AC3E}">
        <p14:creationId xmlns:p14="http://schemas.microsoft.com/office/powerpoint/2010/main" val="17577604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03AAE-427E-48C0-9F32-FEF3C014BEAD}"/>
              </a:ext>
            </a:extLst>
          </p:cNvPr>
          <p:cNvSpPr>
            <a:spLocks noGrp="1"/>
          </p:cNvSpPr>
          <p:nvPr>
            <p:ph type="title"/>
          </p:nvPr>
        </p:nvSpPr>
        <p:spPr/>
        <p:txBody>
          <a:bodyPr/>
          <a:lstStyle/>
          <a:p>
            <a:r>
              <a:rPr lang="en-US"/>
              <a:t>Outliers</a:t>
            </a:r>
            <a:endParaRPr lang="en-PK"/>
          </a:p>
        </p:txBody>
      </p:sp>
      <p:sp>
        <p:nvSpPr>
          <p:cNvPr id="3" name="Content Placeholder 2">
            <a:extLst>
              <a:ext uri="{FF2B5EF4-FFF2-40B4-BE49-F238E27FC236}">
                <a16:creationId xmlns:a16="http://schemas.microsoft.com/office/drawing/2014/main" id="{BECA9DAA-4B8A-46E5-9383-B3B020157CDA}"/>
              </a:ext>
            </a:extLst>
          </p:cNvPr>
          <p:cNvSpPr>
            <a:spLocks noGrp="1"/>
          </p:cNvSpPr>
          <p:nvPr>
            <p:ph idx="1"/>
          </p:nvPr>
        </p:nvSpPr>
        <p:spPr/>
        <p:txBody>
          <a:bodyPr/>
          <a:lstStyle/>
          <a:p>
            <a:r>
              <a:rPr lang="en-US"/>
              <a:t>4 PDF Files Were Deleted. As They Were Image PDFs And There was Urdu Unicode text in it.</a:t>
            </a:r>
            <a:endParaRPr lang="en-PK"/>
          </a:p>
        </p:txBody>
      </p:sp>
      <p:pic>
        <p:nvPicPr>
          <p:cNvPr id="6" name="Picture 5">
            <a:extLst>
              <a:ext uri="{FF2B5EF4-FFF2-40B4-BE49-F238E27FC236}">
                <a16:creationId xmlns:a16="http://schemas.microsoft.com/office/drawing/2014/main" id="{63C82584-6893-4398-99B3-1020F707C73B}"/>
              </a:ext>
            </a:extLst>
          </p:cNvPr>
          <p:cNvPicPr>
            <a:picLocks noChangeAspect="1"/>
          </p:cNvPicPr>
          <p:nvPr/>
        </p:nvPicPr>
        <p:blipFill>
          <a:blip r:embed="rId2"/>
          <a:stretch>
            <a:fillRect/>
          </a:stretch>
        </p:blipFill>
        <p:spPr>
          <a:xfrm>
            <a:off x="2840647" y="2978877"/>
            <a:ext cx="6754255" cy="3227033"/>
          </a:xfrm>
          <a:prstGeom prst="rect">
            <a:avLst/>
          </a:prstGeom>
        </p:spPr>
      </p:pic>
    </p:spTree>
    <p:extLst>
      <p:ext uri="{BB962C8B-B14F-4D97-AF65-F5344CB8AC3E}">
        <p14:creationId xmlns:p14="http://schemas.microsoft.com/office/powerpoint/2010/main" val="1768207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7EE43-45FF-4AAE-B08C-EEB84BB47BC1}"/>
              </a:ext>
            </a:extLst>
          </p:cNvPr>
          <p:cNvSpPr>
            <a:spLocks noGrp="1"/>
          </p:cNvSpPr>
          <p:nvPr>
            <p:ph type="title"/>
          </p:nvPr>
        </p:nvSpPr>
        <p:spPr/>
        <p:txBody>
          <a:bodyPr/>
          <a:lstStyle/>
          <a:p>
            <a:r>
              <a:rPr lang="en-US"/>
              <a:t>Libraries Used</a:t>
            </a:r>
            <a:endParaRPr lang="en-PK"/>
          </a:p>
        </p:txBody>
      </p:sp>
      <p:sp>
        <p:nvSpPr>
          <p:cNvPr id="3" name="Content Placeholder 2">
            <a:extLst>
              <a:ext uri="{FF2B5EF4-FFF2-40B4-BE49-F238E27FC236}">
                <a16:creationId xmlns:a16="http://schemas.microsoft.com/office/drawing/2014/main" id="{F03706C7-2813-42C6-82BD-8BF1297382CD}"/>
              </a:ext>
            </a:extLst>
          </p:cNvPr>
          <p:cNvSpPr>
            <a:spLocks noGrp="1"/>
          </p:cNvSpPr>
          <p:nvPr>
            <p:ph idx="1"/>
          </p:nvPr>
        </p:nvSpPr>
        <p:spPr/>
        <p:txBody>
          <a:bodyPr/>
          <a:lstStyle/>
          <a:p>
            <a:r>
              <a:rPr lang="en-US"/>
              <a:t>List of libraries installed with pip are given in </a:t>
            </a:r>
            <a:r>
              <a:rPr lang="en-US">
                <a:hlinkClick r:id="rId2" action="ppaction://hlinkfile"/>
              </a:rPr>
              <a:t>libraries.txt </a:t>
            </a:r>
            <a:r>
              <a:rPr lang="en-US"/>
              <a:t>attached with this presentation.</a:t>
            </a:r>
          </a:p>
          <a:p>
            <a:r>
              <a:rPr lang="en-US"/>
              <a:t>Important Ones Are;</a:t>
            </a:r>
          </a:p>
          <a:p>
            <a:r>
              <a:rPr lang="en-US"/>
              <a:t>NLTK (For Stemming, Lemmatization And Stopwords Removal)</a:t>
            </a:r>
          </a:p>
          <a:p>
            <a:r>
              <a:rPr lang="en-US"/>
              <a:t>PDFMiner, PDFMiner.SIX, PyPDF2, PDFMiner2 and tika for PDF files manipulation.</a:t>
            </a:r>
          </a:p>
          <a:p>
            <a:r>
              <a:rPr lang="en-US"/>
              <a:t>numpy for array handling.</a:t>
            </a:r>
            <a:endParaRPr lang="en-PK"/>
          </a:p>
        </p:txBody>
      </p:sp>
    </p:spTree>
    <p:extLst>
      <p:ext uri="{BB962C8B-B14F-4D97-AF65-F5344CB8AC3E}">
        <p14:creationId xmlns:p14="http://schemas.microsoft.com/office/powerpoint/2010/main" val="1783413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FBE77-1F24-4F55-908A-EF1C4F585234}"/>
              </a:ext>
            </a:extLst>
          </p:cNvPr>
          <p:cNvSpPr>
            <a:spLocks noGrp="1"/>
          </p:cNvSpPr>
          <p:nvPr>
            <p:ph type="title"/>
          </p:nvPr>
        </p:nvSpPr>
        <p:spPr/>
        <p:txBody>
          <a:bodyPr/>
          <a:lstStyle/>
          <a:p>
            <a:r>
              <a:rPr lang="en-US"/>
              <a:t>Code Hierarchy</a:t>
            </a:r>
            <a:endParaRPr lang="en-PK"/>
          </a:p>
        </p:txBody>
      </p:sp>
      <p:pic>
        <p:nvPicPr>
          <p:cNvPr id="4" name="Content Placeholder 3">
            <a:extLst>
              <a:ext uri="{FF2B5EF4-FFF2-40B4-BE49-F238E27FC236}">
                <a16:creationId xmlns:a16="http://schemas.microsoft.com/office/drawing/2014/main" id="{A2D0FAB5-9A0F-4871-97E0-F752111C8E51}"/>
              </a:ext>
            </a:extLst>
          </p:cNvPr>
          <p:cNvPicPr>
            <a:picLocks noGrp="1" noChangeAspect="1"/>
          </p:cNvPicPr>
          <p:nvPr>
            <p:ph idx="1"/>
          </p:nvPr>
        </p:nvPicPr>
        <p:blipFill>
          <a:blip r:embed="rId2"/>
          <a:stretch>
            <a:fillRect/>
          </a:stretch>
        </p:blipFill>
        <p:spPr>
          <a:xfrm>
            <a:off x="2844343" y="1704705"/>
            <a:ext cx="6918635" cy="5004970"/>
          </a:xfrm>
          <a:prstGeom prst="rect">
            <a:avLst/>
          </a:prstGeom>
        </p:spPr>
      </p:pic>
    </p:spTree>
    <p:extLst>
      <p:ext uri="{BB962C8B-B14F-4D97-AF65-F5344CB8AC3E}">
        <p14:creationId xmlns:p14="http://schemas.microsoft.com/office/powerpoint/2010/main" val="2615716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FBE77-1F24-4F55-908A-EF1C4F585234}"/>
              </a:ext>
            </a:extLst>
          </p:cNvPr>
          <p:cNvSpPr>
            <a:spLocks noGrp="1"/>
          </p:cNvSpPr>
          <p:nvPr>
            <p:ph type="title"/>
          </p:nvPr>
        </p:nvSpPr>
        <p:spPr/>
        <p:txBody>
          <a:bodyPr/>
          <a:lstStyle/>
          <a:p>
            <a:r>
              <a:rPr lang="en-US"/>
              <a:t>Code Hierarchy</a:t>
            </a:r>
            <a:endParaRPr lang="en-PK"/>
          </a:p>
        </p:txBody>
      </p:sp>
      <p:pic>
        <p:nvPicPr>
          <p:cNvPr id="4" name="Content Placeholder 3">
            <a:extLst>
              <a:ext uri="{FF2B5EF4-FFF2-40B4-BE49-F238E27FC236}">
                <a16:creationId xmlns:a16="http://schemas.microsoft.com/office/drawing/2014/main" id="{A2D0FAB5-9A0F-4871-97E0-F752111C8E51}"/>
              </a:ext>
            </a:extLst>
          </p:cNvPr>
          <p:cNvPicPr>
            <a:picLocks noGrp="1" noChangeAspect="1"/>
          </p:cNvPicPr>
          <p:nvPr>
            <p:ph idx="1"/>
          </p:nvPr>
        </p:nvPicPr>
        <p:blipFill>
          <a:blip r:embed="rId2"/>
          <a:stretch>
            <a:fillRect/>
          </a:stretch>
        </p:blipFill>
        <p:spPr>
          <a:xfrm>
            <a:off x="0" y="1625986"/>
            <a:ext cx="6918635" cy="5004970"/>
          </a:xfrm>
          <a:prstGeom prst="rect">
            <a:avLst/>
          </a:prstGeom>
        </p:spPr>
      </p:pic>
      <p:pic>
        <p:nvPicPr>
          <p:cNvPr id="7" name="Picture 6">
            <a:extLst>
              <a:ext uri="{FF2B5EF4-FFF2-40B4-BE49-F238E27FC236}">
                <a16:creationId xmlns:a16="http://schemas.microsoft.com/office/drawing/2014/main" id="{7E09E277-CD3D-442E-BF5B-ACDCB6A420E9}"/>
              </a:ext>
            </a:extLst>
          </p:cNvPr>
          <p:cNvPicPr>
            <a:picLocks noChangeAspect="1"/>
          </p:cNvPicPr>
          <p:nvPr/>
        </p:nvPicPr>
        <p:blipFill>
          <a:blip r:embed="rId3"/>
          <a:stretch>
            <a:fillRect/>
          </a:stretch>
        </p:blipFill>
        <p:spPr>
          <a:xfrm>
            <a:off x="6918635" y="1574613"/>
            <a:ext cx="6515100" cy="5495925"/>
          </a:xfrm>
          <a:prstGeom prst="rect">
            <a:avLst/>
          </a:prstGeom>
        </p:spPr>
      </p:pic>
    </p:spTree>
    <p:extLst>
      <p:ext uri="{BB962C8B-B14F-4D97-AF65-F5344CB8AC3E}">
        <p14:creationId xmlns:p14="http://schemas.microsoft.com/office/powerpoint/2010/main" val="2672589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45E34-5821-4934-82D8-8FC00828D41C}"/>
              </a:ext>
            </a:extLst>
          </p:cNvPr>
          <p:cNvSpPr>
            <a:spLocks noGrp="1"/>
          </p:cNvSpPr>
          <p:nvPr>
            <p:ph type="title"/>
          </p:nvPr>
        </p:nvSpPr>
        <p:spPr/>
        <p:txBody>
          <a:bodyPr/>
          <a:lstStyle/>
          <a:p>
            <a:r>
              <a:rPr lang="en-US"/>
              <a:t>loader.py</a:t>
            </a:r>
            <a:endParaRPr lang="en-PK"/>
          </a:p>
        </p:txBody>
      </p:sp>
      <p:sp>
        <p:nvSpPr>
          <p:cNvPr id="3" name="Content Placeholder 2">
            <a:extLst>
              <a:ext uri="{FF2B5EF4-FFF2-40B4-BE49-F238E27FC236}">
                <a16:creationId xmlns:a16="http://schemas.microsoft.com/office/drawing/2014/main" id="{9CE94163-F830-48DC-9C15-F4F3183C928C}"/>
              </a:ext>
            </a:extLst>
          </p:cNvPr>
          <p:cNvSpPr>
            <a:spLocks noGrp="1"/>
          </p:cNvSpPr>
          <p:nvPr>
            <p:ph idx="1"/>
          </p:nvPr>
        </p:nvSpPr>
        <p:spPr/>
        <p:txBody>
          <a:bodyPr/>
          <a:lstStyle/>
          <a:p>
            <a:r>
              <a:rPr lang="en-US"/>
              <a:t>load files and sub-folders of a given directory</a:t>
            </a:r>
          </a:p>
          <a:p>
            <a:r>
              <a:rPr lang="en-US"/>
              <a:t>loadfolders function take path as input and give an array subdirectories.</a:t>
            </a:r>
          </a:p>
          <a:p>
            <a:r>
              <a:rPr lang="en-US"/>
              <a:t>loadfiles function take path as input and return array of files of that folder.</a:t>
            </a:r>
          </a:p>
        </p:txBody>
      </p:sp>
      <p:pic>
        <p:nvPicPr>
          <p:cNvPr id="4" name="Picture 3">
            <a:extLst>
              <a:ext uri="{FF2B5EF4-FFF2-40B4-BE49-F238E27FC236}">
                <a16:creationId xmlns:a16="http://schemas.microsoft.com/office/drawing/2014/main" id="{6C8A0F85-0113-457B-BC2A-F2A6766635F7}"/>
              </a:ext>
            </a:extLst>
          </p:cNvPr>
          <p:cNvPicPr>
            <a:picLocks noChangeAspect="1"/>
          </p:cNvPicPr>
          <p:nvPr/>
        </p:nvPicPr>
        <p:blipFill>
          <a:blip r:embed="rId2"/>
          <a:stretch>
            <a:fillRect/>
          </a:stretch>
        </p:blipFill>
        <p:spPr>
          <a:xfrm>
            <a:off x="6134100" y="3429000"/>
            <a:ext cx="4991100" cy="2486025"/>
          </a:xfrm>
          <a:prstGeom prst="rect">
            <a:avLst/>
          </a:prstGeom>
        </p:spPr>
      </p:pic>
    </p:spTree>
    <p:extLst>
      <p:ext uri="{BB962C8B-B14F-4D97-AF65-F5344CB8AC3E}">
        <p14:creationId xmlns:p14="http://schemas.microsoft.com/office/powerpoint/2010/main" val="1095264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45E34-5821-4934-82D8-8FC00828D41C}"/>
              </a:ext>
            </a:extLst>
          </p:cNvPr>
          <p:cNvSpPr>
            <a:spLocks noGrp="1"/>
          </p:cNvSpPr>
          <p:nvPr>
            <p:ph type="title"/>
          </p:nvPr>
        </p:nvSpPr>
        <p:spPr/>
        <p:txBody>
          <a:bodyPr/>
          <a:lstStyle/>
          <a:p>
            <a:r>
              <a:rPr lang="en-US"/>
              <a:t>loader.py</a:t>
            </a:r>
            <a:endParaRPr lang="en-PK"/>
          </a:p>
        </p:txBody>
      </p:sp>
      <p:sp>
        <p:nvSpPr>
          <p:cNvPr id="3" name="Content Placeholder 2">
            <a:extLst>
              <a:ext uri="{FF2B5EF4-FFF2-40B4-BE49-F238E27FC236}">
                <a16:creationId xmlns:a16="http://schemas.microsoft.com/office/drawing/2014/main" id="{9CE94163-F830-48DC-9C15-F4F3183C928C}"/>
              </a:ext>
            </a:extLst>
          </p:cNvPr>
          <p:cNvSpPr>
            <a:spLocks noGrp="1"/>
          </p:cNvSpPr>
          <p:nvPr>
            <p:ph idx="1"/>
          </p:nvPr>
        </p:nvSpPr>
        <p:spPr/>
        <p:txBody>
          <a:bodyPr/>
          <a:lstStyle/>
          <a:p>
            <a:r>
              <a:rPr lang="en-US"/>
              <a:t>load files and sub-folders of a given directory</a:t>
            </a:r>
            <a:endParaRPr lang="en-PK"/>
          </a:p>
        </p:txBody>
      </p:sp>
      <p:pic>
        <p:nvPicPr>
          <p:cNvPr id="4" name="Picture 3">
            <a:extLst>
              <a:ext uri="{FF2B5EF4-FFF2-40B4-BE49-F238E27FC236}">
                <a16:creationId xmlns:a16="http://schemas.microsoft.com/office/drawing/2014/main" id="{6C8A0F85-0113-457B-BC2A-F2A6766635F7}"/>
              </a:ext>
            </a:extLst>
          </p:cNvPr>
          <p:cNvPicPr>
            <a:picLocks noChangeAspect="1"/>
          </p:cNvPicPr>
          <p:nvPr/>
        </p:nvPicPr>
        <p:blipFill>
          <a:blip r:embed="rId2"/>
          <a:stretch>
            <a:fillRect/>
          </a:stretch>
        </p:blipFill>
        <p:spPr>
          <a:xfrm>
            <a:off x="507023" y="2542735"/>
            <a:ext cx="4991100" cy="2486025"/>
          </a:xfrm>
          <a:prstGeom prst="rect">
            <a:avLst/>
          </a:prstGeom>
        </p:spPr>
      </p:pic>
      <p:pic>
        <p:nvPicPr>
          <p:cNvPr id="5" name="Picture 4">
            <a:extLst>
              <a:ext uri="{FF2B5EF4-FFF2-40B4-BE49-F238E27FC236}">
                <a16:creationId xmlns:a16="http://schemas.microsoft.com/office/drawing/2014/main" id="{79CD2E28-69C3-42B5-9D99-1BB98FCF3FD7}"/>
              </a:ext>
            </a:extLst>
          </p:cNvPr>
          <p:cNvPicPr>
            <a:picLocks noChangeAspect="1"/>
          </p:cNvPicPr>
          <p:nvPr/>
        </p:nvPicPr>
        <p:blipFill>
          <a:blip r:embed="rId3"/>
          <a:stretch>
            <a:fillRect/>
          </a:stretch>
        </p:blipFill>
        <p:spPr>
          <a:xfrm>
            <a:off x="2705686" y="4027932"/>
            <a:ext cx="9144000" cy="2590800"/>
          </a:xfrm>
          <a:prstGeom prst="rect">
            <a:avLst/>
          </a:prstGeom>
        </p:spPr>
      </p:pic>
    </p:spTree>
    <p:extLst>
      <p:ext uri="{BB962C8B-B14F-4D97-AF65-F5344CB8AC3E}">
        <p14:creationId xmlns:p14="http://schemas.microsoft.com/office/powerpoint/2010/main" val="2048789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FB4A4-B11B-48A9-8F05-6C1C52011B13}"/>
              </a:ext>
            </a:extLst>
          </p:cNvPr>
          <p:cNvSpPr>
            <a:spLocks noGrp="1"/>
          </p:cNvSpPr>
          <p:nvPr>
            <p:ph type="title"/>
          </p:nvPr>
        </p:nvSpPr>
        <p:spPr/>
        <p:txBody>
          <a:bodyPr/>
          <a:lstStyle/>
          <a:p>
            <a:r>
              <a:rPr lang="en-US"/>
              <a:t>filecounter.py</a:t>
            </a:r>
            <a:endParaRPr lang="en-PK"/>
          </a:p>
        </p:txBody>
      </p:sp>
      <p:sp>
        <p:nvSpPr>
          <p:cNvPr id="3" name="Content Placeholder 2">
            <a:extLst>
              <a:ext uri="{FF2B5EF4-FFF2-40B4-BE49-F238E27FC236}">
                <a16:creationId xmlns:a16="http://schemas.microsoft.com/office/drawing/2014/main" id="{18C6F664-50A7-42F8-828D-C1D51B88C1D8}"/>
              </a:ext>
            </a:extLst>
          </p:cNvPr>
          <p:cNvSpPr>
            <a:spLocks noGrp="1"/>
          </p:cNvSpPr>
          <p:nvPr>
            <p:ph idx="1"/>
          </p:nvPr>
        </p:nvSpPr>
        <p:spPr/>
        <p:txBody>
          <a:bodyPr/>
          <a:lstStyle/>
          <a:p>
            <a:r>
              <a:rPr lang="en-US"/>
              <a:t>contains a function that take a path as input, count its files and return number files in folder</a:t>
            </a:r>
            <a:endParaRPr lang="en-PK"/>
          </a:p>
        </p:txBody>
      </p:sp>
      <p:pic>
        <p:nvPicPr>
          <p:cNvPr id="5" name="Picture 4">
            <a:extLst>
              <a:ext uri="{FF2B5EF4-FFF2-40B4-BE49-F238E27FC236}">
                <a16:creationId xmlns:a16="http://schemas.microsoft.com/office/drawing/2014/main" id="{6D6BC316-F128-4C20-B694-EE7E6A0B5A70}"/>
              </a:ext>
            </a:extLst>
          </p:cNvPr>
          <p:cNvPicPr>
            <a:picLocks noChangeAspect="1"/>
          </p:cNvPicPr>
          <p:nvPr/>
        </p:nvPicPr>
        <p:blipFill>
          <a:blip r:embed="rId2"/>
          <a:stretch>
            <a:fillRect/>
          </a:stretch>
        </p:blipFill>
        <p:spPr>
          <a:xfrm>
            <a:off x="3198787" y="3012610"/>
            <a:ext cx="7687263" cy="2741076"/>
          </a:xfrm>
          <a:prstGeom prst="rect">
            <a:avLst/>
          </a:prstGeom>
        </p:spPr>
      </p:pic>
    </p:spTree>
    <p:extLst>
      <p:ext uri="{BB962C8B-B14F-4D97-AF65-F5344CB8AC3E}">
        <p14:creationId xmlns:p14="http://schemas.microsoft.com/office/powerpoint/2010/main" val="7078849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TM04033937[[fn=Vapor Trail]]</Template>
  <TotalTime>0</TotalTime>
  <Words>761</Words>
  <Application>Microsoft Office PowerPoint</Application>
  <PresentationFormat>Widescreen</PresentationFormat>
  <Paragraphs>89</Paragraphs>
  <Slides>32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32</vt:i4>
      </vt:variant>
    </vt:vector>
  </HeadingPairs>
  <TitlesOfParts>
    <vt:vector size="35" baseType="lpstr">
      <vt:lpstr>Century Gothic</vt:lpstr>
      <vt:lpstr>Garamond</vt:lpstr>
      <vt:lpstr>SavonVTI</vt:lpstr>
      <vt:lpstr>IRS AssignmenT Task 1 + 2</vt:lpstr>
      <vt:lpstr>The Best Way To Do Something is By Divide And Rule</vt:lpstr>
      <vt:lpstr>Software Specifications</vt:lpstr>
      <vt:lpstr>Libraries Used</vt:lpstr>
      <vt:lpstr>Code Hierarchy</vt:lpstr>
      <vt:lpstr>Code Hierarchy</vt:lpstr>
      <vt:lpstr>loader.py</vt:lpstr>
      <vt:lpstr>loader.py</vt:lpstr>
      <vt:lpstr>filecounter.py</vt:lpstr>
      <vt:lpstr>filecounter.py</vt:lpstr>
      <vt:lpstr>filewriter.py</vt:lpstr>
      <vt:lpstr>filewriter.py</vt:lpstr>
      <vt:lpstr>pdfreader3.py</vt:lpstr>
      <vt:lpstr>pdfreader3.py</vt:lpstr>
      <vt:lpstr>removeblanklines.py</vt:lpstr>
      <vt:lpstr>removeblanklines.py</vt:lpstr>
      <vt:lpstr>CompleteTask1Code.py</vt:lpstr>
      <vt:lpstr>CompleteTask1Code.py (Output)(Console)</vt:lpstr>
      <vt:lpstr>CompleteTask1Code.py (Artifacts)(abstracts.txt)</vt:lpstr>
      <vt:lpstr>CompleteTask1Code.py (Artifacts)(casescount.txt)</vt:lpstr>
      <vt:lpstr>filereader.py</vt:lpstr>
      <vt:lpstr>filereader.py</vt:lpstr>
      <vt:lpstr>nltkcore.py</vt:lpstr>
      <vt:lpstr>nltkcore.py</vt:lpstr>
      <vt:lpstr>duplicateremover.py</vt:lpstr>
      <vt:lpstr>duplicateremover.py</vt:lpstr>
      <vt:lpstr>duplicateremover.py</vt:lpstr>
      <vt:lpstr>CompleteTask2Code.py</vt:lpstr>
      <vt:lpstr>CompleteTask2Code.py (Output)(Console)</vt:lpstr>
      <vt:lpstr>CompleteTask2Code.py (Artifacts)(casedocuments.txt)</vt:lpstr>
      <vt:lpstr>CompleteTask2Code.py (Artifacts)(vocabulary.txt)</vt:lpstr>
      <vt:lpstr>Outliers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2020-06-07T14:04:52Z</dcterms:created>
  <dcterms:modified xsi:type="dcterms:W3CDTF">2020-06-07T15:23:19Z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