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6" r:id="rId28"/>
    <p:sldId id="282" r:id="rId29"/>
    <p:sldId id="283" r:id="rId30"/>
    <p:sldId id="284" r:id="rId31"/>
    <p:sldId id="292" r:id="rId32"/>
    <p:sldId id="293" r:id="rId33"/>
    <p:sldId id="295" r:id="rId34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inimized">
    <p:restoredLeft sz="18286" autoAdjust="0"/>
    <p:restoredTop sz="27126" autoAdjust="0"/>
  </p:normalViewPr>
  <p:slideViewPr>
    <p:cSldViewPr>
      <p:cViewPr>
        <p:scale>
          <a:sx n="50" d="100"/>
          <a:sy n="50" d="100"/>
        </p:scale>
        <p:origin x="115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am FADEL" userId="8a42a891-b187-4d26-b0cb-a5134d421869" providerId="ADAL" clId="{C3D4BE81-5737-4929-BEB8-D1CF7076693D}"/>
    <pc:docChg chg="modSld">
      <pc:chgData name="Wiam FADEL" userId="8a42a891-b187-4d26-b0cb-a5134d421869" providerId="ADAL" clId="{C3D4BE81-5737-4929-BEB8-D1CF7076693D}" dt="2023-10-30T00:00:03.847" v="1" actId="20577"/>
      <pc:docMkLst>
        <pc:docMk/>
      </pc:docMkLst>
      <pc:sldChg chg="modNotesTx">
        <pc:chgData name="Wiam FADEL" userId="8a42a891-b187-4d26-b0cb-a5134d421869" providerId="ADAL" clId="{C3D4BE81-5737-4929-BEB8-D1CF7076693D}" dt="2023-10-29T23:59:58.865" v="0" actId="20577"/>
        <pc:sldMkLst>
          <pc:docMk/>
          <pc:sldMk cId="0" sldId="281"/>
        </pc:sldMkLst>
      </pc:sldChg>
      <pc:sldChg chg="modNotesTx">
        <pc:chgData name="Wiam FADEL" userId="8a42a891-b187-4d26-b0cb-a5134d421869" providerId="ADAL" clId="{C3D4BE81-5737-4929-BEB8-D1CF7076693D}" dt="2023-10-30T00:00:03.847" v="1" actId="20577"/>
        <pc:sldMkLst>
          <pc:docMk/>
          <pc:sldMk cId="3096069003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6F0E6-E2B3-4A42-A7B5-0B0FAF5A15AB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2214C-AE66-470B-B478-04E04576C8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34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2214C-AE66-470B-B478-04E04576C83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17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2214C-AE66-470B-B478-04E04576C83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046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2214C-AE66-470B-B478-04E04576C83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62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J.</a:t>
            </a:r>
            <a:r>
              <a:rPr spc="-20" dirty="0"/>
              <a:t> </a:t>
            </a:r>
            <a:r>
              <a:rPr spc="-5" dirty="0"/>
              <a:t>DABOUNOU</a:t>
            </a:r>
            <a:r>
              <a:rPr spc="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FST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spc="-35" dirty="0"/>
              <a:t>SETTAT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76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J.</a:t>
            </a:r>
            <a:r>
              <a:rPr spc="-20" dirty="0"/>
              <a:t> </a:t>
            </a:r>
            <a:r>
              <a:rPr spc="-5" dirty="0"/>
              <a:t>DABOUNOU</a:t>
            </a:r>
            <a:r>
              <a:rPr spc="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FST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spc="-35" dirty="0"/>
              <a:t>SETTAT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76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J.</a:t>
            </a:r>
            <a:r>
              <a:rPr spc="-20" dirty="0"/>
              <a:t> </a:t>
            </a:r>
            <a:r>
              <a:rPr spc="-5" dirty="0"/>
              <a:t>DABOUNOU</a:t>
            </a:r>
            <a:r>
              <a:rPr spc="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FST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spc="-35" dirty="0"/>
              <a:t>SETTAT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76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J.</a:t>
            </a:r>
            <a:r>
              <a:rPr spc="-20" dirty="0"/>
              <a:t> </a:t>
            </a:r>
            <a:r>
              <a:rPr spc="-5" dirty="0"/>
              <a:t>DABOUNOU</a:t>
            </a:r>
            <a:r>
              <a:rPr spc="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FST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spc="-35" dirty="0"/>
              <a:t>SETTAT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76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J.</a:t>
            </a:r>
            <a:r>
              <a:rPr spc="-20" dirty="0"/>
              <a:t> </a:t>
            </a:r>
            <a:r>
              <a:rPr spc="-5" dirty="0"/>
              <a:t>DABOUNOU</a:t>
            </a:r>
            <a:r>
              <a:rPr spc="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FST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spc="-35" dirty="0"/>
              <a:t>SETTAT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76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6669" y="237490"/>
            <a:ext cx="451866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3169" y="2846577"/>
            <a:ext cx="8732520" cy="3396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991" y="6557264"/>
            <a:ext cx="19069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J.</a:t>
            </a:r>
            <a:r>
              <a:rPr spc="-20" dirty="0"/>
              <a:t> </a:t>
            </a:r>
            <a:r>
              <a:rPr spc="-5" dirty="0"/>
              <a:t>DABOUNOU</a:t>
            </a:r>
            <a:r>
              <a:rPr spc="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FST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spc="-35" dirty="0"/>
              <a:t>SETTAT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21342" y="6380022"/>
            <a:ext cx="436245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E36C0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760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8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dabounou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761" y="3717797"/>
            <a:ext cx="9144000" cy="1369060"/>
          </a:xfrm>
          <a:prstGeom prst="rect">
            <a:avLst/>
          </a:prstGeom>
          <a:solidFill>
            <a:srgbClr val="622422"/>
          </a:solidFill>
          <a:ln w="25907">
            <a:solidFill>
              <a:srgbClr val="000000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L="4016375" marR="890905" indent="-3120390">
              <a:lnSpc>
                <a:spcPct val="100000"/>
              </a:lnSpc>
              <a:spcBef>
                <a:spcPts val="1345"/>
              </a:spcBef>
            </a:pP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Traitement </a:t>
            </a: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automatique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du 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langage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naturel </a:t>
            </a:r>
            <a:r>
              <a:rPr sz="3200" b="1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45" dirty="0">
                <a:solidFill>
                  <a:srgbClr val="FFFFFF"/>
                </a:solidFill>
                <a:latin typeface="Calibri"/>
                <a:cs typeface="Calibri"/>
              </a:rPr>
              <a:t>(TALN)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195" y="1630807"/>
            <a:ext cx="7294880" cy="13756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3999"/>
              </a:lnSpc>
              <a:spcBef>
                <a:spcPts val="95"/>
              </a:spcBef>
            </a:pPr>
            <a:r>
              <a:rPr sz="4000" spc="-55" dirty="0">
                <a:solidFill>
                  <a:srgbClr val="E36C09"/>
                </a:solidFill>
              </a:rPr>
              <a:t>NATURAL</a:t>
            </a:r>
            <a:r>
              <a:rPr sz="4000" spc="-25" dirty="0">
                <a:solidFill>
                  <a:srgbClr val="E36C09"/>
                </a:solidFill>
              </a:rPr>
              <a:t> LANGUAGE</a:t>
            </a:r>
            <a:r>
              <a:rPr sz="4000" spc="-5" dirty="0">
                <a:solidFill>
                  <a:srgbClr val="E36C09"/>
                </a:solidFill>
              </a:rPr>
              <a:t> </a:t>
            </a:r>
            <a:r>
              <a:rPr sz="4000" spc="-15" dirty="0">
                <a:solidFill>
                  <a:srgbClr val="E36C09"/>
                </a:solidFill>
              </a:rPr>
              <a:t>PROCESSING </a:t>
            </a:r>
            <a:r>
              <a:rPr sz="4000" spc="-890" dirty="0">
                <a:solidFill>
                  <a:srgbClr val="E36C09"/>
                </a:solidFill>
              </a:rPr>
              <a:t> </a:t>
            </a:r>
            <a:r>
              <a:rPr sz="4000" spc="-5" dirty="0">
                <a:solidFill>
                  <a:srgbClr val="E36C09"/>
                </a:solidFill>
              </a:rPr>
              <a:t>(NLP)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2765" y="237490"/>
            <a:ext cx="4507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Encodage</a:t>
            </a:r>
            <a:r>
              <a:rPr spc="-35" dirty="0"/>
              <a:t> </a:t>
            </a:r>
            <a:r>
              <a:rPr dirty="0"/>
              <a:t>des</a:t>
            </a:r>
            <a:r>
              <a:rPr spc="-40" dirty="0"/>
              <a:t> </a:t>
            </a:r>
            <a:r>
              <a:rPr dirty="0"/>
              <a:t>analogies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2023" y="977899"/>
            <a:ext cx="8923020" cy="2557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latin typeface="Calibri"/>
                <a:cs typeface="Calibri"/>
              </a:rPr>
              <a:t>Dans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Word2vec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corpus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jouer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deux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rôles:</a:t>
            </a:r>
            <a:endParaRPr sz="18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sz="1800" spc="-15" dirty="0">
                <a:latin typeface="Calibri"/>
                <a:cs typeface="Calibri"/>
              </a:rPr>
              <a:t>Porter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s’agit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d’un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 </a:t>
            </a:r>
            <a:r>
              <a:rPr sz="1800" spc="-10" dirty="0">
                <a:latin typeface="Calibri"/>
                <a:cs typeface="Calibri"/>
              </a:rPr>
              <a:t>central</a:t>
            </a:r>
            <a:endParaRPr sz="18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Contribuer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construire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</a:t>
            </a:r>
            <a:endParaRPr sz="1800">
              <a:latin typeface="Calibri"/>
              <a:cs typeface="Calibri"/>
            </a:endParaRPr>
          </a:p>
          <a:p>
            <a:pPr marL="50800" marR="114300">
              <a:lnSpc>
                <a:spcPct val="113900"/>
              </a:lnSpc>
              <a:spcBef>
                <a:spcPts val="310"/>
              </a:spcBef>
            </a:pP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vecteurs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mots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ont tendance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5" dirty="0">
                <a:latin typeface="Calibri"/>
                <a:cs typeface="Calibri"/>
              </a:rPr>
              <a:t>obéir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aux</a:t>
            </a:r>
            <a:r>
              <a:rPr sz="1800" spc="-5" dirty="0">
                <a:latin typeface="Calibri"/>
                <a:cs typeface="Calibri"/>
              </a:rPr>
              <a:t> lois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l'analogie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-5" dirty="0">
                <a:latin typeface="Calibri"/>
                <a:cs typeface="Calibri"/>
              </a:rPr>
              <a:t> encoder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sémantiques 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syntactiques.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exemple,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considérons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l'analogie.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Ainsi,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345"/>
              </a:spcBef>
            </a:pPr>
            <a:r>
              <a:rPr sz="2700" b="1" spc="-7" baseline="13888" dirty="0">
                <a:latin typeface="Calibri"/>
                <a:cs typeface="Calibri"/>
              </a:rPr>
              <a:t>v</a:t>
            </a:r>
            <a:r>
              <a:rPr sz="1200" b="1" spc="-5" dirty="0">
                <a:latin typeface="Calibri"/>
                <a:cs typeface="Calibri"/>
              </a:rPr>
              <a:t>queen</a:t>
            </a:r>
            <a:r>
              <a:rPr sz="2700" b="1" spc="-7" baseline="13888" dirty="0">
                <a:latin typeface="Calibri"/>
                <a:cs typeface="Calibri"/>
              </a:rPr>
              <a:t>−</a:t>
            </a:r>
            <a:r>
              <a:rPr sz="2700" b="1" spc="-15" baseline="13888" dirty="0">
                <a:latin typeface="Calibri"/>
                <a:cs typeface="Calibri"/>
              </a:rPr>
              <a:t> </a:t>
            </a:r>
            <a:r>
              <a:rPr sz="2700" b="1" spc="-7" baseline="13888" dirty="0">
                <a:latin typeface="Calibri"/>
                <a:cs typeface="Calibri"/>
              </a:rPr>
              <a:t>v</a:t>
            </a:r>
            <a:r>
              <a:rPr sz="1200" b="1" spc="-5" dirty="0">
                <a:latin typeface="Calibri"/>
                <a:cs typeface="Calibri"/>
              </a:rPr>
              <a:t>woman</a:t>
            </a:r>
            <a:r>
              <a:rPr sz="1200" b="1" spc="5" dirty="0">
                <a:latin typeface="Calibri"/>
                <a:cs typeface="Calibri"/>
              </a:rPr>
              <a:t> </a:t>
            </a:r>
            <a:r>
              <a:rPr sz="2700" b="1" baseline="13888" dirty="0">
                <a:latin typeface="Calibri"/>
                <a:cs typeface="Calibri"/>
              </a:rPr>
              <a:t>+</a:t>
            </a:r>
            <a:r>
              <a:rPr sz="2700" b="1" spc="-15" baseline="13888" dirty="0">
                <a:latin typeface="Calibri"/>
                <a:cs typeface="Calibri"/>
              </a:rPr>
              <a:t> </a:t>
            </a:r>
            <a:r>
              <a:rPr sz="2700" b="1" spc="-7" baseline="13888" dirty="0">
                <a:latin typeface="Calibri"/>
                <a:cs typeface="Calibri"/>
              </a:rPr>
              <a:t>v</a:t>
            </a:r>
            <a:r>
              <a:rPr sz="1200" b="1" spc="-5" dirty="0">
                <a:latin typeface="Calibri"/>
                <a:cs typeface="Calibri"/>
              </a:rPr>
              <a:t>man</a:t>
            </a:r>
            <a:r>
              <a:rPr sz="1200" b="1" dirty="0">
                <a:latin typeface="Calibri"/>
                <a:cs typeface="Calibri"/>
              </a:rPr>
              <a:t> </a:t>
            </a:r>
            <a:r>
              <a:rPr sz="2700" b="1" baseline="13888" dirty="0">
                <a:latin typeface="Calibri"/>
                <a:cs typeface="Calibri"/>
              </a:rPr>
              <a:t>≈</a:t>
            </a:r>
            <a:r>
              <a:rPr sz="2700" b="1" spc="7" baseline="13888" dirty="0">
                <a:latin typeface="Calibri"/>
                <a:cs typeface="Calibri"/>
              </a:rPr>
              <a:t> </a:t>
            </a:r>
            <a:r>
              <a:rPr sz="2700" b="1" baseline="13888" dirty="0">
                <a:latin typeface="Calibri"/>
                <a:cs typeface="Calibri"/>
              </a:rPr>
              <a:t>v</a:t>
            </a:r>
            <a:r>
              <a:rPr sz="1200" b="1" dirty="0">
                <a:latin typeface="Calibri"/>
                <a:cs typeface="Calibri"/>
              </a:rPr>
              <a:t>king</a:t>
            </a:r>
            <a:endParaRPr sz="1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59"/>
              </a:spcBef>
            </a:pPr>
            <a:r>
              <a:rPr sz="1800" b="1" spc="-5" dirty="0">
                <a:latin typeface="Calibri"/>
                <a:cs typeface="Calibri"/>
              </a:rPr>
              <a:t>v</a:t>
            </a:r>
            <a:r>
              <a:rPr sz="1800" b="1" spc="-7" baseline="-20833" dirty="0">
                <a:latin typeface="Calibri"/>
                <a:cs typeface="Calibri"/>
              </a:rPr>
              <a:t>queen</a:t>
            </a:r>
            <a:r>
              <a:rPr sz="1800" b="1" spc="-5" dirty="0">
                <a:latin typeface="Calibri"/>
                <a:cs typeface="Calibri"/>
              </a:rPr>
              <a:t>,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</a:t>
            </a:r>
            <a:r>
              <a:rPr sz="1800" b="1" spc="-7" baseline="-20833" dirty="0">
                <a:latin typeface="Calibri"/>
                <a:cs typeface="Calibri"/>
              </a:rPr>
              <a:t>woman</a:t>
            </a:r>
            <a:r>
              <a:rPr sz="1800" b="1" spc="-5" dirty="0">
                <a:latin typeface="Calibri"/>
                <a:cs typeface="Calibri"/>
              </a:rPr>
              <a:t>,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</a:t>
            </a:r>
            <a:r>
              <a:rPr sz="1800" b="1" spc="-7" baseline="-20833" dirty="0">
                <a:latin typeface="Calibri"/>
                <a:cs typeface="Calibri"/>
              </a:rPr>
              <a:t>man</a:t>
            </a:r>
            <a:r>
              <a:rPr sz="1800" b="1" spc="7" baseline="-20833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</a:t>
            </a:r>
            <a:r>
              <a:rPr sz="1800" b="1" baseline="-20833" dirty="0">
                <a:latin typeface="Calibri"/>
                <a:cs typeface="Calibri"/>
              </a:rPr>
              <a:t>king</a:t>
            </a:r>
            <a:r>
              <a:rPr sz="1800" b="1" spc="225" baseline="-20833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correspondent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respectivement</a:t>
            </a:r>
            <a:r>
              <a:rPr sz="1800" dirty="0">
                <a:latin typeface="Calibri"/>
                <a:cs typeface="Calibri"/>
              </a:rPr>
              <a:t> aux </a:t>
            </a:r>
            <a:r>
              <a:rPr sz="1800" spc="-5" dirty="0">
                <a:latin typeface="Calibri"/>
                <a:cs typeface="Calibri"/>
              </a:rPr>
              <a:t>mots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queen,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woman,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 king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26754" y="4302709"/>
            <a:ext cx="6718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70" dirty="0">
                <a:latin typeface="Calibri"/>
                <a:cs typeface="Calibri"/>
              </a:rPr>
              <a:t>W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LKING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2350" y="5223509"/>
            <a:ext cx="413384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65" dirty="0">
                <a:latin typeface="Calibri"/>
                <a:cs typeface="Calibri"/>
              </a:rPr>
              <a:t>W</a:t>
            </a:r>
            <a:r>
              <a:rPr sz="1300" b="1" spc="-15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LK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36279" y="4613909"/>
            <a:ext cx="158115" cy="589280"/>
          </a:xfrm>
          <a:custGeom>
            <a:avLst/>
            <a:gdLst/>
            <a:ahLst/>
            <a:cxnLst/>
            <a:rect l="l" t="t" r="r" b="b"/>
            <a:pathLst>
              <a:path w="158115" h="589279">
                <a:moveTo>
                  <a:pt x="113852" y="38553"/>
                </a:moveTo>
                <a:lnTo>
                  <a:pt x="101001" y="53321"/>
                </a:lnTo>
                <a:lnTo>
                  <a:pt x="0" y="585215"/>
                </a:lnTo>
                <a:lnTo>
                  <a:pt x="19557" y="588898"/>
                </a:lnTo>
                <a:lnTo>
                  <a:pt x="120422" y="57101"/>
                </a:lnTo>
                <a:lnTo>
                  <a:pt x="113852" y="38553"/>
                </a:lnTo>
                <a:close/>
              </a:path>
              <a:path w="158115" h="589279">
                <a:moveTo>
                  <a:pt x="127336" y="17398"/>
                </a:moveTo>
                <a:lnTo>
                  <a:pt x="107823" y="17398"/>
                </a:lnTo>
                <a:lnTo>
                  <a:pt x="127253" y="21081"/>
                </a:lnTo>
                <a:lnTo>
                  <a:pt x="120422" y="57101"/>
                </a:lnTo>
                <a:lnTo>
                  <a:pt x="137668" y="105790"/>
                </a:lnTo>
                <a:lnTo>
                  <a:pt x="139446" y="110870"/>
                </a:lnTo>
                <a:lnTo>
                  <a:pt x="145161" y="113537"/>
                </a:lnTo>
                <a:lnTo>
                  <a:pt x="155448" y="109981"/>
                </a:lnTo>
                <a:lnTo>
                  <a:pt x="158115" y="104266"/>
                </a:lnTo>
                <a:lnTo>
                  <a:pt x="156337" y="99059"/>
                </a:lnTo>
                <a:lnTo>
                  <a:pt x="127336" y="17398"/>
                </a:lnTo>
                <a:close/>
              </a:path>
              <a:path w="158115" h="589279">
                <a:moveTo>
                  <a:pt x="121157" y="0"/>
                </a:moveTo>
                <a:lnTo>
                  <a:pt x="52197" y="79375"/>
                </a:lnTo>
                <a:lnTo>
                  <a:pt x="48514" y="83438"/>
                </a:lnTo>
                <a:lnTo>
                  <a:pt x="49022" y="89788"/>
                </a:lnTo>
                <a:lnTo>
                  <a:pt x="53086" y="93344"/>
                </a:lnTo>
                <a:lnTo>
                  <a:pt x="57276" y="96900"/>
                </a:lnTo>
                <a:lnTo>
                  <a:pt x="63500" y="96519"/>
                </a:lnTo>
                <a:lnTo>
                  <a:pt x="67055" y="92328"/>
                </a:lnTo>
                <a:lnTo>
                  <a:pt x="101001" y="53321"/>
                </a:lnTo>
                <a:lnTo>
                  <a:pt x="107823" y="17398"/>
                </a:lnTo>
                <a:lnTo>
                  <a:pt x="127336" y="17398"/>
                </a:lnTo>
                <a:lnTo>
                  <a:pt x="121157" y="0"/>
                </a:lnTo>
                <a:close/>
              </a:path>
              <a:path w="158115" h="589279">
                <a:moveTo>
                  <a:pt x="126964" y="22606"/>
                </a:moveTo>
                <a:lnTo>
                  <a:pt x="108203" y="22606"/>
                </a:lnTo>
                <a:lnTo>
                  <a:pt x="124968" y="25781"/>
                </a:lnTo>
                <a:lnTo>
                  <a:pt x="113852" y="38553"/>
                </a:lnTo>
                <a:lnTo>
                  <a:pt x="120422" y="57101"/>
                </a:lnTo>
                <a:lnTo>
                  <a:pt x="126964" y="22606"/>
                </a:lnTo>
                <a:close/>
              </a:path>
              <a:path w="158115" h="589279">
                <a:moveTo>
                  <a:pt x="107823" y="17398"/>
                </a:moveTo>
                <a:lnTo>
                  <a:pt x="101001" y="53321"/>
                </a:lnTo>
                <a:lnTo>
                  <a:pt x="113852" y="38553"/>
                </a:lnTo>
                <a:lnTo>
                  <a:pt x="108203" y="22606"/>
                </a:lnTo>
                <a:lnTo>
                  <a:pt x="126964" y="22606"/>
                </a:lnTo>
                <a:lnTo>
                  <a:pt x="127253" y="21081"/>
                </a:lnTo>
                <a:lnTo>
                  <a:pt x="107823" y="17398"/>
                </a:lnTo>
                <a:close/>
              </a:path>
              <a:path w="158115" h="589279">
                <a:moveTo>
                  <a:pt x="108203" y="22606"/>
                </a:moveTo>
                <a:lnTo>
                  <a:pt x="113852" y="38553"/>
                </a:lnTo>
                <a:lnTo>
                  <a:pt x="124968" y="25781"/>
                </a:lnTo>
                <a:lnTo>
                  <a:pt x="108203" y="2260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75698" y="4712589"/>
            <a:ext cx="6083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latin typeface="Calibri"/>
                <a:cs typeface="Calibri"/>
              </a:rPr>
              <a:t>DRI</a:t>
            </a:r>
            <a:r>
              <a:rPr sz="1300" b="1" spc="-5" dirty="0">
                <a:latin typeface="Calibri"/>
                <a:cs typeface="Calibri"/>
              </a:rPr>
              <a:t>VING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91294" y="5632805"/>
            <a:ext cx="4311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latin typeface="Calibri"/>
                <a:cs typeface="Calibri"/>
              </a:rPr>
              <a:t>DRI</a:t>
            </a:r>
            <a:r>
              <a:rPr sz="1300" b="1" spc="-5" dirty="0">
                <a:latin typeface="Calibri"/>
                <a:cs typeface="Calibri"/>
              </a:rPr>
              <a:t>VE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95003" y="5022341"/>
            <a:ext cx="150495" cy="589280"/>
          </a:xfrm>
          <a:custGeom>
            <a:avLst/>
            <a:gdLst/>
            <a:ahLst/>
            <a:cxnLst/>
            <a:rect l="l" t="t" r="r" b="b"/>
            <a:pathLst>
              <a:path w="150495" h="589279">
                <a:moveTo>
                  <a:pt x="104954" y="38590"/>
                </a:moveTo>
                <a:lnTo>
                  <a:pt x="92304" y="53646"/>
                </a:lnTo>
                <a:lnTo>
                  <a:pt x="0" y="585406"/>
                </a:lnTo>
                <a:lnTo>
                  <a:pt x="19557" y="588797"/>
                </a:lnTo>
                <a:lnTo>
                  <a:pt x="111836" y="57102"/>
                </a:lnTo>
                <a:lnTo>
                  <a:pt x="104954" y="38590"/>
                </a:lnTo>
                <a:close/>
              </a:path>
              <a:path w="150495" h="589279">
                <a:moveTo>
                  <a:pt x="118207" y="17652"/>
                </a:moveTo>
                <a:lnTo>
                  <a:pt x="98551" y="17652"/>
                </a:lnTo>
                <a:lnTo>
                  <a:pt x="118110" y="20954"/>
                </a:lnTo>
                <a:lnTo>
                  <a:pt x="111836" y="57102"/>
                </a:lnTo>
                <a:lnTo>
                  <a:pt x="129794" y="105409"/>
                </a:lnTo>
                <a:lnTo>
                  <a:pt x="131699" y="110616"/>
                </a:lnTo>
                <a:lnTo>
                  <a:pt x="137414" y="113156"/>
                </a:lnTo>
                <a:lnTo>
                  <a:pt x="147700" y="109346"/>
                </a:lnTo>
                <a:lnTo>
                  <a:pt x="150241" y="103631"/>
                </a:lnTo>
                <a:lnTo>
                  <a:pt x="118207" y="17652"/>
                </a:lnTo>
                <a:close/>
              </a:path>
              <a:path w="150495" h="589279">
                <a:moveTo>
                  <a:pt x="111632" y="0"/>
                </a:moveTo>
                <a:lnTo>
                  <a:pt x="40386" y="84581"/>
                </a:lnTo>
                <a:lnTo>
                  <a:pt x="40894" y="90804"/>
                </a:lnTo>
                <a:lnTo>
                  <a:pt x="49275" y="97916"/>
                </a:lnTo>
                <a:lnTo>
                  <a:pt x="55499" y="97408"/>
                </a:lnTo>
                <a:lnTo>
                  <a:pt x="59054" y="93217"/>
                </a:lnTo>
                <a:lnTo>
                  <a:pt x="92304" y="53646"/>
                </a:lnTo>
                <a:lnTo>
                  <a:pt x="98551" y="17652"/>
                </a:lnTo>
                <a:lnTo>
                  <a:pt x="118207" y="17652"/>
                </a:lnTo>
                <a:lnTo>
                  <a:pt x="111632" y="0"/>
                </a:lnTo>
                <a:close/>
              </a:path>
              <a:path w="150495" h="589279">
                <a:moveTo>
                  <a:pt x="117801" y="22732"/>
                </a:moveTo>
                <a:lnTo>
                  <a:pt x="99060" y="22732"/>
                </a:lnTo>
                <a:lnTo>
                  <a:pt x="115824" y="25653"/>
                </a:lnTo>
                <a:lnTo>
                  <a:pt x="104954" y="38590"/>
                </a:lnTo>
                <a:lnTo>
                  <a:pt x="111836" y="57102"/>
                </a:lnTo>
                <a:lnTo>
                  <a:pt x="117801" y="22732"/>
                </a:lnTo>
                <a:close/>
              </a:path>
              <a:path w="150495" h="589279">
                <a:moveTo>
                  <a:pt x="98551" y="17652"/>
                </a:moveTo>
                <a:lnTo>
                  <a:pt x="92304" y="53646"/>
                </a:lnTo>
                <a:lnTo>
                  <a:pt x="104954" y="38590"/>
                </a:lnTo>
                <a:lnTo>
                  <a:pt x="99060" y="22732"/>
                </a:lnTo>
                <a:lnTo>
                  <a:pt x="117801" y="22732"/>
                </a:lnTo>
                <a:lnTo>
                  <a:pt x="118110" y="20954"/>
                </a:lnTo>
                <a:lnTo>
                  <a:pt x="98551" y="17652"/>
                </a:lnTo>
                <a:close/>
              </a:path>
              <a:path w="150495" h="589279">
                <a:moveTo>
                  <a:pt x="99060" y="22732"/>
                </a:moveTo>
                <a:lnTo>
                  <a:pt x="104954" y="38590"/>
                </a:lnTo>
                <a:lnTo>
                  <a:pt x="115824" y="25653"/>
                </a:lnTo>
                <a:lnTo>
                  <a:pt x="99060" y="2273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03484" y="4178934"/>
            <a:ext cx="702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latin typeface="Calibri"/>
                <a:cs typeface="Calibri"/>
              </a:rPr>
              <a:t>SPEAKING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19081" y="5099430"/>
            <a:ext cx="4457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Calibri"/>
                <a:cs typeface="Calibri"/>
              </a:rPr>
              <a:t>S</a:t>
            </a:r>
            <a:r>
              <a:rPr sz="1300" b="1" spc="-15" dirty="0">
                <a:latin typeface="Calibri"/>
                <a:cs typeface="Calibri"/>
              </a:rPr>
              <a:t>PEA</a:t>
            </a:r>
            <a:r>
              <a:rPr sz="1300" b="1" spc="-5" dirty="0">
                <a:latin typeface="Calibri"/>
                <a:cs typeface="Calibri"/>
              </a:rPr>
              <a:t>K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555735" y="3860291"/>
            <a:ext cx="2334895" cy="2334895"/>
            <a:chOff x="8555735" y="3860291"/>
            <a:chExt cx="2334895" cy="2334895"/>
          </a:xfrm>
        </p:grpSpPr>
        <p:sp>
          <p:nvSpPr>
            <p:cNvPr id="13" name="object 13"/>
            <p:cNvSpPr/>
            <p:nvPr/>
          </p:nvSpPr>
          <p:spPr>
            <a:xfrm>
              <a:off x="10128630" y="4488941"/>
              <a:ext cx="144780" cy="588645"/>
            </a:xfrm>
            <a:custGeom>
              <a:avLst/>
              <a:gdLst/>
              <a:ahLst/>
              <a:cxnLst/>
              <a:rect l="l" t="t" r="r" b="b"/>
              <a:pathLst>
                <a:path w="144779" h="588645">
                  <a:moveTo>
                    <a:pt x="98397" y="38778"/>
                  </a:moveTo>
                  <a:lnTo>
                    <a:pt x="85843" y="54002"/>
                  </a:lnTo>
                  <a:lnTo>
                    <a:pt x="0" y="585469"/>
                  </a:lnTo>
                  <a:lnTo>
                    <a:pt x="19558" y="588644"/>
                  </a:lnTo>
                  <a:lnTo>
                    <a:pt x="105420" y="57057"/>
                  </a:lnTo>
                  <a:lnTo>
                    <a:pt x="98397" y="38778"/>
                  </a:lnTo>
                  <a:close/>
                </a:path>
                <a:path w="144779" h="588645">
                  <a:moveTo>
                    <a:pt x="111502" y="17779"/>
                  </a:moveTo>
                  <a:lnTo>
                    <a:pt x="91694" y="17779"/>
                  </a:lnTo>
                  <a:lnTo>
                    <a:pt x="111251" y="20954"/>
                  </a:lnTo>
                  <a:lnTo>
                    <a:pt x="105420" y="57057"/>
                  </a:lnTo>
                  <a:lnTo>
                    <a:pt x="123951" y="105282"/>
                  </a:lnTo>
                  <a:lnTo>
                    <a:pt x="125984" y="110362"/>
                  </a:lnTo>
                  <a:lnTo>
                    <a:pt x="131699" y="112902"/>
                  </a:lnTo>
                  <a:lnTo>
                    <a:pt x="136778" y="110870"/>
                  </a:lnTo>
                  <a:lnTo>
                    <a:pt x="141859" y="108965"/>
                  </a:lnTo>
                  <a:lnTo>
                    <a:pt x="144399" y="103250"/>
                  </a:lnTo>
                  <a:lnTo>
                    <a:pt x="142445" y="98043"/>
                  </a:lnTo>
                  <a:lnTo>
                    <a:pt x="111502" y="17779"/>
                  </a:lnTo>
                  <a:close/>
                </a:path>
                <a:path w="144779" h="588645">
                  <a:moveTo>
                    <a:pt x="104648" y="0"/>
                  </a:moveTo>
                  <a:lnTo>
                    <a:pt x="37846" y="81152"/>
                  </a:lnTo>
                  <a:lnTo>
                    <a:pt x="34417" y="85470"/>
                  </a:lnTo>
                  <a:lnTo>
                    <a:pt x="34925" y="91693"/>
                  </a:lnTo>
                  <a:lnTo>
                    <a:pt x="39243" y="95122"/>
                  </a:lnTo>
                  <a:lnTo>
                    <a:pt x="43434" y="98678"/>
                  </a:lnTo>
                  <a:lnTo>
                    <a:pt x="49657" y="98043"/>
                  </a:lnTo>
                  <a:lnTo>
                    <a:pt x="53086" y="93725"/>
                  </a:lnTo>
                  <a:lnTo>
                    <a:pt x="85843" y="54002"/>
                  </a:lnTo>
                  <a:lnTo>
                    <a:pt x="91694" y="17779"/>
                  </a:lnTo>
                  <a:lnTo>
                    <a:pt x="111502" y="17779"/>
                  </a:lnTo>
                  <a:lnTo>
                    <a:pt x="104648" y="0"/>
                  </a:lnTo>
                  <a:close/>
                </a:path>
                <a:path w="144779" h="588645">
                  <a:moveTo>
                    <a:pt x="110923" y="22986"/>
                  </a:moveTo>
                  <a:lnTo>
                    <a:pt x="92328" y="22986"/>
                  </a:lnTo>
                  <a:lnTo>
                    <a:pt x="109220" y="25653"/>
                  </a:lnTo>
                  <a:lnTo>
                    <a:pt x="98397" y="38778"/>
                  </a:lnTo>
                  <a:lnTo>
                    <a:pt x="105420" y="57057"/>
                  </a:lnTo>
                  <a:lnTo>
                    <a:pt x="110923" y="22986"/>
                  </a:lnTo>
                  <a:close/>
                </a:path>
                <a:path w="144779" h="588645">
                  <a:moveTo>
                    <a:pt x="91694" y="17779"/>
                  </a:moveTo>
                  <a:lnTo>
                    <a:pt x="85843" y="54002"/>
                  </a:lnTo>
                  <a:lnTo>
                    <a:pt x="98397" y="38778"/>
                  </a:lnTo>
                  <a:lnTo>
                    <a:pt x="92328" y="22986"/>
                  </a:lnTo>
                  <a:lnTo>
                    <a:pt x="110923" y="22986"/>
                  </a:lnTo>
                  <a:lnTo>
                    <a:pt x="111251" y="20954"/>
                  </a:lnTo>
                  <a:lnTo>
                    <a:pt x="91694" y="17779"/>
                  </a:lnTo>
                  <a:close/>
                </a:path>
                <a:path w="144779" h="588645">
                  <a:moveTo>
                    <a:pt x="92328" y="22986"/>
                  </a:moveTo>
                  <a:lnTo>
                    <a:pt x="98397" y="38778"/>
                  </a:lnTo>
                  <a:lnTo>
                    <a:pt x="109220" y="25653"/>
                  </a:lnTo>
                  <a:lnTo>
                    <a:pt x="92328" y="2298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68689" y="3873245"/>
              <a:ext cx="2308860" cy="2308860"/>
            </a:xfrm>
            <a:custGeom>
              <a:avLst/>
              <a:gdLst/>
              <a:ahLst/>
              <a:cxnLst/>
              <a:rect l="l" t="t" r="r" b="b"/>
              <a:pathLst>
                <a:path w="2308859" h="2308860">
                  <a:moveTo>
                    <a:pt x="0" y="2308860"/>
                  </a:moveTo>
                  <a:lnTo>
                    <a:pt x="2308859" y="2308860"/>
                  </a:lnTo>
                  <a:lnTo>
                    <a:pt x="2308859" y="0"/>
                  </a:lnTo>
                  <a:lnTo>
                    <a:pt x="0" y="0"/>
                  </a:lnTo>
                  <a:lnTo>
                    <a:pt x="0" y="230886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23282" y="3858005"/>
            <a:ext cx="2308860" cy="2308860"/>
          </a:xfrm>
          <a:prstGeom prst="rect">
            <a:avLst/>
          </a:prstGeom>
          <a:ln w="25907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843915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QUEENS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alibri"/>
              <a:cs typeface="Calibri"/>
            </a:endParaRPr>
          </a:p>
          <a:p>
            <a:pPr marL="267970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KINGS</a:t>
            </a:r>
            <a:endParaRPr sz="1300">
              <a:latin typeface="Calibri"/>
              <a:cs typeface="Calibri"/>
            </a:endParaRPr>
          </a:p>
          <a:p>
            <a:pPr marL="1543050">
              <a:lnSpc>
                <a:spcPct val="100000"/>
              </a:lnSpc>
              <a:spcBef>
                <a:spcPts val="65"/>
              </a:spcBef>
            </a:pPr>
            <a:r>
              <a:rPr sz="1300" b="1" spc="-5" dirty="0">
                <a:latin typeface="Calibri"/>
                <a:cs typeface="Calibri"/>
              </a:rPr>
              <a:t>QUEEN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libri"/>
              <a:cs typeface="Calibri"/>
            </a:endParaRPr>
          </a:p>
          <a:p>
            <a:pPr marL="85598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Calibri"/>
                <a:cs typeface="Calibri"/>
              </a:rPr>
              <a:t>KING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03596" y="4571619"/>
            <a:ext cx="430530" cy="222885"/>
          </a:xfrm>
          <a:custGeom>
            <a:avLst/>
            <a:gdLst/>
            <a:ahLst/>
            <a:cxnLst/>
            <a:rect l="l" t="t" r="r" b="b"/>
            <a:pathLst>
              <a:path w="430529" h="222885">
                <a:moveTo>
                  <a:pt x="375048" y="24282"/>
                </a:moveTo>
                <a:lnTo>
                  <a:pt x="0" y="204977"/>
                </a:lnTo>
                <a:lnTo>
                  <a:pt x="8636" y="222757"/>
                </a:lnTo>
                <a:lnTo>
                  <a:pt x="383612" y="42040"/>
                </a:lnTo>
                <a:lnTo>
                  <a:pt x="394558" y="25833"/>
                </a:lnTo>
                <a:lnTo>
                  <a:pt x="375048" y="24282"/>
                </a:lnTo>
                <a:close/>
              </a:path>
              <a:path w="430529" h="222885">
                <a:moveTo>
                  <a:pt x="425253" y="8381"/>
                </a:moveTo>
                <a:lnTo>
                  <a:pt x="408050" y="8381"/>
                </a:lnTo>
                <a:lnTo>
                  <a:pt x="416559" y="26161"/>
                </a:lnTo>
                <a:lnTo>
                  <a:pt x="383612" y="42040"/>
                </a:lnTo>
                <a:lnTo>
                  <a:pt x="354711" y="84835"/>
                </a:lnTo>
                <a:lnTo>
                  <a:pt x="351663" y="89407"/>
                </a:lnTo>
                <a:lnTo>
                  <a:pt x="352805" y="95503"/>
                </a:lnTo>
                <a:lnTo>
                  <a:pt x="357377" y="98551"/>
                </a:lnTo>
                <a:lnTo>
                  <a:pt x="361950" y="101726"/>
                </a:lnTo>
                <a:lnTo>
                  <a:pt x="368045" y="100456"/>
                </a:lnTo>
                <a:lnTo>
                  <a:pt x="371093" y="95884"/>
                </a:lnTo>
                <a:lnTo>
                  <a:pt x="430021" y="8762"/>
                </a:lnTo>
                <a:lnTo>
                  <a:pt x="425253" y="8381"/>
                </a:lnTo>
                <a:close/>
              </a:path>
              <a:path w="430529" h="222885">
                <a:moveTo>
                  <a:pt x="394558" y="25833"/>
                </a:moveTo>
                <a:lnTo>
                  <a:pt x="383612" y="42040"/>
                </a:lnTo>
                <a:lnTo>
                  <a:pt x="414451" y="27177"/>
                </a:lnTo>
                <a:lnTo>
                  <a:pt x="411479" y="27177"/>
                </a:lnTo>
                <a:lnTo>
                  <a:pt x="394558" y="25833"/>
                </a:lnTo>
                <a:close/>
              </a:path>
              <a:path w="430529" h="222885">
                <a:moveTo>
                  <a:pt x="404113" y="11683"/>
                </a:moveTo>
                <a:lnTo>
                  <a:pt x="394558" y="25833"/>
                </a:lnTo>
                <a:lnTo>
                  <a:pt x="411479" y="27177"/>
                </a:lnTo>
                <a:lnTo>
                  <a:pt x="404113" y="11683"/>
                </a:lnTo>
                <a:close/>
              </a:path>
              <a:path w="430529" h="222885">
                <a:moveTo>
                  <a:pt x="409631" y="11683"/>
                </a:moveTo>
                <a:lnTo>
                  <a:pt x="404113" y="11683"/>
                </a:lnTo>
                <a:lnTo>
                  <a:pt x="411479" y="27177"/>
                </a:lnTo>
                <a:lnTo>
                  <a:pt x="414451" y="27177"/>
                </a:lnTo>
                <a:lnTo>
                  <a:pt x="416559" y="26161"/>
                </a:lnTo>
                <a:lnTo>
                  <a:pt x="409631" y="11683"/>
                </a:lnTo>
                <a:close/>
              </a:path>
              <a:path w="430529" h="222885">
                <a:moveTo>
                  <a:pt x="408050" y="8381"/>
                </a:moveTo>
                <a:lnTo>
                  <a:pt x="375048" y="24282"/>
                </a:lnTo>
                <a:lnTo>
                  <a:pt x="394558" y="25833"/>
                </a:lnTo>
                <a:lnTo>
                  <a:pt x="404113" y="11683"/>
                </a:lnTo>
                <a:lnTo>
                  <a:pt x="409631" y="11683"/>
                </a:lnTo>
                <a:lnTo>
                  <a:pt x="408050" y="8381"/>
                </a:lnTo>
                <a:close/>
              </a:path>
              <a:path w="430529" h="222885">
                <a:moveTo>
                  <a:pt x="319658" y="0"/>
                </a:moveTo>
                <a:lnTo>
                  <a:pt x="314959" y="4063"/>
                </a:lnTo>
                <a:lnTo>
                  <a:pt x="314451" y="9524"/>
                </a:lnTo>
                <a:lnTo>
                  <a:pt x="314070" y="14985"/>
                </a:lnTo>
                <a:lnTo>
                  <a:pt x="318134" y="19811"/>
                </a:lnTo>
                <a:lnTo>
                  <a:pt x="375048" y="24282"/>
                </a:lnTo>
                <a:lnTo>
                  <a:pt x="408050" y="8381"/>
                </a:lnTo>
                <a:lnTo>
                  <a:pt x="425253" y="8381"/>
                </a:lnTo>
                <a:lnTo>
                  <a:pt x="325119" y="380"/>
                </a:lnTo>
                <a:lnTo>
                  <a:pt x="31965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60694" y="5275326"/>
            <a:ext cx="466725" cy="226695"/>
          </a:xfrm>
          <a:custGeom>
            <a:avLst/>
            <a:gdLst/>
            <a:ahLst/>
            <a:cxnLst/>
            <a:rect l="l" t="t" r="r" b="b"/>
            <a:pathLst>
              <a:path w="466725" h="226695">
                <a:moveTo>
                  <a:pt x="411129" y="25907"/>
                </a:moveTo>
                <a:lnTo>
                  <a:pt x="0" y="208280"/>
                </a:lnTo>
                <a:lnTo>
                  <a:pt x="8127" y="226314"/>
                </a:lnTo>
                <a:lnTo>
                  <a:pt x="419138" y="44060"/>
                </a:lnTo>
                <a:lnTo>
                  <a:pt x="430657" y="28087"/>
                </a:lnTo>
                <a:lnTo>
                  <a:pt x="411129" y="25907"/>
                </a:lnTo>
                <a:close/>
              </a:path>
              <a:path w="466725" h="226695">
                <a:moveTo>
                  <a:pt x="456373" y="11049"/>
                </a:moveTo>
                <a:lnTo>
                  <a:pt x="444626" y="11049"/>
                </a:lnTo>
                <a:lnTo>
                  <a:pt x="452627" y="29210"/>
                </a:lnTo>
                <a:lnTo>
                  <a:pt x="419138" y="44060"/>
                </a:lnTo>
                <a:lnTo>
                  <a:pt x="389000" y="85852"/>
                </a:lnTo>
                <a:lnTo>
                  <a:pt x="385825" y="90297"/>
                </a:lnTo>
                <a:lnTo>
                  <a:pt x="386714" y="96520"/>
                </a:lnTo>
                <a:lnTo>
                  <a:pt x="395604" y="102870"/>
                </a:lnTo>
                <a:lnTo>
                  <a:pt x="401827" y="101854"/>
                </a:lnTo>
                <a:lnTo>
                  <a:pt x="405002" y="97409"/>
                </a:lnTo>
                <a:lnTo>
                  <a:pt x="466598" y="12192"/>
                </a:lnTo>
                <a:lnTo>
                  <a:pt x="456373" y="11049"/>
                </a:lnTo>
                <a:close/>
              </a:path>
              <a:path w="466725" h="226695">
                <a:moveTo>
                  <a:pt x="430657" y="28087"/>
                </a:moveTo>
                <a:lnTo>
                  <a:pt x="419138" y="44060"/>
                </a:lnTo>
                <a:lnTo>
                  <a:pt x="450909" y="29971"/>
                </a:lnTo>
                <a:lnTo>
                  <a:pt x="447548" y="29971"/>
                </a:lnTo>
                <a:lnTo>
                  <a:pt x="430657" y="28087"/>
                </a:lnTo>
                <a:close/>
              </a:path>
              <a:path w="466725" h="226695">
                <a:moveTo>
                  <a:pt x="440563" y="14351"/>
                </a:moveTo>
                <a:lnTo>
                  <a:pt x="430657" y="28087"/>
                </a:lnTo>
                <a:lnTo>
                  <a:pt x="447548" y="29971"/>
                </a:lnTo>
                <a:lnTo>
                  <a:pt x="440563" y="14351"/>
                </a:lnTo>
                <a:close/>
              </a:path>
              <a:path w="466725" h="226695">
                <a:moveTo>
                  <a:pt x="446081" y="14351"/>
                </a:moveTo>
                <a:lnTo>
                  <a:pt x="440563" y="14351"/>
                </a:lnTo>
                <a:lnTo>
                  <a:pt x="447548" y="29971"/>
                </a:lnTo>
                <a:lnTo>
                  <a:pt x="450909" y="29971"/>
                </a:lnTo>
                <a:lnTo>
                  <a:pt x="452627" y="29210"/>
                </a:lnTo>
                <a:lnTo>
                  <a:pt x="446081" y="14351"/>
                </a:lnTo>
                <a:close/>
              </a:path>
              <a:path w="466725" h="226695">
                <a:moveTo>
                  <a:pt x="444626" y="11049"/>
                </a:moveTo>
                <a:lnTo>
                  <a:pt x="411129" y="25907"/>
                </a:lnTo>
                <a:lnTo>
                  <a:pt x="430657" y="28087"/>
                </a:lnTo>
                <a:lnTo>
                  <a:pt x="440563" y="14351"/>
                </a:lnTo>
                <a:lnTo>
                  <a:pt x="446081" y="14351"/>
                </a:lnTo>
                <a:lnTo>
                  <a:pt x="444626" y="11049"/>
                </a:lnTo>
                <a:close/>
              </a:path>
              <a:path w="466725" h="226695">
                <a:moveTo>
                  <a:pt x="356615" y="0"/>
                </a:moveTo>
                <a:lnTo>
                  <a:pt x="351789" y="3810"/>
                </a:lnTo>
                <a:lnTo>
                  <a:pt x="350519" y="14732"/>
                </a:lnTo>
                <a:lnTo>
                  <a:pt x="354456" y="19685"/>
                </a:lnTo>
                <a:lnTo>
                  <a:pt x="359917" y="20193"/>
                </a:lnTo>
                <a:lnTo>
                  <a:pt x="411129" y="25907"/>
                </a:lnTo>
                <a:lnTo>
                  <a:pt x="444626" y="11049"/>
                </a:lnTo>
                <a:lnTo>
                  <a:pt x="456373" y="11049"/>
                </a:lnTo>
                <a:lnTo>
                  <a:pt x="362076" y="508"/>
                </a:lnTo>
                <a:lnTo>
                  <a:pt x="35661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91250" y="4549902"/>
            <a:ext cx="342265" cy="434975"/>
          </a:xfrm>
          <a:custGeom>
            <a:avLst/>
            <a:gdLst/>
            <a:ahLst/>
            <a:cxnLst/>
            <a:rect l="l" t="t" r="r" b="b"/>
            <a:pathLst>
              <a:path w="342265" h="434975">
                <a:moveTo>
                  <a:pt x="24142" y="30942"/>
                </a:moveTo>
                <a:lnTo>
                  <a:pt x="26795" y="50391"/>
                </a:lnTo>
                <a:lnTo>
                  <a:pt x="326644" y="434594"/>
                </a:lnTo>
                <a:lnTo>
                  <a:pt x="342265" y="422402"/>
                </a:lnTo>
                <a:lnTo>
                  <a:pt x="42476" y="38275"/>
                </a:lnTo>
                <a:lnTo>
                  <a:pt x="24142" y="30942"/>
                </a:lnTo>
                <a:close/>
              </a:path>
              <a:path w="342265" h="434975">
                <a:moveTo>
                  <a:pt x="0" y="0"/>
                </a:moveTo>
                <a:lnTo>
                  <a:pt x="14097" y="104267"/>
                </a:lnTo>
                <a:lnTo>
                  <a:pt x="14859" y="109600"/>
                </a:lnTo>
                <a:lnTo>
                  <a:pt x="19812" y="113411"/>
                </a:lnTo>
                <a:lnTo>
                  <a:pt x="25273" y="112649"/>
                </a:lnTo>
                <a:lnTo>
                  <a:pt x="30607" y="112014"/>
                </a:lnTo>
                <a:lnTo>
                  <a:pt x="34416" y="106934"/>
                </a:lnTo>
                <a:lnTo>
                  <a:pt x="33782" y="101600"/>
                </a:lnTo>
                <a:lnTo>
                  <a:pt x="26795" y="50391"/>
                </a:lnTo>
                <a:lnTo>
                  <a:pt x="4317" y="21590"/>
                </a:lnTo>
                <a:lnTo>
                  <a:pt x="19938" y="9398"/>
                </a:lnTo>
                <a:lnTo>
                  <a:pt x="23538" y="9398"/>
                </a:lnTo>
                <a:lnTo>
                  <a:pt x="0" y="0"/>
                </a:lnTo>
                <a:close/>
              </a:path>
              <a:path w="342265" h="434975">
                <a:moveTo>
                  <a:pt x="23538" y="9398"/>
                </a:moveTo>
                <a:lnTo>
                  <a:pt x="19938" y="9398"/>
                </a:lnTo>
                <a:lnTo>
                  <a:pt x="42476" y="38275"/>
                </a:lnTo>
                <a:lnTo>
                  <a:pt x="95376" y="59436"/>
                </a:lnTo>
                <a:lnTo>
                  <a:pt x="101219" y="56896"/>
                </a:lnTo>
                <a:lnTo>
                  <a:pt x="105283" y="46736"/>
                </a:lnTo>
                <a:lnTo>
                  <a:pt x="102742" y="41021"/>
                </a:lnTo>
                <a:lnTo>
                  <a:pt x="23538" y="9398"/>
                </a:lnTo>
                <a:close/>
              </a:path>
              <a:path w="342265" h="434975">
                <a:moveTo>
                  <a:pt x="19938" y="9398"/>
                </a:moveTo>
                <a:lnTo>
                  <a:pt x="4317" y="21590"/>
                </a:lnTo>
                <a:lnTo>
                  <a:pt x="26795" y="50391"/>
                </a:lnTo>
                <a:lnTo>
                  <a:pt x="24142" y="30942"/>
                </a:lnTo>
                <a:lnTo>
                  <a:pt x="8382" y="24637"/>
                </a:lnTo>
                <a:lnTo>
                  <a:pt x="21844" y="14097"/>
                </a:lnTo>
                <a:lnTo>
                  <a:pt x="23606" y="14097"/>
                </a:lnTo>
                <a:lnTo>
                  <a:pt x="19938" y="9398"/>
                </a:lnTo>
                <a:close/>
              </a:path>
              <a:path w="342265" h="434975">
                <a:moveTo>
                  <a:pt x="23606" y="14097"/>
                </a:moveTo>
                <a:lnTo>
                  <a:pt x="21844" y="14097"/>
                </a:lnTo>
                <a:lnTo>
                  <a:pt x="24142" y="30942"/>
                </a:lnTo>
                <a:lnTo>
                  <a:pt x="42476" y="38275"/>
                </a:lnTo>
                <a:lnTo>
                  <a:pt x="23606" y="14097"/>
                </a:lnTo>
                <a:close/>
              </a:path>
              <a:path w="342265" h="434975">
                <a:moveTo>
                  <a:pt x="21844" y="14097"/>
                </a:moveTo>
                <a:lnTo>
                  <a:pt x="8382" y="24637"/>
                </a:lnTo>
                <a:lnTo>
                  <a:pt x="24142" y="30942"/>
                </a:lnTo>
                <a:lnTo>
                  <a:pt x="21844" y="14097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18582" y="5025390"/>
            <a:ext cx="342265" cy="434975"/>
          </a:xfrm>
          <a:custGeom>
            <a:avLst/>
            <a:gdLst/>
            <a:ahLst/>
            <a:cxnLst/>
            <a:rect l="l" t="t" r="r" b="b"/>
            <a:pathLst>
              <a:path w="342264" h="434975">
                <a:moveTo>
                  <a:pt x="24142" y="30942"/>
                </a:moveTo>
                <a:lnTo>
                  <a:pt x="26795" y="50391"/>
                </a:lnTo>
                <a:lnTo>
                  <a:pt x="326643" y="434594"/>
                </a:lnTo>
                <a:lnTo>
                  <a:pt x="342264" y="422402"/>
                </a:lnTo>
                <a:lnTo>
                  <a:pt x="42476" y="38275"/>
                </a:lnTo>
                <a:lnTo>
                  <a:pt x="24142" y="30942"/>
                </a:lnTo>
                <a:close/>
              </a:path>
              <a:path w="342264" h="434975">
                <a:moveTo>
                  <a:pt x="0" y="0"/>
                </a:moveTo>
                <a:lnTo>
                  <a:pt x="14096" y="104267"/>
                </a:lnTo>
                <a:lnTo>
                  <a:pt x="14858" y="109601"/>
                </a:lnTo>
                <a:lnTo>
                  <a:pt x="19812" y="113411"/>
                </a:lnTo>
                <a:lnTo>
                  <a:pt x="25272" y="112649"/>
                </a:lnTo>
                <a:lnTo>
                  <a:pt x="30606" y="112014"/>
                </a:lnTo>
                <a:lnTo>
                  <a:pt x="34416" y="106934"/>
                </a:lnTo>
                <a:lnTo>
                  <a:pt x="33781" y="101600"/>
                </a:lnTo>
                <a:lnTo>
                  <a:pt x="26795" y="50391"/>
                </a:lnTo>
                <a:lnTo>
                  <a:pt x="4317" y="21590"/>
                </a:lnTo>
                <a:lnTo>
                  <a:pt x="19938" y="9398"/>
                </a:lnTo>
                <a:lnTo>
                  <a:pt x="23538" y="9398"/>
                </a:lnTo>
                <a:lnTo>
                  <a:pt x="0" y="0"/>
                </a:lnTo>
                <a:close/>
              </a:path>
              <a:path w="342264" h="434975">
                <a:moveTo>
                  <a:pt x="23538" y="9398"/>
                </a:moveTo>
                <a:lnTo>
                  <a:pt x="19938" y="9398"/>
                </a:lnTo>
                <a:lnTo>
                  <a:pt x="42476" y="38275"/>
                </a:lnTo>
                <a:lnTo>
                  <a:pt x="95376" y="59436"/>
                </a:lnTo>
                <a:lnTo>
                  <a:pt x="101218" y="56896"/>
                </a:lnTo>
                <a:lnTo>
                  <a:pt x="105282" y="46736"/>
                </a:lnTo>
                <a:lnTo>
                  <a:pt x="102742" y="41021"/>
                </a:lnTo>
                <a:lnTo>
                  <a:pt x="23538" y="9398"/>
                </a:lnTo>
                <a:close/>
              </a:path>
              <a:path w="342264" h="434975">
                <a:moveTo>
                  <a:pt x="19938" y="9398"/>
                </a:moveTo>
                <a:lnTo>
                  <a:pt x="4317" y="21590"/>
                </a:lnTo>
                <a:lnTo>
                  <a:pt x="26795" y="50391"/>
                </a:lnTo>
                <a:lnTo>
                  <a:pt x="24142" y="30942"/>
                </a:lnTo>
                <a:lnTo>
                  <a:pt x="8381" y="24637"/>
                </a:lnTo>
                <a:lnTo>
                  <a:pt x="21843" y="14097"/>
                </a:lnTo>
                <a:lnTo>
                  <a:pt x="23606" y="14097"/>
                </a:lnTo>
                <a:lnTo>
                  <a:pt x="19938" y="9398"/>
                </a:lnTo>
                <a:close/>
              </a:path>
              <a:path w="342264" h="434975">
                <a:moveTo>
                  <a:pt x="23606" y="14097"/>
                </a:moveTo>
                <a:lnTo>
                  <a:pt x="21843" y="14097"/>
                </a:lnTo>
                <a:lnTo>
                  <a:pt x="24142" y="30942"/>
                </a:lnTo>
                <a:lnTo>
                  <a:pt x="42476" y="38275"/>
                </a:lnTo>
                <a:lnTo>
                  <a:pt x="23606" y="14097"/>
                </a:lnTo>
                <a:close/>
              </a:path>
              <a:path w="342264" h="434975">
                <a:moveTo>
                  <a:pt x="21843" y="14097"/>
                </a:moveTo>
                <a:lnTo>
                  <a:pt x="8381" y="24637"/>
                </a:lnTo>
                <a:lnTo>
                  <a:pt x="24142" y="30942"/>
                </a:lnTo>
                <a:lnTo>
                  <a:pt x="21843" y="14097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97686" y="3888485"/>
            <a:ext cx="2308860" cy="2308860"/>
          </a:xfrm>
          <a:prstGeom prst="rect">
            <a:avLst/>
          </a:prstGeom>
          <a:ln w="25907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R="17145" algn="ctr">
              <a:lnSpc>
                <a:spcPct val="100000"/>
              </a:lnSpc>
              <a:spcBef>
                <a:spcPts val="1100"/>
              </a:spcBef>
            </a:pPr>
            <a:r>
              <a:rPr sz="1300" b="1" spc="-15" dirty="0">
                <a:latin typeface="Calibri"/>
                <a:cs typeface="Calibri"/>
              </a:rPr>
              <a:t>WOMAN</a:t>
            </a:r>
            <a:endParaRPr sz="1300">
              <a:latin typeface="Calibri"/>
              <a:cs typeface="Calibri"/>
            </a:endParaRPr>
          </a:p>
          <a:p>
            <a:pPr marL="1152525" algn="ctr">
              <a:lnSpc>
                <a:spcPct val="100000"/>
              </a:lnSpc>
              <a:spcBef>
                <a:spcPts val="390"/>
              </a:spcBef>
            </a:pPr>
            <a:r>
              <a:rPr sz="1300" b="1" spc="-15" dirty="0">
                <a:latin typeface="Calibri"/>
                <a:cs typeface="Calibri"/>
              </a:rPr>
              <a:t>WOMAN</a:t>
            </a:r>
            <a:endParaRPr sz="1300">
              <a:latin typeface="Calibri"/>
              <a:cs typeface="Calibri"/>
            </a:endParaRPr>
          </a:p>
          <a:p>
            <a:pPr marR="1428750" algn="ctr">
              <a:lnSpc>
                <a:spcPct val="100000"/>
              </a:lnSpc>
              <a:spcBef>
                <a:spcPts val="375"/>
              </a:spcBef>
            </a:pPr>
            <a:r>
              <a:rPr sz="1300" b="1" spc="-10" dirty="0">
                <a:latin typeface="Calibri"/>
                <a:cs typeface="Calibri"/>
              </a:rPr>
              <a:t>MAN</a:t>
            </a:r>
            <a:endParaRPr sz="1300">
              <a:latin typeface="Calibri"/>
              <a:cs typeface="Calibri"/>
            </a:endParaRPr>
          </a:p>
          <a:p>
            <a:pPr marR="264160" algn="ctr">
              <a:lnSpc>
                <a:spcPct val="100000"/>
              </a:lnSpc>
              <a:spcBef>
                <a:spcPts val="800"/>
              </a:spcBef>
            </a:pPr>
            <a:r>
              <a:rPr sz="1300" b="1" spc="-5" dirty="0">
                <a:latin typeface="Calibri"/>
                <a:cs typeface="Calibri"/>
              </a:rPr>
              <a:t>UNCLE</a:t>
            </a:r>
            <a:endParaRPr sz="1300">
              <a:latin typeface="Calibri"/>
              <a:cs typeface="Calibri"/>
            </a:endParaRPr>
          </a:p>
          <a:p>
            <a:pPr marL="777875" algn="ctr">
              <a:lnSpc>
                <a:spcPct val="100000"/>
              </a:lnSpc>
              <a:spcBef>
                <a:spcPts val="70"/>
              </a:spcBef>
            </a:pPr>
            <a:r>
              <a:rPr sz="1300" b="1" dirty="0">
                <a:latin typeface="Calibri"/>
                <a:cs typeface="Calibri"/>
              </a:rPr>
              <a:t>QUEEN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</a:pPr>
            <a:r>
              <a:rPr sz="1300" b="1" spc="-5" dirty="0">
                <a:latin typeface="Calibri"/>
                <a:cs typeface="Calibri"/>
              </a:rPr>
              <a:t>KING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34057" y="4459985"/>
            <a:ext cx="466725" cy="226695"/>
          </a:xfrm>
          <a:custGeom>
            <a:avLst/>
            <a:gdLst/>
            <a:ahLst/>
            <a:cxnLst/>
            <a:rect l="l" t="t" r="r" b="b"/>
            <a:pathLst>
              <a:path w="466725" h="226695">
                <a:moveTo>
                  <a:pt x="411129" y="25907"/>
                </a:moveTo>
                <a:lnTo>
                  <a:pt x="0" y="208280"/>
                </a:lnTo>
                <a:lnTo>
                  <a:pt x="8128" y="226313"/>
                </a:lnTo>
                <a:lnTo>
                  <a:pt x="419138" y="44060"/>
                </a:lnTo>
                <a:lnTo>
                  <a:pt x="430657" y="28087"/>
                </a:lnTo>
                <a:lnTo>
                  <a:pt x="411129" y="25907"/>
                </a:lnTo>
                <a:close/>
              </a:path>
              <a:path w="466725" h="226695">
                <a:moveTo>
                  <a:pt x="456373" y="11049"/>
                </a:moveTo>
                <a:lnTo>
                  <a:pt x="444627" y="11049"/>
                </a:lnTo>
                <a:lnTo>
                  <a:pt x="452628" y="29209"/>
                </a:lnTo>
                <a:lnTo>
                  <a:pt x="419138" y="44060"/>
                </a:lnTo>
                <a:lnTo>
                  <a:pt x="389000" y="85851"/>
                </a:lnTo>
                <a:lnTo>
                  <a:pt x="385825" y="90296"/>
                </a:lnTo>
                <a:lnTo>
                  <a:pt x="386715" y="96519"/>
                </a:lnTo>
                <a:lnTo>
                  <a:pt x="395605" y="102869"/>
                </a:lnTo>
                <a:lnTo>
                  <a:pt x="401828" y="101853"/>
                </a:lnTo>
                <a:lnTo>
                  <a:pt x="405003" y="97408"/>
                </a:lnTo>
                <a:lnTo>
                  <a:pt x="466598" y="12191"/>
                </a:lnTo>
                <a:lnTo>
                  <a:pt x="456373" y="11049"/>
                </a:lnTo>
                <a:close/>
              </a:path>
              <a:path w="466725" h="226695">
                <a:moveTo>
                  <a:pt x="430657" y="28087"/>
                </a:moveTo>
                <a:lnTo>
                  <a:pt x="419138" y="44060"/>
                </a:lnTo>
                <a:lnTo>
                  <a:pt x="450909" y="29971"/>
                </a:lnTo>
                <a:lnTo>
                  <a:pt x="447548" y="29971"/>
                </a:lnTo>
                <a:lnTo>
                  <a:pt x="430657" y="28087"/>
                </a:lnTo>
                <a:close/>
              </a:path>
              <a:path w="466725" h="226695">
                <a:moveTo>
                  <a:pt x="440563" y="14350"/>
                </a:moveTo>
                <a:lnTo>
                  <a:pt x="430657" y="28087"/>
                </a:lnTo>
                <a:lnTo>
                  <a:pt x="447548" y="29971"/>
                </a:lnTo>
                <a:lnTo>
                  <a:pt x="440563" y="14350"/>
                </a:lnTo>
                <a:close/>
              </a:path>
              <a:path w="466725" h="226695">
                <a:moveTo>
                  <a:pt x="446081" y="14350"/>
                </a:moveTo>
                <a:lnTo>
                  <a:pt x="440563" y="14350"/>
                </a:lnTo>
                <a:lnTo>
                  <a:pt x="447548" y="29971"/>
                </a:lnTo>
                <a:lnTo>
                  <a:pt x="450909" y="29971"/>
                </a:lnTo>
                <a:lnTo>
                  <a:pt x="452628" y="29209"/>
                </a:lnTo>
                <a:lnTo>
                  <a:pt x="446081" y="14350"/>
                </a:lnTo>
                <a:close/>
              </a:path>
              <a:path w="466725" h="226695">
                <a:moveTo>
                  <a:pt x="444627" y="11049"/>
                </a:moveTo>
                <a:lnTo>
                  <a:pt x="411129" y="25907"/>
                </a:lnTo>
                <a:lnTo>
                  <a:pt x="430657" y="28087"/>
                </a:lnTo>
                <a:lnTo>
                  <a:pt x="440563" y="14350"/>
                </a:lnTo>
                <a:lnTo>
                  <a:pt x="446081" y="14350"/>
                </a:lnTo>
                <a:lnTo>
                  <a:pt x="444627" y="11049"/>
                </a:lnTo>
                <a:close/>
              </a:path>
              <a:path w="466725" h="226695">
                <a:moveTo>
                  <a:pt x="356616" y="0"/>
                </a:moveTo>
                <a:lnTo>
                  <a:pt x="351790" y="3809"/>
                </a:lnTo>
                <a:lnTo>
                  <a:pt x="350519" y="14731"/>
                </a:lnTo>
                <a:lnTo>
                  <a:pt x="354456" y="19684"/>
                </a:lnTo>
                <a:lnTo>
                  <a:pt x="359918" y="20193"/>
                </a:lnTo>
                <a:lnTo>
                  <a:pt x="411129" y="25907"/>
                </a:lnTo>
                <a:lnTo>
                  <a:pt x="444627" y="11049"/>
                </a:lnTo>
                <a:lnTo>
                  <a:pt x="456373" y="11049"/>
                </a:lnTo>
                <a:lnTo>
                  <a:pt x="362077" y="507"/>
                </a:lnTo>
                <a:lnTo>
                  <a:pt x="35661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07666" y="4735829"/>
            <a:ext cx="466725" cy="226695"/>
          </a:xfrm>
          <a:custGeom>
            <a:avLst/>
            <a:gdLst/>
            <a:ahLst/>
            <a:cxnLst/>
            <a:rect l="l" t="t" r="r" b="b"/>
            <a:pathLst>
              <a:path w="466725" h="226695">
                <a:moveTo>
                  <a:pt x="411129" y="25907"/>
                </a:moveTo>
                <a:lnTo>
                  <a:pt x="0" y="208280"/>
                </a:lnTo>
                <a:lnTo>
                  <a:pt x="8127" y="226314"/>
                </a:lnTo>
                <a:lnTo>
                  <a:pt x="419138" y="44060"/>
                </a:lnTo>
                <a:lnTo>
                  <a:pt x="430657" y="28087"/>
                </a:lnTo>
                <a:lnTo>
                  <a:pt x="411129" y="25907"/>
                </a:lnTo>
                <a:close/>
              </a:path>
              <a:path w="466725" h="226695">
                <a:moveTo>
                  <a:pt x="456373" y="11049"/>
                </a:moveTo>
                <a:lnTo>
                  <a:pt x="444626" y="11049"/>
                </a:lnTo>
                <a:lnTo>
                  <a:pt x="452627" y="29210"/>
                </a:lnTo>
                <a:lnTo>
                  <a:pt x="419138" y="44060"/>
                </a:lnTo>
                <a:lnTo>
                  <a:pt x="389000" y="85852"/>
                </a:lnTo>
                <a:lnTo>
                  <a:pt x="385825" y="90297"/>
                </a:lnTo>
                <a:lnTo>
                  <a:pt x="386714" y="96520"/>
                </a:lnTo>
                <a:lnTo>
                  <a:pt x="395604" y="102870"/>
                </a:lnTo>
                <a:lnTo>
                  <a:pt x="401827" y="101854"/>
                </a:lnTo>
                <a:lnTo>
                  <a:pt x="405002" y="97409"/>
                </a:lnTo>
                <a:lnTo>
                  <a:pt x="466597" y="12192"/>
                </a:lnTo>
                <a:lnTo>
                  <a:pt x="456373" y="11049"/>
                </a:lnTo>
                <a:close/>
              </a:path>
              <a:path w="466725" h="226695">
                <a:moveTo>
                  <a:pt x="430657" y="28087"/>
                </a:moveTo>
                <a:lnTo>
                  <a:pt x="419138" y="44060"/>
                </a:lnTo>
                <a:lnTo>
                  <a:pt x="450909" y="29972"/>
                </a:lnTo>
                <a:lnTo>
                  <a:pt x="447547" y="29972"/>
                </a:lnTo>
                <a:lnTo>
                  <a:pt x="430657" y="28087"/>
                </a:lnTo>
                <a:close/>
              </a:path>
              <a:path w="466725" h="226695">
                <a:moveTo>
                  <a:pt x="440563" y="14351"/>
                </a:moveTo>
                <a:lnTo>
                  <a:pt x="430657" y="28087"/>
                </a:lnTo>
                <a:lnTo>
                  <a:pt x="447547" y="29972"/>
                </a:lnTo>
                <a:lnTo>
                  <a:pt x="440563" y="14351"/>
                </a:lnTo>
                <a:close/>
              </a:path>
              <a:path w="466725" h="226695">
                <a:moveTo>
                  <a:pt x="446081" y="14351"/>
                </a:moveTo>
                <a:lnTo>
                  <a:pt x="440563" y="14351"/>
                </a:lnTo>
                <a:lnTo>
                  <a:pt x="447547" y="29972"/>
                </a:lnTo>
                <a:lnTo>
                  <a:pt x="450909" y="29972"/>
                </a:lnTo>
                <a:lnTo>
                  <a:pt x="452627" y="29210"/>
                </a:lnTo>
                <a:lnTo>
                  <a:pt x="446081" y="14351"/>
                </a:lnTo>
                <a:close/>
              </a:path>
              <a:path w="466725" h="226695">
                <a:moveTo>
                  <a:pt x="444626" y="11049"/>
                </a:moveTo>
                <a:lnTo>
                  <a:pt x="411129" y="25907"/>
                </a:lnTo>
                <a:lnTo>
                  <a:pt x="430657" y="28087"/>
                </a:lnTo>
                <a:lnTo>
                  <a:pt x="440563" y="14351"/>
                </a:lnTo>
                <a:lnTo>
                  <a:pt x="446081" y="14351"/>
                </a:lnTo>
                <a:lnTo>
                  <a:pt x="444626" y="11049"/>
                </a:lnTo>
                <a:close/>
              </a:path>
              <a:path w="466725" h="226695">
                <a:moveTo>
                  <a:pt x="356615" y="0"/>
                </a:moveTo>
                <a:lnTo>
                  <a:pt x="351789" y="3810"/>
                </a:lnTo>
                <a:lnTo>
                  <a:pt x="350519" y="14732"/>
                </a:lnTo>
                <a:lnTo>
                  <a:pt x="354456" y="19685"/>
                </a:lnTo>
                <a:lnTo>
                  <a:pt x="359917" y="20193"/>
                </a:lnTo>
                <a:lnTo>
                  <a:pt x="411129" y="25907"/>
                </a:lnTo>
                <a:lnTo>
                  <a:pt x="444626" y="11049"/>
                </a:lnTo>
                <a:lnTo>
                  <a:pt x="456373" y="11049"/>
                </a:lnTo>
                <a:lnTo>
                  <a:pt x="362076" y="508"/>
                </a:lnTo>
                <a:lnTo>
                  <a:pt x="35661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00401" y="5446014"/>
            <a:ext cx="466725" cy="226695"/>
          </a:xfrm>
          <a:custGeom>
            <a:avLst/>
            <a:gdLst/>
            <a:ahLst/>
            <a:cxnLst/>
            <a:rect l="l" t="t" r="r" b="b"/>
            <a:pathLst>
              <a:path w="466725" h="226695">
                <a:moveTo>
                  <a:pt x="411124" y="25907"/>
                </a:moveTo>
                <a:lnTo>
                  <a:pt x="0" y="208241"/>
                </a:lnTo>
                <a:lnTo>
                  <a:pt x="8128" y="226364"/>
                </a:lnTo>
                <a:lnTo>
                  <a:pt x="419134" y="44065"/>
                </a:lnTo>
                <a:lnTo>
                  <a:pt x="430657" y="28087"/>
                </a:lnTo>
                <a:lnTo>
                  <a:pt x="411124" y="25907"/>
                </a:lnTo>
                <a:close/>
              </a:path>
              <a:path w="466725" h="226695">
                <a:moveTo>
                  <a:pt x="456373" y="11049"/>
                </a:moveTo>
                <a:lnTo>
                  <a:pt x="444627" y="11049"/>
                </a:lnTo>
                <a:lnTo>
                  <a:pt x="452628" y="29210"/>
                </a:lnTo>
                <a:lnTo>
                  <a:pt x="419134" y="44065"/>
                </a:lnTo>
                <a:lnTo>
                  <a:pt x="389000" y="85852"/>
                </a:lnTo>
                <a:lnTo>
                  <a:pt x="385825" y="90297"/>
                </a:lnTo>
                <a:lnTo>
                  <a:pt x="386715" y="96520"/>
                </a:lnTo>
                <a:lnTo>
                  <a:pt x="395605" y="102870"/>
                </a:lnTo>
                <a:lnTo>
                  <a:pt x="401828" y="101854"/>
                </a:lnTo>
                <a:lnTo>
                  <a:pt x="405003" y="97409"/>
                </a:lnTo>
                <a:lnTo>
                  <a:pt x="466598" y="12192"/>
                </a:lnTo>
                <a:lnTo>
                  <a:pt x="456373" y="11049"/>
                </a:lnTo>
                <a:close/>
              </a:path>
              <a:path w="466725" h="226695">
                <a:moveTo>
                  <a:pt x="430657" y="28087"/>
                </a:moveTo>
                <a:lnTo>
                  <a:pt x="419134" y="44065"/>
                </a:lnTo>
                <a:lnTo>
                  <a:pt x="450910" y="29972"/>
                </a:lnTo>
                <a:lnTo>
                  <a:pt x="447548" y="29972"/>
                </a:lnTo>
                <a:lnTo>
                  <a:pt x="430657" y="28087"/>
                </a:lnTo>
                <a:close/>
              </a:path>
              <a:path w="466725" h="226695">
                <a:moveTo>
                  <a:pt x="440563" y="14351"/>
                </a:moveTo>
                <a:lnTo>
                  <a:pt x="430657" y="28087"/>
                </a:lnTo>
                <a:lnTo>
                  <a:pt x="447548" y="29972"/>
                </a:lnTo>
                <a:lnTo>
                  <a:pt x="440563" y="14351"/>
                </a:lnTo>
                <a:close/>
              </a:path>
              <a:path w="466725" h="226695">
                <a:moveTo>
                  <a:pt x="446081" y="14351"/>
                </a:moveTo>
                <a:lnTo>
                  <a:pt x="440563" y="14351"/>
                </a:lnTo>
                <a:lnTo>
                  <a:pt x="447548" y="29972"/>
                </a:lnTo>
                <a:lnTo>
                  <a:pt x="450910" y="29972"/>
                </a:lnTo>
                <a:lnTo>
                  <a:pt x="452628" y="29210"/>
                </a:lnTo>
                <a:lnTo>
                  <a:pt x="446081" y="14351"/>
                </a:lnTo>
                <a:close/>
              </a:path>
              <a:path w="466725" h="226695">
                <a:moveTo>
                  <a:pt x="444627" y="11049"/>
                </a:moveTo>
                <a:lnTo>
                  <a:pt x="411124" y="25907"/>
                </a:lnTo>
                <a:lnTo>
                  <a:pt x="430657" y="28087"/>
                </a:lnTo>
                <a:lnTo>
                  <a:pt x="440563" y="14351"/>
                </a:lnTo>
                <a:lnTo>
                  <a:pt x="446081" y="14351"/>
                </a:lnTo>
                <a:lnTo>
                  <a:pt x="444627" y="11049"/>
                </a:lnTo>
                <a:close/>
              </a:path>
              <a:path w="466725" h="226695">
                <a:moveTo>
                  <a:pt x="356616" y="0"/>
                </a:moveTo>
                <a:lnTo>
                  <a:pt x="351790" y="3810"/>
                </a:lnTo>
                <a:lnTo>
                  <a:pt x="350520" y="14732"/>
                </a:lnTo>
                <a:lnTo>
                  <a:pt x="354456" y="19685"/>
                </a:lnTo>
                <a:lnTo>
                  <a:pt x="359918" y="20193"/>
                </a:lnTo>
                <a:lnTo>
                  <a:pt x="411124" y="25907"/>
                </a:lnTo>
                <a:lnTo>
                  <a:pt x="444627" y="11049"/>
                </a:lnTo>
                <a:lnTo>
                  <a:pt x="456373" y="11049"/>
                </a:lnTo>
                <a:lnTo>
                  <a:pt x="362077" y="508"/>
                </a:lnTo>
                <a:lnTo>
                  <a:pt x="35661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39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785" y="237490"/>
            <a:ext cx="7250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Espace</a:t>
            </a:r>
            <a:r>
              <a:rPr spc="-20" dirty="0"/>
              <a:t> </a:t>
            </a:r>
            <a:r>
              <a:rPr dirty="0"/>
              <a:t>des</a:t>
            </a:r>
            <a:r>
              <a:rPr spc="-10" dirty="0"/>
              <a:t> </a:t>
            </a:r>
            <a:r>
              <a:rPr dirty="0"/>
              <a:t>sens,</a:t>
            </a:r>
            <a:r>
              <a:rPr spc="-15" dirty="0"/>
              <a:t> </a:t>
            </a:r>
            <a:r>
              <a:rPr spc="-5" dirty="0"/>
              <a:t>espace</a:t>
            </a:r>
            <a:r>
              <a:rPr spc="-25" dirty="0"/>
              <a:t> </a:t>
            </a:r>
            <a:r>
              <a:rPr dirty="0"/>
              <a:t>des</a:t>
            </a:r>
            <a:r>
              <a:rPr spc="-15" dirty="0"/>
              <a:t> </a:t>
            </a:r>
            <a:r>
              <a:rPr spc="-25" dirty="0"/>
              <a:t>contextes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123" y="1126337"/>
            <a:ext cx="8140700" cy="158178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latin typeface="Calibri"/>
                <a:cs typeface="Calibri"/>
              </a:rPr>
              <a:t>Espace</a:t>
            </a:r>
            <a:r>
              <a:rPr sz="1800" dirty="0">
                <a:latin typeface="Calibri"/>
                <a:cs typeface="Calibri"/>
              </a:rPr>
              <a:t> dense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dimension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 pour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représenter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l’aide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vecteurs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(espace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latin typeface="Calibri"/>
                <a:cs typeface="Calibri"/>
              </a:rPr>
              <a:t>sémantiques).</a:t>
            </a:r>
            <a:endParaRPr sz="1800">
              <a:latin typeface="Calibri"/>
              <a:cs typeface="Calibri"/>
            </a:endParaRPr>
          </a:p>
          <a:p>
            <a:pPr marL="12700" marR="1409065">
              <a:lnSpc>
                <a:spcPts val="3670"/>
              </a:lnSpc>
              <a:spcBef>
                <a:spcPts val="170"/>
              </a:spcBef>
            </a:pPr>
            <a:r>
              <a:rPr sz="180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étant</a:t>
            </a:r>
            <a:r>
              <a:rPr sz="1800" spc="-5" dirty="0">
                <a:latin typeface="Calibri"/>
                <a:cs typeface="Calibri"/>
              </a:rPr>
              <a:t> 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hyper-paramètre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l’algorithme.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souvent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</a:t>
            </a:r>
            <a:r>
              <a:rPr sz="1800" dirty="0">
                <a:latin typeface="Calibri"/>
                <a:cs typeface="Calibri"/>
              </a:rPr>
              <a:t> 100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dirty="0">
                <a:latin typeface="Calibri"/>
                <a:cs typeface="Calibri"/>
              </a:rPr>
              <a:t> 300.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&lt;&lt;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95" dirty="0">
                <a:latin typeface="Calibri"/>
                <a:cs typeface="Calibri"/>
              </a:rPr>
              <a:t>V.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123" y="2873121"/>
            <a:ext cx="94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0" dirty="0">
                <a:latin typeface="Calibri"/>
                <a:cs typeface="Calibri"/>
              </a:rPr>
              <a:t>x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b="1" dirty="0">
                <a:latin typeface="Calibri"/>
                <a:cs typeface="Calibri"/>
              </a:rPr>
              <a:t>ple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1344" y="4114876"/>
            <a:ext cx="1034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assimiler</a:t>
            </a:r>
            <a:r>
              <a:rPr sz="1800" b="1" spc="-8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123" y="5473700"/>
            <a:ext cx="869315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Représentation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distribuée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c’est-à-dire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d’un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distribué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composantes.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6311" y="2997707"/>
            <a:ext cx="120014" cy="1943100"/>
          </a:xfrm>
          <a:custGeom>
            <a:avLst/>
            <a:gdLst/>
            <a:ahLst/>
            <a:cxnLst/>
            <a:rect l="l" t="t" r="r" b="b"/>
            <a:pathLst>
              <a:path w="120014" h="1943100">
                <a:moveTo>
                  <a:pt x="119887" y="1943099"/>
                </a:moveTo>
                <a:lnTo>
                  <a:pt x="73241" y="1933672"/>
                </a:lnTo>
                <a:lnTo>
                  <a:pt x="35131" y="1907968"/>
                </a:lnTo>
                <a:lnTo>
                  <a:pt x="9427" y="1869858"/>
                </a:lnTo>
                <a:lnTo>
                  <a:pt x="0" y="1823211"/>
                </a:lnTo>
                <a:lnTo>
                  <a:pt x="0" y="119887"/>
                </a:lnTo>
                <a:lnTo>
                  <a:pt x="9427" y="73241"/>
                </a:lnTo>
                <a:lnTo>
                  <a:pt x="35131" y="35131"/>
                </a:lnTo>
                <a:lnTo>
                  <a:pt x="73241" y="9427"/>
                </a:lnTo>
                <a:lnTo>
                  <a:pt x="11988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95751" y="2997707"/>
            <a:ext cx="120014" cy="1943100"/>
          </a:xfrm>
          <a:custGeom>
            <a:avLst/>
            <a:gdLst/>
            <a:ahLst/>
            <a:cxnLst/>
            <a:rect l="l" t="t" r="r" b="b"/>
            <a:pathLst>
              <a:path w="120014" h="1943100">
                <a:moveTo>
                  <a:pt x="0" y="0"/>
                </a:moveTo>
                <a:lnTo>
                  <a:pt x="46646" y="9427"/>
                </a:lnTo>
                <a:lnTo>
                  <a:pt x="84756" y="35131"/>
                </a:lnTo>
                <a:lnTo>
                  <a:pt x="110460" y="73241"/>
                </a:lnTo>
                <a:lnTo>
                  <a:pt x="119887" y="119887"/>
                </a:lnTo>
                <a:lnTo>
                  <a:pt x="119887" y="1823211"/>
                </a:lnTo>
                <a:lnTo>
                  <a:pt x="110460" y="1869858"/>
                </a:lnTo>
                <a:lnTo>
                  <a:pt x="84756" y="1907968"/>
                </a:lnTo>
                <a:lnTo>
                  <a:pt x="46646" y="1933672"/>
                </a:lnTo>
                <a:lnTo>
                  <a:pt x="0" y="19430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54604" y="3015487"/>
            <a:ext cx="549275" cy="1489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12</a:t>
            </a:r>
            <a:r>
              <a:rPr sz="1600" spc="-5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38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7493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76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7493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12</a:t>
            </a:r>
            <a:r>
              <a:rPr sz="1600" spc="-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-0.590</a:t>
            </a:r>
            <a:endParaRPr sz="1600">
              <a:latin typeface="Calibri"/>
              <a:cs typeface="Calibri"/>
            </a:endParaRPr>
          </a:p>
          <a:p>
            <a:pPr marL="53975" algn="ctr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Times New Roman"/>
                <a:cs typeface="Times New Roman"/>
              </a:rPr>
              <a:t>⸽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40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785" y="237490"/>
            <a:ext cx="7250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Espace</a:t>
            </a:r>
            <a:r>
              <a:rPr spc="-20" dirty="0"/>
              <a:t> </a:t>
            </a:r>
            <a:r>
              <a:rPr dirty="0"/>
              <a:t>des</a:t>
            </a:r>
            <a:r>
              <a:rPr spc="-10" dirty="0"/>
              <a:t> </a:t>
            </a:r>
            <a:r>
              <a:rPr dirty="0"/>
              <a:t>sens,</a:t>
            </a:r>
            <a:r>
              <a:rPr spc="-15" dirty="0"/>
              <a:t> </a:t>
            </a:r>
            <a:r>
              <a:rPr spc="-5" dirty="0"/>
              <a:t>espace</a:t>
            </a:r>
            <a:r>
              <a:rPr spc="-25" dirty="0"/>
              <a:t> </a:t>
            </a:r>
            <a:r>
              <a:rPr dirty="0"/>
              <a:t>des</a:t>
            </a:r>
            <a:r>
              <a:rPr spc="-15" dirty="0"/>
              <a:t> </a:t>
            </a:r>
            <a:r>
              <a:rPr spc="-25" dirty="0"/>
              <a:t>contextes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123" y="1020317"/>
            <a:ext cx="881062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Les mots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constituent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aussi </a:t>
            </a:r>
            <a:r>
              <a:rPr sz="1800" spc="-10" dirty="0">
                <a:latin typeface="Calibri"/>
                <a:cs typeface="Calibri"/>
              </a:rPr>
              <a:t>représentés </a:t>
            </a:r>
            <a:r>
              <a:rPr sz="1800" dirty="0">
                <a:latin typeface="Calibri"/>
                <a:cs typeface="Calibri"/>
              </a:rPr>
              <a:t>par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vecteurs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dimension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b="1" spc="-10" dirty="0">
                <a:latin typeface="Calibri"/>
                <a:cs typeface="Calibri"/>
              </a:rPr>
              <a:t>Exemple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344" y="2728976"/>
            <a:ext cx="1034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F81BC"/>
                </a:solidFill>
                <a:latin typeface="Calibri"/>
                <a:cs typeface="Calibri"/>
              </a:rPr>
              <a:t>assimiler</a:t>
            </a:r>
            <a:r>
              <a:rPr sz="1800" b="1" spc="-8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123" y="3971290"/>
            <a:ext cx="629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 </a:t>
            </a:r>
            <a:r>
              <a:rPr sz="1800" spc="-15" dirty="0">
                <a:latin typeface="Calibri"/>
                <a:cs typeface="Calibri"/>
              </a:rPr>
              <a:t>contexte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«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étudiant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»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avoir </a:t>
            </a:r>
            <a:r>
              <a:rPr sz="1800" dirty="0">
                <a:latin typeface="Calibri"/>
                <a:cs typeface="Calibri"/>
              </a:rPr>
              <a:t>la </a:t>
            </a:r>
            <a:r>
              <a:rPr sz="1800" spc="-10" dirty="0">
                <a:latin typeface="Calibri"/>
                <a:cs typeface="Calibri"/>
              </a:rPr>
              <a:t>représentation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suivante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23160" y="1988820"/>
            <a:ext cx="120650" cy="1790700"/>
          </a:xfrm>
          <a:custGeom>
            <a:avLst/>
            <a:gdLst/>
            <a:ahLst/>
            <a:cxnLst/>
            <a:rect l="l" t="t" r="r" b="b"/>
            <a:pathLst>
              <a:path w="120650" h="1790700">
                <a:moveTo>
                  <a:pt x="120141" y="1790699"/>
                </a:moveTo>
                <a:lnTo>
                  <a:pt x="73402" y="1781250"/>
                </a:lnTo>
                <a:lnTo>
                  <a:pt x="35210" y="1755489"/>
                </a:lnTo>
                <a:lnTo>
                  <a:pt x="9449" y="1717297"/>
                </a:lnTo>
                <a:lnTo>
                  <a:pt x="0" y="1670557"/>
                </a:lnTo>
                <a:lnTo>
                  <a:pt x="0" y="120141"/>
                </a:ln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23870" y="1988820"/>
            <a:ext cx="120650" cy="1790700"/>
          </a:xfrm>
          <a:custGeom>
            <a:avLst/>
            <a:gdLst/>
            <a:ahLst/>
            <a:cxnLst/>
            <a:rect l="l" t="t" r="r" b="b"/>
            <a:pathLst>
              <a:path w="120650" h="1790700">
                <a:moveTo>
                  <a:pt x="0" y="0"/>
                </a:moveTo>
                <a:lnTo>
                  <a:pt x="46739" y="9449"/>
                </a:lnTo>
                <a:lnTo>
                  <a:pt x="84931" y="35210"/>
                </a:lnTo>
                <a:lnTo>
                  <a:pt x="110692" y="73402"/>
                </a:lnTo>
                <a:lnTo>
                  <a:pt x="120142" y="120141"/>
                </a:lnTo>
                <a:lnTo>
                  <a:pt x="120142" y="1670557"/>
                </a:lnTo>
                <a:lnTo>
                  <a:pt x="110692" y="1717297"/>
                </a:lnTo>
                <a:lnTo>
                  <a:pt x="84931" y="1755489"/>
                </a:lnTo>
                <a:lnTo>
                  <a:pt x="46739" y="1781250"/>
                </a:lnTo>
                <a:lnTo>
                  <a:pt x="0" y="179069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73832" y="1967611"/>
            <a:ext cx="549275" cy="1489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36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74930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5" dirty="0">
                <a:latin typeface="Calibri"/>
                <a:cs typeface="Calibri"/>
              </a:rPr>
              <a:t>15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56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-</a:t>
            </a: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68</a:t>
            </a:r>
            <a:r>
              <a:rPr sz="1600" spc="-5" dirty="0"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  <a:p>
            <a:pPr marL="74930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0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spc="-10" dirty="0">
                <a:latin typeface="Calibri"/>
                <a:cs typeface="Calibri"/>
              </a:rPr>
              <a:t>11</a:t>
            </a:r>
            <a:r>
              <a:rPr sz="1600" spc="-5" dirty="0"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R="1905" algn="ctr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Times New Roman"/>
                <a:cs typeface="Times New Roman"/>
              </a:rPr>
              <a:t>⸽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23160" y="4436364"/>
            <a:ext cx="120650" cy="1652270"/>
          </a:xfrm>
          <a:custGeom>
            <a:avLst/>
            <a:gdLst/>
            <a:ahLst/>
            <a:cxnLst/>
            <a:rect l="l" t="t" r="r" b="b"/>
            <a:pathLst>
              <a:path w="120650" h="1652270">
                <a:moveTo>
                  <a:pt x="120141" y="1652016"/>
                </a:moveTo>
                <a:lnTo>
                  <a:pt x="73402" y="1642575"/>
                </a:lnTo>
                <a:lnTo>
                  <a:pt x="35210" y="1616829"/>
                </a:lnTo>
                <a:lnTo>
                  <a:pt x="9449" y="1578640"/>
                </a:lnTo>
                <a:lnTo>
                  <a:pt x="0" y="1531874"/>
                </a:lnTo>
                <a:lnTo>
                  <a:pt x="0" y="120142"/>
                </a:ln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2294" y="4480052"/>
          <a:ext cx="1959610" cy="1416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66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1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0.030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8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-0.255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5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8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0.490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667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étudiant</a:t>
                      </a:r>
                      <a:r>
                        <a:rPr sz="1800" b="1" spc="-60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8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0.085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5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 algn="ctr">
                        <a:lnSpc>
                          <a:spcPts val="159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-0.205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158115" algn="ctr">
                        <a:lnSpc>
                          <a:spcPts val="1845"/>
                        </a:lnSpc>
                        <a:spcBef>
                          <a:spcPts val="1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⸽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023870" y="4436364"/>
            <a:ext cx="120650" cy="1652270"/>
          </a:xfrm>
          <a:custGeom>
            <a:avLst/>
            <a:gdLst/>
            <a:ahLst/>
            <a:cxnLst/>
            <a:rect l="l" t="t" r="r" b="b"/>
            <a:pathLst>
              <a:path w="120650" h="1652270">
                <a:moveTo>
                  <a:pt x="0" y="0"/>
                </a:moveTo>
                <a:lnTo>
                  <a:pt x="46739" y="9449"/>
                </a:lnTo>
                <a:lnTo>
                  <a:pt x="84931" y="35210"/>
                </a:lnTo>
                <a:lnTo>
                  <a:pt x="110692" y="73402"/>
                </a:lnTo>
                <a:lnTo>
                  <a:pt x="120142" y="120142"/>
                </a:lnTo>
                <a:lnTo>
                  <a:pt x="120142" y="1531874"/>
                </a:lnTo>
                <a:lnTo>
                  <a:pt x="110692" y="1578640"/>
                </a:lnTo>
                <a:lnTo>
                  <a:pt x="84931" y="1616829"/>
                </a:lnTo>
                <a:lnTo>
                  <a:pt x="46739" y="1642575"/>
                </a:lnTo>
                <a:lnTo>
                  <a:pt x="0" y="165201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41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7259" y="5041049"/>
            <a:ext cx="376410" cy="78210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39320" y="1082040"/>
            <a:ext cx="5065395" cy="4843780"/>
            <a:chOff x="2339975" y="1089533"/>
            <a:chExt cx="5065395" cy="4843780"/>
          </a:xfrm>
        </p:grpSpPr>
        <p:sp>
          <p:nvSpPr>
            <p:cNvPr id="4" name="object 4"/>
            <p:cNvSpPr/>
            <p:nvPr/>
          </p:nvSpPr>
          <p:spPr>
            <a:xfrm>
              <a:off x="2339975" y="2075433"/>
              <a:ext cx="2341245" cy="347345"/>
            </a:xfrm>
            <a:custGeom>
              <a:avLst/>
              <a:gdLst/>
              <a:ahLst/>
              <a:cxnLst/>
              <a:rect l="l" t="t" r="r" b="b"/>
              <a:pathLst>
                <a:path w="2341245" h="347344">
                  <a:moveTo>
                    <a:pt x="2264785" y="31527"/>
                  </a:moveTo>
                  <a:lnTo>
                    <a:pt x="0" y="334390"/>
                  </a:lnTo>
                  <a:lnTo>
                    <a:pt x="1777" y="347090"/>
                  </a:lnTo>
                  <a:lnTo>
                    <a:pt x="2266455" y="44098"/>
                  </a:lnTo>
                  <a:lnTo>
                    <a:pt x="2264785" y="31527"/>
                  </a:lnTo>
                  <a:close/>
                </a:path>
                <a:path w="2341245" h="347344">
                  <a:moveTo>
                    <a:pt x="2337939" y="29844"/>
                  </a:moveTo>
                  <a:lnTo>
                    <a:pt x="2277364" y="29844"/>
                  </a:lnTo>
                  <a:lnTo>
                    <a:pt x="2279015" y="42417"/>
                  </a:lnTo>
                  <a:lnTo>
                    <a:pt x="2266455" y="44098"/>
                  </a:lnTo>
                  <a:lnTo>
                    <a:pt x="2270633" y="75564"/>
                  </a:lnTo>
                  <a:lnTo>
                    <a:pt x="2337939" y="29844"/>
                  </a:lnTo>
                  <a:close/>
                </a:path>
                <a:path w="2341245" h="347344">
                  <a:moveTo>
                    <a:pt x="2277364" y="29844"/>
                  </a:moveTo>
                  <a:lnTo>
                    <a:pt x="2264785" y="31527"/>
                  </a:lnTo>
                  <a:lnTo>
                    <a:pt x="2266455" y="44098"/>
                  </a:lnTo>
                  <a:lnTo>
                    <a:pt x="2279015" y="42417"/>
                  </a:lnTo>
                  <a:lnTo>
                    <a:pt x="2277364" y="29844"/>
                  </a:lnTo>
                  <a:close/>
                </a:path>
                <a:path w="2341245" h="347344">
                  <a:moveTo>
                    <a:pt x="2260600" y="0"/>
                  </a:moveTo>
                  <a:lnTo>
                    <a:pt x="2264785" y="31527"/>
                  </a:lnTo>
                  <a:lnTo>
                    <a:pt x="2277364" y="29844"/>
                  </a:lnTo>
                  <a:lnTo>
                    <a:pt x="2337939" y="29844"/>
                  </a:lnTo>
                  <a:lnTo>
                    <a:pt x="2341117" y="27686"/>
                  </a:lnTo>
                  <a:lnTo>
                    <a:pt x="226060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37253" y="1247394"/>
              <a:ext cx="3455035" cy="2121535"/>
            </a:xfrm>
            <a:custGeom>
              <a:avLst/>
              <a:gdLst/>
              <a:ahLst/>
              <a:cxnLst/>
              <a:rect l="l" t="t" r="r" b="b"/>
              <a:pathLst>
                <a:path w="3455034" h="2121535">
                  <a:moveTo>
                    <a:pt x="0" y="1060703"/>
                  </a:moveTo>
                  <a:lnTo>
                    <a:pt x="3985" y="988077"/>
                  </a:lnTo>
                  <a:lnTo>
                    <a:pt x="15770" y="916764"/>
                  </a:lnTo>
                  <a:lnTo>
                    <a:pt x="35096" y="846923"/>
                  </a:lnTo>
                  <a:lnTo>
                    <a:pt x="61707" y="778712"/>
                  </a:lnTo>
                  <a:lnTo>
                    <a:pt x="95346" y="712290"/>
                  </a:lnTo>
                  <a:lnTo>
                    <a:pt x="135755" y="647813"/>
                  </a:lnTo>
                  <a:lnTo>
                    <a:pt x="158417" y="616353"/>
                  </a:lnTo>
                  <a:lnTo>
                    <a:pt x="182676" y="585439"/>
                  </a:lnTo>
                  <a:lnTo>
                    <a:pt x="208498" y="555091"/>
                  </a:lnTo>
                  <a:lnTo>
                    <a:pt x="235853" y="525328"/>
                  </a:lnTo>
                  <a:lnTo>
                    <a:pt x="264706" y="496170"/>
                  </a:lnTo>
                  <a:lnTo>
                    <a:pt x="295027" y="467636"/>
                  </a:lnTo>
                  <a:lnTo>
                    <a:pt x="326784" y="439747"/>
                  </a:lnTo>
                  <a:lnTo>
                    <a:pt x="359943" y="412522"/>
                  </a:lnTo>
                  <a:lnTo>
                    <a:pt x="394473" y="385980"/>
                  </a:lnTo>
                  <a:lnTo>
                    <a:pt x="430342" y="360143"/>
                  </a:lnTo>
                  <a:lnTo>
                    <a:pt x="467518" y="335029"/>
                  </a:lnTo>
                  <a:lnTo>
                    <a:pt x="505968" y="310657"/>
                  </a:lnTo>
                  <a:lnTo>
                    <a:pt x="545660" y="287049"/>
                  </a:lnTo>
                  <a:lnTo>
                    <a:pt x="586562" y="264223"/>
                  </a:lnTo>
                  <a:lnTo>
                    <a:pt x="628642" y="242200"/>
                  </a:lnTo>
                  <a:lnTo>
                    <a:pt x="671867" y="220998"/>
                  </a:lnTo>
                  <a:lnTo>
                    <a:pt x="716207" y="200639"/>
                  </a:lnTo>
                  <a:lnTo>
                    <a:pt x="761627" y="181140"/>
                  </a:lnTo>
                  <a:lnTo>
                    <a:pt x="808097" y="162524"/>
                  </a:lnTo>
                  <a:lnTo>
                    <a:pt x="855584" y="144808"/>
                  </a:lnTo>
                  <a:lnTo>
                    <a:pt x="904056" y="128013"/>
                  </a:lnTo>
                  <a:lnTo>
                    <a:pt x="953481" y="112158"/>
                  </a:lnTo>
                  <a:lnTo>
                    <a:pt x="1003826" y="97264"/>
                  </a:lnTo>
                  <a:lnTo>
                    <a:pt x="1055060" y="83349"/>
                  </a:lnTo>
                  <a:lnTo>
                    <a:pt x="1107150" y="70435"/>
                  </a:lnTo>
                  <a:lnTo>
                    <a:pt x="1160064" y="58539"/>
                  </a:lnTo>
                  <a:lnTo>
                    <a:pt x="1213770" y="47683"/>
                  </a:lnTo>
                  <a:lnTo>
                    <a:pt x="1268236" y="37886"/>
                  </a:lnTo>
                  <a:lnTo>
                    <a:pt x="1323429" y="29168"/>
                  </a:lnTo>
                  <a:lnTo>
                    <a:pt x="1379318" y="21548"/>
                  </a:lnTo>
                  <a:lnTo>
                    <a:pt x="1435870" y="15046"/>
                  </a:lnTo>
                  <a:lnTo>
                    <a:pt x="1493053" y="9682"/>
                  </a:lnTo>
                  <a:lnTo>
                    <a:pt x="1550835" y="5475"/>
                  </a:lnTo>
                  <a:lnTo>
                    <a:pt x="1609184" y="2446"/>
                  </a:lnTo>
                  <a:lnTo>
                    <a:pt x="1668068" y="615"/>
                  </a:lnTo>
                  <a:lnTo>
                    <a:pt x="1727454" y="0"/>
                  </a:lnTo>
                  <a:lnTo>
                    <a:pt x="1786839" y="615"/>
                  </a:lnTo>
                  <a:lnTo>
                    <a:pt x="1845723" y="2446"/>
                  </a:lnTo>
                  <a:lnTo>
                    <a:pt x="1904072" y="5475"/>
                  </a:lnTo>
                  <a:lnTo>
                    <a:pt x="1961854" y="9682"/>
                  </a:lnTo>
                  <a:lnTo>
                    <a:pt x="2019037" y="15046"/>
                  </a:lnTo>
                  <a:lnTo>
                    <a:pt x="2075589" y="21548"/>
                  </a:lnTo>
                  <a:lnTo>
                    <a:pt x="2131478" y="29168"/>
                  </a:lnTo>
                  <a:lnTo>
                    <a:pt x="2186671" y="37886"/>
                  </a:lnTo>
                  <a:lnTo>
                    <a:pt x="2241137" y="47683"/>
                  </a:lnTo>
                  <a:lnTo>
                    <a:pt x="2294843" y="58539"/>
                  </a:lnTo>
                  <a:lnTo>
                    <a:pt x="2347757" y="70435"/>
                  </a:lnTo>
                  <a:lnTo>
                    <a:pt x="2399847" y="83349"/>
                  </a:lnTo>
                  <a:lnTo>
                    <a:pt x="2451081" y="97264"/>
                  </a:lnTo>
                  <a:lnTo>
                    <a:pt x="2501426" y="112158"/>
                  </a:lnTo>
                  <a:lnTo>
                    <a:pt x="2550851" y="128013"/>
                  </a:lnTo>
                  <a:lnTo>
                    <a:pt x="2599323" y="144808"/>
                  </a:lnTo>
                  <a:lnTo>
                    <a:pt x="2646810" y="162524"/>
                  </a:lnTo>
                  <a:lnTo>
                    <a:pt x="2693280" y="181140"/>
                  </a:lnTo>
                  <a:lnTo>
                    <a:pt x="2738700" y="200639"/>
                  </a:lnTo>
                  <a:lnTo>
                    <a:pt x="2783040" y="220998"/>
                  </a:lnTo>
                  <a:lnTo>
                    <a:pt x="2826265" y="242200"/>
                  </a:lnTo>
                  <a:lnTo>
                    <a:pt x="2868345" y="264223"/>
                  </a:lnTo>
                  <a:lnTo>
                    <a:pt x="2909247" y="287049"/>
                  </a:lnTo>
                  <a:lnTo>
                    <a:pt x="2948939" y="310657"/>
                  </a:lnTo>
                  <a:lnTo>
                    <a:pt x="2987389" y="335029"/>
                  </a:lnTo>
                  <a:lnTo>
                    <a:pt x="3024565" y="360143"/>
                  </a:lnTo>
                  <a:lnTo>
                    <a:pt x="3060434" y="385980"/>
                  </a:lnTo>
                  <a:lnTo>
                    <a:pt x="3094964" y="412522"/>
                  </a:lnTo>
                  <a:lnTo>
                    <a:pt x="3128123" y="439747"/>
                  </a:lnTo>
                  <a:lnTo>
                    <a:pt x="3159880" y="467636"/>
                  </a:lnTo>
                  <a:lnTo>
                    <a:pt x="3190201" y="496170"/>
                  </a:lnTo>
                  <a:lnTo>
                    <a:pt x="3219054" y="525328"/>
                  </a:lnTo>
                  <a:lnTo>
                    <a:pt x="3246409" y="555091"/>
                  </a:lnTo>
                  <a:lnTo>
                    <a:pt x="3272231" y="585439"/>
                  </a:lnTo>
                  <a:lnTo>
                    <a:pt x="3296490" y="616353"/>
                  </a:lnTo>
                  <a:lnTo>
                    <a:pt x="3319152" y="647813"/>
                  </a:lnTo>
                  <a:lnTo>
                    <a:pt x="3340187" y="679798"/>
                  </a:lnTo>
                  <a:lnTo>
                    <a:pt x="3377243" y="745268"/>
                  </a:lnTo>
                  <a:lnTo>
                    <a:pt x="3407400" y="812604"/>
                  </a:lnTo>
                  <a:lnTo>
                    <a:pt x="3430401" y="881650"/>
                  </a:lnTo>
                  <a:lnTo>
                    <a:pt x="3445989" y="952246"/>
                  </a:lnTo>
                  <a:lnTo>
                    <a:pt x="3453906" y="1024236"/>
                  </a:lnTo>
                  <a:lnTo>
                    <a:pt x="3454907" y="1060703"/>
                  </a:lnTo>
                  <a:lnTo>
                    <a:pt x="3453906" y="1097171"/>
                  </a:lnTo>
                  <a:lnTo>
                    <a:pt x="3445989" y="1169161"/>
                  </a:lnTo>
                  <a:lnTo>
                    <a:pt x="3430401" y="1239757"/>
                  </a:lnTo>
                  <a:lnTo>
                    <a:pt x="3407400" y="1308803"/>
                  </a:lnTo>
                  <a:lnTo>
                    <a:pt x="3377243" y="1376139"/>
                  </a:lnTo>
                  <a:lnTo>
                    <a:pt x="3340187" y="1441609"/>
                  </a:lnTo>
                  <a:lnTo>
                    <a:pt x="3319152" y="1473594"/>
                  </a:lnTo>
                  <a:lnTo>
                    <a:pt x="3296490" y="1505054"/>
                  </a:lnTo>
                  <a:lnTo>
                    <a:pt x="3272231" y="1535968"/>
                  </a:lnTo>
                  <a:lnTo>
                    <a:pt x="3246409" y="1566316"/>
                  </a:lnTo>
                  <a:lnTo>
                    <a:pt x="3219054" y="1596079"/>
                  </a:lnTo>
                  <a:lnTo>
                    <a:pt x="3190201" y="1625237"/>
                  </a:lnTo>
                  <a:lnTo>
                    <a:pt x="3159880" y="1653771"/>
                  </a:lnTo>
                  <a:lnTo>
                    <a:pt x="3128123" y="1681660"/>
                  </a:lnTo>
                  <a:lnTo>
                    <a:pt x="3094964" y="1708885"/>
                  </a:lnTo>
                  <a:lnTo>
                    <a:pt x="3060434" y="1735427"/>
                  </a:lnTo>
                  <a:lnTo>
                    <a:pt x="3024565" y="1761264"/>
                  </a:lnTo>
                  <a:lnTo>
                    <a:pt x="2987389" y="1786378"/>
                  </a:lnTo>
                  <a:lnTo>
                    <a:pt x="2948940" y="1810750"/>
                  </a:lnTo>
                  <a:lnTo>
                    <a:pt x="2909247" y="1834358"/>
                  </a:lnTo>
                  <a:lnTo>
                    <a:pt x="2868345" y="1857184"/>
                  </a:lnTo>
                  <a:lnTo>
                    <a:pt x="2826265" y="1879207"/>
                  </a:lnTo>
                  <a:lnTo>
                    <a:pt x="2783040" y="1900409"/>
                  </a:lnTo>
                  <a:lnTo>
                    <a:pt x="2738700" y="1920768"/>
                  </a:lnTo>
                  <a:lnTo>
                    <a:pt x="2693280" y="1940267"/>
                  </a:lnTo>
                  <a:lnTo>
                    <a:pt x="2646810" y="1958883"/>
                  </a:lnTo>
                  <a:lnTo>
                    <a:pt x="2599323" y="1976599"/>
                  </a:lnTo>
                  <a:lnTo>
                    <a:pt x="2550851" y="1993394"/>
                  </a:lnTo>
                  <a:lnTo>
                    <a:pt x="2501426" y="2009249"/>
                  </a:lnTo>
                  <a:lnTo>
                    <a:pt x="2451081" y="2024143"/>
                  </a:lnTo>
                  <a:lnTo>
                    <a:pt x="2399847" y="2038058"/>
                  </a:lnTo>
                  <a:lnTo>
                    <a:pt x="2347757" y="2050972"/>
                  </a:lnTo>
                  <a:lnTo>
                    <a:pt x="2294843" y="2062868"/>
                  </a:lnTo>
                  <a:lnTo>
                    <a:pt x="2241137" y="2073724"/>
                  </a:lnTo>
                  <a:lnTo>
                    <a:pt x="2186671" y="2083521"/>
                  </a:lnTo>
                  <a:lnTo>
                    <a:pt x="2131478" y="2092239"/>
                  </a:lnTo>
                  <a:lnTo>
                    <a:pt x="2075589" y="2099859"/>
                  </a:lnTo>
                  <a:lnTo>
                    <a:pt x="2019037" y="2106361"/>
                  </a:lnTo>
                  <a:lnTo>
                    <a:pt x="1961854" y="2111725"/>
                  </a:lnTo>
                  <a:lnTo>
                    <a:pt x="1904072" y="2115932"/>
                  </a:lnTo>
                  <a:lnTo>
                    <a:pt x="1845723" y="2118961"/>
                  </a:lnTo>
                  <a:lnTo>
                    <a:pt x="1786839" y="2120792"/>
                  </a:lnTo>
                  <a:lnTo>
                    <a:pt x="1727454" y="2121407"/>
                  </a:lnTo>
                  <a:lnTo>
                    <a:pt x="1668068" y="2120792"/>
                  </a:lnTo>
                  <a:lnTo>
                    <a:pt x="1609184" y="2118961"/>
                  </a:lnTo>
                  <a:lnTo>
                    <a:pt x="1550835" y="2115932"/>
                  </a:lnTo>
                  <a:lnTo>
                    <a:pt x="1493053" y="2111725"/>
                  </a:lnTo>
                  <a:lnTo>
                    <a:pt x="1435870" y="2106361"/>
                  </a:lnTo>
                  <a:lnTo>
                    <a:pt x="1379318" y="2099859"/>
                  </a:lnTo>
                  <a:lnTo>
                    <a:pt x="1323429" y="2092239"/>
                  </a:lnTo>
                  <a:lnTo>
                    <a:pt x="1268236" y="2083521"/>
                  </a:lnTo>
                  <a:lnTo>
                    <a:pt x="1213770" y="2073724"/>
                  </a:lnTo>
                  <a:lnTo>
                    <a:pt x="1160064" y="2062868"/>
                  </a:lnTo>
                  <a:lnTo>
                    <a:pt x="1107150" y="2050972"/>
                  </a:lnTo>
                  <a:lnTo>
                    <a:pt x="1055060" y="2038058"/>
                  </a:lnTo>
                  <a:lnTo>
                    <a:pt x="1003826" y="2024143"/>
                  </a:lnTo>
                  <a:lnTo>
                    <a:pt x="953481" y="2009249"/>
                  </a:lnTo>
                  <a:lnTo>
                    <a:pt x="904056" y="1993394"/>
                  </a:lnTo>
                  <a:lnTo>
                    <a:pt x="855584" y="1976599"/>
                  </a:lnTo>
                  <a:lnTo>
                    <a:pt x="808097" y="1958883"/>
                  </a:lnTo>
                  <a:lnTo>
                    <a:pt x="761627" y="1940267"/>
                  </a:lnTo>
                  <a:lnTo>
                    <a:pt x="716207" y="1920768"/>
                  </a:lnTo>
                  <a:lnTo>
                    <a:pt x="671867" y="1900409"/>
                  </a:lnTo>
                  <a:lnTo>
                    <a:pt x="628642" y="1879207"/>
                  </a:lnTo>
                  <a:lnTo>
                    <a:pt x="586562" y="1857184"/>
                  </a:lnTo>
                  <a:lnTo>
                    <a:pt x="545660" y="1834358"/>
                  </a:lnTo>
                  <a:lnTo>
                    <a:pt x="505968" y="1810750"/>
                  </a:lnTo>
                  <a:lnTo>
                    <a:pt x="467518" y="1786378"/>
                  </a:lnTo>
                  <a:lnTo>
                    <a:pt x="430342" y="1761264"/>
                  </a:lnTo>
                  <a:lnTo>
                    <a:pt x="394473" y="1735427"/>
                  </a:lnTo>
                  <a:lnTo>
                    <a:pt x="359943" y="1708885"/>
                  </a:lnTo>
                  <a:lnTo>
                    <a:pt x="326784" y="1681660"/>
                  </a:lnTo>
                  <a:lnTo>
                    <a:pt x="295027" y="1653771"/>
                  </a:lnTo>
                  <a:lnTo>
                    <a:pt x="264706" y="1625237"/>
                  </a:lnTo>
                  <a:lnTo>
                    <a:pt x="235853" y="1596079"/>
                  </a:lnTo>
                  <a:lnTo>
                    <a:pt x="208498" y="1566316"/>
                  </a:lnTo>
                  <a:lnTo>
                    <a:pt x="182676" y="1535968"/>
                  </a:lnTo>
                  <a:lnTo>
                    <a:pt x="158417" y="1505054"/>
                  </a:lnTo>
                  <a:lnTo>
                    <a:pt x="135755" y="1473594"/>
                  </a:lnTo>
                  <a:lnTo>
                    <a:pt x="114720" y="1441609"/>
                  </a:lnTo>
                  <a:lnTo>
                    <a:pt x="77664" y="1376139"/>
                  </a:lnTo>
                  <a:lnTo>
                    <a:pt x="47507" y="1308803"/>
                  </a:lnTo>
                  <a:lnTo>
                    <a:pt x="24506" y="1239757"/>
                  </a:lnTo>
                  <a:lnTo>
                    <a:pt x="8918" y="1169161"/>
                  </a:lnTo>
                  <a:lnTo>
                    <a:pt x="1001" y="1097171"/>
                  </a:lnTo>
                  <a:lnTo>
                    <a:pt x="0" y="1060703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99994" y="1104138"/>
              <a:ext cx="0" cy="2983230"/>
            </a:xfrm>
            <a:custGeom>
              <a:avLst/>
              <a:gdLst/>
              <a:ahLst/>
              <a:cxnLst/>
              <a:rect l="l" t="t" r="r" b="b"/>
              <a:pathLst>
                <a:path h="2983229">
                  <a:moveTo>
                    <a:pt x="0" y="1649729"/>
                  </a:moveTo>
                  <a:lnTo>
                    <a:pt x="0" y="2983230"/>
                  </a:lnTo>
                </a:path>
                <a:path h="2983229">
                  <a:moveTo>
                    <a:pt x="0" y="0"/>
                  </a:moveTo>
                  <a:lnTo>
                    <a:pt x="0" y="1279397"/>
                  </a:lnTo>
                </a:path>
              </a:pathLst>
            </a:custGeom>
            <a:ln w="28955">
              <a:solidFill>
                <a:srgbClr val="497D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4187" y="3978592"/>
              <a:ext cx="377158" cy="84296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37253" y="3649218"/>
              <a:ext cx="3455035" cy="2270760"/>
            </a:xfrm>
            <a:custGeom>
              <a:avLst/>
              <a:gdLst/>
              <a:ahLst/>
              <a:cxnLst/>
              <a:rect l="l" t="t" r="r" b="b"/>
              <a:pathLst>
                <a:path w="3455034" h="2270760">
                  <a:moveTo>
                    <a:pt x="0" y="1135379"/>
                  </a:moveTo>
                  <a:lnTo>
                    <a:pt x="961" y="1097143"/>
                  </a:lnTo>
                  <a:lnTo>
                    <a:pt x="8561" y="1021640"/>
                  </a:lnTo>
                  <a:lnTo>
                    <a:pt x="23529" y="947560"/>
                  </a:lnTo>
                  <a:lnTo>
                    <a:pt x="45624" y="875064"/>
                  </a:lnTo>
                  <a:lnTo>
                    <a:pt x="59268" y="839460"/>
                  </a:lnTo>
                  <a:lnTo>
                    <a:pt x="74603" y="804310"/>
                  </a:lnTo>
                  <a:lnTo>
                    <a:pt x="91599" y="769637"/>
                  </a:lnTo>
                  <a:lnTo>
                    <a:pt x="110225" y="735458"/>
                  </a:lnTo>
                  <a:lnTo>
                    <a:pt x="130451" y="701794"/>
                  </a:lnTo>
                  <a:lnTo>
                    <a:pt x="152248" y="668666"/>
                  </a:lnTo>
                  <a:lnTo>
                    <a:pt x="175584" y="636092"/>
                  </a:lnTo>
                  <a:lnTo>
                    <a:pt x="200429" y="604093"/>
                  </a:lnTo>
                  <a:lnTo>
                    <a:pt x="226754" y="572688"/>
                  </a:lnTo>
                  <a:lnTo>
                    <a:pt x="254528" y="541898"/>
                  </a:lnTo>
                  <a:lnTo>
                    <a:pt x="283721" y="511742"/>
                  </a:lnTo>
                  <a:lnTo>
                    <a:pt x="314302" y="482241"/>
                  </a:lnTo>
                  <a:lnTo>
                    <a:pt x="346241" y="453413"/>
                  </a:lnTo>
                  <a:lnTo>
                    <a:pt x="379509" y="425280"/>
                  </a:lnTo>
                  <a:lnTo>
                    <a:pt x="414074" y="397860"/>
                  </a:lnTo>
                  <a:lnTo>
                    <a:pt x="449907" y="371174"/>
                  </a:lnTo>
                  <a:lnTo>
                    <a:pt x="486978" y="345242"/>
                  </a:lnTo>
                  <a:lnTo>
                    <a:pt x="525255" y="320083"/>
                  </a:lnTo>
                  <a:lnTo>
                    <a:pt x="564710" y="295718"/>
                  </a:lnTo>
                  <a:lnTo>
                    <a:pt x="605311" y="272166"/>
                  </a:lnTo>
                  <a:lnTo>
                    <a:pt x="647029" y="249447"/>
                  </a:lnTo>
                  <a:lnTo>
                    <a:pt x="689832" y="227581"/>
                  </a:lnTo>
                  <a:lnTo>
                    <a:pt x="733692" y="206587"/>
                  </a:lnTo>
                  <a:lnTo>
                    <a:pt x="778578" y="186487"/>
                  </a:lnTo>
                  <a:lnTo>
                    <a:pt x="824459" y="167299"/>
                  </a:lnTo>
                  <a:lnTo>
                    <a:pt x="871305" y="149044"/>
                  </a:lnTo>
                  <a:lnTo>
                    <a:pt x="919087" y="131741"/>
                  </a:lnTo>
                  <a:lnTo>
                    <a:pt x="967773" y="115410"/>
                  </a:lnTo>
                  <a:lnTo>
                    <a:pt x="1017334" y="100072"/>
                  </a:lnTo>
                  <a:lnTo>
                    <a:pt x="1067739" y="85745"/>
                  </a:lnTo>
                  <a:lnTo>
                    <a:pt x="1118958" y="72451"/>
                  </a:lnTo>
                  <a:lnTo>
                    <a:pt x="1170961" y="60208"/>
                  </a:lnTo>
                  <a:lnTo>
                    <a:pt x="1223718" y="49037"/>
                  </a:lnTo>
                  <a:lnTo>
                    <a:pt x="1277198" y="38957"/>
                  </a:lnTo>
                  <a:lnTo>
                    <a:pt x="1331371" y="29989"/>
                  </a:lnTo>
                  <a:lnTo>
                    <a:pt x="1386207" y="22152"/>
                  </a:lnTo>
                  <a:lnTo>
                    <a:pt x="1441676" y="15466"/>
                  </a:lnTo>
                  <a:lnTo>
                    <a:pt x="1497748" y="9951"/>
                  </a:lnTo>
                  <a:lnTo>
                    <a:pt x="1554391" y="5627"/>
                  </a:lnTo>
                  <a:lnTo>
                    <a:pt x="1611577" y="2514"/>
                  </a:lnTo>
                  <a:lnTo>
                    <a:pt x="1669275" y="631"/>
                  </a:lnTo>
                  <a:lnTo>
                    <a:pt x="1727454" y="0"/>
                  </a:lnTo>
                  <a:lnTo>
                    <a:pt x="1785632" y="631"/>
                  </a:lnTo>
                  <a:lnTo>
                    <a:pt x="1843330" y="2514"/>
                  </a:lnTo>
                  <a:lnTo>
                    <a:pt x="1900516" y="5627"/>
                  </a:lnTo>
                  <a:lnTo>
                    <a:pt x="1957159" y="9951"/>
                  </a:lnTo>
                  <a:lnTo>
                    <a:pt x="2013231" y="15466"/>
                  </a:lnTo>
                  <a:lnTo>
                    <a:pt x="2068700" y="22152"/>
                  </a:lnTo>
                  <a:lnTo>
                    <a:pt x="2123536" y="29989"/>
                  </a:lnTo>
                  <a:lnTo>
                    <a:pt x="2177709" y="38957"/>
                  </a:lnTo>
                  <a:lnTo>
                    <a:pt x="2231189" y="49037"/>
                  </a:lnTo>
                  <a:lnTo>
                    <a:pt x="2283946" y="60208"/>
                  </a:lnTo>
                  <a:lnTo>
                    <a:pt x="2335949" y="72451"/>
                  </a:lnTo>
                  <a:lnTo>
                    <a:pt x="2387168" y="85745"/>
                  </a:lnTo>
                  <a:lnTo>
                    <a:pt x="2437573" y="100072"/>
                  </a:lnTo>
                  <a:lnTo>
                    <a:pt x="2487134" y="115410"/>
                  </a:lnTo>
                  <a:lnTo>
                    <a:pt x="2535820" y="131741"/>
                  </a:lnTo>
                  <a:lnTo>
                    <a:pt x="2583602" y="149044"/>
                  </a:lnTo>
                  <a:lnTo>
                    <a:pt x="2630448" y="167299"/>
                  </a:lnTo>
                  <a:lnTo>
                    <a:pt x="2676329" y="186487"/>
                  </a:lnTo>
                  <a:lnTo>
                    <a:pt x="2721215" y="206587"/>
                  </a:lnTo>
                  <a:lnTo>
                    <a:pt x="2765075" y="227581"/>
                  </a:lnTo>
                  <a:lnTo>
                    <a:pt x="2807878" y="249447"/>
                  </a:lnTo>
                  <a:lnTo>
                    <a:pt x="2849596" y="272166"/>
                  </a:lnTo>
                  <a:lnTo>
                    <a:pt x="2890197" y="295718"/>
                  </a:lnTo>
                  <a:lnTo>
                    <a:pt x="2929652" y="320083"/>
                  </a:lnTo>
                  <a:lnTo>
                    <a:pt x="2967929" y="345242"/>
                  </a:lnTo>
                  <a:lnTo>
                    <a:pt x="3005000" y="371174"/>
                  </a:lnTo>
                  <a:lnTo>
                    <a:pt x="3040833" y="397860"/>
                  </a:lnTo>
                  <a:lnTo>
                    <a:pt x="3075398" y="425280"/>
                  </a:lnTo>
                  <a:lnTo>
                    <a:pt x="3108666" y="453413"/>
                  </a:lnTo>
                  <a:lnTo>
                    <a:pt x="3140605" y="482241"/>
                  </a:lnTo>
                  <a:lnTo>
                    <a:pt x="3171186" y="511742"/>
                  </a:lnTo>
                  <a:lnTo>
                    <a:pt x="3200379" y="541898"/>
                  </a:lnTo>
                  <a:lnTo>
                    <a:pt x="3228153" y="572688"/>
                  </a:lnTo>
                  <a:lnTo>
                    <a:pt x="3254478" y="604093"/>
                  </a:lnTo>
                  <a:lnTo>
                    <a:pt x="3279323" y="636092"/>
                  </a:lnTo>
                  <a:lnTo>
                    <a:pt x="3302659" y="668666"/>
                  </a:lnTo>
                  <a:lnTo>
                    <a:pt x="3324456" y="701794"/>
                  </a:lnTo>
                  <a:lnTo>
                    <a:pt x="3344682" y="735458"/>
                  </a:lnTo>
                  <a:lnTo>
                    <a:pt x="3363308" y="769637"/>
                  </a:lnTo>
                  <a:lnTo>
                    <a:pt x="3380304" y="804310"/>
                  </a:lnTo>
                  <a:lnTo>
                    <a:pt x="3395639" y="839460"/>
                  </a:lnTo>
                  <a:lnTo>
                    <a:pt x="3409283" y="875064"/>
                  </a:lnTo>
                  <a:lnTo>
                    <a:pt x="3431378" y="947560"/>
                  </a:lnTo>
                  <a:lnTo>
                    <a:pt x="3446346" y="1021640"/>
                  </a:lnTo>
                  <a:lnTo>
                    <a:pt x="3453946" y="1097143"/>
                  </a:lnTo>
                  <a:lnTo>
                    <a:pt x="3454907" y="1135379"/>
                  </a:lnTo>
                  <a:lnTo>
                    <a:pt x="3453946" y="1173616"/>
                  </a:lnTo>
                  <a:lnTo>
                    <a:pt x="3446346" y="1249119"/>
                  </a:lnTo>
                  <a:lnTo>
                    <a:pt x="3431378" y="1323199"/>
                  </a:lnTo>
                  <a:lnTo>
                    <a:pt x="3409283" y="1395695"/>
                  </a:lnTo>
                  <a:lnTo>
                    <a:pt x="3395639" y="1431299"/>
                  </a:lnTo>
                  <a:lnTo>
                    <a:pt x="3380304" y="1466449"/>
                  </a:lnTo>
                  <a:lnTo>
                    <a:pt x="3363308" y="1501122"/>
                  </a:lnTo>
                  <a:lnTo>
                    <a:pt x="3344682" y="1535301"/>
                  </a:lnTo>
                  <a:lnTo>
                    <a:pt x="3324456" y="1568965"/>
                  </a:lnTo>
                  <a:lnTo>
                    <a:pt x="3302659" y="1602093"/>
                  </a:lnTo>
                  <a:lnTo>
                    <a:pt x="3279323" y="1634667"/>
                  </a:lnTo>
                  <a:lnTo>
                    <a:pt x="3254478" y="1666666"/>
                  </a:lnTo>
                  <a:lnTo>
                    <a:pt x="3228153" y="1698071"/>
                  </a:lnTo>
                  <a:lnTo>
                    <a:pt x="3200379" y="1728861"/>
                  </a:lnTo>
                  <a:lnTo>
                    <a:pt x="3171186" y="1759017"/>
                  </a:lnTo>
                  <a:lnTo>
                    <a:pt x="3140605" y="1788518"/>
                  </a:lnTo>
                  <a:lnTo>
                    <a:pt x="3108666" y="1817346"/>
                  </a:lnTo>
                  <a:lnTo>
                    <a:pt x="3075398" y="1845479"/>
                  </a:lnTo>
                  <a:lnTo>
                    <a:pt x="3040833" y="1872899"/>
                  </a:lnTo>
                  <a:lnTo>
                    <a:pt x="3005000" y="1899585"/>
                  </a:lnTo>
                  <a:lnTo>
                    <a:pt x="2967929" y="1925517"/>
                  </a:lnTo>
                  <a:lnTo>
                    <a:pt x="2929652" y="1950676"/>
                  </a:lnTo>
                  <a:lnTo>
                    <a:pt x="2890197" y="1975041"/>
                  </a:lnTo>
                  <a:lnTo>
                    <a:pt x="2849596" y="1998593"/>
                  </a:lnTo>
                  <a:lnTo>
                    <a:pt x="2807878" y="2021312"/>
                  </a:lnTo>
                  <a:lnTo>
                    <a:pt x="2765075" y="2043178"/>
                  </a:lnTo>
                  <a:lnTo>
                    <a:pt x="2721215" y="2064172"/>
                  </a:lnTo>
                  <a:lnTo>
                    <a:pt x="2676329" y="2084272"/>
                  </a:lnTo>
                  <a:lnTo>
                    <a:pt x="2630448" y="2103460"/>
                  </a:lnTo>
                  <a:lnTo>
                    <a:pt x="2583602" y="2121715"/>
                  </a:lnTo>
                  <a:lnTo>
                    <a:pt x="2535820" y="2139018"/>
                  </a:lnTo>
                  <a:lnTo>
                    <a:pt x="2487134" y="2155349"/>
                  </a:lnTo>
                  <a:lnTo>
                    <a:pt x="2437573" y="2170687"/>
                  </a:lnTo>
                  <a:lnTo>
                    <a:pt x="2387168" y="2185014"/>
                  </a:lnTo>
                  <a:lnTo>
                    <a:pt x="2335949" y="2198308"/>
                  </a:lnTo>
                  <a:lnTo>
                    <a:pt x="2283946" y="2210551"/>
                  </a:lnTo>
                  <a:lnTo>
                    <a:pt x="2231189" y="2221722"/>
                  </a:lnTo>
                  <a:lnTo>
                    <a:pt x="2177709" y="2231802"/>
                  </a:lnTo>
                  <a:lnTo>
                    <a:pt x="2123536" y="2240770"/>
                  </a:lnTo>
                  <a:lnTo>
                    <a:pt x="2068700" y="2248607"/>
                  </a:lnTo>
                  <a:lnTo>
                    <a:pt x="2013231" y="2255293"/>
                  </a:lnTo>
                  <a:lnTo>
                    <a:pt x="1957159" y="2260808"/>
                  </a:lnTo>
                  <a:lnTo>
                    <a:pt x="1900516" y="2265132"/>
                  </a:lnTo>
                  <a:lnTo>
                    <a:pt x="1843330" y="2268245"/>
                  </a:lnTo>
                  <a:lnTo>
                    <a:pt x="1785632" y="2270128"/>
                  </a:lnTo>
                  <a:lnTo>
                    <a:pt x="1727454" y="2270759"/>
                  </a:lnTo>
                  <a:lnTo>
                    <a:pt x="1669275" y="2270128"/>
                  </a:lnTo>
                  <a:lnTo>
                    <a:pt x="1611577" y="2268245"/>
                  </a:lnTo>
                  <a:lnTo>
                    <a:pt x="1554391" y="2265132"/>
                  </a:lnTo>
                  <a:lnTo>
                    <a:pt x="1497748" y="2260808"/>
                  </a:lnTo>
                  <a:lnTo>
                    <a:pt x="1441676" y="2255293"/>
                  </a:lnTo>
                  <a:lnTo>
                    <a:pt x="1386207" y="2248607"/>
                  </a:lnTo>
                  <a:lnTo>
                    <a:pt x="1331371" y="2240770"/>
                  </a:lnTo>
                  <a:lnTo>
                    <a:pt x="1277198" y="2231802"/>
                  </a:lnTo>
                  <a:lnTo>
                    <a:pt x="1223718" y="2221722"/>
                  </a:lnTo>
                  <a:lnTo>
                    <a:pt x="1170961" y="2210551"/>
                  </a:lnTo>
                  <a:lnTo>
                    <a:pt x="1118958" y="2198308"/>
                  </a:lnTo>
                  <a:lnTo>
                    <a:pt x="1067739" y="2185014"/>
                  </a:lnTo>
                  <a:lnTo>
                    <a:pt x="1017334" y="2170687"/>
                  </a:lnTo>
                  <a:lnTo>
                    <a:pt x="967773" y="2155349"/>
                  </a:lnTo>
                  <a:lnTo>
                    <a:pt x="919087" y="2139018"/>
                  </a:lnTo>
                  <a:lnTo>
                    <a:pt x="871305" y="2121715"/>
                  </a:lnTo>
                  <a:lnTo>
                    <a:pt x="824459" y="2103460"/>
                  </a:lnTo>
                  <a:lnTo>
                    <a:pt x="778578" y="2084272"/>
                  </a:lnTo>
                  <a:lnTo>
                    <a:pt x="733692" y="2064172"/>
                  </a:lnTo>
                  <a:lnTo>
                    <a:pt x="689832" y="2043178"/>
                  </a:lnTo>
                  <a:lnTo>
                    <a:pt x="647029" y="2021312"/>
                  </a:lnTo>
                  <a:lnTo>
                    <a:pt x="605311" y="1998593"/>
                  </a:lnTo>
                  <a:lnTo>
                    <a:pt x="564710" y="1975041"/>
                  </a:lnTo>
                  <a:lnTo>
                    <a:pt x="525255" y="1950676"/>
                  </a:lnTo>
                  <a:lnTo>
                    <a:pt x="486978" y="1925517"/>
                  </a:lnTo>
                  <a:lnTo>
                    <a:pt x="449907" y="1899585"/>
                  </a:lnTo>
                  <a:lnTo>
                    <a:pt x="414074" y="1872899"/>
                  </a:lnTo>
                  <a:lnTo>
                    <a:pt x="379509" y="1845479"/>
                  </a:lnTo>
                  <a:lnTo>
                    <a:pt x="346241" y="1817346"/>
                  </a:lnTo>
                  <a:lnTo>
                    <a:pt x="314302" y="1788518"/>
                  </a:lnTo>
                  <a:lnTo>
                    <a:pt x="283721" y="1759017"/>
                  </a:lnTo>
                  <a:lnTo>
                    <a:pt x="254528" y="1728861"/>
                  </a:lnTo>
                  <a:lnTo>
                    <a:pt x="226754" y="1698071"/>
                  </a:lnTo>
                  <a:lnTo>
                    <a:pt x="200429" y="1666666"/>
                  </a:lnTo>
                  <a:lnTo>
                    <a:pt x="175584" y="1634667"/>
                  </a:lnTo>
                  <a:lnTo>
                    <a:pt x="152248" y="1602093"/>
                  </a:lnTo>
                  <a:lnTo>
                    <a:pt x="130451" y="1568965"/>
                  </a:lnTo>
                  <a:lnTo>
                    <a:pt x="110225" y="1535301"/>
                  </a:lnTo>
                  <a:lnTo>
                    <a:pt x="91599" y="1501122"/>
                  </a:lnTo>
                  <a:lnTo>
                    <a:pt x="74603" y="1466449"/>
                  </a:lnTo>
                  <a:lnTo>
                    <a:pt x="59268" y="1431299"/>
                  </a:lnTo>
                  <a:lnTo>
                    <a:pt x="45624" y="1395695"/>
                  </a:lnTo>
                  <a:lnTo>
                    <a:pt x="23529" y="1323199"/>
                  </a:lnTo>
                  <a:lnTo>
                    <a:pt x="8561" y="1249119"/>
                  </a:lnTo>
                  <a:lnTo>
                    <a:pt x="961" y="1173616"/>
                  </a:lnTo>
                  <a:lnTo>
                    <a:pt x="0" y="113537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9994" y="4456175"/>
              <a:ext cx="0" cy="1176655"/>
            </a:xfrm>
            <a:custGeom>
              <a:avLst/>
              <a:gdLst/>
              <a:ahLst/>
              <a:cxnLst/>
              <a:rect l="l" t="t" r="r" b="b"/>
              <a:pathLst>
                <a:path h="1176654">
                  <a:moveTo>
                    <a:pt x="0" y="0"/>
                  </a:moveTo>
                  <a:lnTo>
                    <a:pt x="0" y="1176274"/>
                  </a:lnTo>
                </a:path>
              </a:pathLst>
            </a:custGeom>
            <a:ln w="28955">
              <a:solidFill>
                <a:srgbClr val="497D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345307" y="223850"/>
            <a:ext cx="5501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Principe</a:t>
            </a:r>
            <a:r>
              <a:rPr spc="-20" dirty="0"/>
              <a:t> </a:t>
            </a:r>
            <a:r>
              <a:rPr dirty="0"/>
              <a:t>du</a:t>
            </a:r>
            <a:r>
              <a:rPr spc="-40" dirty="0"/>
              <a:t> </a:t>
            </a:r>
            <a:r>
              <a:rPr spc="-15" dirty="0"/>
              <a:t>word</a:t>
            </a:r>
            <a:r>
              <a:rPr spc="-30" dirty="0"/>
              <a:t> </a:t>
            </a:r>
            <a:r>
              <a:rPr spc="-5" dirty="0"/>
              <a:t>embedding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9983" y="1292097"/>
            <a:ext cx="290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-1697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V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0490" y="1290320"/>
            <a:ext cx="285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-16975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20239" y="2039111"/>
            <a:ext cx="60325" cy="943610"/>
          </a:xfrm>
          <a:custGeom>
            <a:avLst/>
            <a:gdLst/>
            <a:ahLst/>
            <a:cxnLst/>
            <a:rect l="l" t="t" r="r" b="b"/>
            <a:pathLst>
              <a:path w="60325" h="943610">
                <a:moveTo>
                  <a:pt x="59943" y="943355"/>
                </a:moveTo>
                <a:lnTo>
                  <a:pt x="36593" y="938651"/>
                </a:lnTo>
                <a:lnTo>
                  <a:pt x="17541" y="925814"/>
                </a:lnTo>
                <a:lnTo>
                  <a:pt x="4704" y="906762"/>
                </a:lnTo>
                <a:lnTo>
                  <a:pt x="0" y="883412"/>
                </a:lnTo>
                <a:lnTo>
                  <a:pt x="0" y="59943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9960" y="2039111"/>
            <a:ext cx="60325" cy="943610"/>
          </a:xfrm>
          <a:custGeom>
            <a:avLst/>
            <a:gdLst/>
            <a:ahLst/>
            <a:cxnLst/>
            <a:rect l="l" t="t" r="r" b="b"/>
            <a:pathLst>
              <a:path w="60325" h="943610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3" y="59943"/>
                </a:lnTo>
                <a:lnTo>
                  <a:pt x="59943" y="883412"/>
                </a:lnTo>
                <a:lnTo>
                  <a:pt x="55239" y="906762"/>
                </a:lnTo>
                <a:lnTo>
                  <a:pt x="42402" y="925814"/>
                </a:lnTo>
                <a:lnTo>
                  <a:pt x="23350" y="938651"/>
                </a:lnTo>
                <a:lnTo>
                  <a:pt x="0" y="943355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57780" y="1992629"/>
            <a:ext cx="90170" cy="941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41275">
              <a:lnSpc>
                <a:spcPts val="1195"/>
              </a:lnSpc>
              <a:spcBef>
                <a:spcPts val="10"/>
              </a:spcBef>
            </a:pPr>
            <a:r>
              <a:rPr sz="1000" spc="-5" dirty="0">
                <a:latin typeface="Times New Roman"/>
                <a:cs typeface="Times New Roman"/>
              </a:rPr>
              <a:t>⸽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</a:pP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15"/>
              </a:spcBef>
            </a:pPr>
            <a:r>
              <a:rPr sz="1000" spc="-5" dirty="0">
                <a:latin typeface="Times New Roman"/>
                <a:cs typeface="Times New Roman"/>
              </a:rPr>
              <a:t>⸽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6007" y="2409824"/>
            <a:ext cx="5873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assimiler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20239" y="4479035"/>
            <a:ext cx="60325" cy="943610"/>
          </a:xfrm>
          <a:custGeom>
            <a:avLst/>
            <a:gdLst/>
            <a:ahLst/>
            <a:cxnLst/>
            <a:rect l="l" t="t" r="r" b="b"/>
            <a:pathLst>
              <a:path w="60325" h="943610">
                <a:moveTo>
                  <a:pt x="59943" y="943355"/>
                </a:moveTo>
                <a:lnTo>
                  <a:pt x="36593" y="938651"/>
                </a:lnTo>
                <a:lnTo>
                  <a:pt x="17541" y="925814"/>
                </a:lnTo>
                <a:lnTo>
                  <a:pt x="4704" y="906762"/>
                </a:lnTo>
                <a:lnTo>
                  <a:pt x="0" y="883411"/>
                </a:lnTo>
                <a:lnTo>
                  <a:pt x="0" y="59943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9960" y="4479035"/>
            <a:ext cx="60325" cy="943610"/>
          </a:xfrm>
          <a:custGeom>
            <a:avLst/>
            <a:gdLst/>
            <a:ahLst/>
            <a:cxnLst/>
            <a:rect l="l" t="t" r="r" b="b"/>
            <a:pathLst>
              <a:path w="60325" h="943610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3" y="59943"/>
                </a:lnTo>
                <a:lnTo>
                  <a:pt x="59943" y="883411"/>
                </a:lnTo>
                <a:lnTo>
                  <a:pt x="55239" y="906762"/>
                </a:lnTo>
                <a:lnTo>
                  <a:pt x="42402" y="925814"/>
                </a:lnTo>
                <a:lnTo>
                  <a:pt x="23350" y="938651"/>
                </a:lnTo>
                <a:lnTo>
                  <a:pt x="0" y="943355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57780" y="4434078"/>
            <a:ext cx="89535" cy="941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41275">
              <a:lnSpc>
                <a:spcPts val="1195"/>
              </a:lnSpc>
              <a:spcBef>
                <a:spcPts val="10"/>
              </a:spcBef>
            </a:pPr>
            <a:r>
              <a:rPr sz="1000" spc="-5" dirty="0">
                <a:latin typeface="Times New Roman"/>
                <a:cs typeface="Times New Roman"/>
              </a:rPr>
              <a:t>⸽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</a:pP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15"/>
              </a:spcBef>
            </a:pPr>
            <a:r>
              <a:rPr sz="1000" spc="-5" dirty="0">
                <a:latin typeface="Times New Roman"/>
                <a:cs typeface="Times New Roman"/>
              </a:rPr>
              <a:t>⸽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26007" y="4851272"/>
            <a:ext cx="568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Calibri"/>
                <a:cs typeface="Calibri"/>
              </a:rPr>
              <a:t>étudiant</a:t>
            </a:r>
            <a:r>
              <a:rPr sz="1000" b="1" spc="-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17540" y="1291589"/>
            <a:ext cx="1026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79546"/>
                </a:solidFill>
                <a:latin typeface="Calibri"/>
                <a:cs typeface="Calibri"/>
              </a:rPr>
              <a:t>Espace</a:t>
            </a:r>
            <a:r>
              <a:rPr sz="1200" b="1" spc="-4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79546"/>
                </a:solidFill>
                <a:latin typeface="Calibri"/>
                <a:cs typeface="Calibri"/>
              </a:rPr>
              <a:t>des</a:t>
            </a:r>
            <a:r>
              <a:rPr sz="1200" b="1" spc="-3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79546"/>
                </a:solidFill>
                <a:latin typeface="Calibri"/>
                <a:cs typeface="Calibri"/>
              </a:rPr>
              <a:t>sens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52440" y="3753357"/>
            <a:ext cx="1356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F81BC"/>
                </a:solidFill>
                <a:latin typeface="Calibri"/>
                <a:cs typeface="Calibri"/>
              </a:rPr>
              <a:t>Espace</a:t>
            </a:r>
            <a:r>
              <a:rPr sz="1200" b="1" spc="-3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F81BC"/>
                </a:solidFill>
                <a:latin typeface="Calibri"/>
                <a:cs typeface="Calibri"/>
              </a:rPr>
              <a:t>des</a:t>
            </a:r>
            <a:r>
              <a:rPr sz="1200" b="1" spc="-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4F81BC"/>
                </a:solidFill>
                <a:latin typeface="Calibri"/>
                <a:cs typeface="Calibri"/>
              </a:rPr>
              <a:t>contextes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27020" y="1541907"/>
            <a:ext cx="2329815" cy="1212215"/>
            <a:chOff x="2827020" y="1541907"/>
            <a:chExt cx="2329815" cy="121221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5475" y="1541907"/>
              <a:ext cx="451207" cy="110013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827020" y="2383536"/>
              <a:ext cx="455930" cy="370840"/>
            </a:xfrm>
            <a:custGeom>
              <a:avLst/>
              <a:gdLst/>
              <a:ahLst/>
              <a:cxnLst/>
              <a:rect l="l" t="t" r="r" b="b"/>
              <a:pathLst>
                <a:path w="455929" h="370839">
                  <a:moveTo>
                    <a:pt x="455676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455676" y="370332"/>
                  </a:lnTo>
                  <a:lnTo>
                    <a:pt x="4556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06648" y="2402585"/>
            <a:ext cx="23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13913" y="2535173"/>
            <a:ext cx="85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06648" y="4106417"/>
            <a:ext cx="23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13913" y="4239005"/>
            <a:ext cx="901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333751" y="2488438"/>
            <a:ext cx="3060700" cy="2975610"/>
            <a:chOff x="2333751" y="2488438"/>
            <a:chExt cx="3060700" cy="2975610"/>
          </a:xfrm>
        </p:grpSpPr>
        <p:sp>
          <p:nvSpPr>
            <p:cNvPr id="31" name="object 31"/>
            <p:cNvSpPr/>
            <p:nvPr/>
          </p:nvSpPr>
          <p:spPr>
            <a:xfrm>
              <a:off x="2374773" y="2488437"/>
              <a:ext cx="3019425" cy="2975610"/>
            </a:xfrm>
            <a:custGeom>
              <a:avLst/>
              <a:gdLst/>
              <a:ahLst/>
              <a:cxnLst/>
              <a:rect l="l" t="t" r="r" b="b"/>
              <a:pathLst>
                <a:path w="3019425" h="2975610">
                  <a:moveTo>
                    <a:pt x="2246376" y="1924431"/>
                  </a:moveTo>
                  <a:lnTo>
                    <a:pt x="2230971" y="1887982"/>
                  </a:lnTo>
                  <a:lnTo>
                    <a:pt x="2213229" y="1845945"/>
                  </a:lnTo>
                  <a:lnTo>
                    <a:pt x="2192591" y="1870024"/>
                  </a:lnTo>
                  <a:lnTo>
                    <a:pt x="8382" y="0"/>
                  </a:lnTo>
                  <a:lnTo>
                    <a:pt x="0" y="9652"/>
                  </a:lnTo>
                  <a:lnTo>
                    <a:pt x="2184323" y="1879663"/>
                  </a:lnTo>
                  <a:lnTo>
                    <a:pt x="2163699" y="1903730"/>
                  </a:lnTo>
                  <a:lnTo>
                    <a:pt x="2246376" y="1924431"/>
                  </a:lnTo>
                  <a:close/>
                </a:path>
                <a:path w="3019425" h="2975610">
                  <a:moveTo>
                    <a:pt x="3019298" y="2948940"/>
                  </a:moveTo>
                  <a:lnTo>
                    <a:pt x="3014776" y="2945765"/>
                  </a:lnTo>
                  <a:lnTo>
                    <a:pt x="2949575" y="2899918"/>
                  </a:lnTo>
                  <a:lnTo>
                    <a:pt x="2944914" y="2931325"/>
                  </a:lnTo>
                  <a:lnTo>
                    <a:pt x="40132" y="2496439"/>
                  </a:lnTo>
                  <a:lnTo>
                    <a:pt x="38354" y="2508885"/>
                  </a:lnTo>
                  <a:lnTo>
                    <a:pt x="2943047" y="2943898"/>
                  </a:lnTo>
                  <a:lnTo>
                    <a:pt x="2938399" y="2975356"/>
                  </a:lnTo>
                  <a:lnTo>
                    <a:pt x="3019298" y="294894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33751" y="3038475"/>
              <a:ext cx="2545715" cy="465455"/>
            </a:xfrm>
            <a:custGeom>
              <a:avLst/>
              <a:gdLst/>
              <a:ahLst/>
              <a:cxnLst/>
              <a:rect l="l" t="t" r="r" b="b"/>
              <a:pathLst>
                <a:path w="2545715" h="465454">
                  <a:moveTo>
                    <a:pt x="2469529" y="31352"/>
                  </a:moveTo>
                  <a:lnTo>
                    <a:pt x="0" y="452627"/>
                  </a:lnTo>
                  <a:lnTo>
                    <a:pt x="2031" y="465074"/>
                  </a:lnTo>
                  <a:lnTo>
                    <a:pt x="2471654" y="43804"/>
                  </a:lnTo>
                  <a:lnTo>
                    <a:pt x="2469529" y="31352"/>
                  </a:lnTo>
                  <a:close/>
                </a:path>
                <a:path w="2545715" h="465454">
                  <a:moveTo>
                    <a:pt x="2539657" y="29210"/>
                  </a:moveTo>
                  <a:lnTo>
                    <a:pt x="2482088" y="29210"/>
                  </a:lnTo>
                  <a:lnTo>
                    <a:pt x="2484247" y="41655"/>
                  </a:lnTo>
                  <a:lnTo>
                    <a:pt x="2471654" y="43804"/>
                  </a:lnTo>
                  <a:lnTo>
                    <a:pt x="2477008" y="75184"/>
                  </a:lnTo>
                  <a:lnTo>
                    <a:pt x="2539657" y="29210"/>
                  </a:lnTo>
                  <a:close/>
                </a:path>
                <a:path w="2545715" h="465454">
                  <a:moveTo>
                    <a:pt x="2482088" y="29210"/>
                  </a:moveTo>
                  <a:lnTo>
                    <a:pt x="2469529" y="31352"/>
                  </a:lnTo>
                  <a:lnTo>
                    <a:pt x="2471654" y="43804"/>
                  </a:lnTo>
                  <a:lnTo>
                    <a:pt x="2484247" y="41655"/>
                  </a:lnTo>
                  <a:lnTo>
                    <a:pt x="2482088" y="29210"/>
                  </a:lnTo>
                  <a:close/>
                </a:path>
                <a:path w="2545715" h="465454">
                  <a:moveTo>
                    <a:pt x="2464181" y="0"/>
                  </a:moveTo>
                  <a:lnTo>
                    <a:pt x="2469529" y="31352"/>
                  </a:lnTo>
                  <a:lnTo>
                    <a:pt x="2482088" y="29210"/>
                  </a:lnTo>
                  <a:lnTo>
                    <a:pt x="2539657" y="29210"/>
                  </a:lnTo>
                  <a:lnTo>
                    <a:pt x="2545715" y="24764"/>
                  </a:lnTo>
                  <a:lnTo>
                    <a:pt x="2464181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25467" y="4860036"/>
              <a:ext cx="1198245" cy="368935"/>
            </a:xfrm>
            <a:custGeom>
              <a:avLst/>
              <a:gdLst/>
              <a:ahLst/>
              <a:cxnLst/>
              <a:rect l="l" t="t" r="r" b="b"/>
              <a:pathLst>
                <a:path w="1198245" h="368935">
                  <a:moveTo>
                    <a:pt x="1197864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1197864" y="368807"/>
                  </a:lnTo>
                  <a:lnTo>
                    <a:pt x="1197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86257" y="982726"/>
            <a:ext cx="1779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Calibri"/>
                <a:cs typeface="Calibri"/>
              </a:rPr>
              <a:t>1-hot-encoding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(sparse)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60801" y="932814"/>
            <a:ext cx="189801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0" dirty="0">
                <a:latin typeface="Calibri"/>
                <a:cs typeface="Calibri"/>
              </a:rPr>
              <a:t>Word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embedding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(dense)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20239" y="3179064"/>
            <a:ext cx="60325" cy="943610"/>
          </a:xfrm>
          <a:custGeom>
            <a:avLst/>
            <a:gdLst/>
            <a:ahLst/>
            <a:cxnLst/>
            <a:rect l="l" t="t" r="r" b="b"/>
            <a:pathLst>
              <a:path w="60325" h="943610">
                <a:moveTo>
                  <a:pt x="59943" y="943356"/>
                </a:moveTo>
                <a:lnTo>
                  <a:pt x="36593" y="938651"/>
                </a:lnTo>
                <a:lnTo>
                  <a:pt x="17541" y="925814"/>
                </a:lnTo>
                <a:lnTo>
                  <a:pt x="4704" y="906762"/>
                </a:lnTo>
                <a:lnTo>
                  <a:pt x="0" y="883412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19960" y="3179064"/>
            <a:ext cx="60325" cy="943610"/>
          </a:xfrm>
          <a:custGeom>
            <a:avLst/>
            <a:gdLst/>
            <a:ahLst/>
            <a:cxnLst/>
            <a:rect l="l" t="t" r="r" b="b"/>
            <a:pathLst>
              <a:path w="60325" h="943610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3" y="59944"/>
                </a:lnTo>
                <a:lnTo>
                  <a:pt x="59943" y="883412"/>
                </a:lnTo>
                <a:lnTo>
                  <a:pt x="55239" y="906762"/>
                </a:lnTo>
                <a:lnTo>
                  <a:pt x="42402" y="925814"/>
                </a:lnTo>
                <a:lnTo>
                  <a:pt x="23350" y="938651"/>
                </a:lnTo>
                <a:lnTo>
                  <a:pt x="0" y="94335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57780" y="3133166"/>
            <a:ext cx="90170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41275">
              <a:lnSpc>
                <a:spcPts val="1195"/>
              </a:lnSpc>
              <a:spcBef>
                <a:spcPts val="10"/>
              </a:spcBef>
            </a:pPr>
            <a:r>
              <a:rPr sz="1000" spc="-5" dirty="0">
                <a:latin typeface="Times New Roman"/>
                <a:cs typeface="Times New Roman"/>
              </a:rPr>
              <a:t>⸽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95"/>
              </a:lnSpc>
            </a:pPr>
            <a:r>
              <a:rPr sz="1000" spc="-5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15"/>
              </a:spcBef>
            </a:pPr>
            <a:r>
              <a:rPr sz="1000" spc="-5" dirty="0">
                <a:latin typeface="Times New Roman"/>
                <a:cs typeface="Times New Roman"/>
              </a:rPr>
              <a:t>⸽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12596" y="3522090"/>
            <a:ext cx="620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mot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w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=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32934" y="2793872"/>
            <a:ext cx="1052830" cy="29972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R="247015" algn="r">
              <a:lnSpc>
                <a:spcPts val="690"/>
              </a:lnSpc>
              <a:spcBef>
                <a:spcPts val="160"/>
              </a:spcBef>
            </a:pPr>
            <a:r>
              <a:rPr sz="1200" dirty="0">
                <a:solidFill>
                  <a:srgbClr val="F79546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 marL="38100">
              <a:lnSpc>
                <a:spcPts val="1410"/>
              </a:lnSpc>
            </a:pPr>
            <a:r>
              <a:rPr sz="1800" b="1" spc="5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800" b="1" spc="7" baseline="-20833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800" b="1" spc="165" baseline="-20833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800" baseline="-20833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r>
              <a:rPr sz="1800" spc="142" baseline="-20833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65" dirty="0">
                <a:latin typeface="Calibri"/>
                <a:cs typeface="Calibri"/>
              </a:rPr>
              <a:t>.w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167378" y="4878400"/>
            <a:ext cx="1097280" cy="34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1600"/>
              </a:lnSpc>
              <a:spcBef>
                <a:spcPts val="100"/>
              </a:spcBef>
            </a:pP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800" b="1" baseline="-20833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r>
              <a:rPr sz="1800" b="1" spc="172" baseline="-20833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r>
              <a:rPr sz="1800" b="1" spc="7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spc="-67" baseline="25462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1800" b="1" spc="-45" dirty="0">
                <a:latin typeface="Calibri"/>
                <a:cs typeface="Calibri"/>
              </a:rPr>
              <a:t>.w</a:t>
            </a:r>
            <a:endParaRPr sz="1800">
              <a:latin typeface="Calibri"/>
              <a:cs typeface="Calibri"/>
            </a:endParaRPr>
          </a:p>
          <a:p>
            <a:pPr marL="713740">
              <a:lnSpc>
                <a:spcPts val="880"/>
              </a:lnSpc>
            </a:pP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57247" y="3646170"/>
            <a:ext cx="1894839" cy="1223645"/>
          </a:xfrm>
          <a:custGeom>
            <a:avLst/>
            <a:gdLst/>
            <a:ahLst/>
            <a:cxnLst/>
            <a:rect l="l" t="t" r="r" b="b"/>
            <a:pathLst>
              <a:path w="1894839" h="1223645">
                <a:moveTo>
                  <a:pt x="1827295" y="1187829"/>
                </a:moveTo>
                <a:lnTo>
                  <a:pt x="1810130" y="1214500"/>
                </a:lnTo>
                <a:lnTo>
                  <a:pt x="1894839" y="1223644"/>
                </a:lnTo>
                <a:lnTo>
                  <a:pt x="1877677" y="1194688"/>
                </a:lnTo>
                <a:lnTo>
                  <a:pt x="1837943" y="1194688"/>
                </a:lnTo>
                <a:lnTo>
                  <a:pt x="1827295" y="1187829"/>
                </a:lnTo>
                <a:close/>
              </a:path>
              <a:path w="1894839" h="1223645">
                <a:moveTo>
                  <a:pt x="1834196" y="1177107"/>
                </a:moveTo>
                <a:lnTo>
                  <a:pt x="1827295" y="1187829"/>
                </a:lnTo>
                <a:lnTo>
                  <a:pt x="1837943" y="1194688"/>
                </a:lnTo>
                <a:lnTo>
                  <a:pt x="1844928" y="1184020"/>
                </a:lnTo>
                <a:lnTo>
                  <a:pt x="1834196" y="1177107"/>
                </a:lnTo>
                <a:close/>
              </a:path>
              <a:path w="1894839" h="1223645">
                <a:moveTo>
                  <a:pt x="1851405" y="1150365"/>
                </a:moveTo>
                <a:lnTo>
                  <a:pt x="1834196" y="1177107"/>
                </a:lnTo>
                <a:lnTo>
                  <a:pt x="1844928" y="1184020"/>
                </a:lnTo>
                <a:lnTo>
                  <a:pt x="1837943" y="1194688"/>
                </a:lnTo>
                <a:lnTo>
                  <a:pt x="1877677" y="1194688"/>
                </a:lnTo>
                <a:lnTo>
                  <a:pt x="1851405" y="1150365"/>
                </a:lnTo>
                <a:close/>
              </a:path>
              <a:path w="1894839" h="1223645">
                <a:moveTo>
                  <a:pt x="6857" y="0"/>
                </a:moveTo>
                <a:lnTo>
                  <a:pt x="0" y="10667"/>
                </a:lnTo>
                <a:lnTo>
                  <a:pt x="1827295" y="1187829"/>
                </a:lnTo>
                <a:lnTo>
                  <a:pt x="1834196" y="1177107"/>
                </a:lnTo>
                <a:lnTo>
                  <a:pt x="685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704073" y="1282912"/>
            <a:ext cx="3828415" cy="6515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E36C09"/>
                </a:solidFill>
                <a:latin typeface="Calibri"/>
                <a:cs typeface="Calibri"/>
              </a:rPr>
              <a:t>s</a:t>
            </a:r>
            <a:r>
              <a:rPr sz="1800" spc="217" baseline="-20833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matrice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Vxd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projection</a:t>
            </a:r>
            <a:endParaRPr sz="180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800" spc="-15" dirty="0">
                <a:latin typeface="Calibri"/>
                <a:cs typeface="Calibri"/>
              </a:rPr>
              <a:t>d’un</a:t>
            </a:r>
            <a:r>
              <a:rPr sz="1800" dirty="0">
                <a:latin typeface="Calibri"/>
                <a:cs typeface="Calibri"/>
              </a:rPr>
              <a:t> mot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dans </a:t>
            </a:r>
            <a:r>
              <a:rPr sz="1800" spc="-20" dirty="0">
                <a:latin typeface="Calibri"/>
                <a:cs typeface="Calibri"/>
              </a:rPr>
              <a:t>l’espace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 sens.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42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7704073" y="2059685"/>
            <a:ext cx="3886200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51435">
              <a:lnSpc>
                <a:spcPct val="114399"/>
              </a:lnSpc>
              <a:spcBef>
                <a:spcPts val="100"/>
              </a:spcBef>
            </a:pP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r>
              <a:rPr sz="1800" baseline="-20833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800" spc="7" baseline="-20833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matrice </a:t>
            </a:r>
            <a:r>
              <a:rPr sz="1800" spc="-15" dirty="0">
                <a:latin typeface="Calibri"/>
                <a:cs typeface="Calibri"/>
              </a:rPr>
              <a:t>Vxd </a:t>
            </a:r>
            <a:r>
              <a:rPr sz="1800" spc="-5" dirty="0">
                <a:latin typeface="Calibri"/>
                <a:cs typeface="Calibri"/>
              </a:rPr>
              <a:t>qui donne la </a:t>
            </a:r>
            <a:r>
              <a:rPr sz="1800" spc="-10" dirty="0">
                <a:latin typeface="Calibri"/>
                <a:cs typeface="Calibri"/>
              </a:rPr>
              <a:t>projection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d’un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-5" dirty="0">
                <a:latin typeface="Calibri"/>
                <a:cs typeface="Calibri"/>
              </a:rPr>
              <a:t> dans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l’espace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 </a:t>
            </a:r>
            <a:r>
              <a:rPr sz="1800" spc="-15" dirty="0">
                <a:latin typeface="Calibri"/>
                <a:cs typeface="Calibri"/>
              </a:rPr>
              <a:t>contextes.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25541" y="1965197"/>
            <a:ext cx="73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13888" dirty="0">
                <a:solidFill>
                  <a:srgbClr val="E36C09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E36C09"/>
                </a:solidFill>
                <a:latin typeface="Calibri"/>
                <a:cs typeface="Calibri"/>
              </a:rPr>
              <a:t>assimiler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72709" y="4310888"/>
            <a:ext cx="748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13888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assimiler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82004" y="5286247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200" spc="-5" dirty="0">
                <a:solidFill>
                  <a:srgbClr val="4F81BC"/>
                </a:solidFill>
                <a:latin typeface="Calibri"/>
                <a:cs typeface="Calibri"/>
              </a:rPr>
              <a:t>étudiant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00314" y="4119753"/>
            <a:ext cx="2175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3888" dirty="0">
                <a:solidFill>
                  <a:srgbClr val="4F81BC"/>
                </a:solidFill>
                <a:latin typeface="Calibri"/>
                <a:cs typeface="Calibri"/>
              </a:rPr>
              <a:t>|</a:t>
            </a:r>
            <a:r>
              <a:rPr sz="2700" b="1" baseline="13888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assimiler</a:t>
            </a:r>
            <a:r>
              <a:rPr sz="1800" baseline="46296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1800" spc="142" baseline="46296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700" b="1" baseline="13888" dirty="0">
                <a:latin typeface="Calibri"/>
                <a:cs typeface="Calibri"/>
              </a:rPr>
              <a:t>.</a:t>
            </a:r>
            <a:r>
              <a:rPr sz="2700" b="1" spc="-30" baseline="13888" dirty="0">
                <a:latin typeface="Calibri"/>
                <a:cs typeface="Calibri"/>
              </a:rPr>
              <a:t> </a:t>
            </a:r>
            <a:r>
              <a:rPr sz="2700" b="1" baseline="13888" dirty="0">
                <a:solidFill>
                  <a:srgbClr val="E36C09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E36C09"/>
                </a:solidFill>
                <a:latin typeface="Calibri"/>
                <a:cs typeface="Calibri"/>
              </a:rPr>
              <a:t>assimiler</a:t>
            </a:r>
            <a:r>
              <a:rPr sz="2700" baseline="13888" dirty="0">
                <a:solidFill>
                  <a:srgbClr val="E36C09"/>
                </a:solidFill>
                <a:latin typeface="Calibri"/>
                <a:cs typeface="Calibri"/>
              </a:rPr>
              <a:t>|</a:t>
            </a:r>
            <a:r>
              <a:rPr sz="2700" spc="-30" baseline="13888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00" baseline="13888" dirty="0">
                <a:solidFill>
                  <a:srgbClr val="E36C09"/>
                </a:solidFill>
                <a:latin typeface="Symbol"/>
                <a:cs typeface="Symbol"/>
              </a:rPr>
              <a:t></a:t>
            </a:r>
            <a:r>
              <a:rPr sz="2700" spc="-82" baseline="13888" dirty="0">
                <a:solidFill>
                  <a:srgbClr val="E36C09"/>
                </a:solidFill>
                <a:latin typeface="Times New Roman"/>
                <a:cs typeface="Times New Roman"/>
              </a:rPr>
              <a:t> </a:t>
            </a:r>
            <a:r>
              <a:rPr sz="2700" baseline="13888" dirty="0">
                <a:solidFill>
                  <a:srgbClr val="E36C09"/>
                </a:solidFill>
                <a:latin typeface="Calibri"/>
                <a:cs typeface="Calibri"/>
              </a:rPr>
              <a:t>0</a:t>
            </a:r>
            <a:endParaRPr sz="2700" baseline="13888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695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490" y="254889"/>
            <a:ext cx="4354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Algorithmes</a:t>
            </a:r>
            <a:r>
              <a:rPr spc="-50" dirty="0"/>
              <a:t> </a:t>
            </a:r>
            <a:r>
              <a:rPr spc="-30" dirty="0"/>
              <a:t>Word2vec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123" y="1112901"/>
            <a:ext cx="9662795" cy="122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essentiellement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deux </a:t>
            </a:r>
            <a:r>
              <a:rPr sz="1800" spc="-10" dirty="0">
                <a:latin typeface="Calibri"/>
                <a:cs typeface="Calibri"/>
              </a:rPr>
              <a:t>variantes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word2vec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présenter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suite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b="1" spc="-5" dirty="0">
                <a:latin typeface="Calibri"/>
                <a:cs typeface="Calibri"/>
              </a:rPr>
              <a:t>Skip-gram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modèle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apprend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prédire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d'un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fonction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 donnée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 </a:t>
            </a:r>
            <a:r>
              <a:rPr sz="1800" spc="-10" dirty="0">
                <a:latin typeface="Calibri"/>
                <a:cs typeface="Calibri"/>
              </a:rPr>
              <a:t>central.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b="1" spc="-10" dirty="0">
                <a:latin typeface="Calibri"/>
                <a:cs typeface="Calibri"/>
              </a:rPr>
              <a:t>CBOW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modèle </a:t>
            </a:r>
            <a:r>
              <a:rPr sz="1800" spc="-5" dirty="0">
                <a:latin typeface="Calibri"/>
                <a:cs typeface="Calibri"/>
              </a:rPr>
              <a:t>apprend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prédire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 </a:t>
            </a: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5" dirty="0">
                <a:latin typeface="Calibri"/>
                <a:cs typeface="Calibri"/>
              </a:rPr>
              <a:t>partir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donnée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 </a:t>
            </a:r>
            <a:r>
              <a:rPr sz="1800" spc="-15" dirty="0">
                <a:latin typeface="Calibri"/>
                <a:cs typeface="Calibri"/>
              </a:rPr>
              <a:t>contexte.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5311" y="3151632"/>
            <a:ext cx="1800225" cy="2633980"/>
            <a:chOff x="2115311" y="3151632"/>
            <a:chExt cx="1800225" cy="2633980"/>
          </a:xfrm>
        </p:grpSpPr>
        <p:sp>
          <p:nvSpPr>
            <p:cNvPr id="5" name="object 5"/>
            <p:cNvSpPr/>
            <p:nvPr/>
          </p:nvSpPr>
          <p:spPr>
            <a:xfrm>
              <a:off x="2128265" y="4726686"/>
              <a:ext cx="226060" cy="1045844"/>
            </a:xfrm>
            <a:custGeom>
              <a:avLst/>
              <a:gdLst/>
              <a:ahLst/>
              <a:cxnLst/>
              <a:rect l="l" t="t" r="r" b="b"/>
              <a:pathLst>
                <a:path w="226060" h="1045845">
                  <a:moveTo>
                    <a:pt x="0" y="452627"/>
                  </a:moveTo>
                  <a:lnTo>
                    <a:pt x="225551" y="452627"/>
                  </a:lnTo>
                  <a:lnTo>
                    <a:pt x="225551" y="0"/>
                  </a:lnTo>
                  <a:lnTo>
                    <a:pt x="0" y="0"/>
                  </a:lnTo>
                  <a:lnTo>
                    <a:pt x="0" y="452627"/>
                  </a:lnTo>
                  <a:close/>
                </a:path>
                <a:path w="226060" h="1045845">
                  <a:moveTo>
                    <a:pt x="0" y="1045463"/>
                  </a:moveTo>
                  <a:lnTo>
                    <a:pt x="225551" y="1045463"/>
                  </a:lnTo>
                  <a:lnTo>
                    <a:pt x="225551" y="592835"/>
                  </a:lnTo>
                  <a:lnTo>
                    <a:pt x="0" y="592835"/>
                  </a:lnTo>
                  <a:lnTo>
                    <a:pt x="0" y="1045463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47468" y="4523231"/>
              <a:ext cx="506095" cy="1033144"/>
            </a:xfrm>
            <a:custGeom>
              <a:avLst/>
              <a:gdLst/>
              <a:ahLst/>
              <a:cxnLst/>
              <a:rect l="l" t="t" r="r" b="b"/>
              <a:pathLst>
                <a:path w="506094" h="1033145">
                  <a:moveTo>
                    <a:pt x="505587" y="77724"/>
                  </a:moveTo>
                  <a:lnTo>
                    <a:pt x="436499" y="127508"/>
                  </a:lnTo>
                  <a:lnTo>
                    <a:pt x="464578" y="142278"/>
                  </a:lnTo>
                  <a:lnTo>
                    <a:pt x="0" y="1027303"/>
                  </a:lnTo>
                  <a:lnTo>
                    <a:pt x="11176" y="1033145"/>
                  </a:lnTo>
                  <a:lnTo>
                    <a:pt x="475792" y="148170"/>
                  </a:lnTo>
                  <a:lnTo>
                    <a:pt x="503936" y="162941"/>
                  </a:lnTo>
                  <a:lnTo>
                    <a:pt x="504545" y="130937"/>
                  </a:lnTo>
                  <a:lnTo>
                    <a:pt x="505587" y="77724"/>
                  </a:lnTo>
                  <a:close/>
                </a:path>
                <a:path w="506094" h="1033145">
                  <a:moveTo>
                    <a:pt x="505587" y="0"/>
                  </a:moveTo>
                  <a:lnTo>
                    <a:pt x="423164" y="21590"/>
                  </a:lnTo>
                  <a:lnTo>
                    <a:pt x="444093" y="45440"/>
                  </a:lnTo>
                  <a:lnTo>
                    <a:pt x="1397" y="433197"/>
                  </a:lnTo>
                  <a:lnTo>
                    <a:pt x="9779" y="442722"/>
                  </a:lnTo>
                  <a:lnTo>
                    <a:pt x="452475" y="54978"/>
                  </a:lnTo>
                  <a:lnTo>
                    <a:pt x="473456" y="78867"/>
                  </a:lnTo>
                  <a:lnTo>
                    <a:pt x="490474" y="37084"/>
                  </a:lnTo>
                  <a:lnTo>
                    <a:pt x="50558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8265" y="3164586"/>
              <a:ext cx="226060" cy="1045844"/>
            </a:xfrm>
            <a:custGeom>
              <a:avLst/>
              <a:gdLst/>
              <a:ahLst/>
              <a:cxnLst/>
              <a:rect l="l" t="t" r="r" b="b"/>
              <a:pathLst>
                <a:path w="226060" h="1045845">
                  <a:moveTo>
                    <a:pt x="0" y="452627"/>
                  </a:moveTo>
                  <a:lnTo>
                    <a:pt x="225551" y="452627"/>
                  </a:lnTo>
                  <a:lnTo>
                    <a:pt x="225551" y="0"/>
                  </a:lnTo>
                  <a:lnTo>
                    <a:pt x="0" y="0"/>
                  </a:lnTo>
                  <a:lnTo>
                    <a:pt x="0" y="452627"/>
                  </a:lnTo>
                  <a:close/>
                </a:path>
                <a:path w="226060" h="1045845">
                  <a:moveTo>
                    <a:pt x="0" y="1045463"/>
                  </a:moveTo>
                  <a:lnTo>
                    <a:pt x="225551" y="1045463"/>
                  </a:lnTo>
                  <a:lnTo>
                    <a:pt x="225551" y="592836"/>
                  </a:lnTo>
                  <a:lnTo>
                    <a:pt x="0" y="592836"/>
                  </a:lnTo>
                  <a:lnTo>
                    <a:pt x="0" y="1045463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47468" y="3397122"/>
              <a:ext cx="506095" cy="1035685"/>
            </a:xfrm>
            <a:custGeom>
              <a:avLst/>
              <a:gdLst/>
              <a:ahLst/>
              <a:cxnLst/>
              <a:rect l="l" t="t" r="r" b="b"/>
              <a:pathLst>
                <a:path w="506094" h="1035685">
                  <a:moveTo>
                    <a:pt x="505587" y="1035177"/>
                  </a:moveTo>
                  <a:lnTo>
                    <a:pt x="490474" y="998093"/>
                  </a:lnTo>
                  <a:lnTo>
                    <a:pt x="473456" y="956310"/>
                  </a:lnTo>
                  <a:lnTo>
                    <a:pt x="452501" y="980236"/>
                  </a:lnTo>
                  <a:lnTo>
                    <a:pt x="9779" y="592455"/>
                  </a:lnTo>
                  <a:lnTo>
                    <a:pt x="1397" y="602107"/>
                  </a:lnTo>
                  <a:lnTo>
                    <a:pt x="444131" y="989774"/>
                  </a:lnTo>
                  <a:lnTo>
                    <a:pt x="423164" y="1013714"/>
                  </a:lnTo>
                  <a:lnTo>
                    <a:pt x="505587" y="1035177"/>
                  </a:lnTo>
                  <a:close/>
                </a:path>
                <a:path w="506094" h="1035685">
                  <a:moveTo>
                    <a:pt x="505587" y="955421"/>
                  </a:moveTo>
                  <a:lnTo>
                    <a:pt x="504545" y="902208"/>
                  </a:lnTo>
                  <a:lnTo>
                    <a:pt x="503936" y="870204"/>
                  </a:lnTo>
                  <a:lnTo>
                    <a:pt x="475792" y="884986"/>
                  </a:lnTo>
                  <a:lnTo>
                    <a:pt x="11176" y="0"/>
                  </a:lnTo>
                  <a:lnTo>
                    <a:pt x="0" y="5842"/>
                  </a:lnTo>
                  <a:lnTo>
                    <a:pt x="464578" y="890879"/>
                  </a:lnTo>
                  <a:lnTo>
                    <a:pt x="436499" y="905637"/>
                  </a:lnTo>
                  <a:lnTo>
                    <a:pt x="505587" y="955421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55213" y="4251198"/>
              <a:ext cx="1047115" cy="452755"/>
            </a:xfrm>
            <a:custGeom>
              <a:avLst/>
              <a:gdLst/>
              <a:ahLst/>
              <a:cxnLst/>
              <a:rect l="l" t="t" r="r" b="b"/>
              <a:pathLst>
                <a:path w="1047114" h="452754">
                  <a:moveTo>
                    <a:pt x="0" y="452627"/>
                  </a:moveTo>
                  <a:lnTo>
                    <a:pt x="225551" y="452627"/>
                  </a:lnTo>
                  <a:lnTo>
                    <a:pt x="225551" y="0"/>
                  </a:lnTo>
                  <a:lnTo>
                    <a:pt x="0" y="0"/>
                  </a:lnTo>
                  <a:lnTo>
                    <a:pt x="0" y="452627"/>
                  </a:lnTo>
                  <a:close/>
                </a:path>
                <a:path w="1047114" h="452754">
                  <a:moveTo>
                    <a:pt x="819912" y="452627"/>
                  </a:moveTo>
                  <a:lnTo>
                    <a:pt x="1046988" y="452627"/>
                  </a:lnTo>
                  <a:lnTo>
                    <a:pt x="1046988" y="0"/>
                  </a:lnTo>
                  <a:lnTo>
                    <a:pt x="819912" y="0"/>
                  </a:lnTo>
                  <a:lnTo>
                    <a:pt x="819912" y="452627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80003" y="4439793"/>
              <a:ext cx="594995" cy="76200"/>
            </a:xfrm>
            <a:custGeom>
              <a:avLst/>
              <a:gdLst/>
              <a:ahLst/>
              <a:cxnLst/>
              <a:rect l="l" t="t" r="r" b="b"/>
              <a:pathLst>
                <a:path w="594995" h="76200">
                  <a:moveTo>
                    <a:pt x="582257" y="31622"/>
                  </a:moveTo>
                  <a:lnTo>
                    <a:pt x="530986" y="31622"/>
                  </a:lnTo>
                  <a:lnTo>
                    <a:pt x="531113" y="44322"/>
                  </a:lnTo>
                  <a:lnTo>
                    <a:pt x="518381" y="44383"/>
                  </a:lnTo>
                  <a:lnTo>
                    <a:pt x="518541" y="76199"/>
                  </a:lnTo>
                  <a:lnTo>
                    <a:pt x="594613" y="37718"/>
                  </a:lnTo>
                  <a:lnTo>
                    <a:pt x="582257" y="31622"/>
                  </a:lnTo>
                  <a:close/>
                </a:path>
                <a:path w="594995" h="76200">
                  <a:moveTo>
                    <a:pt x="518318" y="31683"/>
                  </a:moveTo>
                  <a:lnTo>
                    <a:pt x="0" y="34162"/>
                  </a:lnTo>
                  <a:lnTo>
                    <a:pt x="0" y="46862"/>
                  </a:lnTo>
                  <a:lnTo>
                    <a:pt x="518381" y="44383"/>
                  </a:lnTo>
                  <a:lnTo>
                    <a:pt x="518318" y="31683"/>
                  </a:lnTo>
                  <a:close/>
                </a:path>
                <a:path w="594995" h="76200">
                  <a:moveTo>
                    <a:pt x="530986" y="31622"/>
                  </a:moveTo>
                  <a:lnTo>
                    <a:pt x="518318" y="31683"/>
                  </a:lnTo>
                  <a:lnTo>
                    <a:pt x="518381" y="44383"/>
                  </a:lnTo>
                  <a:lnTo>
                    <a:pt x="531113" y="44322"/>
                  </a:lnTo>
                  <a:lnTo>
                    <a:pt x="530986" y="31622"/>
                  </a:lnTo>
                  <a:close/>
                </a:path>
                <a:path w="594995" h="76200">
                  <a:moveTo>
                    <a:pt x="518159" y="0"/>
                  </a:moveTo>
                  <a:lnTo>
                    <a:pt x="518318" y="31683"/>
                  </a:lnTo>
                  <a:lnTo>
                    <a:pt x="582257" y="31622"/>
                  </a:lnTo>
                  <a:lnTo>
                    <a:pt x="51815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93134" y="4354195"/>
            <a:ext cx="244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Calibri"/>
                <a:cs typeface="Calibri"/>
              </a:rPr>
              <a:t>w</a:t>
            </a:r>
            <a:r>
              <a:rPr sz="1350" spc="7" baseline="-21604" dirty="0">
                <a:latin typeface="Calibri"/>
                <a:cs typeface="Calibri"/>
              </a:rPr>
              <a:t>t</a:t>
            </a:r>
            <a:endParaRPr sz="1350" baseline="-21604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1076" y="3907027"/>
            <a:ext cx="3409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7" baseline="13888" dirty="0">
                <a:latin typeface="Calibri"/>
                <a:cs typeface="Calibri"/>
              </a:rPr>
              <a:t>w</a:t>
            </a:r>
            <a:r>
              <a:rPr sz="900" spc="5" dirty="0">
                <a:latin typeface="Calibri"/>
                <a:cs typeface="Calibri"/>
              </a:rPr>
              <a:t>t-1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1076" y="3294379"/>
            <a:ext cx="3409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7" baseline="13888" dirty="0">
                <a:latin typeface="Calibri"/>
                <a:cs typeface="Calibri"/>
              </a:rPr>
              <a:t>w</a:t>
            </a:r>
            <a:r>
              <a:rPr sz="900" spc="5" dirty="0">
                <a:latin typeface="Calibri"/>
                <a:cs typeface="Calibri"/>
              </a:rPr>
              <a:t>t-2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0661" y="5499303"/>
            <a:ext cx="3638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15" baseline="13888" dirty="0">
                <a:latin typeface="Calibri"/>
                <a:cs typeface="Calibri"/>
              </a:rPr>
              <a:t>w</a:t>
            </a:r>
            <a:r>
              <a:rPr sz="900" spc="10" dirty="0">
                <a:latin typeface="Calibri"/>
                <a:cs typeface="Calibri"/>
              </a:rPr>
              <a:t>t+2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0661" y="4886705"/>
            <a:ext cx="3638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15" baseline="13888" dirty="0">
                <a:latin typeface="Calibri"/>
                <a:cs typeface="Calibri"/>
              </a:rPr>
              <a:t>w</a:t>
            </a:r>
            <a:r>
              <a:rPr sz="900" spc="10" dirty="0">
                <a:latin typeface="Calibri"/>
                <a:cs typeface="Calibri"/>
              </a:rPr>
              <a:t>t+1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7573" y="5835497"/>
            <a:ext cx="5016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C</a:t>
            </a:r>
            <a:r>
              <a:rPr sz="1400" b="1" spc="5" dirty="0">
                <a:latin typeface="Calibri"/>
                <a:cs typeface="Calibri"/>
              </a:rPr>
              <a:t>B</a:t>
            </a:r>
            <a:r>
              <a:rPr sz="1400" b="1" spc="-15" dirty="0">
                <a:latin typeface="Calibri"/>
                <a:cs typeface="Calibri"/>
              </a:rPr>
              <a:t>O</a:t>
            </a:r>
            <a:r>
              <a:rPr sz="1400" b="1" dirty="0"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3629" y="2777744"/>
            <a:ext cx="466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So</a:t>
            </a:r>
            <a:r>
              <a:rPr sz="1400" b="1" spc="5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tie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86304" y="2777744"/>
            <a:ext cx="57213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Couche  </a:t>
            </a:r>
            <a:r>
              <a:rPr sz="1400" b="1" spc="-5" dirty="0">
                <a:latin typeface="Calibri"/>
                <a:cs typeface="Calibri"/>
              </a:rPr>
              <a:t>cachée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77314" y="2777744"/>
            <a:ext cx="5111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5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spc="-5" dirty="0">
                <a:latin typeface="Calibri"/>
                <a:cs typeface="Calibri"/>
              </a:rPr>
              <a:t>ée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078723" y="3147060"/>
            <a:ext cx="1809114" cy="2680970"/>
            <a:chOff x="8078723" y="3147060"/>
            <a:chExt cx="1809114" cy="2680970"/>
          </a:xfrm>
        </p:grpSpPr>
        <p:sp>
          <p:nvSpPr>
            <p:cNvPr id="21" name="object 21"/>
            <p:cNvSpPr/>
            <p:nvPr/>
          </p:nvSpPr>
          <p:spPr>
            <a:xfrm>
              <a:off x="9647681" y="4751070"/>
              <a:ext cx="227329" cy="1064260"/>
            </a:xfrm>
            <a:custGeom>
              <a:avLst/>
              <a:gdLst/>
              <a:ahLst/>
              <a:cxnLst/>
              <a:rect l="l" t="t" r="r" b="b"/>
              <a:pathLst>
                <a:path w="227329" h="1064260">
                  <a:moveTo>
                    <a:pt x="0" y="460247"/>
                  </a:moveTo>
                  <a:lnTo>
                    <a:pt x="227075" y="460247"/>
                  </a:lnTo>
                  <a:lnTo>
                    <a:pt x="227075" y="0"/>
                  </a:lnTo>
                  <a:lnTo>
                    <a:pt x="0" y="0"/>
                  </a:lnTo>
                  <a:lnTo>
                    <a:pt x="0" y="460247"/>
                  </a:lnTo>
                  <a:close/>
                </a:path>
                <a:path w="227329" h="1064260">
                  <a:moveTo>
                    <a:pt x="0" y="1063751"/>
                  </a:moveTo>
                  <a:lnTo>
                    <a:pt x="227075" y="1063751"/>
                  </a:lnTo>
                  <a:lnTo>
                    <a:pt x="227075" y="603503"/>
                  </a:lnTo>
                  <a:lnTo>
                    <a:pt x="0" y="603503"/>
                  </a:lnTo>
                  <a:lnTo>
                    <a:pt x="0" y="1063751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138412" y="4538344"/>
              <a:ext cx="508634" cy="1054735"/>
            </a:xfrm>
            <a:custGeom>
              <a:avLst/>
              <a:gdLst/>
              <a:ahLst/>
              <a:cxnLst/>
              <a:rect l="l" t="t" r="r" b="b"/>
              <a:pathLst>
                <a:path w="508634" h="1054735">
                  <a:moveTo>
                    <a:pt x="508635" y="1054227"/>
                  </a:moveTo>
                  <a:lnTo>
                    <a:pt x="507834" y="1000760"/>
                  </a:lnTo>
                  <a:lnTo>
                    <a:pt x="507365" y="969010"/>
                  </a:lnTo>
                  <a:lnTo>
                    <a:pt x="479145" y="983627"/>
                  </a:lnTo>
                  <a:lnTo>
                    <a:pt x="11176" y="81026"/>
                  </a:lnTo>
                  <a:lnTo>
                    <a:pt x="0" y="86868"/>
                  </a:lnTo>
                  <a:lnTo>
                    <a:pt x="467855" y="989469"/>
                  </a:lnTo>
                  <a:lnTo>
                    <a:pt x="439674" y="1004062"/>
                  </a:lnTo>
                  <a:lnTo>
                    <a:pt x="508635" y="1054227"/>
                  </a:lnTo>
                  <a:close/>
                </a:path>
                <a:path w="508634" h="1054735">
                  <a:moveTo>
                    <a:pt x="508635" y="450723"/>
                  </a:moveTo>
                  <a:lnTo>
                    <a:pt x="493623" y="413385"/>
                  </a:lnTo>
                  <a:lnTo>
                    <a:pt x="476885" y="371729"/>
                  </a:lnTo>
                  <a:lnTo>
                    <a:pt x="455841" y="395465"/>
                  </a:lnTo>
                  <a:lnTo>
                    <a:pt x="9779" y="0"/>
                  </a:lnTo>
                  <a:lnTo>
                    <a:pt x="1397" y="9398"/>
                  </a:lnTo>
                  <a:lnTo>
                    <a:pt x="447370" y="405015"/>
                  </a:lnTo>
                  <a:lnTo>
                    <a:pt x="426339" y="428752"/>
                  </a:lnTo>
                  <a:lnTo>
                    <a:pt x="508635" y="450723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647681" y="3160014"/>
              <a:ext cx="227329" cy="1065530"/>
            </a:xfrm>
            <a:custGeom>
              <a:avLst/>
              <a:gdLst/>
              <a:ahLst/>
              <a:cxnLst/>
              <a:rect l="l" t="t" r="r" b="b"/>
              <a:pathLst>
                <a:path w="227329" h="1065529">
                  <a:moveTo>
                    <a:pt x="0" y="460248"/>
                  </a:moveTo>
                  <a:lnTo>
                    <a:pt x="227075" y="460248"/>
                  </a:lnTo>
                  <a:lnTo>
                    <a:pt x="227075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  <a:path w="227329" h="1065529">
                  <a:moveTo>
                    <a:pt x="0" y="1065276"/>
                  </a:moveTo>
                  <a:lnTo>
                    <a:pt x="227075" y="1065276"/>
                  </a:lnTo>
                  <a:lnTo>
                    <a:pt x="227075" y="603503"/>
                  </a:lnTo>
                  <a:lnTo>
                    <a:pt x="0" y="603503"/>
                  </a:lnTo>
                  <a:lnTo>
                    <a:pt x="0" y="1065276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38412" y="3400043"/>
              <a:ext cx="508634" cy="1054735"/>
            </a:xfrm>
            <a:custGeom>
              <a:avLst/>
              <a:gdLst/>
              <a:ahLst/>
              <a:cxnLst/>
              <a:rect l="l" t="t" r="r" b="b"/>
              <a:pathLst>
                <a:path w="508634" h="1054735">
                  <a:moveTo>
                    <a:pt x="508635" y="603504"/>
                  </a:moveTo>
                  <a:lnTo>
                    <a:pt x="426339" y="625602"/>
                  </a:lnTo>
                  <a:lnTo>
                    <a:pt x="447306" y="649274"/>
                  </a:lnTo>
                  <a:lnTo>
                    <a:pt x="1397" y="1044829"/>
                  </a:lnTo>
                  <a:lnTo>
                    <a:pt x="9779" y="1054354"/>
                  </a:lnTo>
                  <a:lnTo>
                    <a:pt x="455777" y="658837"/>
                  </a:lnTo>
                  <a:lnTo>
                    <a:pt x="476885" y="682625"/>
                  </a:lnTo>
                  <a:lnTo>
                    <a:pt x="493649" y="640842"/>
                  </a:lnTo>
                  <a:lnTo>
                    <a:pt x="508635" y="603504"/>
                  </a:lnTo>
                  <a:close/>
                </a:path>
                <a:path w="508634" h="1054735">
                  <a:moveTo>
                    <a:pt x="508635" y="0"/>
                  </a:moveTo>
                  <a:lnTo>
                    <a:pt x="439674" y="50165"/>
                  </a:lnTo>
                  <a:lnTo>
                    <a:pt x="467855" y="64770"/>
                  </a:lnTo>
                  <a:lnTo>
                    <a:pt x="0" y="967359"/>
                  </a:lnTo>
                  <a:lnTo>
                    <a:pt x="11176" y="973201"/>
                  </a:lnTo>
                  <a:lnTo>
                    <a:pt x="479145" y="70612"/>
                  </a:lnTo>
                  <a:lnTo>
                    <a:pt x="507365" y="85217"/>
                  </a:lnTo>
                  <a:lnTo>
                    <a:pt x="507834" y="53467"/>
                  </a:lnTo>
                  <a:lnTo>
                    <a:pt x="50863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91677" y="4266438"/>
              <a:ext cx="1053465" cy="462280"/>
            </a:xfrm>
            <a:custGeom>
              <a:avLst/>
              <a:gdLst/>
              <a:ahLst/>
              <a:cxnLst/>
              <a:rect l="l" t="t" r="r" b="b"/>
              <a:pathLst>
                <a:path w="1053465" h="462279">
                  <a:moveTo>
                    <a:pt x="824483" y="461772"/>
                  </a:moveTo>
                  <a:lnTo>
                    <a:pt x="1053083" y="461772"/>
                  </a:lnTo>
                  <a:lnTo>
                    <a:pt x="1053083" y="0"/>
                  </a:lnTo>
                  <a:lnTo>
                    <a:pt x="824483" y="0"/>
                  </a:lnTo>
                  <a:lnTo>
                    <a:pt x="824483" y="461772"/>
                  </a:lnTo>
                  <a:close/>
                </a:path>
                <a:path w="1053465" h="462279">
                  <a:moveTo>
                    <a:pt x="0" y="461772"/>
                  </a:moveTo>
                  <a:lnTo>
                    <a:pt x="227075" y="461772"/>
                  </a:lnTo>
                  <a:lnTo>
                    <a:pt x="227075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17991" y="4461637"/>
              <a:ext cx="598170" cy="76200"/>
            </a:xfrm>
            <a:custGeom>
              <a:avLst/>
              <a:gdLst/>
              <a:ahLst/>
              <a:cxnLst/>
              <a:rect l="l" t="t" r="r" b="b"/>
              <a:pathLst>
                <a:path w="598170" h="76200">
                  <a:moveTo>
                    <a:pt x="522097" y="0"/>
                  </a:moveTo>
                  <a:lnTo>
                    <a:pt x="521937" y="31816"/>
                  </a:lnTo>
                  <a:lnTo>
                    <a:pt x="534669" y="31876"/>
                  </a:lnTo>
                  <a:lnTo>
                    <a:pt x="534542" y="44576"/>
                  </a:lnTo>
                  <a:lnTo>
                    <a:pt x="521874" y="44576"/>
                  </a:lnTo>
                  <a:lnTo>
                    <a:pt x="521715" y="76200"/>
                  </a:lnTo>
                  <a:lnTo>
                    <a:pt x="585707" y="44576"/>
                  </a:lnTo>
                  <a:lnTo>
                    <a:pt x="534542" y="44576"/>
                  </a:lnTo>
                  <a:lnTo>
                    <a:pt x="585829" y="44516"/>
                  </a:lnTo>
                  <a:lnTo>
                    <a:pt x="598042" y="38481"/>
                  </a:lnTo>
                  <a:lnTo>
                    <a:pt x="522097" y="0"/>
                  </a:lnTo>
                  <a:close/>
                </a:path>
                <a:path w="598170" h="76200">
                  <a:moveTo>
                    <a:pt x="521937" y="31816"/>
                  </a:moveTo>
                  <a:lnTo>
                    <a:pt x="521874" y="44516"/>
                  </a:lnTo>
                  <a:lnTo>
                    <a:pt x="534542" y="44576"/>
                  </a:lnTo>
                  <a:lnTo>
                    <a:pt x="534669" y="31876"/>
                  </a:lnTo>
                  <a:lnTo>
                    <a:pt x="521937" y="31816"/>
                  </a:lnTo>
                  <a:close/>
                </a:path>
                <a:path w="598170" h="76200">
                  <a:moveTo>
                    <a:pt x="0" y="29337"/>
                  </a:moveTo>
                  <a:lnTo>
                    <a:pt x="0" y="42037"/>
                  </a:lnTo>
                  <a:lnTo>
                    <a:pt x="521874" y="44516"/>
                  </a:lnTo>
                  <a:lnTo>
                    <a:pt x="521937" y="31816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752842" y="4370959"/>
            <a:ext cx="244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Calibri"/>
                <a:cs typeface="Calibri"/>
              </a:rPr>
              <a:t>w</a:t>
            </a:r>
            <a:r>
              <a:rPr sz="1350" spc="7" baseline="-21604" dirty="0">
                <a:latin typeface="Calibri"/>
                <a:cs typeface="Calibri"/>
              </a:rPr>
              <a:t>t</a:t>
            </a:r>
            <a:endParaRPr sz="1350" baseline="-21604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43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9910318" y="3914647"/>
            <a:ext cx="3409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7" baseline="13888" dirty="0">
                <a:latin typeface="Calibri"/>
                <a:cs typeface="Calibri"/>
              </a:rPr>
              <a:t>w</a:t>
            </a:r>
            <a:r>
              <a:rPr sz="900" spc="5" dirty="0">
                <a:latin typeface="Calibri"/>
                <a:cs typeface="Calibri"/>
              </a:rPr>
              <a:t>t-1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10318" y="3290442"/>
            <a:ext cx="3409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7" baseline="13888" dirty="0">
                <a:latin typeface="Calibri"/>
                <a:cs typeface="Calibri"/>
              </a:rPr>
              <a:t>w</a:t>
            </a:r>
            <a:r>
              <a:rPr sz="900" spc="5" dirty="0">
                <a:latin typeface="Calibri"/>
                <a:cs typeface="Calibri"/>
              </a:rPr>
              <a:t>t-2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99904" y="5536184"/>
            <a:ext cx="3644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00" spc="15" baseline="13888" dirty="0">
                <a:latin typeface="Calibri"/>
                <a:cs typeface="Calibri"/>
              </a:rPr>
              <a:t>w</a:t>
            </a:r>
            <a:r>
              <a:rPr sz="900" spc="10" dirty="0">
                <a:latin typeface="Calibri"/>
                <a:cs typeface="Calibri"/>
              </a:rPr>
              <a:t>t+2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99904" y="4912614"/>
            <a:ext cx="3638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15" baseline="13888" dirty="0">
                <a:latin typeface="Calibri"/>
                <a:cs typeface="Calibri"/>
              </a:rPr>
              <a:t>w</a:t>
            </a:r>
            <a:r>
              <a:rPr sz="900" spc="10" dirty="0">
                <a:latin typeface="Calibri"/>
                <a:cs typeface="Calibri"/>
              </a:rPr>
              <a:t>t+1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68308" y="5879693"/>
            <a:ext cx="766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S</a:t>
            </a:r>
            <a:r>
              <a:rPr sz="1400" b="1" spc="-10" dirty="0">
                <a:latin typeface="Calibri"/>
                <a:cs typeface="Calibri"/>
              </a:rPr>
              <a:t>k</a:t>
            </a:r>
            <a:r>
              <a:rPr sz="1400" b="1" dirty="0">
                <a:latin typeface="Calibri"/>
                <a:cs typeface="Calibri"/>
              </a:rPr>
              <a:t>ip-</a:t>
            </a:r>
            <a:r>
              <a:rPr sz="1400" b="1" spc="-10" dirty="0">
                <a:latin typeface="Calibri"/>
                <a:cs typeface="Calibri"/>
              </a:rPr>
              <a:t>g</a:t>
            </a:r>
            <a:r>
              <a:rPr sz="1400" b="1" spc="-35" dirty="0">
                <a:latin typeface="Calibri"/>
                <a:cs typeface="Calibri"/>
              </a:rPr>
              <a:t>r</a:t>
            </a:r>
            <a:r>
              <a:rPr sz="1400" b="1" dirty="0">
                <a:latin typeface="Calibri"/>
                <a:cs typeface="Calibri"/>
              </a:rPr>
              <a:t>am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528175" y="2764917"/>
            <a:ext cx="4654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Sor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ie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73210" y="2764917"/>
            <a:ext cx="57213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Couche  </a:t>
            </a:r>
            <a:r>
              <a:rPr sz="1400" b="1" spc="-15" dirty="0">
                <a:latin typeface="Calibri"/>
                <a:cs typeface="Calibri"/>
              </a:rPr>
              <a:t>c</a:t>
            </a:r>
            <a:r>
              <a:rPr sz="1400" b="1" dirty="0">
                <a:latin typeface="Calibri"/>
                <a:cs typeface="Calibri"/>
              </a:rPr>
              <a:t>ach</a:t>
            </a:r>
            <a:r>
              <a:rPr sz="1400" b="1" spc="-5" dirty="0">
                <a:latin typeface="Calibri"/>
                <a:cs typeface="Calibri"/>
              </a:rPr>
              <a:t>ée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51191" y="2764917"/>
            <a:ext cx="5111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5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spc="-5" dirty="0">
                <a:latin typeface="Calibri"/>
                <a:cs typeface="Calibri"/>
              </a:rPr>
              <a:t>ée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44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3594" y="237490"/>
            <a:ext cx="1927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Sk</a:t>
            </a:r>
            <a:r>
              <a:rPr spc="5" dirty="0"/>
              <a:t>i</a:t>
            </a:r>
            <a:r>
              <a:rPr spc="-5" dirty="0"/>
              <a:t>p</a:t>
            </a:r>
            <a:r>
              <a:rPr dirty="0"/>
              <a:t>-</a:t>
            </a:r>
            <a:r>
              <a:rPr spc="-5" dirty="0"/>
              <a:t>g</a:t>
            </a:r>
            <a:r>
              <a:rPr spc="-80" dirty="0"/>
              <a:t>r</a:t>
            </a:r>
            <a:r>
              <a:rPr dirty="0"/>
              <a:t>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123" y="1126337"/>
            <a:ext cx="10632440" cy="142938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latin typeface="Calibri"/>
                <a:cs typeface="Calibri"/>
              </a:rPr>
              <a:t>Il </a:t>
            </a:r>
            <a:r>
              <a:rPr sz="1800" spc="-5" dirty="0">
                <a:latin typeface="Calibri"/>
                <a:cs typeface="Calibri"/>
              </a:rPr>
              <a:t>s'agit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d'un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apprentissage non</a:t>
            </a:r>
            <a:r>
              <a:rPr sz="1800" dirty="0">
                <a:latin typeface="Calibri"/>
                <a:cs typeface="Calibri"/>
              </a:rPr>
              <a:t> supervisé </a:t>
            </a:r>
            <a:r>
              <a:rPr sz="1800" spc="-5" dirty="0">
                <a:latin typeface="Calibri"/>
                <a:cs typeface="Calibri"/>
              </a:rPr>
              <a:t>appliqué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réseau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neurones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réaliser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word</a:t>
            </a:r>
            <a:r>
              <a:rPr sz="1800" dirty="0">
                <a:latin typeface="Calibri"/>
                <a:cs typeface="Calibri"/>
              </a:rPr>
              <a:t> embedding.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25" dirty="0">
                <a:latin typeface="Calibri"/>
                <a:cs typeface="Calibri"/>
              </a:rPr>
              <a:t>L’apprentissage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corpus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données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textuelles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Wikipédia.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14399"/>
              </a:lnSpc>
              <a:spcBef>
                <a:spcPts val="1195"/>
              </a:spcBef>
            </a:pPr>
            <a:r>
              <a:rPr sz="1800" spc="-10" dirty="0">
                <a:latin typeface="Calibri"/>
                <a:cs typeface="Calibri"/>
              </a:rPr>
              <a:t>L'entrée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sortie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prédit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5" dirty="0">
                <a:latin typeface="Calibri"/>
                <a:cs typeface="Calibri"/>
              </a:rPr>
              <a:t>contexte,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étant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donné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exemple,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utilise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fenêtre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longueur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lang="fr-FR" sz="1800" spc="20" dirty="0">
                <a:latin typeface="Calibri"/>
                <a:cs typeface="Calibri"/>
              </a:rPr>
              <a:t>3 ( c-à-d, m=1)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avoir</a:t>
            </a:r>
            <a:r>
              <a:rPr sz="1800" dirty="0">
                <a:latin typeface="Calibri"/>
                <a:cs typeface="Calibri"/>
              </a:rPr>
              <a:t> :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67752"/>
              </p:ext>
            </p:extLst>
          </p:nvPr>
        </p:nvGraphicFramePr>
        <p:xfrm>
          <a:off x="1733169" y="2846577"/>
          <a:ext cx="8712834" cy="3383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Corpus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Mot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central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Contexte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B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5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Marrakech</a:t>
                      </a:r>
                      <a:r>
                        <a:rPr sz="1600" b="1" spc="25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connue</a:t>
                      </a:r>
                      <a:r>
                        <a:rPr sz="1600" b="1" spc="3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place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Jamaa-el-fna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climat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chaud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sec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fr-FR" sz="1600" b="1" spc="-10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Marrakech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connue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Marrakech</a:t>
                      </a:r>
                      <a:r>
                        <a:rPr sz="1600" b="1" spc="2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connue</a:t>
                      </a:r>
                      <a:r>
                        <a:rPr sz="1600" b="1" spc="35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600" b="1" spc="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Jamaa-el-fna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climat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chaud</a:t>
                      </a:r>
                      <a:r>
                        <a:rPr sz="16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sec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connue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Marrakech,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 place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Marrakech</a:t>
                      </a:r>
                      <a:r>
                        <a:rPr sz="16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connue</a:t>
                      </a:r>
                      <a:r>
                        <a:rPr sz="1600" b="1" spc="3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600" b="1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Jamaa-el-fna</a:t>
                      </a:r>
                      <a:r>
                        <a:rPr sz="1600" b="1" spc="-2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climat</a:t>
                      </a:r>
                      <a:r>
                        <a:rPr sz="16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chaud</a:t>
                      </a:r>
                      <a:r>
                        <a:rPr sz="16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sec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connue,</a:t>
                      </a:r>
                      <a:r>
                        <a:rPr sz="1600" b="1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Jamaa-el-fna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Marrakech</a:t>
                      </a:r>
                      <a:r>
                        <a:rPr sz="16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connue</a:t>
                      </a:r>
                      <a:r>
                        <a:rPr sz="16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600" b="1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Jamaa-el-fna</a:t>
                      </a:r>
                      <a:r>
                        <a:rPr sz="1600" b="1" spc="-25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climat</a:t>
                      </a:r>
                      <a:r>
                        <a:rPr sz="1600" b="1" spc="-10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chaud</a:t>
                      </a:r>
                      <a:r>
                        <a:rPr sz="16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sec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Jamaa-el-fna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place,</a:t>
                      </a:r>
                      <a:r>
                        <a:rPr sz="1600" b="1" spc="-40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climat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Marrakech</a:t>
                      </a:r>
                      <a:r>
                        <a:rPr sz="16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connue</a:t>
                      </a:r>
                      <a:r>
                        <a:rPr sz="16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place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Jamaa-el-fna</a:t>
                      </a:r>
                      <a:r>
                        <a:rPr sz="1600" b="1" spc="-2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climat</a:t>
                      </a:r>
                      <a:r>
                        <a:rPr sz="1600" b="1" spc="-10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chaud</a:t>
                      </a:r>
                      <a:r>
                        <a:rPr sz="1600" b="1" spc="1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sec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climat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Jamaa-el-fna,</a:t>
                      </a:r>
                      <a:r>
                        <a:rPr sz="1600" b="1" spc="-4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chaud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Marrakech</a:t>
                      </a:r>
                      <a:r>
                        <a:rPr sz="16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connue</a:t>
                      </a:r>
                      <a:r>
                        <a:rPr sz="16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place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Jamaa-el-fna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climat</a:t>
                      </a:r>
                      <a:r>
                        <a:rPr sz="1600" b="1" spc="-10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chaud</a:t>
                      </a:r>
                      <a:r>
                        <a:rPr sz="1600" b="1" spc="15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sec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chaud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climat,</a:t>
                      </a:r>
                      <a:r>
                        <a:rPr sz="1600" b="1" spc="-5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sec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5" dirty="0">
                          <a:latin typeface="Calibri"/>
                          <a:cs typeface="Calibri"/>
                        </a:rPr>
                        <a:t>Marrakech</a:t>
                      </a:r>
                      <a:r>
                        <a:rPr sz="16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connue</a:t>
                      </a:r>
                      <a:r>
                        <a:rPr sz="16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place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Jamaa-el-fna</a:t>
                      </a:r>
                      <a:r>
                        <a:rPr sz="16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climat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chaud</a:t>
                      </a:r>
                      <a:r>
                        <a:rPr sz="1600" b="1" spc="1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sec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fr-FR" sz="1600" b="1" spc="-10" dirty="0">
                          <a:solidFill>
                            <a:srgbClr val="F79546"/>
                          </a:solidFill>
                          <a:latin typeface="Calibri"/>
                          <a:cs typeface="Calibri"/>
                        </a:rPr>
                        <a:t>sec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fr-FR" sz="1600" b="1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chaud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292" y="190322"/>
            <a:ext cx="521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Illustration</a:t>
            </a:r>
            <a:r>
              <a:rPr sz="4000" spc="15" dirty="0"/>
              <a:t> </a:t>
            </a:r>
            <a:r>
              <a:rPr sz="4000" spc="-5" dirty="0"/>
              <a:t>du</a:t>
            </a:r>
            <a:r>
              <a:rPr sz="4000" spc="-10" dirty="0"/>
              <a:t> </a:t>
            </a:r>
            <a:r>
              <a:rPr sz="4000" spc="-35" dirty="0"/>
              <a:t>Word2vec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9660" y="913947"/>
            <a:ext cx="9883775" cy="165862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30"/>
              </a:spcBef>
            </a:pPr>
            <a:r>
              <a:rPr sz="1600" spc="-10" dirty="0">
                <a:latin typeface="Calibri"/>
                <a:cs typeface="Calibri"/>
              </a:rPr>
              <a:t>Considérons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</a:t>
            </a:r>
            <a:r>
              <a:rPr sz="1600" spc="-10" dirty="0">
                <a:latin typeface="Calibri"/>
                <a:cs typeface="Calibri"/>
              </a:rPr>
              <a:t> corpus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d'entrainement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</a:t>
            </a:r>
            <a:r>
              <a:rPr sz="1575" b="1" baseline="-21164" dirty="0">
                <a:latin typeface="Calibri"/>
                <a:cs typeface="Calibri"/>
              </a:rPr>
              <a:t>train</a:t>
            </a:r>
            <a:r>
              <a:rPr sz="1575" b="1" spc="195" baseline="-2116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25400" marR="5455285">
              <a:lnSpc>
                <a:spcPct val="100000"/>
              </a:lnSpc>
              <a:spcBef>
                <a:spcPts val="740"/>
              </a:spcBef>
            </a:pP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Marrakech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connue</a:t>
            </a:r>
            <a:r>
              <a:rPr sz="1400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place</a:t>
            </a:r>
            <a:r>
              <a:rPr sz="1400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Jamaa-el-fna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tourisme climat</a:t>
            </a:r>
            <a:r>
              <a:rPr sz="1400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chaud </a:t>
            </a:r>
            <a:r>
              <a:rPr sz="1400" spc="-3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Conférence</a:t>
            </a:r>
            <a:r>
              <a:rPr sz="1400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climat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palais</a:t>
            </a:r>
            <a:r>
              <a:rPr sz="1400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congrès</a:t>
            </a:r>
            <a:r>
              <a:rPr sz="1400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Marrakech</a:t>
            </a:r>
            <a:endParaRPr sz="1400" dirty="0">
              <a:latin typeface="Calibri"/>
              <a:cs typeface="Calibri"/>
            </a:endParaRPr>
          </a:p>
          <a:p>
            <a:pPr marL="25400" marR="5998845">
              <a:lnSpc>
                <a:spcPct val="100000"/>
              </a:lnSpc>
            </a:pP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Jardins</a:t>
            </a:r>
            <a:r>
              <a:rPr sz="1400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climat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 congrès</a:t>
            </a:r>
            <a:r>
              <a:rPr sz="1400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favorisent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tourisme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 Marrakech </a:t>
            </a:r>
            <a:r>
              <a:rPr sz="1400" spc="-3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F81BC"/>
                </a:solidFill>
                <a:latin typeface="Calibri"/>
                <a:cs typeface="Calibri"/>
              </a:rPr>
              <a:t>Tourisme</a:t>
            </a:r>
            <a:r>
              <a:rPr sz="1400" spc="-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Marrakech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climat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chaud jardins</a:t>
            </a:r>
            <a:endParaRPr sz="14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730"/>
              </a:spcBef>
            </a:pPr>
            <a:r>
              <a:rPr sz="1600" b="1" spc="-15" dirty="0">
                <a:latin typeface="Calibri"/>
                <a:cs typeface="Calibri"/>
              </a:rPr>
              <a:t>V={Marrakech,</a:t>
            </a:r>
            <a:r>
              <a:rPr sz="1600" b="1" spc="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connue,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place,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Jamaa-el-fna,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tourisme,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climat,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chaud,</a:t>
            </a:r>
            <a:r>
              <a:rPr sz="1600" b="1" spc="4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conférence,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palais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,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congrès,</a:t>
            </a:r>
            <a:r>
              <a:rPr sz="1600" b="1" spc="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jardins,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favorisent}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960" y="4620659"/>
            <a:ext cx="10337165" cy="16897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0"/>
              </a:spcBef>
            </a:pP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utilise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1-hot-encoding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pour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représenter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mots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.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vecteurs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dans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R</a:t>
            </a:r>
            <a:r>
              <a:rPr sz="1575" spc="7" baseline="26455" dirty="0">
                <a:latin typeface="Calibri"/>
                <a:cs typeface="Calibri"/>
              </a:rPr>
              <a:t>V</a:t>
            </a:r>
            <a:r>
              <a:rPr sz="1575" spc="172" baseline="264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R</a:t>
            </a:r>
            <a:r>
              <a:rPr sz="1575" baseline="26455" dirty="0">
                <a:latin typeface="Calibri"/>
                <a:cs typeface="Calibri"/>
              </a:rPr>
              <a:t>12</a:t>
            </a:r>
            <a:r>
              <a:rPr sz="1600" dirty="0">
                <a:latin typeface="Calibri"/>
                <a:cs typeface="Calibri"/>
              </a:rPr>
              <a:t>.</a:t>
            </a:r>
          </a:p>
          <a:p>
            <a:pPr marL="38100">
              <a:lnSpc>
                <a:spcPct val="100000"/>
              </a:lnSpc>
              <a:spcBef>
                <a:spcPts val="745"/>
              </a:spcBef>
            </a:pP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considère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"climat"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utilise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contexte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rayon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1.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alors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l'ensemble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contextes</a:t>
            </a:r>
            <a:endParaRPr sz="160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sz="1600" b="1" spc="-1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600" spc="-10" dirty="0">
                <a:solidFill>
                  <a:srgbClr val="4F81BC"/>
                </a:solidFill>
                <a:latin typeface="Calibri"/>
                <a:cs typeface="Calibri"/>
              </a:rPr>
              <a:t>(climat)={(tourisme,</a:t>
            </a:r>
            <a:r>
              <a:rPr sz="1600" spc="5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F81BC"/>
                </a:solidFill>
                <a:latin typeface="Calibri"/>
                <a:cs typeface="Calibri"/>
              </a:rPr>
              <a:t>chaud),(Conférence,</a:t>
            </a:r>
            <a:r>
              <a:rPr sz="1600" spc="7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F81BC"/>
                </a:solidFill>
                <a:latin typeface="Calibri"/>
                <a:cs typeface="Calibri"/>
              </a:rPr>
              <a:t>palais),(Jardins,</a:t>
            </a:r>
            <a:r>
              <a:rPr sz="1600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F81BC"/>
                </a:solidFill>
                <a:latin typeface="Calibri"/>
                <a:cs typeface="Calibri"/>
              </a:rPr>
              <a:t>congrès),(Marrakech,</a:t>
            </a:r>
            <a:r>
              <a:rPr sz="1600" spc="9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F81BC"/>
                </a:solidFill>
                <a:latin typeface="Calibri"/>
                <a:cs typeface="Calibri"/>
              </a:rPr>
              <a:t>chaud)}</a:t>
            </a:r>
            <a:endParaRPr sz="160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sz="1600" spc="-5" dirty="0">
                <a:latin typeface="Calibri"/>
                <a:cs typeface="Calibri"/>
              </a:rPr>
              <a:t>Nous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disposons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ainsi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d'un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corpus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mots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leurs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contextes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b="1" spc="-1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).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Dans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word2vec,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construit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</a:t>
            </a:r>
            <a:r>
              <a:rPr sz="1600" spc="-10" dirty="0">
                <a:latin typeface="Calibri"/>
                <a:cs typeface="Calibri"/>
              </a:rPr>
              <a:t> réseau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neurones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qui</a:t>
            </a:r>
            <a:endParaRPr sz="160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600" spc="-10" dirty="0">
                <a:latin typeface="Calibri"/>
                <a:cs typeface="Calibri"/>
              </a:rPr>
              <a:t>apprend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à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prendre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entrée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 mot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w </a:t>
            </a:r>
            <a:r>
              <a:rPr sz="1600" spc="-15" dirty="0">
                <a:latin typeface="Calibri"/>
                <a:cs typeface="Calibri"/>
              </a:rPr>
              <a:t>et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à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prédire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son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contexte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b="1" spc="-10" dirty="0">
                <a:latin typeface="Calibri"/>
                <a:cs typeface="Calibri"/>
              </a:rPr>
              <a:t>w</a:t>
            </a:r>
            <a:r>
              <a:rPr sz="1600" spc="-10" dirty="0">
                <a:latin typeface="Calibri"/>
                <a:cs typeface="Calibri"/>
              </a:rPr>
              <a:t>).</a:t>
            </a:r>
            <a:endParaRPr sz="16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08277" y="2640838"/>
          <a:ext cx="325120" cy="1896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199388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8"/>
                </a:moveTo>
                <a:lnTo>
                  <a:pt x="36609" y="1895723"/>
                </a:lnTo>
                <a:lnTo>
                  <a:pt x="17556" y="1882886"/>
                </a:lnTo>
                <a:lnTo>
                  <a:pt x="4710" y="1863834"/>
                </a:lnTo>
                <a:lnTo>
                  <a:pt x="0" y="1840484"/>
                </a:lnTo>
                <a:lnTo>
                  <a:pt x="0" y="59944"/>
                </a:lnTo>
                <a:lnTo>
                  <a:pt x="4710" y="36593"/>
                </a:lnTo>
                <a:lnTo>
                  <a:pt x="17556" y="17541"/>
                </a:lnTo>
                <a:lnTo>
                  <a:pt x="36609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9108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3" y="59944"/>
                </a:lnTo>
                <a:lnTo>
                  <a:pt x="59943" y="1840484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20568" y="2640407"/>
          <a:ext cx="361315" cy="1896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894">
                <a:tc>
                  <a:txBody>
                    <a:bodyPr/>
                    <a:lstStyle/>
                    <a:p>
                      <a:pPr marR="8890"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R="698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R="762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R="762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762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R="762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785617" y="2640838"/>
          <a:ext cx="325120" cy="1896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714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941"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150">
                <a:tc>
                  <a:txBody>
                    <a:bodyPr/>
                    <a:lstStyle/>
                    <a:p>
                      <a:pPr marL="1905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776727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8"/>
                </a:moveTo>
                <a:lnTo>
                  <a:pt x="36593" y="1895723"/>
                </a:lnTo>
                <a:lnTo>
                  <a:pt x="17541" y="1882886"/>
                </a:lnTo>
                <a:lnTo>
                  <a:pt x="4704" y="1863834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6448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3" y="59944"/>
                </a:lnTo>
                <a:lnTo>
                  <a:pt x="59943" y="1840484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728720" y="2640838"/>
          <a:ext cx="325120" cy="1896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720084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8"/>
                </a:moveTo>
                <a:lnTo>
                  <a:pt x="36593" y="1895723"/>
                </a:lnTo>
                <a:lnTo>
                  <a:pt x="17541" y="1882886"/>
                </a:lnTo>
                <a:lnTo>
                  <a:pt x="4704" y="1863834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19803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654980" y="2640407"/>
          <a:ext cx="361315" cy="1896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894">
                <a:tc>
                  <a:txBody>
                    <a:bodyPr/>
                    <a:lstStyle/>
                    <a:p>
                      <a:pPr marL="136525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L="140970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40970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40970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140970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40970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40970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L="140970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L="140970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140970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40970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40970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392596" y="2640407"/>
          <a:ext cx="361315" cy="1896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894">
                <a:tc>
                  <a:txBody>
                    <a:bodyPr/>
                    <a:lstStyle/>
                    <a:p>
                      <a:pPr marR="8255"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R="6350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R="635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635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R="635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173">
                <a:tc>
                  <a:txBody>
                    <a:bodyPr/>
                    <a:lstStyle/>
                    <a:p>
                      <a:pPr marR="6985" algn="ctr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308">
                <a:tc>
                  <a:txBody>
                    <a:bodyPr/>
                    <a:lstStyle/>
                    <a:p>
                      <a:pPr marR="6350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R="635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R="6985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R="698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698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88137"/>
              </p:ext>
            </p:extLst>
          </p:nvPr>
        </p:nvGraphicFramePr>
        <p:xfrm>
          <a:off x="6052184" y="2640838"/>
          <a:ext cx="325120" cy="1896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438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966"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090">
                <a:tc>
                  <a:txBody>
                    <a:bodyPr/>
                    <a:lstStyle/>
                    <a:p>
                      <a:pPr marL="1905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042659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8"/>
                </a:moveTo>
                <a:lnTo>
                  <a:pt x="36593" y="1895723"/>
                </a:lnTo>
                <a:lnTo>
                  <a:pt x="17541" y="1882886"/>
                </a:lnTo>
                <a:lnTo>
                  <a:pt x="4704" y="1863834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42379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812964" y="2640407"/>
          <a:ext cx="361315" cy="1896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894">
                <a:tc>
                  <a:txBody>
                    <a:bodyPr/>
                    <a:lstStyle/>
                    <a:p>
                      <a:pPr marR="8255"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R="6350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R="635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635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R="635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247">
                <a:tc>
                  <a:txBody>
                    <a:bodyPr/>
                    <a:lstStyle/>
                    <a:p>
                      <a:pPr marR="635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753">
                <a:tc>
                  <a:txBody>
                    <a:bodyPr/>
                    <a:lstStyle/>
                    <a:p>
                      <a:pPr marR="6985" algn="ctr">
                        <a:lnSpc>
                          <a:spcPts val="114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315">
                <a:tc>
                  <a:txBody>
                    <a:bodyPr/>
                    <a:lstStyle/>
                    <a:p>
                      <a:pPr marR="698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R="698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698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678673" y="2640838"/>
          <a:ext cx="325120" cy="1896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7668768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8"/>
                </a:moveTo>
                <a:lnTo>
                  <a:pt x="36593" y="1895723"/>
                </a:lnTo>
                <a:lnTo>
                  <a:pt x="17541" y="1882886"/>
                </a:lnTo>
                <a:lnTo>
                  <a:pt x="4704" y="1863834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68488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3" y="59944"/>
                </a:lnTo>
                <a:lnTo>
                  <a:pt x="59943" y="1840484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8338488" y="2640407"/>
          <a:ext cx="361315" cy="1896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894">
                <a:tc>
                  <a:txBody>
                    <a:bodyPr/>
                    <a:lstStyle/>
                    <a:p>
                      <a:pPr marR="7620"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R="5080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R="508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508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R="508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R="508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R="508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R="508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R="5715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R="698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698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9095993" y="2640838"/>
          <a:ext cx="325120" cy="1896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marR="119380" algn="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R="121285" algn="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R="121285" algn="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121285" algn="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R="121285" algn="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R="121285" algn="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R="121285" algn="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R="121285" algn="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R="121920" algn="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R="122555" algn="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122555" algn="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R="122555" algn="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9086088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8"/>
                </a:moveTo>
                <a:lnTo>
                  <a:pt x="36593" y="1895723"/>
                </a:lnTo>
                <a:lnTo>
                  <a:pt x="17541" y="1882886"/>
                </a:lnTo>
                <a:lnTo>
                  <a:pt x="4704" y="1863834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85807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9827132" y="2640838"/>
          <a:ext cx="325120" cy="1896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9817607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8"/>
                </a:moveTo>
                <a:lnTo>
                  <a:pt x="36593" y="1895723"/>
                </a:lnTo>
                <a:lnTo>
                  <a:pt x="17541" y="1882886"/>
                </a:lnTo>
                <a:lnTo>
                  <a:pt x="4704" y="1863834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117328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45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55464" y="309372"/>
            <a:ext cx="4413885" cy="6007735"/>
            <a:chOff x="4855464" y="309372"/>
            <a:chExt cx="4413885" cy="6007735"/>
          </a:xfrm>
        </p:grpSpPr>
        <p:sp>
          <p:nvSpPr>
            <p:cNvPr id="3" name="object 3"/>
            <p:cNvSpPr/>
            <p:nvPr/>
          </p:nvSpPr>
          <p:spPr>
            <a:xfrm>
              <a:off x="7597140" y="2712720"/>
              <a:ext cx="1478915" cy="3500754"/>
            </a:xfrm>
            <a:custGeom>
              <a:avLst/>
              <a:gdLst/>
              <a:ahLst/>
              <a:cxnLst/>
              <a:rect l="l" t="t" r="r" b="b"/>
              <a:pathLst>
                <a:path w="1478915" h="3500754">
                  <a:moveTo>
                    <a:pt x="1478406" y="1369821"/>
                  </a:moveTo>
                  <a:lnTo>
                    <a:pt x="0" y="598931"/>
                  </a:lnTo>
                </a:path>
                <a:path w="1478915" h="3500754">
                  <a:moveTo>
                    <a:pt x="1477136" y="3499904"/>
                  </a:moveTo>
                  <a:lnTo>
                    <a:pt x="1524" y="598931"/>
                  </a:lnTo>
                </a:path>
                <a:path w="1478915" h="3500754">
                  <a:moveTo>
                    <a:pt x="1477136" y="1843531"/>
                  </a:moveTo>
                  <a:lnTo>
                    <a:pt x="1524" y="899159"/>
                  </a:lnTo>
                </a:path>
                <a:path w="1478915" h="3500754">
                  <a:moveTo>
                    <a:pt x="1477136" y="3499561"/>
                  </a:moveTo>
                  <a:lnTo>
                    <a:pt x="1524" y="298703"/>
                  </a:lnTo>
                </a:path>
                <a:path w="1478915" h="3500754">
                  <a:moveTo>
                    <a:pt x="1477136" y="2079878"/>
                  </a:moveTo>
                  <a:lnTo>
                    <a:pt x="1524" y="598931"/>
                  </a:lnTo>
                </a:path>
                <a:path w="1478915" h="3500754">
                  <a:moveTo>
                    <a:pt x="1477136" y="2317368"/>
                  </a:moveTo>
                  <a:lnTo>
                    <a:pt x="1524" y="0"/>
                  </a:lnTo>
                </a:path>
                <a:path w="1478915" h="3500754">
                  <a:moveTo>
                    <a:pt x="1477136" y="896111"/>
                  </a:moveTo>
                  <a:lnTo>
                    <a:pt x="1524" y="298703"/>
                  </a:lnTo>
                </a:path>
                <a:path w="1478915" h="3500754">
                  <a:moveTo>
                    <a:pt x="1477136" y="2317241"/>
                  </a:moveTo>
                  <a:lnTo>
                    <a:pt x="1524" y="1199387"/>
                  </a:lnTo>
                </a:path>
                <a:path w="1478915" h="3500754">
                  <a:moveTo>
                    <a:pt x="1477136" y="1607184"/>
                  </a:moveTo>
                  <a:lnTo>
                    <a:pt x="1524" y="1199387"/>
                  </a:lnTo>
                </a:path>
                <a:path w="1478915" h="3500754">
                  <a:moveTo>
                    <a:pt x="1477136" y="2790190"/>
                  </a:moveTo>
                  <a:lnTo>
                    <a:pt x="1524" y="899159"/>
                  </a:lnTo>
                </a:path>
                <a:path w="1478915" h="3500754">
                  <a:moveTo>
                    <a:pt x="1477136" y="3263214"/>
                  </a:moveTo>
                  <a:lnTo>
                    <a:pt x="1524" y="598931"/>
                  </a:lnTo>
                </a:path>
                <a:path w="1478915" h="3500754">
                  <a:moveTo>
                    <a:pt x="1477136" y="1133474"/>
                  </a:moveTo>
                  <a:lnTo>
                    <a:pt x="1524" y="899159"/>
                  </a:lnTo>
                </a:path>
                <a:path w="1478915" h="3500754">
                  <a:moveTo>
                    <a:pt x="1478406" y="3264065"/>
                  </a:moveTo>
                  <a:lnTo>
                    <a:pt x="0" y="0"/>
                  </a:lnTo>
                </a:path>
                <a:path w="1478915" h="3500754">
                  <a:moveTo>
                    <a:pt x="1478406" y="2079497"/>
                  </a:moveTo>
                  <a:lnTo>
                    <a:pt x="0" y="298703"/>
                  </a:lnTo>
                </a:path>
                <a:path w="1478915" h="3500754">
                  <a:moveTo>
                    <a:pt x="1478406" y="2790697"/>
                  </a:moveTo>
                  <a:lnTo>
                    <a:pt x="0" y="0"/>
                  </a:lnTo>
                </a:path>
                <a:path w="1478915" h="3500754">
                  <a:moveTo>
                    <a:pt x="1477136" y="2080513"/>
                  </a:moveTo>
                  <a:lnTo>
                    <a:pt x="1524" y="1199387"/>
                  </a:lnTo>
                </a:path>
                <a:path w="1478915" h="3500754">
                  <a:moveTo>
                    <a:pt x="1477136" y="1606803"/>
                  </a:moveTo>
                  <a:lnTo>
                    <a:pt x="1524" y="899159"/>
                  </a:lnTo>
                </a:path>
                <a:path w="1478915" h="3500754">
                  <a:moveTo>
                    <a:pt x="1477136" y="2553842"/>
                  </a:moveTo>
                  <a:lnTo>
                    <a:pt x="1524" y="1199387"/>
                  </a:lnTo>
                </a:path>
                <a:path w="1478915" h="3500754">
                  <a:moveTo>
                    <a:pt x="1477136" y="1133855"/>
                  </a:moveTo>
                  <a:lnTo>
                    <a:pt x="1524" y="1199514"/>
                  </a:lnTo>
                </a:path>
                <a:path w="1478915" h="3500754">
                  <a:moveTo>
                    <a:pt x="1477136" y="1606168"/>
                  </a:moveTo>
                  <a:lnTo>
                    <a:pt x="1524" y="298703"/>
                  </a:lnTo>
                </a:path>
                <a:path w="1478915" h="3500754">
                  <a:moveTo>
                    <a:pt x="1477136" y="3500742"/>
                  </a:moveTo>
                  <a:lnTo>
                    <a:pt x="1524" y="0"/>
                  </a:lnTo>
                </a:path>
                <a:path w="1478915" h="3500754">
                  <a:moveTo>
                    <a:pt x="1477136" y="3026536"/>
                  </a:moveTo>
                  <a:lnTo>
                    <a:pt x="1524" y="598931"/>
                  </a:lnTo>
                </a:path>
                <a:path w="1478915" h="3500754">
                  <a:moveTo>
                    <a:pt x="1478406" y="2316479"/>
                  </a:moveTo>
                  <a:lnTo>
                    <a:pt x="0" y="598931"/>
                  </a:lnTo>
                </a:path>
                <a:path w="1478915" h="3500754">
                  <a:moveTo>
                    <a:pt x="1478406" y="1606422"/>
                  </a:moveTo>
                  <a:lnTo>
                    <a:pt x="0" y="598931"/>
                  </a:lnTo>
                </a:path>
                <a:path w="1478915" h="3500754">
                  <a:moveTo>
                    <a:pt x="1477136" y="1132712"/>
                  </a:moveTo>
                  <a:lnTo>
                    <a:pt x="1524" y="298703"/>
                  </a:lnTo>
                </a:path>
                <a:path w="1478915" h="3500754">
                  <a:moveTo>
                    <a:pt x="1477136" y="2316098"/>
                  </a:moveTo>
                  <a:lnTo>
                    <a:pt x="1524" y="298703"/>
                  </a:lnTo>
                </a:path>
                <a:path w="1478915" h="3500754">
                  <a:moveTo>
                    <a:pt x="1524" y="1199387"/>
                  </a:moveTo>
                  <a:lnTo>
                    <a:pt x="1477136" y="1370456"/>
                  </a:lnTo>
                </a:path>
                <a:path w="1478915" h="3500754">
                  <a:moveTo>
                    <a:pt x="1478406" y="3263557"/>
                  </a:moveTo>
                  <a:lnTo>
                    <a:pt x="0" y="899159"/>
                  </a:lnTo>
                </a:path>
                <a:path w="1478915" h="3500754">
                  <a:moveTo>
                    <a:pt x="1478406" y="1843150"/>
                  </a:moveTo>
                  <a:lnTo>
                    <a:pt x="0" y="598931"/>
                  </a:lnTo>
                </a:path>
                <a:path w="1478915" h="3500754">
                  <a:moveTo>
                    <a:pt x="1478406" y="1133093"/>
                  </a:moveTo>
                  <a:lnTo>
                    <a:pt x="0" y="598931"/>
                  </a:lnTo>
                </a:path>
                <a:path w="1478915" h="3500754">
                  <a:moveTo>
                    <a:pt x="1478406" y="1370583"/>
                  </a:moveTo>
                  <a:lnTo>
                    <a:pt x="0" y="0"/>
                  </a:lnTo>
                </a:path>
                <a:path w="1478915" h="3500754">
                  <a:moveTo>
                    <a:pt x="1478406" y="2553461"/>
                  </a:moveTo>
                  <a:lnTo>
                    <a:pt x="0" y="899159"/>
                  </a:lnTo>
                </a:path>
                <a:path w="1478915" h="3500754">
                  <a:moveTo>
                    <a:pt x="1477136" y="1369440"/>
                  </a:moveTo>
                  <a:lnTo>
                    <a:pt x="1524" y="298703"/>
                  </a:lnTo>
                </a:path>
                <a:path w="1478915" h="3500754">
                  <a:moveTo>
                    <a:pt x="1477136" y="896365"/>
                  </a:moveTo>
                  <a:lnTo>
                    <a:pt x="1524" y="598931"/>
                  </a:lnTo>
                </a:path>
                <a:path w="1478915" h="3500754">
                  <a:moveTo>
                    <a:pt x="1477136" y="1843785"/>
                  </a:moveTo>
                  <a:lnTo>
                    <a:pt x="1524" y="1199387"/>
                  </a:lnTo>
                </a:path>
                <a:path w="1478915" h="3500754">
                  <a:moveTo>
                    <a:pt x="1478406" y="896111"/>
                  </a:moveTo>
                  <a:lnTo>
                    <a:pt x="0" y="898524"/>
                  </a:lnTo>
                </a:path>
                <a:path w="1478915" h="3500754">
                  <a:moveTo>
                    <a:pt x="1477136" y="896111"/>
                  </a:moveTo>
                  <a:lnTo>
                    <a:pt x="1524" y="1198371"/>
                  </a:lnTo>
                </a:path>
                <a:path w="1478915" h="3500754">
                  <a:moveTo>
                    <a:pt x="1477136" y="2789808"/>
                  </a:moveTo>
                  <a:lnTo>
                    <a:pt x="1524" y="598931"/>
                  </a:lnTo>
                </a:path>
                <a:path w="1478915" h="3500754">
                  <a:moveTo>
                    <a:pt x="1477136" y="3027222"/>
                  </a:moveTo>
                  <a:lnTo>
                    <a:pt x="1524" y="1199387"/>
                  </a:lnTo>
                </a:path>
                <a:path w="1478915" h="3500754">
                  <a:moveTo>
                    <a:pt x="1477136" y="2553207"/>
                  </a:moveTo>
                  <a:lnTo>
                    <a:pt x="1524" y="598931"/>
                  </a:lnTo>
                </a:path>
                <a:path w="1478915" h="3500754">
                  <a:moveTo>
                    <a:pt x="1477136" y="3500234"/>
                  </a:moveTo>
                  <a:lnTo>
                    <a:pt x="1524" y="899159"/>
                  </a:lnTo>
                </a:path>
                <a:path w="1478915" h="3500754">
                  <a:moveTo>
                    <a:pt x="1524" y="899159"/>
                  </a:moveTo>
                  <a:lnTo>
                    <a:pt x="1477136" y="1370075"/>
                  </a:lnTo>
                </a:path>
                <a:path w="1478915" h="3500754">
                  <a:moveTo>
                    <a:pt x="1524" y="899159"/>
                  </a:moveTo>
                  <a:lnTo>
                    <a:pt x="1477136" y="2316860"/>
                  </a:lnTo>
                </a:path>
                <a:path w="1478915" h="3500754">
                  <a:moveTo>
                    <a:pt x="1477136" y="2552827"/>
                  </a:moveTo>
                  <a:lnTo>
                    <a:pt x="1524" y="298703"/>
                  </a:lnTo>
                </a:path>
                <a:path w="1478915" h="3500754">
                  <a:moveTo>
                    <a:pt x="1478406" y="1844039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78A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3228" y="5163312"/>
              <a:ext cx="205740" cy="2072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3228" y="4454651"/>
              <a:ext cx="205740" cy="205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4690872"/>
              <a:ext cx="205740" cy="2057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3980687"/>
              <a:ext cx="205740" cy="2057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5401056"/>
              <a:ext cx="205740" cy="2057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3744468"/>
              <a:ext cx="205740" cy="2057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5637275"/>
              <a:ext cx="205740" cy="2057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3228" y="3506723"/>
              <a:ext cx="205740" cy="2057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4927092"/>
              <a:ext cx="205740" cy="2057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3228" y="4216907"/>
              <a:ext cx="205740" cy="2057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97140" y="2712720"/>
              <a:ext cx="1478915" cy="1607820"/>
            </a:xfrm>
            <a:custGeom>
              <a:avLst/>
              <a:gdLst/>
              <a:ahLst/>
              <a:cxnLst/>
              <a:rect l="l" t="t" r="r" b="b"/>
              <a:pathLst>
                <a:path w="1478915" h="1607820">
                  <a:moveTo>
                    <a:pt x="1478406" y="1607311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78A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6111239"/>
              <a:ext cx="205740" cy="2057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5873495"/>
              <a:ext cx="205740" cy="2057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597140" y="411480"/>
              <a:ext cx="1478915" cy="5801995"/>
            </a:xfrm>
            <a:custGeom>
              <a:avLst/>
              <a:gdLst/>
              <a:ahLst/>
              <a:cxnLst/>
              <a:rect l="l" t="t" r="r" b="b"/>
              <a:pathLst>
                <a:path w="1478915" h="5801995">
                  <a:moveTo>
                    <a:pt x="1477136" y="5801817"/>
                  </a:moveTo>
                  <a:lnTo>
                    <a:pt x="1524" y="3500628"/>
                  </a:lnTo>
                </a:path>
                <a:path w="1478915" h="5801995">
                  <a:moveTo>
                    <a:pt x="1477136" y="5564124"/>
                  </a:moveTo>
                  <a:lnTo>
                    <a:pt x="1524" y="2599944"/>
                  </a:lnTo>
                </a:path>
                <a:path w="1478915" h="5801995">
                  <a:moveTo>
                    <a:pt x="1478406" y="5327434"/>
                  </a:moveTo>
                  <a:lnTo>
                    <a:pt x="0" y="2599944"/>
                  </a:lnTo>
                </a:path>
                <a:path w="1478915" h="5801995">
                  <a:moveTo>
                    <a:pt x="1478406" y="5328627"/>
                  </a:moveTo>
                  <a:lnTo>
                    <a:pt x="0" y="2301240"/>
                  </a:lnTo>
                </a:path>
                <a:path w="1478915" h="5801995">
                  <a:moveTo>
                    <a:pt x="1477136" y="5328119"/>
                  </a:moveTo>
                  <a:lnTo>
                    <a:pt x="1524" y="3200400"/>
                  </a:lnTo>
                </a:path>
                <a:path w="1478915" h="5801995">
                  <a:moveTo>
                    <a:pt x="1477136" y="5090795"/>
                  </a:moveTo>
                  <a:lnTo>
                    <a:pt x="1524" y="2599944"/>
                  </a:lnTo>
                </a:path>
                <a:path w="1478915" h="5801995">
                  <a:moveTo>
                    <a:pt x="1477136" y="5091811"/>
                  </a:moveTo>
                  <a:lnTo>
                    <a:pt x="1524" y="3500628"/>
                  </a:lnTo>
                </a:path>
                <a:path w="1478915" h="5801995">
                  <a:moveTo>
                    <a:pt x="1478406" y="4855210"/>
                  </a:moveTo>
                  <a:lnTo>
                    <a:pt x="0" y="2301240"/>
                  </a:lnTo>
                </a:path>
                <a:path w="1478915" h="5801995">
                  <a:moveTo>
                    <a:pt x="1477136" y="4381373"/>
                  </a:moveTo>
                  <a:lnTo>
                    <a:pt x="1524" y="3200400"/>
                  </a:lnTo>
                </a:path>
                <a:path w="1478915" h="5801995">
                  <a:moveTo>
                    <a:pt x="1477136" y="4381881"/>
                  </a:moveTo>
                  <a:lnTo>
                    <a:pt x="1524" y="2301240"/>
                  </a:lnTo>
                </a:path>
                <a:path w="1478915" h="5801995">
                  <a:moveTo>
                    <a:pt x="1478406" y="4144010"/>
                  </a:moveTo>
                  <a:lnTo>
                    <a:pt x="0" y="2599944"/>
                  </a:lnTo>
                </a:path>
                <a:path w="1478915" h="5801995">
                  <a:moveTo>
                    <a:pt x="1478406" y="3435223"/>
                  </a:moveTo>
                  <a:lnTo>
                    <a:pt x="0" y="2301240"/>
                  </a:lnTo>
                </a:path>
                <a:path w="1478915" h="5801995">
                  <a:moveTo>
                    <a:pt x="1478406" y="3198495"/>
                  </a:moveTo>
                  <a:lnTo>
                    <a:pt x="0" y="2301240"/>
                  </a:lnTo>
                </a:path>
                <a:path w="1478915" h="5801995">
                  <a:moveTo>
                    <a:pt x="1477136" y="5565140"/>
                  </a:moveTo>
                  <a:lnTo>
                    <a:pt x="1524" y="3500628"/>
                  </a:lnTo>
                </a:path>
                <a:path w="1478915" h="5801995">
                  <a:moveTo>
                    <a:pt x="1478406" y="2130552"/>
                  </a:moveTo>
                  <a:lnTo>
                    <a:pt x="0" y="2901442"/>
                  </a:lnTo>
                </a:path>
                <a:path w="1478915" h="5801995">
                  <a:moveTo>
                    <a:pt x="1477136" y="0"/>
                  </a:moveTo>
                  <a:lnTo>
                    <a:pt x="1524" y="2900934"/>
                  </a:lnTo>
                </a:path>
                <a:path w="1478915" h="5801995">
                  <a:moveTo>
                    <a:pt x="1477136" y="1656588"/>
                  </a:moveTo>
                  <a:lnTo>
                    <a:pt x="1524" y="2600960"/>
                  </a:lnTo>
                </a:path>
                <a:path w="1478915" h="5801995">
                  <a:moveTo>
                    <a:pt x="1477136" y="0"/>
                  </a:moveTo>
                  <a:lnTo>
                    <a:pt x="1524" y="3200908"/>
                  </a:lnTo>
                </a:path>
                <a:path w="1478915" h="5801995">
                  <a:moveTo>
                    <a:pt x="1477136" y="1420368"/>
                  </a:moveTo>
                  <a:lnTo>
                    <a:pt x="1524" y="2901315"/>
                  </a:lnTo>
                </a:path>
                <a:path w="1478915" h="5801995">
                  <a:moveTo>
                    <a:pt x="1477136" y="1184148"/>
                  </a:moveTo>
                  <a:lnTo>
                    <a:pt x="1524" y="3501517"/>
                  </a:lnTo>
                </a:path>
                <a:path w="1478915" h="5801995">
                  <a:moveTo>
                    <a:pt x="1477136" y="2604516"/>
                  </a:moveTo>
                  <a:lnTo>
                    <a:pt x="1524" y="3201924"/>
                  </a:lnTo>
                </a:path>
                <a:path w="1478915" h="5801995">
                  <a:moveTo>
                    <a:pt x="1477136" y="1184148"/>
                  </a:moveTo>
                  <a:lnTo>
                    <a:pt x="1524" y="2302002"/>
                  </a:lnTo>
                </a:path>
                <a:path w="1478915" h="5801995">
                  <a:moveTo>
                    <a:pt x="1477136" y="1894332"/>
                  </a:moveTo>
                  <a:lnTo>
                    <a:pt x="1524" y="2302129"/>
                  </a:lnTo>
                </a:path>
                <a:path w="1478915" h="5801995">
                  <a:moveTo>
                    <a:pt x="1477136" y="710184"/>
                  </a:moveTo>
                  <a:lnTo>
                    <a:pt x="1524" y="2601214"/>
                  </a:lnTo>
                </a:path>
                <a:path w="1478915" h="5801995">
                  <a:moveTo>
                    <a:pt x="1477136" y="237744"/>
                  </a:moveTo>
                  <a:lnTo>
                    <a:pt x="1524" y="2902077"/>
                  </a:lnTo>
                </a:path>
                <a:path w="1478915" h="5801995">
                  <a:moveTo>
                    <a:pt x="1477136" y="2366772"/>
                  </a:moveTo>
                  <a:lnTo>
                    <a:pt x="1524" y="2601087"/>
                  </a:lnTo>
                </a:path>
                <a:path w="1478915" h="5801995">
                  <a:moveTo>
                    <a:pt x="1478406" y="237744"/>
                  </a:moveTo>
                  <a:lnTo>
                    <a:pt x="0" y="3501771"/>
                  </a:lnTo>
                </a:path>
                <a:path w="1478915" h="5801995">
                  <a:moveTo>
                    <a:pt x="1478406" y="1420368"/>
                  </a:moveTo>
                  <a:lnTo>
                    <a:pt x="0" y="3201162"/>
                  </a:lnTo>
                </a:path>
                <a:path w="1478915" h="5801995">
                  <a:moveTo>
                    <a:pt x="1478406" y="710184"/>
                  </a:moveTo>
                  <a:lnTo>
                    <a:pt x="0" y="3500882"/>
                  </a:lnTo>
                </a:path>
                <a:path w="1478915" h="5801995">
                  <a:moveTo>
                    <a:pt x="1477136" y="1420368"/>
                  </a:moveTo>
                  <a:lnTo>
                    <a:pt x="1524" y="2301494"/>
                  </a:lnTo>
                </a:path>
                <a:path w="1478915" h="5801995">
                  <a:moveTo>
                    <a:pt x="1477136" y="1894332"/>
                  </a:moveTo>
                  <a:lnTo>
                    <a:pt x="1524" y="2601976"/>
                  </a:lnTo>
                </a:path>
                <a:path w="1478915" h="5801995">
                  <a:moveTo>
                    <a:pt x="1477136" y="947928"/>
                  </a:moveTo>
                  <a:lnTo>
                    <a:pt x="1524" y="2302383"/>
                  </a:lnTo>
                </a:path>
                <a:path w="1478915" h="5801995">
                  <a:moveTo>
                    <a:pt x="1477136" y="2366899"/>
                  </a:moveTo>
                  <a:lnTo>
                    <a:pt x="1524" y="2301240"/>
                  </a:lnTo>
                </a:path>
                <a:path w="1478915" h="5801995">
                  <a:moveTo>
                    <a:pt x="1477136" y="1894332"/>
                  </a:moveTo>
                  <a:lnTo>
                    <a:pt x="1524" y="3201797"/>
                  </a:lnTo>
                </a:path>
                <a:path w="1478915" h="5801995">
                  <a:moveTo>
                    <a:pt x="1477136" y="0"/>
                  </a:moveTo>
                  <a:lnTo>
                    <a:pt x="1524" y="3500755"/>
                  </a:lnTo>
                </a:path>
                <a:path w="1478915" h="5801995">
                  <a:moveTo>
                    <a:pt x="1477136" y="473964"/>
                  </a:moveTo>
                  <a:lnTo>
                    <a:pt x="1524" y="2901569"/>
                  </a:lnTo>
                </a:path>
                <a:path w="1478915" h="5801995">
                  <a:moveTo>
                    <a:pt x="1478406" y="1184148"/>
                  </a:moveTo>
                  <a:lnTo>
                    <a:pt x="0" y="2901696"/>
                  </a:lnTo>
                </a:path>
                <a:path w="1478915" h="5801995">
                  <a:moveTo>
                    <a:pt x="1478406" y="1894332"/>
                  </a:moveTo>
                  <a:lnTo>
                    <a:pt x="0" y="2901823"/>
                  </a:lnTo>
                </a:path>
                <a:path w="1478915" h="5801995">
                  <a:moveTo>
                    <a:pt x="1477136" y="2366772"/>
                  </a:moveTo>
                  <a:lnTo>
                    <a:pt x="1524" y="3200781"/>
                  </a:lnTo>
                </a:path>
                <a:path w="1478915" h="5801995">
                  <a:moveTo>
                    <a:pt x="1477136" y="1184148"/>
                  </a:moveTo>
                  <a:lnTo>
                    <a:pt x="1524" y="3201543"/>
                  </a:lnTo>
                </a:path>
                <a:path w="1478915" h="5801995">
                  <a:moveTo>
                    <a:pt x="1524" y="2301621"/>
                  </a:moveTo>
                  <a:lnTo>
                    <a:pt x="1477136" y="2130552"/>
                  </a:lnTo>
                </a:path>
                <a:path w="1478915" h="5801995">
                  <a:moveTo>
                    <a:pt x="1478406" y="237744"/>
                  </a:moveTo>
                  <a:lnTo>
                    <a:pt x="0" y="2602103"/>
                  </a:lnTo>
                </a:path>
                <a:path w="1478915" h="5801995">
                  <a:moveTo>
                    <a:pt x="1478406" y="1656588"/>
                  </a:moveTo>
                  <a:lnTo>
                    <a:pt x="0" y="2900807"/>
                  </a:lnTo>
                </a:path>
                <a:path w="1478915" h="5801995">
                  <a:moveTo>
                    <a:pt x="1478406" y="2366772"/>
                  </a:moveTo>
                  <a:lnTo>
                    <a:pt x="0" y="2900934"/>
                  </a:lnTo>
                </a:path>
                <a:path w="1478915" h="5801995">
                  <a:moveTo>
                    <a:pt x="1478406" y="2130552"/>
                  </a:moveTo>
                  <a:lnTo>
                    <a:pt x="0" y="3501136"/>
                  </a:lnTo>
                </a:path>
                <a:path w="1478915" h="5801995">
                  <a:moveTo>
                    <a:pt x="1478406" y="947928"/>
                  </a:moveTo>
                  <a:lnTo>
                    <a:pt x="0" y="2602230"/>
                  </a:lnTo>
                </a:path>
                <a:path w="1478915" h="5801995">
                  <a:moveTo>
                    <a:pt x="1477136" y="2130552"/>
                  </a:moveTo>
                  <a:lnTo>
                    <a:pt x="1524" y="3201289"/>
                  </a:lnTo>
                </a:path>
                <a:path w="1478915" h="5801995">
                  <a:moveTo>
                    <a:pt x="1477136" y="2604516"/>
                  </a:moveTo>
                  <a:lnTo>
                    <a:pt x="1524" y="2901950"/>
                  </a:lnTo>
                </a:path>
                <a:path w="1478915" h="5801995">
                  <a:moveTo>
                    <a:pt x="1477136" y="1656588"/>
                  </a:moveTo>
                  <a:lnTo>
                    <a:pt x="1524" y="2300986"/>
                  </a:lnTo>
                </a:path>
                <a:path w="1478915" h="5801995">
                  <a:moveTo>
                    <a:pt x="1478406" y="2603881"/>
                  </a:moveTo>
                  <a:lnTo>
                    <a:pt x="0" y="2601468"/>
                  </a:lnTo>
                </a:path>
                <a:path w="1478915" h="5801995">
                  <a:moveTo>
                    <a:pt x="1477136" y="2603500"/>
                  </a:moveTo>
                  <a:lnTo>
                    <a:pt x="1524" y="2301240"/>
                  </a:lnTo>
                </a:path>
                <a:path w="1478915" h="5801995">
                  <a:moveTo>
                    <a:pt x="1477136" y="710184"/>
                  </a:moveTo>
                  <a:lnTo>
                    <a:pt x="1524" y="2901061"/>
                  </a:lnTo>
                </a:path>
                <a:path w="1478915" h="5801995">
                  <a:moveTo>
                    <a:pt x="1477136" y="473964"/>
                  </a:moveTo>
                  <a:lnTo>
                    <a:pt x="1524" y="2301748"/>
                  </a:lnTo>
                </a:path>
                <a:path w="1478915" h="5801995">
                  <a:moveTo>
                    <a:pt x="1477136" y="947928"/>
                  </a:moveTo>
                  <a:lnTo>
                    <a:pt x="1524" y="2902204"/>
                  </a:lnTo>
                </a:path>
                <a:path w="1478915" h="5801995">
                  <a:moveTo>
                    <a:pt x="1477136" y="0"/>
                  </a:moveTo>
                  <a:lnTo>
                    <a:pt x="1524" y="2601087"/>
                  </a:lnTo>
                </a:path>
                <a:path w="1478915" h="5801995">
                  <a:moveTo>
                    <a:pt x="1524" y="2601468"/>
                  </a:moveTo>
                  <a:lnTo>
                    <a:pt x="1477136" y="2130552"/>
                  </a:lnTo>
                </a:path>
                <a:path w="1478915" h="5801995">
                  <a:moveTo>
                    <a:pt x="1524" y="2601849"/>
                  </a:moveTo>
                  <a:lnTo>
                    <a:pt x="1477136" y="1184148"/>
                  </a:lnTo>
                </a:path>
                <a:path w="1478915" h="5801995">
                  <a:moveTo>
                    <a:pt x="1477136" y="947928"/>
                  </a:moveTo>
                  <a:lnTo>
                    <a:pt x="1524" y="3202051"/>
                  </a:lnTo>
                </a:path>
                <a:path w="1478915" h="5801995">
                  <a:moveTo>
                    <a:pt x="1478406" y="1656588"/>
                  </a:moveTo>
                  <a:lnTo>
                    <a:pt x="0" y="3500628"/>
                  </a:lnTo>
                </a:path>
              </a:pathLst>
            </a:custGeom>
            <a:ln w="6096">
              <a:solidFill>
                <a:srgbClr val="78A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1257300"/>
              <a:ext cx="205740" cy="2057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63228" y="1965960"/>
              <a:ext cx="205740" cy="2072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1729739"/>
              <a:ext cx="205740" cy="2057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3228" y="2439923"/>
              <a:ext cx="205740" cy="2057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1019555"/>
              <a:ext cx="205740" cy="2057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2676144"/>
              <a:ext cx="205740" cy="2057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3228" y="783336"/>
              <a:ext cx="205740" cy="2057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2913888"/>
              <a:ext cx="205740" cy="2057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1493519"/>
              <a:ext cx="205740" cy="2057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2203704"/>
              <a:ext cx="205740" cy="20573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597140" y="2305811"/>
              <a:ext cx="1478915" cy="1607820"/>
            </a:xfrm>
            <a:custGeom>
              <a:avLst/>
              <a:gdLst/>
              <a:ahLst/>
              <a:cxnLst/>
              <a:rect l="l" t="t" r="r" b="b"/>
              <a:pathLst>
                <a:path w="1478915" h="1607820">
                  <a:moveTo>
                    <a:pt x="1478406" y="0"/>
                  </a:moveTo>
                  <a:lnTo>
                    <a:pt x="0" y="1607312"/>
                  </a:lnTo>
                </a:path>
              </a:pathLst>
            </a:custGeom>
            <a:ln w="6095">
              <a:solidFill>
                <a:srgbClr val="78A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309372"/>
              <a:ext cx="205740" cy="20573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63228" y="547115"/>
              <a:ext cx="205740" cy="2057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6640" y="2910839"/>
              <a:ext cx="205739" cy="2057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6640" y="3810000"/>
              <a:ext cx="205739" cy="20574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6640" y="3511295"/>
              <a:ext cx="205739" cy="20573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6640" y="2610611"/>
              <a:ext cx="205739" cy="2057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6640" y="3211067"/>
              <a:ext cx="205739" cy="20573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597140" y="411480"/>
              <a:ext cx="1478915" cy="3502025"/>
            </a:xfrm>
            <a:custGeom>
              <a:avLst/>
              <a:gdLst/>
              <a:ahLst/>
              <a:cxnLst/>
              <a:rect l="l" t="t" r="r" b="b"/>
              <a:pathLst>
                <a:path w="1478915" h="3502025">
                  <a:moveTo>
                    <a:pt x="1477136" y="0"/>
                  </a:moveTo>
                  <a:lnTo>
                    <a:pt x="1524" y="2301240"/>
                  </a:lnTo>
                </a:path>
                <a:path w="1478915" h="3502025">
                  <a:moveTo>
                    <a:pt x="1477136" y="237744"/>
                  </a:moveTo>
                  <a:lnTo>
                    <a:pt x="1524" y="3201924"/>
                  </a:lnTo>
                </a:path>
                <a:path w="1478915" h="3502025">
                  <a:moveTo>
                    <a:pt x="1478406" y="473964"/>
                  </a:moveTo>
                  <a:lnTo>
                    <a:pt x="0" y="3201416"/>
                  </a:lnTo>
                </a:path>
                <a:path w="1478915" h="3502025">
                  <a:moveTo>
                    <a:pt x="1478406" y="473964"/>
                  </a:moveTo>
                  <a:lnTo>
                    <a:pt x="0" y="3501390"/>
                  </a:lnTo>
                </a:path>
                <a:path w="1478915" h="3502025">
                  <a:moveTo>
                    <a:pt x="1477136" y="473964"/>
                  </a:moveTo>
                  <a:lnTo>
                    <a:pt x="1524" y="2601722"/>
                  </a:lnTo>
                </a:path>
                <a:path w="1478915" h="3502025">
                  <a:moveTo>
                    <a:pt x="1477136" y="710184"/>
                  </a:moveTo>
                  <a:lnTo>
                    <a:pt x="1524" y="3201035"/>
                  </a:lnTo>
                </a:path>
                <a:path w="1478915" h="3502025">
                  <a:moveTo>
                    <a:pt x="1477136" y="710184"/>
                  </a:moveTo>
                  <a:lnTo>
                    <a:pt x="1524" y="2301367"/>
                  </a:lnTo>
                </a:path>
                <a:path w="1478915" h="3502025">
                  <a:moveTo>
                    <a:pt x="1478406" y="947928"/>
                  </a:moveTo>
                  <a:lnTo>
                    <a:pt x="0" y="3501898"/>
                  </a:lnTo>
                </a:path>
                <a:path w="1478915" h="3502025">
                  <a:moveTo>
                    <a:pt x="1477136" y="1420368"/>
                  </a:moveTo>
                  <a:lnTo>
                    <a:pt x="1524" y="2601341"/>
                  </a:lnTo>
                </a:path>
                <a:path w="1478915" h="3502025">
                  <a:moveTo>
                    <a:pt x="1477136" y="1420368"/>
                  </a:moveTo>
                  <a:lnTo>
                    <a:pt x="1524" y="3501009"/>
                  </a:lnTo>
                </a:path>
                <a:path w="1478915" h="3502025">
                  <a:moveTo>
                    <a:pt x="1478406" y="1656588"/>
                  </a:moveTo>
                  <a:lnTo>
                    <a:pt x="0" y="3200654"/>
                  </a:lnTo>
                </a:path>
                <a:path w="1478915" h="3502025">
                  <a:moveTo>
                    <a:pt x="1478406" y="2366772"/>
                  </a:moveTo>
                  <a:lnTo>
                    <a:pt x="0" y="3500755"/>
                  </a:lnTo>
                </a:path>
                <a:path w="1478915" h="3502025">
                  <a:moveTo>
                    <a:pt x="1478406" y="2604516"/>
                  </a:moveTo>
                  <a:lnTo>
                    <a:pt x="0" y="3501771"/>
                  </a:lnTo>
                </a:path>
                <a:path w="1478915" h="3502025">
                  <a:moveTo>
                    <a:pt x="1477136" y="237744"/>
                  </a:moveTo>
                  <a:lnTo>
                    <a:pt x="1524" y="2302256"/>
                  </a:lnTo>
                </a:path>
              </a:pathLst>
            </a:custGeom>
            <a:ln w="6096">
              <a:solidFill>
                <a:srgbClr val="78A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03592" y="2910839"/>
              <a:ext cx="207263" cy="20573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03592" y="3810000"/>
              <a:ext cx="207263" cy="20574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03592" y="3511295"/>
              <a:ext cx="207263" cy="20573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03592" y="2610611"/>
              <a:ext cx="207263" cy="20573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03592" y="3211067"/>
              <a:ext cx="207263" cy="20573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940552" y="2717292"/>
              <a:ext cx="1475740" cy="2399030"/>
            </a:xfrm>
            <a:custGeom>
              <a:avLst/>
              <a:gdLst/>
              <a:ahLst/>
              <a:cxnLst/>
              <a:rect l="l" t="t" r="r" b="b"/>
              <a:pathLst>
                <a:path w="1475740" h="2399029">
                  <a:moveTo>
                    <a:pt x="1475613" y="298704"/>
                  </a:moveTo>
                  <a:lnTo>
                    <a:pt x="0" y="598551"/>
                  </a:lnTo>
                </a:path>
                <a:path w="1475740" h="2399029">
                  <a:moveTo>
                    <a:pt x="0" y="298704"/>
                  </a:moveTo>
                  <a:lnTo>
                    <a:pt x="1475613" y="898525"/>
                  </a:lnTo>
                </a:path>
                <a:path w="1475740" h="2399029">
                  <a:moveTo>
                    <a:pt x="0" y="2398649"/>
                  </a:moveTo>
                  <a:lnTo>
                    <a:pt x="1475613" y="899160"/>
                  </a:lnTo>
                </a:path>
                <a:path w="1475740" h="2399029">
                  <a:moveTo>
                    <a:pt x="0" y="1199388"/>
                  </a:moveTo>
                  <a:lnTo>
                    <a:pt x="1475613" y="1199388"/>
                  </a:lnTo>
                </a:path>
                <a:path w="1475740" h="2399029">
                  <a:moveTo>
                    <a:pt x="0" y="599821"/>
                  </a:moveTo>
                  <a:lnTo>
                    <a:pt x="1475613" y="0"/>
                  </a:lnTo>
                </a:path>
              </a:pathLst>
            </a:custGeom>
            <a:ln w="6096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8528" y="2913888"/>
              <a:ext cx="205739" cy="2057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8528" y="3814572"/>
              <a:ext cx="205739" cy="20574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8528" y="3514344"/>
              <a:ext cx="205739" cy="20573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940552" y="3316223"/>
              <a:ext cx="1475740" cy="300355"/>
            </a:xfrm>
            <a:custGeom>
              <a:avLst/>
              <a:gdLst/>
              <a:ahLst/>
              <a:cxnLst/>
              <a:rect l="l" t="t" r="r" b="b"/>
              <a:pathLst>
                <a:path w="1475740" h="300354">
                  <a:moveTo>
                    <a:pt x="0" y="299846"/>
                  </a:moveTo>
                  <a:lnTo>
                    <a:pt x="1475613" y="0"/>
                  </a:lnTo>
                </a:path>
              </a:pathLst>
            </a:custGeom>
            <a:ln w="6095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8528" y="4413504"/>
              <a:ext cx="205739" cy="20574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48528" y="2613660"/>
              <a:ext cx="205739" cy="20726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940552" y="3616451"/>
              <a:ext cx="1475740" cy="1199515"/>
            </a:xfrm>
            <a:custGeom>
              <a:avLst/>
              <a:gdLst/>
              <a:ahLst/>
              <a:cxnLst/>
              <a:rect l="l" t="t" r="r" b="b"/>
              <a:pathLst>
                <a:path w="1475740" h="1199514">
                  <a:moveTo>
                    <a:pt x="0" y="1199515"/>
                  </a:moveTo>
                  <a:lnTo>
                    <a:pt x="1475613" y="0"/>
                  </a:lnTo>
                </a:path>
              </a:pathLst>
            </a:custGeom>
            <a:ln w="6096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8528" y="4713731"/>
              <a:ext cx="205739" cy="20574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8528" y="2314955"/>
              <a:ext cx="205739" cy="20573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8528" y="5013960"/>
              <a:ext cx="205739" cy="20574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8528" y="3214116"/>
              <a:ext cx="205739" cy="20573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940552" y="2717292"/>
              <a:ext cx="1475740" cy="1499870"/>
            </a:xfrm>
            <a:custGeom>
              <a:avLst/>
              <a:gdLst/>
              <a:ahLst/>
              <a:cxnLst/>
              <a:rect l="l" t="t" r="r" b="b"/>
              <a:pathLst>
                <a:path w="1475740" h="1499870">
                  <a:moveTo>
                    <a:pt x="0" y="1499489"/>
                  </a:moveTo>
                  <a:lnTo>
                    <a:pt x="1475613" y="0"/>
                  </a:lnTo>
                </a:path>
              </a:pathLst>
            </a:custGeom>
            <a:ln w="6096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8528" y="4113275"/>
              <a:ext cx="205739" cy="20574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940552" y="3916680"/>
              <a:ext cx="1475740" cy="300355"/>
            </a:xfrm>
            <a:custGeom>
              <a:avLst/>
              <a:gdLst/>
              <a:ahLst/>
              <a:cxnLst/>
              <a:rect l="l" t="t" r="r" b="b"/>
              <a:pathLst>
                <a:path w="1475740" h="300354">
                  <a:moveTo>
                    <a:pt x="0" y="299847"/>
                  </a:moveTo>
                  <a:lnTo>
                    <a:pt x="1475613" y="0"/>
                  </a:lnTo>
                </a:path>
              </a:pathLst>
            </a:custGeom>
            <a:ln w="6095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8528" y="1714500"/>
              <a:ext cx="205739" cy="20573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8528" y="2014727"/>
              <a:ext cx="205739" cy="20573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940552" y="1816608"/>
              <a:ext cx="1475740" cy="3300095"/>
            </a:xfrm>
            <a:custGeom>
              <a:avLst/>
              <a:gdLst/>
              <a:ahLst/>
              <a:cxnLst/>
              <a:rect l="l" t="t" r="r" b="b"/>
              <a:pathLst>
                <a:path w="1475740" h="3300095">
                  <a:moveTo>
                    <a:pt x="0" y="0"/>
                  </a:moveTo>
                  <a:lnTo>
                    <a:pt x="1475613" y="899667"/>
                  </a:lnTo>
                </a:path>
                <a:path w="1475740" h="3300095">
                  <a:moveTo>
                    <a:pt x="0" y="0"/>
                  </a:moveTo>
                  <a:lnTo>
                    <a:pt x="1475613" y="1199514"/>
                  </a:lnTo>
                </a:path>
                <a:path w="1475740" h="3300095">
                  <a:moveTo>
                    <a:pt x="0" y="0"/>
                  </a:moveTo>
                  <a:lnTo>
                    <a:pt x="1475613" y="1499489"/>
                  </a:lnTo>
                </a:path>
                <a:path w="1475740" h="3300095">
                  <a:moveTo>
                    <a:pt x="0" y="0"/>
                  </a:moveTo>
                  <a:lnTo>
                    <a:pt x="1475613" y="1799335"/>
                  </a:lnTo>
                </a:path>
                <a:path w="1475740" h="3300095">
                  <a:moveTo>
                    <a:pt x="0" y="0"/>
                  </a:moveTo>
                  <a:lnTo>
                    <a:pt x="1475613" y="2099183"/>
                  </a:lnTo>
                </a:path>
                <a:path w="1475740" h="3300095">
                  <a:moveTo>
                    <a:pt x="0" y="300227"/>
                  </a:moveTo>
                  <a:lnTo>
                    <a:pt x="1475613" y="1199895"/>
                  </a:lnTo>
                </a:path>
                <a:path w="1475740" h="3300095">
                  <a:moveTo>
                    <a:pt x="0" y="300227"/>
                  </a:moveTo>
                  <a:lnTo>
                    <a:pt x="1475613" y="1499742"/>
                  </a:lnTo>
                </a:path>
                <a:path w="1475740" h="3300095">
                  <a:moveTo>
                    <a:pt x="0" y="300227"/>
                  </a:moveTo>
                  <a:lnTo>
                    <a:pt x="1475613" y="1799716"/>
                  </a:lnTo>
                </a:path>
                <a:path w="1475740" h="3300095">
                  <a:moveTo>
                    <a:pt x="0" y="300227"/>
                  </a:moveTo>
                  <a:lnTo>
                    <a:pt x="1475613" y="2099564"/>
                  </a:lnTo>
                </a:path>
                <a:path w="1475740" h="3300095">
                  <a:moveTo>
                    <a:pt x="0" y="600455"/>
                  </a:moveTo>
                  <a:lnTo>
                    <a:pt x="1475613" y="1500124"/>
                  </a:lnTo>
                </a:path>
                <a:path w="1475740" h="3300095">
                  <a:moveTo>
                    <a:pt x="0" y="600455"/>
                  </a:moveTo>
                  <a:lnTo>
                    <a:pt x="1475613" y="1799970"/>
                  </a:lnTo>
                </a:path>
                <a:path w="1475740" h="3300095">
                  <a:moveTo>
                    <a:pt x="0" y="600455"/>
                  </a:moveTo>
                  <a:lnTo>
                    <a:pt x="1475613" y="2099944"/>
                  </a:lnTo>
                </a:path>
                <a:path w="1475740" h="3300095">
                  <a:moveTo>
                    <a:pt x="0" y="600455"/>
                  </a:moveTo>
                  <a:lnTo>
                    <a:pt x="1475613" y="900302"/>
                  </a:lnTo>
                </a:path>
                <a:path w="1475740" h="3300095">
                  <a:moveTo>
                    <a:pt x="0" y="600455"/>
                  </a:moveTo>
                  <a:lnTo>
                    <a:pt x="1475613" y="1200277"/>
                  </a:lnTo>
                </a:path>
                <a:path w="1475740" h="3300095">
                  <a:moveTo>
                    <a:pt x="0" y="900683"/>
                  </a:moveTo>
                  <a:lnTo>
                    <a:pt x="1475613" y="1800352"/>
                  </a:lnTo>
                </a:path>
                <a:path w="1475740" h="3300095">
                  <a:moveTo>
                    <a:pt x="0" y="900683"/>
                  </a:moveTo>
                  <a:lnTo>
                    <a:pt x="1475613" y="2100198"/>
                  </a:lnTo>
                </a:path>
                <a:path w="1475740" h="3300095">
                  <a:moveTo>
                    <a:pt x="0" y="900683"/>
                  </a:moveTo>
                  <a:lnTo>
                    <a:pt x="1475613" y="1200530"/>
                  </a:lnTo>
                </a:path>
                <a:path w="1475740" h="3300095">
                  <a:moveTo>
                    <a:pt x="0" y="900683"/>
                  </a:moveTo>
                  <a:lnTo>
                    <a:pt x="1475613" y="900683"/>
                  </a:lnTo>
                </a:path>
                <a:path w="1475740" h="3300095">
                  <a:moveTo>
                    <a:pt x="0" y="1199388"/>
                  </a:moveTo>
                  <a:lnTo>
                    <a:pt x="1475613" y="2099055"/>
                  </a:lnTo>
                </a:path>
                <a:path w="1475740" h="3300095">
                  <a:moveTo>
                    <a:pt x="0" y="1200530"/>
                  </a:moveTo>
                  <a:lnTo>
                    <a:pt x="1475613" y="900683"/>
                  </a:lnTo>
                </a:path>
                <a:path w="1475740" h="3300095">
                  <a:moveTo>
                    <a:pt x="0" y="1199388"/>
                  </a:moveTo>
                  <a:lnTo>
                    <a:pt x="1475613" y="1199388"/>
                  </a:lnTo>
                </a:path>
                <a:path w="1475740" h="3300095">
                  <a:moveTo>
                    <a:pt x="0" y="1799843"/>
                  </a:moveTo>
                  <a:lnTo>
                    <a:pt x="1475613" y="1799843"/>
                  </a:lnTo>
                </a:path>
                <a:path w="1475740" h="3300095">
                  <a:moveTo>
                    <a:pt x="0" y="1799208"/>
                  </a:moveTo>
                  <a:lnTo>
                    <a:pt x="1475613" y="1199388"/>
                  </a:lnTo>
                </a:path>
                <a:path w="1475740" h="3300095">
                  <a:moveTo>
                    <a:pt x="0" y="1800352"/>
                  </a:moveTo>
                  <a:lnTo>
                    <a:pt x="1475613" y="900683"/>
                  </a:lnTo>
                </a:path>
                <a:path w="1475740" h="3300095">
                  <a:moveTo>
                    <a:pt x="0" y="1799843"/>
                  </a:moveTo>
                  <a:lnTo>
                    <a:pt x="1475613" y="2099691"/>
                  </a:lnTo>
                </a:path>
                <a:path w="1475740" h="3300095">
                  <a:moveTo>
                    <a:pt x="0" y="1499615"/>
                  </a:moveTo>
                  <a:lnTo>
                    <a:pt x="1475613" y="1499615"/>
                  </a:lnTo>
                </a:path>
                <a:path w="1475740" h="3300095">
                  <a:moveTo>
                    <a:pt x="0" y="1499615"/>
                  </a:moveTo>
                  <a:lnTo>
                    <a:pt x="1475613" y="1799462"/>
                  </a:lnTo>
                </a:path>
                <a:path w="1475740" h="3300095">
                  <a:moveTo>
                    <a:pt x="0" y="1499615"/>
                  </a:moveTo>
                  <a:lnTo>
                    <a:pt x="1475613" y="2099436"/>
                  </a:lnTo>
                </a:path>
                <a:path w="1475740" h="3300095">
                  <a:moveTo>
                    <a:pt x="0" y="2099436"/>
                  </a:moveTo>
                  <a:lnTo>
                    <a:pt x="1475613" y="1499615"/>
                  </a:lnTo>
                </a:path>
                <a:path w="1475740" h="3300095">
                  <a:moveTo>
                    <a:pt x="0" y="2100198"/>
                  </a:moveTo>
                  <a:lnTo>
                    <a:pt x="1475613" y="900683"/>
                  </a:lnTo>
                </a:path>
                <a:path w="1475740" h="3300095">
                  <a:moveTo>
                    <a:pt x="0" y="2099055"/>
                  </a:moveTo>
                  <a:lnTo>
                    <a:pt x="1475613" y="1199388"/>
                  </a:lnTo>
                </a:path>
                <a:path w="1475740" h="3300095">
                  <a:moveTo>
                    <a:pt x="0" y="2099691"/>
                  </a:moveTo>
                  <a:lnTo>
                    <a:pt x="1475613" y="1799843"/>
                  </a:lnTo>
                </a:path>
                <a:path w="1475740" h="3300095">
                  <a:moveTo>
                    <a:pt x="0" y="2398903"/>
                  </a:moveTo>
                  <a:lnTo>
                    <a:pt x="1475613" y="1199388"/>
                  </a:lnTo>
                </a:path>
                <a:path w="1475740" h="3300095">
                  <a:moveTo>
                    <a:pt x="0" y="2399284"/>
                  </a:moveTo>
                  <a:lnTo>
                    <a:pt x="1475613" y="1499615"/>
                  </a:lnTo>
                </a:path>
                <a:path w="1475740" h="3300095">
                  <a:moveTo>
                    <a:pt x="0" y="2399665"/>
                  </a:moveTo>
                  <a:lnTo>
                    <a:pt x="1475613" y="1799843"/>
                  </a:lnTo>
                </a:path>
                <a:path w="1475740" h="3300095">
                  <a:moveTo>
                    <a:pt x="0" y="2699130"/>
                  </a:moveTo>
                  <a:lnTo>
                    <a:pt x="1475613" y="1499615"/>
                  </a:lnTo>
                </a:path>
                <a:path w="1475740" h="3300095">
                  <a:moveTo>
                    <a:pt x="0" y="2999740"/>
                  </a:moveTo>
                  <a:lnTo>
                    <a:pt x="1475613" y="2100072"/>
                  </a:lnTo>
                </a:path>
                <a:path w="1475740" h="3300095">
                  <a:moveTo>
                    <a:pt x="0" y="2998723"/>
                  </a:moveTo>
                  <a:lnTo>
                    <a:pt x="1475613" y="1199388"/>
                  </a:lnTo>
                </a:path>
                <a:path w="1475740" h="3300095">
                  <a:moveTo>
                    <a:pt x="0" y="900683"/>
                  </a:moveTo>
                  <a:lnTo>
                    <a:pt x="1475613" y="1500504"/>
                  </a:lnTo>
                </a:path>
                <a:path w="1475740" h="3300095">
                  <a:moveTo>
                    <a:pt x="0" y="2999104"/>
                  </a:moveTo>
                  <a:lnTo>
                    <a:pt x="1475613" y="1499615"/>
                  </a:lnTo>
                </a:path>
                <a:path w="1475740" h="3300095">
                  <a:moveTo>
                    <a:pt x="0" y="2999866"/>
                  </a:moveTo>
                  <a:lnTo>
                    <a:pt x="1475613" y="900683"/>
                  </a:lnTo>
                </a:path>
                <a:path w="1475740" h="3300095">
                  <a:moveTo>
                    <a:pt x="0" y="3299586"/>
                  </a:moveTo>
                  <a:lnTo>
                    <a:pt x="1475613" y="2100072"/>
                  </a:lnTo>
                </a:path>
                <a:path w="1475740" h="3300095">
                  <a:moveTo>
                    <a:pt x="0" y="3298952"/>
                  </a:moveTo>
                  <a:lnTo>
                    <a:pt x="1475613" y="1499615"/>
                  </a:lnTo>
                </a:path>
                <a:path w="1475740" h="3300095">
                  <a:moveTo>
                    <a:pt x="0" y="3299841"/>
                  </a:moveTo>
                  <a:lnTo>
                    <a:pt x="1475613" y="900683"/>
                  </a:lnTo>
                </a:path>
                <a:path w="1475740" h="3300095">
                  <a:moveTo>
                    <a:pt x="0" y="3298571"/>
                  </a:moveTo>
                  <a:lnTo>
                    <a:pt x="1475613" y="1199388"/>
                  </a:lnTo>
                </a:path>
                <a:path w="1475740" h="3300095">
                  <a:moveTo>
                    <a:pt x="0" y="1199388"/>
                  </a:moveTo>
                  <a:lnTo>
                    <a:pt x="1475613" y="1499234"/>
                  </a:lnTo>
                </a:path>
                <a:path w="1475740" h="3300095">
                  <a:moveTo>
                    <a:pt x="0" y="2699892"/>
                  </a:moveTo>
                  <a:lnTo>
                    <a:pt x="1475613" y="2100072"/>
                  </a:lnTo>
                </a:path>
                <a:path w="1475740" h="3300095">
                  <a:moveTo>
                    <a:pt x="0" y="2699511"/>
                  </a:moveTo>
                  <a:lnTo>
                    <a:pt x="1475613" y="1799843"/>
                  </a:lnTo>
                </a:path>
                <a:path w="1475740" h="3300095">
                  <a:moveTo>
                    <a:pt x="0" y="300227"/>
                  </a:moveTo>
                  <a:lnTo>
                    <a:pt x="1475613" y="900049"/>
                  </a:lnTo>
                </a:path>
                <a:path w="1475740" h="3300095">
                  <a:moveTo>
                    <a:pt x="1475613" y="1199388"/>
                  </a:moveTo>
                  <a:lnTo>
                    <a:pt x="0" y="2698877"/>
                  </a:lnTo>
                </a:path>
                <a:path w="1475740" h="3300095">
                  <a:moveTo>
                    <a:pt x="1475613" y="900683"/>
                  </a:moveTo>
                  <a:lnTo>
                    <a:pt x="0" y="2700019"/>
                  </a:lnTo>
                </a:path>
              </a:pathLst>
            </a:custGeom>
            <a:ln w="6096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74768" y="1880616"/>
              <a:ext cx="60325" cy="3232785"/>
            </a:xfrm>
            <a:custGeom>
              <a:avLst/>
              <a:gdLst/>
              <a:ahLst/>
              <a:cxnLst/>
              <a:rect l="l" t="t" r="r" b="b"/>
              <a:pathLst>
                <a:path w="60325" h="3232785">
                  <a:moveTo>
                    <a:pt x="0" y="0"/>
                  </a:moveTo>
                  <a:lnTo>
                    <a:pt x="23350" y="4704"/>
                  </a:lnTo>
                  <a:lnTo>
                    <a:pt x="42402" y="17541"/>
                  </a:lnTo>
                  <a:lnTo>
                    <a:pt x="55239" y="36593"/>
                  </a:lnTo>
                  <a:lnTo>
                    <a:pt x="59944" y="59944"/>
                  </a:lnTo>
                  <a:lnTo>
                    <a:pt x="59944" y="3172460"/>
                  </a:lnTo>
                  <a:lnTo>
                    <a:pt x="55239" y="3195810"/>
                  </a:lnTo>
                  <a:lnTo>
                    <a:pt x="42402" y="3214862"/>
                  </a:lnTo>
                  <a:lnTo>
                    <a:pt x="23350" y="3227699"/>
                  </a:lnTo>
                  <a:lnTo>
                    <a:pt x="0" y="323240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860036" y="1816608"/>
              <a:ext cx="900430" cy="3299460"/>
            </a:xfrm>
            <a:custGeom>
              <a:avLst/>
              <a:gdLst/>
              <a:ahLst/>
              <a:cxnLst/>
              <a:rect l="l" t="t" r="r" b="b"/>
              <a:pathLst>
                <a:path w="900429" h="3299460">
                  <a:moveTo>
                    <a:pt x="0" y="143509"/>
                  </a:moveTo>
                  <a:lnTo>
                    <a:pt x="899922" y="0"/>
                  </a:lnTo>
                </a:path>
                <a:path w="900429" h="3299460">
                  <a:moveTo>
                    <a:pt x="0" y="409575"/>
                  </a:moveTo>
                  <a:lnTo>
                    <a:pt x="899922" y="300227"/>
                  </a:lnTo>
                </a:path>
                <a:path w="900429" h="3299460">
                  <a:moveTo>
                    <a:pt x="0" y="698500"/>
                  </a:moveTo>
                  <a:lnTo>
                    <a:pt x="899922" y="600455"/>
                  </a:lnTo>
                </a:path>
                <a:path w="900429" h="3299460">
                  <a:moveTo>
                    <a:pt x="0" y="969517"/>
                  </a:moveTo>
                  <a:lnTo>
                    <a:pt x="899922" y="900683"/>
                  </a:lnTo>
                </a:path>
                <a:path w="900429" h="3299460">
                  <a:moveTo>
                    <a:pt x="0" y="1233424"/>
                  </a:moveTo>
                  <a:lnTo>
                    <a:pt x="899922" y="1199388"/>
                  </a:lnTo>
                </a:path>
                <a:path w="900429" h="3299460">
                  <a:moveTo>
                    <a:pt x="0" y="1534667"/>
                  </a:moveTo>
                  <a:lnTo>
                    <a:pt x="899922" y="1499615"/>
                  </a:lnTo>
                </a:path>
                <a:path w="900429" h="3299460">
                  <a:moveTo>
                    <a:pt x="0" y="3197352"/>
                  </a:moveTo>
                  <a:lnTo>
                    <a:pt x="899922" y="3299205"/>
                  </a:lnTo>
                </a:path>
                <a:path w="900429" h="3299460">
                  <a:moveTo>
                    <a:pt x="0" y="2906267"/>
                  </a:moveTo>
                  <a:lnTo>
                    <a:pt x="899922" y="2999612"/>
                  </a:lnTo>
                </a:path>
                <a:path w="900429" h="3299460">
                  <a:moveTo>
                    <a:pt x="0" y="2650235"/>
                  </a:moveTo>
                  <a:lnTo>
                    <a:pt x="899922" y="2699385"/>
                  </a:lnTo>
                </a:path>
                <a:path w="900429" h="3299460">
                  <a:moveTo>
                    <a:pt x="0" y="2362199"/>
                  </a:moveTo>
                  <a:lnTo>
                    <a:pt x="899922" y="2398775"/>
                  </a:lnTo>
                </a:path>
                <a:path w="900429" h="3299460">
                  <a:moveTo>
                    <a:pt x="0" y="2095499"/>
                  </a:moveTo>
                  <a:lnTo>
                    <a:pt x="900049" y="2098929"/>
                  </a:lnTo>
                </a:path>
                <a:path w="900429" h="3299460">
                  <a:moveTo>
                    <a:pt x="0" y="1792223"/>
                  </a:moveTo>
                  <a:lnTo>
                    <a:pt x="899922" y="1799335"/>
                  </a:lnTo>
                </a:path>
              </a:pathLst>
            </a:custGeom>
            <a:ln w="9144">
              <a:solidFill>
                <a:srgbClr val="00D5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676647" y="1817370"/>
            <a:ext cx="141605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E36C09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575047" y="1880616"/>
            <a:ext cx="60325" cy="3232785"/>
          </a:xfrm>
          <a:custGeom>
            <a:avLst/>
            <a:gdLst/>
            <a:ahLst/>
            <a:cxnLst/>
            <a:rect l="l" t="t" r="r" b="b"/>
            <a:pathLst>
              <a:path w="60325" h="3232785">
                <a:moveTo>
                  <a:pt x="59943" y="3232404"/>
                </a:moveTo>
                <a:lnTo>
                  <a:pt x="36593" y="3227699"/>
                </a:lnTo>
                <a:lnTo>
                  <a:pt x="17541" y="3214862"/>
                </a:lnTo>
                <a:lnTo>
                  <a:pt x="4704" y="3195810"/>
                </a:lnTo>
                <a:lnTo>
                  <a:pt x="0" y="3172460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039347" y="4683379"/>
            <a:ext cx="591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4F81BC"/>
                </a:solidFill>
                <a:latin typeface="Calibri"/>
                <a:cs typeface="Calibri"/>
              </a:rPr>
              <a:t>ha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ud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10566587" y="3562416"/>
          <a:ext cx="359410" cy="2802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856">
                <a:tc>
                  <a:txBody>
                    <a:bodyPr/>
                    <a:lstStyle/>
                    <a:p>
                      <a:pPr marR="128270" algn="r">
                        <a:lnSpc>
                          <a:spcPts val="151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marR="128905" algn="r">
                        <a:lnSpc>
                          <a:spcPts val="163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981">
                <a:tc>
                  <a:txBody>
                    <a:bodyPr/>
                    <a:lstStyle/>
                    <a:p>
                      <a:pPr marR="128905" algn="r">
                        <a:lnSpc>
                          <a:spcPts val="163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981">
                <a:tc>
                  <a:txBody>
                    <a:bodyPr/>
                    <a:lstStyle/>
                    <a:p>
                      <a:pPr marR="128905" algn="r">
                        <a:lnSpc>
                          <a:spcPts val="163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172">
                <a:tc>
                  <a:txBody>
                    <a:bodyPr/>
                    <a:lstStyle/>
                    <a:p>
                      <a:pPr marR="128905" algn="r">
                        <a:lnSpc>
                          <a:spcPts val="163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marR="128905" algn="r">
                        <a:lnSpc>
                          <a:spcPts val="163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981">
                <a:tc>
                  <a:txBody>
                    <a:bodyPr/>
                    <a:lstStyle/>
                    <a:p>
                      <a:pPr marR="128905" algn="r">
                        <a:lnSpc>
                          <a:spcPts val="1630"/>
                        </a:lnSpc>
                      </a:pPr>
                      <a:r>
                        <a:rPr sz="1550" b="1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348">
                <a:tc>
                  <a:txBody>
                    <a:bodyPr/>
                    <a:lstStyle/>
                    <a:p>
                      <a:pPr marR="128905" algn="r">
                        <a:lnSpc>
                          <a:spcPts val="163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047">
                <a:tc>
                  <a:txBody>
                    <a:bodyPr/>
                    <a:lstStyle/>
                    <a:p>
                      <a:pPr marR="130175" algn="r">
                        <a:lnSpc>
                          <a:spcPts val="173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134">
                <a:tc>
                  <a:txBody>
                    <a:bodyPr/>
                    <a:lstStyle/>
                    <a:p>
                      <a:pPr marR="130175" algn="r">
                        <a:lnSpc>
                          <a:spcPts val="1764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981">
                <a:tc>
                  <a:txBody>
                    <a:bodyPr/>
                    <a:lstStyle/>
                    <a:p>
                      <a:pPr marR="130175" algn="r">
                        <a:lnSpc>
                          <a:spcPts val="1764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272">
                <a:tc>
                  <a:txBody>
                    <a:bodyPr/>
                    <a:lstStyle/>
                    <a:p>
                      <a:pPr marR="130175" algn="r">
                        <a:lnSpc>
                          <a:spcPts val="1689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6" name="object 66"/>
          <p:cNvSpPr txBox="1"/>
          <p:nvPr/>
        </p:nvSpPr>
        <p:spPr>
          <a:xfrm>
            <a:off x="9411969" y="3417417"/>
            <a:ext cx="938530" cy="289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400">
              <a:lnSpc>
                <a:spcPct val="112200"/>
              </a:lnSpc>
              <a:spcBef>
                <a:spcPts val="100"/>
              </a:spcBef>
            </a:pP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ar</a:t>
            </a:r>
            <a:r>
              <a:rPr sz="1400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spc="-55" dirty="0">
                <a:solidFill>
                  <a:srgbClr val="4F81BC"/>
                </a:solidFill>
                <a:latin typeface="Calibri"/>
                <a:cs typeface="Calibri"/>
              </a:rPr>
              <a:t>k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h 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connue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 place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ts val="1880"/>
              </a:lnSpc>
              <a:spcBef>
                <a:spcPts val="90"/>
              </a:spcBef>
            </a:pP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ja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-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l-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fna  tourisme 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climat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chaud</a:t>
            </a:r>
            <a:endParaRPr sz="1400">
              <a:latin typeface="Calibri"/>
              <a:cs typeface="Calibri"/>
            </a:endParaRPr>
          </a:p>
          <a:p>
            <a:pPr marL="12700" marR="115570">
              <a:lnSpc>
                <a:spcPct val="112000"/>
              </a:lnSpc>
              <a:spcBef>
                <a:spcPts val="5"/>
              </a:spcBef>
            </a:pPr>
            <a:r>
              <a:rPr sz="1400" spc="-2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1400" spc="-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é</a:t>
            </a:r>
            <a:r>
              <a:rPr sz="1400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nc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e 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palais 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congrès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 jardins 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favorisent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411969" y="219303"/>
            <a:ext cx="938530" cy="289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400">
              <a:lnSpc>
                <a:spcPct val="112100"/>
              </a:lnSpc>
              <a:spcBef>
                <a:spcPts val="100"/>
              </a:spcBef>
            </a:pP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ar</a:t>
            </a:r>
            <a:r>
              <a:rPr sz="1400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spc="-55" dirty="0">
                <a:solidFill>
                  <a:srgbClr val="4F81BC"/>
                </a:solidFill>
                <a:latin typeface="Calibri"/>
                <a:cs typeface="Calibri"/>
              </a:rPr>
              <a:t>k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h 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connue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 place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ts val="1880"/>
              </a:lnSpc>
              <a:spcBef>
                <a:spcPts val="90"/>
              </a:spcBef>
            </a:pP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ja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-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l-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fna  tourisme</a:t>
            </a:r>
            <a:endParaRPr sz="1400">
              <a:latin typeface="Calibri"/>
              <a:cs typeface="Calibri"/>
            </a:endParaRPr>
          </a:p>
          <a:p>
            <a:pPr marL="12700" marR="475615">
              <a:lnSpc>
                <a:spcPts val="1870"/>
              </a:lnSpc>
              <a:spcBef>
                <a:spcPts val="15"/>
              </a:spcBef>
            </a:pP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lim</a:t>
            </a:r>
            <a:r>
              <a:rPr sz="1400" spc="-2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t 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ch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15" dirty="0">
                <a:solidFill>
                  <a:srgbClr val="4F81BC"/>
                </a:solidFill>
                <a:latin typeface="Calibri"/>
                <a:cs typeface="Calibri"/>
              </a:rPr>
              <a:t>conférence</a:t>
            </a:r>
            <a:endParaRPr sz="1400">
              <a:latin typeface="Calibri"/>
              <a:cs typeface="Calibri"/>
            </a:endParaRPr>
          </a:p>
          <a:p>
            <a:pPr marL="12700" marR="196850">
              <a:lnSpc>
                <a:spcPct val="111900"/>
              </a:lnSpc>
              <a:spcBef>
                <a:spcPts val="5"/>
              </a:spcBef>
            </a:pP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palais </a:t>
            </a:r>
            <a:r>
              <a:rPr sz="1400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congrès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 jardins 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1400" spc="-25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F81BC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rise</a:t>
            </a:r>
            <a:r>
              <a:rPr sz="1400" spc="-20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039347" y="1416253"/>
            <a:ext cx="8578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F81BC"/>
                </a:solidFill>
                <a:latin typeface="Calibri"/>
                <a:cs typeface="Calibri"/>
              </a:rPr>
              <a:t>tourisme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10566587" y="296484"/>
          <a:ext cx="359410" cy="2801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247">
                <a:tc>
                  <a:txBody>
                    <a:bodyPr/>
                    <a:lstStyle/>
                    <a:p>
                      <a:pPr marR="128905" algn="r">
                        <a:lnSpc>
                          <a:spcPts val="151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53">
                <a:tc>
                  <a:txBody>
                    <a:bodyPr/>
                    <a:lstStyle/>
                    <a:p>
                      <a:pPr marR="128905" algn="r">
                        <a:lnSpc>
                          <a:spcPts val="163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982">
                <a:tc>
                  <a:txBody>
                    <a:bodyPr/>
                    <a:lstStyle/>
                    <a:p>
                      <a:pPr marR="128905" algn="r">
                        <a:lnSpc>
                          <a:spcPts val="163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172">
                <a:tc>
                  <a:txBody>
                    <a:bodyPr/>
                    <a:lstStyle/>
                    <a:p>
                      <a:pPr marR="128905" algn="r">
                        <a:lnSpc>
                          <a:spcPts val="163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marR="128905" algn="r">
                        <a:lnSpc>
                          <a:spcPts val="1630"/>
                        </a:lnSpc>
                      </a:pPr>
                      <a:r>
                        <a:rPr sz="1550" b="1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982">
                <a:tc>
                  <a:txBody>
                    <a:bodyPr/>
                    <a:lstStyle/>
                    <a:p>
                      <a:pPr marR="128905" algn="r">
                        <a:lnSpc>
                          <a:spcPts val="163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981">
                <a:tc>
                  <a:txBody>
                    <a:bodyPr/>
                    <a:lstStyle/>
                    <a:p>
                      <a:pPr marR="128905" algn="r">
                        <a:lnSpc>
                          <a:spcPts val="163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marR="128905" algn="r">
                        <a:lnSpc>
                          <a:spcPts val="163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035">
                <a:tc>
                  <a:txBody>
                    <a:bodyPr/>
                    <a:lstStyle/>
                    <a:p>
                      <a:pPr marR="130175" algn="r">
                        <a:lnSpc>
                          <a:spcPts val="173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982">
                <a:tc>
                  <a:txBody>
                    <a:bodyPr/>
                    <a:lstStyle/>
                    <a:p>
                      <a:pPr marR="130175" algn="r">
                        <a:lnSpc>
                          <a:spcPts val="1764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981">
                <a:tc>
                  <a:txBody>
                    <a:bodyPr/>
                    <a:lstStyle/>
                    <a:p>
                      <a:pPr marR="130175" algn="r">
                        <a:lnSpc>
                          <a:spcPts val="1764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411">
                <a:tc>
                  <a:txBody>
                    <a:bodyPr/>
                    <a:lstStyle/>
                    <a:p>
                      <a:pPr marR="130175" algn="r">
                        <a:lnSpc>
                          <a:spcPts val="1689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0" name="object 70"/>
          <p:cNvSpPr txBox="1"/>
          <p:nvPr/>
        </p:nvSpPr>
        <p:spPr>
          <a:xfrm>
            <a:off x="3760978" y="3236416"/>
            <a:ext cx="593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climat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5133594" y="237490"/>
            <a:ext cx="1927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Sk</a:t>
            </a:r>
            <a:r>
              <a:rPr spc="5" dirty="0"/>
              <a:t>i</a:t>
            </a:r>
            <a:r>
              <a:rPr spc="-5" dirty="0"/>
              <a:t>p</a:t>
            </a:r>
            <a:r>
              <a:rPr dirty="0"/>
              <a:t>-</a:t>
            </a:r>
            <a:r>
              <a:rPr spc="-5" dirty="0"/>
              <a:t>g</a:t>
            </a:r>
            <a:r>
              <a:rPr spc="-80" dirty="0"/>
              <a:t>r</a:t>
            </a:r>
            <a:r>
              <a:rPr dirty="0"/>
              <a:t>am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478332" y="1055075"/>
            <a:ext cx="6597650" cy="6515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spc="-10" dirty="0">
                <a:latin typeface="Calibri"/>
                <a:cs typeface="Calibri"/>
              </a:rPr>
              <a:t>Réseau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neurones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l’on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souhaite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créer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modèle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Skip-gram.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latin typeface="Calibri"/>
                <a:cs typeface="Calibri"/>
              </a:rPr>
              <a:t>En </a:t>
            </a:r>
            <a:r>
              <a:rPr sz="1800" spc="-10" dirty="0">
                <a:latin typeface="Calibri"/>
                <a:cs typeface="Calibri"/>
              </a:rPr>
              <a:t>entrée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 </a:t>
            </a:r>
            <a:r>
              <a:rPr sz="1800" dirty="0">
                <a:latin typeface="Calibri"/>
                <a:cs typeface="Calibri"/>
              </a:rPr>
              <a:t>du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corpus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d’entrainement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78332" y="1718817"/>
            <a:ext cx="270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et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sortie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 </a:t>
            </a:r>
            <a:r>
              <a:rPr sz="1800" spc="-15" dirty="0">
                <a:latin typeface="Calibri"/>
                <a:cs typeface="Calibri"/>
              </a:rPr>
              <a:t>contexte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(</a:t>
            </a:r>
            <a:r>
              <a:rPr sz="1800" b="1" spc="-1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932" y="1643076"/>
            <a:ext cx="4445000" cy="80581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5"/>
              </a:spcBef>
            </a:pPr>
            <a:r>
              <a:rPr sz="1800" spc="-10" dirty="0">
                <a:latin typeface="Calibri"/>
                <a:cs typeface="Calibri"/>
              </a:rPr>
              <a:t>linéaire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r>
              <a:rPr sz="1800" baseline="-20833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800" spc="209" baseline="-20833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suivie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 une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softmax.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915"/>
              </a:spcBef>
            </a:pPr>
            <a:r>
              <a:rPr sz="1800" spc="-15" dirty="0">
                <a:latin typeface="Calibri"/>
                <a:cs typeface="Calibri"/>
              </a:rPr>
              <a:t>Paramètres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modèle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éléments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E36C09"/>
                </a:solidFill>
                <a:latin typeface="Calibri"/>
                <a:cs typeface="Calibri"/>
              </a:rPr>
              <a:t>s</a:t>
            </a:r>
            <a:r>
              <a:rPr sz="1800" spc="232" baseline="-20833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32776" y="382524"/>
            <a:ext cx="1864360" cy="6007735"/>
            <a:chOff x="7732776" y="382524"/>
            <a:chExt cx="1864360" cy="6007735"/>
          </a:xfrm>
        </p:grpSpPr>
        <p:sp>
          <p:nvSpPr>
            <p:cNvPr id="4" name="object 4"/>
            <p:cNvSpPr/>
            <p:nvPr/>
          </p:nvSpPr>
          <p:spPr>
            <a:xfrm>
              <a:off x="7924800" y="2785872"/>
              <a:ext cx="1478915" cy="3500754"/>
            </a:xfrm>
            <a:custGeom>
              <a:avLst/>
              <a:gdLst/>
              <a:ahLst/>
              <a:cxnLst/>
              <a:rect l="l" t="t" r="r" b="b"/>
              <a:pathLst>
                <a:path w="1478915" h="3500754">
                  <a:moveTo>
                    <a:pt x="1478406" y="1369821"/>
                  </a:moveTo>
                  <a:lnTo>
                    <a:pt x="0" y="598931"/>
                  </a:lnTo>
                </a:path>
                <a:path w="1478915" h="3500754">
                  <a:moveTo>
                    <a:pt x="1478660" y="3499904"/>
                  </a:moveTo>
                  <a:lnTo>
                    <a:pt x="3048" y="598931"/>
                  </a:lnTo>
                </a:path>
                <a:path w="1478915" h="3500754">
                  <a:moveTo>
                    <a:pt x="1478660" y="1843532"/>
                  </a:moveTo>
                  <a:lnTo>
                    <a:pt x="3048" y="899159"/>
                  </a:lnTo>
                </a:path>
                <a:path w="1478915" h="3500754">
                  <a:moveTo>
                    <a:pt x="1478660" y="3499561"/>
                  </a:moveTo>
                  <a:lnTo>
                    <a:pt x="3048" y="298703"/>
                  </a:lnTo>
                </a:path>
                <a:path w="1478915" h="3500754">
                  <a:moveTo>
                    <a:pt x="1478660" y="2079878"/>
                  </a:moveTo>
                  <a:lnTo>
                    <a:pt x="3048" y="598931"/>
                  </a:lnTo>
                </a:path>
                <a:path w="1478915" h="3500754">
                  <a:moveTo>
                    <a:pt x="1478660" y="2317369"/>
                  </a:moveTo>
                  <a:lnTo>
                    <a:pt x="3048" y="0"/>
                  </a:lnTo>
                </a:path>
                <a:path w="1478915" h="3500754">
                  <a:moveTo>
                    <a:pt x="1478660" y="896111"/>
                  </a:moveTo>
                  <a:lnTo>
                    <a:pt x="3048" y="298703"/>
                  </a:lnTo>
                </a:path>
                <a:path w="1478915" h="3500754">
                  <a:moveTo>
                    <a:pt x="1478660" y="2317241"/>
                  </a:moveTo>
                  <a:lnTo>
                    <a:pt x="3048" y="1199388"/>
                  </a:lnTo>
                </a:path>
                <a:path w="1478915" h="3500754">
                  <a:moveTo>
                    <a:pt x="1478660" y="1607184"/>
                  </a:moveTo>
                  <a:lnTo>
                    <a:pt x="3048" y="1199388"/>
                  </a:lnTo>
                </a:path>
                <a:path w="1478915" h="3500754">
                  <a:moveTo>
                    <a:pt x="1478660" y="2790190"/>
                  </a:moveTo>
                  <a:lnTo>
                    <a:pt x="3048" y="899159"/>
                  </a:lnTo>
                </a:path>
                <a:path w="1478915" h="3500754">
                  <a:moveTo>
                    <a:pt x="1478660" y="3263214"/>
                  </a:moveTo>
                  <a:lnTo>
                    <a:pt x="3048" y="598931"/>
                  </a:lnTo>
                </a:path>
                <a:path w="1478915" h="3500754">
                  <a:moveTo>
                    <a:pt x="1478660" y="1133475"/>
                  </a:moveTo>
                  <a:lnTo>
                    <a:pt x="3048" y="899159"/>
                  </a:lnTo>
                </a:path>
                <a:path w="1478915" h="3500754">
                  <a:moveTo>
                    <a:pt x="1478406" y="3264065"/>
                  </a:moveTo>
                  <a:lnTo>
                    <a:pt x="0" y="0"/>
                  </a:lnTo>
                </a:path>
                <a:path w="1478915" h="3500754">
                  <a:moveTo>
                    <a:pt x="1478406" y="2079497"/>
                  </a:moveTo>
                  <a:lnTo>
                    <a:pt x="0" y="298703"/>
                  </a:lnTo>
                </a:path>
                <a:path w="1478915" h="3500754">
                  <a:moveTo>
                    <a:pt x="1478406" y="2790697"/>
                  </a:moveTo>
                  <a:lnTo>
                    <a:pt x="0" y="0"/>
                  </a:lnTo>
                </a:path>
                <a:path w="1478915" h="3500754">
                  <a:moveTo>
                    <a:pt x="1478660" y="2080514"/>
                  </a:moveTo>
                  <a:lnTo>
                    <a:pt x="3048" y="1199388"/>
                  </a:lnTo>
                </a:path>
                <a:path w="1478915" h="3500754">
                  <a:moveTo>
                    <a:pt x="1478660" y="1606803"/>
                  </a:moveTo>
                  <a:lnTo>
                    <a:pt x="3048" y="899159"/>
                  </a:lnTo>
                </a:path>
                <a:path w="1478915" h="3500754">
                  <a:moveTo>
                    <a:pt x="1478660" y="2553842"/>
                  </a:moveTo>
                  <a:lnTo>
                    <a:pt x="3048" y="1199388"/>
                  </a:lnTo>
                </a:path>
                <a:path w="1478915" h="3500754">
                  <a:moveTo>
                    <a:pt x="1478660" y="1133855"/>
                  </a:moveTo>
                  <a:lnTo>
                    <a:pt x="3048" y="1199514"/>
                  </a:lnTo>
                </a:path>
                <a:path w="1478915" h="3500754">
                  <a:moveTo>
                    <a:pt x="1478660" y="1606169"/>
                  </a:moveTo>
                  <a:lnTo>
                    <a:pt x="3048" y="298703"/>
                  </a:lnTo>
                </a:path>
                <a:path w="1478915" h="3500754">
                  <a:moveTo>
                    <a:pt x="1478660" y="3500742"/>
                  </a:moveTo>
                  <a:lnTo>
                    <a:pt x="3048" y="0"/>
                  </a:lnTo>
                </a:path>
                <a:path w="1478915" h="3500754">
                  <a:moveTo>
                    <a:pt x="1478660" y="3026537"/>
                  </a:moveTo>
                  <a:lnTo>
                    <a:pt x="3048" y="598931"/>
                  </a:lnTo>
                </a:path>
                <a:path w="1478915" h="3500754">
                  <a:moveTo>
                    <a:pt x="1478406" y="2316479"/>
                  </a:moveTo>
                  <a:lnTo>
                    <a:pt x="0" y="598931"/>
                  </a:lnTo>
                </a:path>
                <a:path w="1478915" h="3500754">
                  <a:moveTo>
                    <a:pt x="1478406" y="1606422"/>
                  </a:moveTo>
                  <a:lnTo>
                    <a:pt x="0" y="598931"/>
                  </a:lnTo>
                </a:path>
                <a:path w="1478915" h="3500754">
                  <a:moveTo>
                    <a:pt x="1478660" y="1132713"/>
                  </a:moveTo>
                  <a:lnTo>
                    <a:pt x="3048" y="298703"/>
                  </a:lnTo>
                </a:path>
                <a:path w="1478915" h="3500754">
                  <a:moveTo>
                    <a:pt x="1478660" y="2316098"/>
                  </a:moveTo>
                  <a:lnTo>
                    <a:pt x="3048" y="298703"/>
                  </a:lnTo>
                </a:path>
                <a:path w="1478915" h="3500754">
                  <a:moveTo>
                    <a:pt x="3048" y="1199388"/>
                  </a:moveTo>
                  <a:lnTo>
                    <a:pt x="1478660" y="1370457"/>
                  </a:lnTo>
                </a:path>
                <a:path w="1478915" h="3500754">
                  <a:moveTo>
                    <a:pt x="1478406" y="3263557"/>
                  </a:moveTo>
                  <a:lnTo>
                    <a:pt x="0" y="899159"/>
                  </a:lnTo>
                </a:path>
                <a:path w="1478915" h="3500754">
                  <a:moveTo>
                    <a:pt x="1478406" y="1843151"/>
                  </a:moveTo>
                  <a:lnTo>
                    <a:pt x="0" y="598931"/>
                  </a:lnTo>
                </a:path>
                <a:path w="1478915" h="3500754">
                  <a:moveTo>
                    <a:pt x="1478406" y="1133094"/>
                  </a:moveTo>
                  <a:lnTo>
                    <a:pt x="0" y="598931"/>
                  </a:lnTo>
                </a:path>
                <a:path w="1478915" h="3500754">
                  <a:moveTo>
                    <a:pt x="1478406" y="1370583"/>
                  </a:moveTo>
                  <a:lnTo>
                    <a:pt x="0" y="0"/>
                  </a:lnTo>
                </a:path>
                <a:path w="1478915" h="3500754">
                  <a:moveTo>
                    <a:pt x="1478406" y="2553462"/>
                  </a:moveTo>
                  <a:lnTo>
                    <a:pt x="0" y="899159"/>
                  </a:lnTo>
                </a:path>
                <a:path w="1478915" h="3500754">
                  <a:moveTo>
                    <a:pt x="1478660" y="1369440"/>
                  </a:moveTo>
                  <a:lnTo>
                    <a:pt x="3048" y="298703"/>
                  </a:lnTo>
                </a:path>
                <a:path w="1478915" h="3500754">
                  <a:moveTo>
                    <a:pt x="1478660" y="896365"/>
                  </a:moveTo>
                  <a:lnTo>
                    <a:pt x="3048" y="598931"/>
                  </a:lnTo>
                </a:path>
                <a:path w="1478915" h="3500754">
                  <a:moveTo>
                    <a:pt x="1478660" y="1843785"/>
                  </a:moveTo>
                  <a:lnTo>
                    <a:pt x="3048" y="1199388"/>
                  </a:lnTo>
                </a:path>
                <a:path w="1478915" h="3500754">
                  <a:moveTo>
                    <a:pt x="1478406" y="896111"/>
                  </a:moveTo>
                  <a:lnTo>
                    <a:pt x="0" y="898525"/>
                  </a:lnTo>
                </a:path>
                <a:path w="1478915" h="3500754">
                  <a:moveTo>
                    <a:pt x="1478660" y="896111"/>
                  </a:moveTo>
                  <a:lnTo>
                    <a:pt x="3048" y="1198371"/>
                  </a:lnTo>
                </a:path>
                <a:path w="1478915" h="3500754">
                  <a:moveTo>
                    <a:pt x="1478660" y="2789809"/>
                  </a:moveTo>
                  <a:lnTo>
                    <a:pt x="3048" y="598931"/>
                  </a:lnTo>
                </a:path>
                <a:path w="1478915" h="3500754">
                  <a:moveTo>
                    <a:pt x="1478660" y="3027222"/>
                  </a:moveTo>
                  <a:lnTo>
                    <a:pt x="3048" y="1199388"/>
                  </a:lnTo>
                </a:path>
                <a:path w="1478915" h="3500754">
                  <a:moveTo>
                    <a:pt x="1478660" y="2553208"/>
                  </a:moveTo>
                  <a:lnTo>
                    <a:pt x="3048" y="598931"/>
                  </a:lnTo>
                </a:path>
                <a:path w="1478915" h="3500754">
                  <a:moveTo>
                    <a:pt x="1478660" y="3500234"/>
                  </a:moveTo>
                  <a:lnTo>
                    <a:pt x="3048" y="899159"/>
                  </a:lnTo>
                </a:path>
                <a:path w="1478915" h="3500754">
                  <a:moveTo>
                    <a:pt x="3048" y="899159"/>
                  </a:moveTo>
                  <a:lnTo>
                    <a:pt x="1478660" y="1370076"/>
                  </a:lnTo>
                </a:path>
                <a:path w="1478915" h="3500754">
                  <a:moveTo>
                    <a:pt x="3048" y="899159"/>
                  </a:moveTo>
                  <a:lnTo>
                    <a:pt x="1478660" y="2316860"/>
                  </a:lnTo>
                </a:path>
                <a:path w="1478915" h="3500754">
                  <a:moveTo>
                    <a:pt x="1478660" y="2552827"/>
                  </a:moveTo>
                  <a:lnTo>
                    <a:pt x="3048" y="298703"/>
                  </a:lnTo>
                </a:path>
                <a:path w="1478915" h="3500754">
                  <a:moveTo>
                    <a:pt x="1478406" y="1844039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78A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90888" y="5236464"/>
              <a:ext cx="205739" cy="2072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0888" y="4527803"/>
              <a:ext cx="205739" cy="2057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90888" y="4764024"/>
              <a:ext cx="205739" cy="2057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0888" y="4053839"/>
              <a:ext cx="205739" cy="2057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90888" y="5474208"/>
              <a:ext cx="205739" cy="2057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0888" y="3817620"/>
              <a:ext cx="205739" cy="2057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0888" y="5710427"/>
              <a:ext cx="205739" cy="2057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0888" y="3579875"/>
              <a:ext cx="205739" cy="2057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0888" y="5000244"/>
              <a:ext cx="205739" cy="2057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0888" y="4290059"/>
              <a:ext cx="205739" cy="20574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924800" y="2785872"/>
              <a:ext cx="1478915" cy="1607820"/>
            </a:xfrm>
            <a:custGeom>
              <a:avLst/>
              <a:gdLst/>
              <a:ahLst/>
              <a:cxnLst/>
              <a:rect l="l" t="t" r="r" b="b"/>
              <a:pathLst>
                <a:path w="1478915" h="1607820">
                  <a:moveTo>
                    <a:pt x="1478406" y="1607311"/>
                  </a:moveTo>
                  <a:lnTo>
                    <a:pt x="0" y="0"/>
                  </a:lnTo>
                </a:path>
              </a:pathLst>
            </a:custGeom>
            <a:ln w="6095">
              <a:solidFill>
                <a:srgbClr val="78A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0888" y="6184391"/>
              <a:ext cx="205739" cy="20574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90888" y="5946647"/>
              <a:ext cx="205739" cy="20726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924800" y="484632"/>
              <a:ext cx="1478915" cy="5801995"/>
            </a:xfrm>
            <a:custGeom>
              <a:avLst/>
              <a:gdLst/>
              <a:ahLst/>
              <a:cxnLst/>
              <a:rect l="l" t="t" r="r" b="b"/>
              <a:pathLst>
                <a:path w="1478915" h="5801995">
                  <a:moveTo>
                    <a:pt x="1478660" y="5801817"/>
                  </a:moveTo>
                  <a:lnTo>
                    <a:pt x="3048" y="3500628"/>
                  </a:lnTo>
                </a:path>
                <a:path w="1478915" h="5801995">
                  <a:moveTo>
                    <a:pt x="1478660" y="5564124"/>
                  </a:moveTo>
                  <a:lnTo>
                    <a:pt x="3048" y="2599943"/>
                  </a:lnTo>
                </a:path>
                <a:path w="1478915" h="5801995">
                  <a:moveTo>
                    <a:pt x="1478406" y="5327434"/>
                  </a:moveTo>
                  <a:lnTo>
                    <a:pt x="0" y="2599943"/>
                  </a:lnTo>
                </a:path>
                <a:path w="1478915" h="5801995">
                  <a:moveTo>
                    <a:pt x="1478406" y="5328627"/>
                  </a:moveTo>
                  <a:lnTo>
                    <a:pt x="0" y="2301240"/>
                  </a:lnTo>
                </a:path>
                <a:path w="1478915" h="5801995">
                  <a:moveTo>
                    <a:pt x="1478660" y="5328119"/>
                  </a:moveTo>
                  <a:lnTo>
                    <a:pt x="3048" y="3200399"/>
                  </a:lnTo>
                </a:path>
                <a:path w="1478915" h="5801995">
                  <a:moveTo>
                    <a:pt x="1478660" y="5090795"/>
                  </a:moveTo>
                  <a:lnTo>
                    <a:pt x="3048" y="2599943"/>
                  </a:lnTo>
                </a:path>
                <a:path w="1478915" h="5801995">
                  <a:moveTo>
                    <a:pt x="1478660" y="5091810"/>
                  </a:moveTo>
                  <a:lnTo>
                    <a:pt x="3048" y="3500628"/>
                  </a:lnTo>
                </a:path>
                <a:path w="1478915" h="5801995">
                  <a:moveTo>
                    <a:pt x="1478406" y="4855209"/>
                  </a:moveTo>
                  <a:lnTo>
                    <a:pt x="0" y="2301240"/>
                  </a:lnTo>
                </a:path>
                <a:path w="1478915" h="5801995">
                  <a:moveTo>
                    <a:pt x="1478660" y="4381373"/>
                  </a:moveTo>
                  <a:lnTo>
                    <a:pt x="3048" y="3200399"/>
                  </a:lnTo>
                </a:path>
                <a:path w="1478915" h="5801995">
                  <a:moveTo>
                    <a:pt x="1478660" y="4381881"/>
                  </a:moveTo>
                  <a:lnTo>
                    <a:pt x="3048" y="2301240"/>
                  </a:lnTo>
                </a:path>
                <a:path w="1478915" h="5801995">
                  <a:moveTo>
                    <a:pt x="1478406" y="4144009"/>
                  </a:moveTo>
                  <a:lnTo>
                    <a:pt x="0" y="2599943"/>
                  </a:lnTo>
                </a:path>
                <a:path w="1478915" h="5801995">
                  <a:moveTo>
                    <a:pt x="1478406" y="3435223"/>
                  </a:moveTo>
                  <a:lnTo>
                    <a:pt x="0" y="2301240"/>
                  </a:lnTo>
                </a:path>
                <a:path w="1478915" h="5801995">
                  <a:moveTo>
                    <a:pt x="1478406" y="3198494"/>
                  </a:moveTo>
                  <a:lnTo>
                    <a:pt x="0" y="2301240"/>
                  </a:lnTo>
                </a:path>
                <a:path w="1478915" h="5801995">
                  <a:moveTo>
                    <a:pt x="1478660" y="5565140"/>
                  </a:moveTo>
                  <a:lnTo>
                    <a:pt x="3048" y="3500628"/>
                  </a:lnTo>
                </a:path>
                <a:path w="1478915" h="5801995">
                  <a:moveTo>
                    <a:pt x="1478406" y="2130552"/>
                  </a:moveTo>
                  <a:lnTo>
                    <a:pt x="0" y="2901441"/>
                  </a:lnTo>
                </a:path>
                <a:path w="1478915" h="5801995">
                  <a:moveTo>
                    <a:pt x="1478660" y="0"/>
                  </a:moveTo>
                  <a:lnTo>
                    <a:pt x="3048" y="2900933"/>
                  </a:lnTo>
                </a:path>
                <a:path w="1478915" h="5801995">
                  <a:moveTo>
                    <a:pt x="1478660" y="1658112"/>
                  </a:moveTo>
                  <a:lnTo>
                    <a:pt x="3048" y="2602483"/>
                  </a:lnTo>
                </a:path>
                <a:path w="1478915" h="5801995">
                  <a:moveTo>
                    <a:pt x="1478660" y="0"/>
                  </a:moveTo>
                  <a:lnTo>
                    <a:pt x="3048" y="3200907"/>
                  </a:lnTo>
                </a:path>
                <a:path w="1478915" h="5801995">
                  <a:moveTo>
                    <a:pt x="1478660" y="1420367"/>
                  </a:moveTo>
                  <a:lnTo>
                    <a:pt x="3048" y="2901315"/>
                  </a:lnTo>
                </a:path>
                <a:path w="1478915" h="5801995">
                  <a:moveTo>
                    <a:pt x="1478660" y="1184147"/>
                  </a:moveTo>
                  <a:lnTo>
                    <a:pt x="3048" y="3501516"/>
                  </a:lnTo>
                </a:path>
                <a:path w="1478915" h="5801995">
                  <a:moveTo>
                    <a:pt x="1478660" y="2604516"/>
                  </a:moveTo>
                  <a:lnTo>
                    <a:pt x="3048" y="3201923"/>
                  </a:lnTo>
                </a:path>
                <a:path w="1478915" h="5801995">
                  <a:moveTo>
                    <a:pt x="1478660" y="1184147"/>
                  </a:moveTo>
                  <a:lnTo>
                    <a:pt x="3048" y="2302002"/>
                  </a:lnTo>
                </a:path>
                <a:path w="1478915" h="5801995">
                  <a:moveTo>
                    <a:pt x="1478660" y="1894331"/>
                  </a:moveTo>
                  <a:lnTo>
                    <a:pt x="3048" y="2302129"/>
                  </a:lnTo>
                </a:path>
                <a:path w="1478915" h="5801995">
                  <a:moveTo>
                    <a:pt x="1478660" y="710183"/>
                  </a:moveTo>
                  <a:lnTo>
                    <a:pt x="3048" y="2601214"/>
                  </a:lnTo>
                </a:path>
                <a:path w="1478915" h="5801995">
                  <a:moveTo>
                    <a:pt x="1478660" y="237743"/>
                  </a:moveTo>
                  <a:lnTo>
                    <a:pt x="3048" y="2902077"/>
                  </a:lnTo>
                </a:path>
                <a:path w="1478915" h="5801995">
                  <a:moveTo>
                    <a:pt x="1478660" y="2366771"/>
                  </a:moveTo>
                  <a:lnTo>
                    <a:pt x="3048" y="2601087"/>
                  </a:lnTo>
                </a:path>
                <a:path w="1478915" h="5801995">
                  <a:moveTo>
                    <a:pt x="1478406" y="237743"/>
                  </a:moveTo>
                  <a:lnTo>
                    <a:pt x="0" y="3501770"/>
                  </a:lnTo>
                </a:path>
                <a:path w="1478915" h="5801995">
                  <a:moveTo>
                    <a:pt x="1478406" y="1420367"/>
                  </a:moveTo>
                  <a:lnTo>
                    <a:pt x="0" y="3201161"/>
                  </a:lnTo>
                </a:path>
                <a:path w="1478915" h="5801995">
                  <a:moveTo>
                    <a:pt x="1478406" y="710183"/>
                  </a:moveTo>
                  <a:lnTo>
                    <a:pt x="0" y="3500881"/>
                  </a:lnTo>
                </a:path>
                <a:path w="1478915" h="5801995">
                  <a:moveTo>
                    <a:pt x="1478660" y="1420367"/>
                  </a:moveTo>
                  <a:lnTo>
                    <a:pt x="3048" y="2301493"/>
                  </a:lnTo>
                </a:path>
                <a:path w="1478915" h="5801995">
                  <a:moveTo>
                    <a:pt x="1478660" y="1894331"/>
                  </a:moveTo>
                  <a:lnTo>
                    <a:pt x="3048" y="2601976"/>
                  </a:lnTo>
                </a:path>
                <a:path w="1478915" h="5801995">
                  <a:moveTo>
                    <a:pt x="1478660" y="947927"/>
                  </a:moveTo>
                  <a:lnTo>
                    <a:pt x="3048" y="2302382"/>
                  </a:lnTo>
                </a:path>
                <a:path w="1478915" h="5801995">
                  <a:moveTo>
                    <a:pt x="1478660" y="2366898"/>
                  </a:moveTo>
                  <a:lnTo>
                    <a:pt x="3048" y="2301240"/>
                  </a:lnTo>
                </a:path>
                <a:path w="1478915" h="5801995">
                  <a:moveTo>
                    <a:pt x="1478660" y="1894331"/>
                  </a:moveTo>
                  <a:lnTo>
                    <a:pt x="3048" y="3201797"/>
                  </a:lnTo>
                </a:path>
                <a:path w="1478915" h="5801995">
                  <a:moveTo>
                    <a:pt x="1478660" y="0"/>
                  </a:moveTo>
                  <a:lnTo>
                    <a:pt x="3048" y="3500754"/>
                  </a:lnTo>
                </a:path>
                <a:path w="1478915" h="5801995">
                  <a:moveTo>
                    <a:pt x="1478660" y="473963"/>
                  </a:moveTo>
                  <a:lnTo>
                    <a:pt x="3048" y="2901568"/>
                  </a:lnTo>
                </a:path>
                <a:path w="1478915" h="5801995">
                  <a:moveTo>
                    <a:pt x="1478406" y="1184147"/>
                  </a:moveTo>
                  <a:lnTo>
                    <a:pt x="0" y="2901695"/>
                  </a:lnTo>
                </a:path>
                <a:path w="1478915" h="5801995">
                  <a:moveTo>
                    <a:pt x="1478406" y="1894331"/>
                  </a:moveTo>
                  <a:lnTo>
                    <a:pt x="0" y="2901822"/>
                  </a:lnTo>
                </a:path>
                <a:path w="1478915" h="5801995">
                  <a:moveTo>
                    <a:pt x="1478660" y="2366771"/>
                  </a:moveTo>
                  <a:lnTo>
                    <a:pt x="3048" y="3200780"/>
                  </a:lnTo>
                </a:path>
                <a:path w="1478915" h="5801995">
                  <a:moveTo>
                    <a:pt x="1478660" y="1184147"/>
                  </a:moveTo>
                  <a:lnTo>
                    <a:pt x="3048" y="3201542"/>
                  </a:lnTo>
                </a:path>
                <a:path w="1478915" h="5801995">
                  <a:moveTo>
                    <a:pt x="3048" y="2301620"/>
                  </a:moveTo>
                  <a:lnTo>
                    <a:pt x="1478660" y="2130552"/>
                  </a:lnTo>
                </a:path>
                <a:path w="1478915" h="5801995">
                  <a:moveTo>
                    <a:pt x="1478406" y="237743"/>
                  </a:moveTo>
                  <a:lnTo>
                    <a:pt x="0" y="2602103"/>
                  </a:lnTo>
                </a:path>
                <a:path w="1478915" h="5801995">
                  <a:moveTo>
                    <a:pt x="1478406" y="1658112"/>
                  </a:moveTo>
                  <a:lnTo>
                    <a:pt x="0" y="2902330"/>
                  </a:lnTo>
                </a:path>
                <a:path w="1478915" h="5801995">
                  <a:moveTo>
                    <a:pt x="1478406" y="2366771"/>
                  </a:moveTo>
                  <a:lnTo>
                    <a:pt x="0" y="2900933"/>
                  </a:lnTo>
                </a:path>
                <a:path w="1478915" h="5801995">
                  <a:moveTo>
                    <a:pt x="1478406" y="2130552"/>
                  </a:moveTo>
                  <a:lnTo>
                    <a:pt x="0" y="3501135"/>
                  </a:lnTo>
                </a:path>
                <a:path w="1478915" h="5801995">
                  <a:moveTo>
                    <a:pt x="1478406" y="947927"/>
                  </a:moveTo>
                  <a:lnTo>
                    <a:pt x="0" y="2602229"/>
                  </a:lnTo>
                </a:path>
                <a:path w="1478915" h="5801995">
                  <a:moveTo>
                    <a:pt x="1478660" y="2130552"/>
                  </a:moveTo>
                  <a:lnTo>
                    <a:pt x="3048" y="3201288"/>
                  </a:lnTo>
                </a:path>
                <a:path w="1478915" h="5801995">
                  <a:moveTo>
                    <a:pt x="1478660" y="2604516"/>
                  </a:moveTo>
                  <a:lnTo>
                    <a:pt x="3048" y="2901950"/>
                  </a:lnTo>
                </a:path>
                <a:path w="1478915" h="5801995">
                  <a:moveTo>
                    <a:pt x="1478660" y="1658112"/>
                  </a:moveTo>
                  <a:lnTo>
                    <a:pt x="3048" y="2302509"/>
                  </a:lnTo>
                </a:path>
                <a:path w="1478915" h="5801995">
                  <a:moveTo>
                    <a:pt x="1478406" y="2603880"/>
                  </a:moveTo>
                  <a:lnTo>
                    <a:pt x="0" y="2601467"/>
                  </a:lnTo>
                </a:path>
                <a:path w="1478915" h="5801995">
                  <a:moveTo>
                    <a:pt x="1478660" y="2603500"/>
                  </a:moveTo>
                  <a:lnTo>
                    <a:pt x="3048" y="2301240"/>
                  </a:lnTo>
                </a:path>
                <a:path w="1478915" h="5801995">
                  <a:moveTo>
                    <a:pt x="1478660" y="710183"/>
                  </a:moveTo>
                  <a:lnTo>
                    <a:pt x="3048" y="2901060"/>
                  </a:lnTo>
                </a:path>
                <a:path w="1478915" h="5801995">
                  <a:moveTo>
                    <a:pt x="1478660" y="473963"/>
                  </a:moveTo>
                  <a:lnTo>
                    <a:pt x="3048" y="2301747"/>
                  </a:lnTo>
                </a:path>
                <a:path w="1478915" h="5801995">
                  <a:moveTo>
                    <a:pt x="1478660" y="947927"/>
                  </a:moveTo>
                  <a:lnTo>
                    <a:pt x="3048" y="2902204"/>
                  </a:lnTo>
                </a:path>
                <a:path w="1478915" h="5801995">
                  <a:moveTo>
                    <a:pt x="1478660" y="0"/>
                  </a:moveTo>
                  <a:lnTo>
                    <a:pt x="3048" y="2601087"/>
                  </a:lnTo>
                </a:path>
                <a:path w="1478915" h="5801995">
                  <a:moveTo>
                    <a:pt x="3048" y="2601467"/>
                  </a:moveTo>
                  <a:lnTo>
                    <a:pt x="1478660" y="2130552"/>
                  </a:lnTo>
                </a:path>
                <a:path w="1478915" h="5801995">
                  <a:moveTo>
                    <a:pt x="3048" y="2601848"/>
                  </a:moveTo>
                  <a:lnTo>
                    <a:pt x="1478660" y="1184147"/>
                  </a:lnTo>
                </a:path>
                <a:path w="1478915" h="5801995">
                  <a:moveTo>
                    <a:pt x="1478660" y="947927"/>
                  </a:moveTo>
                  <a:lnTo>
                    <a:pt x="3048" y="3202050"/>
                  </a:lnTo>
                </a:path>
                <a:path w="1478915" h="5801995">
                  <a:moveTo>
                    <a:pt x="1478406" y="1658112"/>
                  </a:moveTo>
                  <a:lnTo>
                    <a:pt x="0" y="3502152"/>
                  </a:lnTo>
                </a:path>
              </a:pathLst>
            </a:custGeom>
            <a:ln w="6096">
              <a:solidFill>
                <a:srgbClr val="78A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90888" y="1330452"/>
              <a:ext cx="205739" cy="2057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90888" y="2039112"/>
              <a:ext cx="205739" cy="2072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0888" y="1802891"/>
              <a:ext cx="205739" cy="2057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0888" y="2513075"/>
              <a:ext cx="205739" cy="2057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90888" y="1092707"/>
              <a:ext cx="205739" cy="20573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0888" y="2749296"/>
              <a:ext cx="205739" cy="2057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0888" y="856488"/>
              <a:ext cx="205739" cy="20573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0888" y="2987040"/>
              <a:ext cx="205739" cy="2057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0888" y="1566671"/>
              <a:ext cx="205739" cy="2057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0888" y="2276856"/>
              <a:ext cx="205739" cy="20573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924800" y="2378963"/>
              <a:ext cx="1478915" cy="1607820"/>
            </a:xfrm>
            <a:custGeom>
              <a:avLst/>
              <a:gdLst/>
              <a:ahLst/>
              <a:cxnLst/>
              <a:rect l="l" t="t" r="r" b="b"/>
              <a:pathLst>
                <a:path w="1478915" h="1607820">
                  <a:moveTo>
                    <a:pt x="1478406" y="0"/>
                  </a:moveTo>
                  <a:lnTo>
                    <a:pt x="0" y="1607312"/>
                  </a:lnTo>
                </a:path>
              </a:pathLst>
            </a:custGeom>
            <a:ln w="6095">
              <a:solidFill>
                <a:srgbClr val="78A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90888" y="382524"/>
              <a:ext cx="205739" cy="2057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0888" y="620268"/>
              <a:ext cx="205739" cy="2057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35824" y="2983991"/>
              <a:ext cx="205739" cy="20573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35824" y="3883152"/>
              <a:ext cx="205739" cy="20726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35824" y="3584447"/>
              <a:ext cx="205739" cy="2057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35824" y="2683763"/>
              <a:ext cx="205739" cy="2057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35824" y="3284219"/>
              <a:ext cx="205739" cy="20573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4800" y="484632"/>
              <a:ext cx="1478915" cy="3502025"/>
            </a:xfrm>
            <a:custGeom>
              <a:avLst/>
              <a:gdLst/>
              <a:ahLst/>
              <a:cxnLst/>
              <a:rect l="l" t="t" r="r" b="b"/>
              <a:pathLst>
                <a:path w="1478915" h="3502025">
                  <a:moveTo>
                    <a:pt x="1478660" y="0"/>
                  </a:moveTo>
                  <a:lnTo>
                    <a:pt x="3048" y="2301240"/>
                  </a:lnTo>
                </a:path>
                <a:path w="1478915" h="3502025">
                  <a:moveTo>
                    <a:pt x="1478660" y="237743"/>
                  </a:moveTo>
                  <a:lnTo>
                    <a:pt x="3048" y="3201923"/>
                  </a:lnTo>
                </a:path>
                <a:path w="1478915" h="3502025">
                  <a:moveTo>
                    <a:pt x="1478406" y="473963"/>
                  </a:moveTo>
                  <a:lnTo>
                    <a:pt x="0" y="3201416"/>
                  </a:lnTo>
                </a:path>
                <a:path w="1478915" h="3502025">
                  <a:moveTo>
                    <a:pt x="1478406" y="473963"/>
                  </a:moveTo>
                  <a:lnTo>
                    <a:pt x="0" y="3501390"/>
                  </a:lnTo>
                </a:path>
                <a:path w="1478915" h="3502025">
                  <a:moveTo>
                    <a:pt x="1478660" y="473963"/>
                  </a:moveTo>
                  <a:lnTo>
                    <a:pt x="3048" y="2601721"/>
                  </a:lnTo>
                </a:path>
                <a:path w="1478915" h="3502025">
                  <a:moveTo>
                    <a:pt x="1478660" y="710183"/>
                  </a:moveTo>
                  <a:lnTo>
                    <a:pt x="3048" y="3201035"/>
                  </a:lnTo>
                </a:path>
                <a:path w="1478915" h="3502025">
                  <a:moveTo>
                    <a:pt x="1478660" y="710183"/>
                  </a:moveTo>
                  <a:lnTo>
                    <a:pt x="3048" y="2301366"/>
                  </a:lnTo>
                </a:path>
                <a:path w="1478915" h="3502025">
                  <a:moveTo>
                    <a:pt x="1478406" y="947927"/>
                  </a:moveTo>
                  <a:lnTo>
                    <a:pt x="0" y="3501898"/>
                  </a:lnTo>
                </a:path>
                <a:path w="1478915" h="3502025">
                  <a:moveTo>
                    <a:pt x="1478660" y="1420367"/>
                  </a:moveTo>
                  <a:lnTo>
                    <a:pt x="3048" y="2601341"/>
                  </a:lnTo>
                </a:path>
                <a:path w="1478915" h="3502025">
                  <a:moveTo>
                    <a:pt x="1478660" y="1420367"/>
                  </a:moveTo>
                  <a:lnTo>
                    <a:pt x="3048" y="3501008"/>
                  </a:lnTo>
                </a:path>
                <a:path w="1478915" h="3502025">
                  <a:moveTo>
                    <a:pt x="1478406" y="1658112"/>
                  </a:moveTo>
                  <a:lnTo>
                    <a:pt x="0" y="3202178"/>
                  </a:lnTo>
                </a:path>
                <a:path w="1478915" h="3502025">
                  <a:moveTo>
                    <a:pt x="1478406" y="2366771"/>
                  </a:moveTo>
                  <a:lnTo>
                    <a:pt x="0" y="3500754"/>
                  </a:lnTo>
                </a:path>
                <a:path w="1478915" h="3502025">
                  <a:moveTo>
                    <a:pt x="1478406" y="2604516"/>
                  </a:moveTo>
                  <a:lnTo>
                    <a:pt x="0" y="3501770"/>
                  </a:lnTo>
                </a:path>
                <a:path w="1478915" h="3502025">
                  <a:moveTo>
                    <a:pt x="1478660" y="237743"/>
                  </a:moveTo>
                  <a:lnTo>
                    <a:pt x="3048" y="2302255"/>
                  </a:lnTo>
                </a:path>
              </a:pathLst>
            </a:custGeom>
            <a:ln w="6096">
              <a:solidFill>
                <a:srgbClr val="78A6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2776" y="2983991"/>
              <a:ext cx="205739" cy="20573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32776" y="3883152"/>
              <a:ext cx="205739" cy="20726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2776" y="3584447"/>
              <a:ext cx="205739" cy="20573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2776" y="2683763"/>
              <a:ext cx="205739" cy="20573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2776" y="3284219"/>
              <a:ext cx="205739" cy="20573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6257035" y="2440940"/>
            <a:ext cx="155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6700" algn="l"/>
              </a:tabLst>
            </a:pPr>
            <a:r>
              <a:rPr sz="1800" u="sng" dirty="0"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 	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97551" y="1890776"/>
            <a:ext cx="141605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E36C09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195315" y="1953767"/>
            <a:ext cx="60325" cy="3232785"/>
          </a:xfrm>
          <a:custGeom>
            <a:avLst/>
            <a:gdLst/>
            <a:ahLst/>
            <a:cxnLst/>
            <a:rect l="l" t="t" r="r" b="b"/>
            <a:pathLst>
              <a:path w="60325" h="3232785">
                <a:moveTo>
                  <a:pt x="59944" y="3232404"/>
                </a:moveTo>
                <a:lnTo>
                  <a:pt x="36593" y="3227699"/>
                </a:lnTo>
                <a:lnTo>
                  <a:pt x="17541" y="3214862"/>
                </a:lnTo>
                <a:lnTo>
                  <a:pt x="4704" y="3195810"/>
                </a:lnTo>
                <a:lnTo>
                  <a:pt x="0" y="3172460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5431345" y="1787651"/>
            <a:ext cx="2317750" cy="3505200"/>
            <a:chOff x="5431345" y="1787651"/>
            <a:chExt cx="2317750" cy="3505200"/>
          </a:xfrm>
        </p:grpSpPr>
        <p:sp>
          <p:nvSpPr>
            <p:cNvPr id="48" name="object 48"/>
            <p:cNvSpPr/>
            <p:nvPr/>
          </p:nvSpPr>
          <p:spPr>
            <a:xfrm>
              <a:off x="6269736" y="2790443"/>
              <a:ext cx="1475740" cy="2399030"/>
            </a:xfrm>
            <a:custGeom>
              <a:avLst/>
              <a:gdLst/>
              <a:ahLst/>
              <a:cxnLst/>
              <a:rect l="l" t="t" r="r" b="b"/>
              <a:pathLst>
                <a:path w="1475740" h="2399029">
                  <a:moveTo>
                    <a:pt x="1475613" y="298703"/>
                  </a:moveTo>
                  <a:lnTo>
                    <a:pt x="0" y="598551"/>
                  </a:lnTo>
                </a:path>
                <a:path w="1475740" h="2399029">
                  <a:moveTo>
                    <a:pt x="0" y="298703"/>
                  </a:moveTo>
                  <a:lnTo>
                    <a:pt x="1475613" y="898524"/>
                  </a:lnTo>
                </a:path>
                <a:path w="1475740" h="2399029">
                  <a:moveTo>
                    <a:pt x="0" y="2398648"/>
                  </a:moveTo>
                  <a:lnTo>
                    <a:pt x="1475613" y="899159"/>
                  </a:lnTo>
                </a:path>
                <a:path w="1475740" h="2399029">
                  <a:moveTo>
                    <a:pt x="0" y="1199387"/>
                  </a:moveTo>
                  <a:lnTo>
                    <a:pt x="1475613" y="1199387"/>
                  </a:lnTo>
                </a:path>
                <a:path w="1475740" h="2399029">
                  <a:moveTo>
                    <a:pt x="0" y="599820"/>
                  </a:moveTo>
                  <a:lnTo>
                    <a:pt x="1475613" y="0"/>
                  </a:lnTo>
                </a:path>
              </a:pathLst>
            </a:custGeom>
            <a:ln w="6096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76188" y="2987039"/>
              <a:ext cx="207263" cy="20573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76188" y="3887723"/>
              <a:ext cx="207263" cy="20574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76188" y="3587495"/>
              <a:ext cx="207263" cy="20573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269736" y="3389375"/>
              <a:ext cx="1475740" cy="300355"/>
            </a:xfrm>
            <a:custGeom>
              <a:avLst/>
              <a:gdLst/>
              <a:ahLst/>
              <a:cxnLst/>
              <a:rect l="l" t="t" r="r" b="b"/>
              <a:pathLst>
                <a:path w="1475740" h="300354">
                  <a:moveTo>
                    <a:pt x="0" y="299847"/>
                  </a:moveTo>
                  <a:lnTo>
                    <a:pt x="1475613" y="0"/>
                  </a:lnTo>
                </a:path>
              </a:pathLst>
            </a:custGeom>
            <a:ln w="6096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76188" y="4486655"/>
              <a:ext cx="207263" cy="20574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76188" y="2686811"/>
              <a:ext cx="207263" cy="20726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269736" y="3689603"/>
              <a:ext cx="1475740" cy="1199515"/>
            </a:xfrm>
            <a:custGeom>
              <a:avLst/>
              <a:gdLst/>
              <a:ahLst/>
              <a:cxnLst/>
              <a:rect l="l" t="t" r="r" b="b"/>
              <a:pathLst>
                <a:path w="1475740" h="1199514">
                  <a:moveTo>
                    <a:pt x="0" y="1199515"/>
                  </a:moveTo>
                  <a:lnTo>
                    <a:pt x="1475613" y="0"/>
                  </a:lnTo>
                </a:path>
              </a:pathLst>
            </a:custGeom>
            <a:ln w="6096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76188" y="4786883"/>
              <a:ext cx="207263" cy="20574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76188" y="2388107"/>
              <a:ext cx="207263" cy="20573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76188" y="5087111"/>
              <a:ext cx="207263" cy="20573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76188" y="3287267"/>
              <a:ext cx="207263" cy="20573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269736" y="2790443"/>
              <a:ext cx="1475740" cy="1499870"/>
            </a:xfrm>
            <a:custGeom>
              <a:avLst/>
              <a:gdLst/>
              <a:ahLst/>
              <a:cxnLst/>
              <a:rect l="l" t="t" r="r" b="b"/>
              <a:pathLst>
                <a:path w="1475740" h="1499870">
                  <a:moveTo>
                    <a:pt x="0" y="1499488"/>
                  </a:moveTo>
                  <a:lnTo>
                    <a:pt x="1475613" y="0"/>
                  </a:lnTo>
                </a:path>
              </a:pathLst>
            </a:custGeom>
            <a:ln w="6096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76188" y="4186427"/>
              <a:ext cx="207263" cy="20574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6269736" y="3989831"/>
              <a:ext cx="1475740" cy="300355"/>
            </a:xfrm>
            <a:custGeom>
              <a:avLst/>
              <a:gdLst/>
              <a:ahLst/>
              <a:cxnLst/>
              <a:rect l="l" t="t" r="r" b="b"/>
              <a:pathLst>
                <a:path w="1475740" h="300354">
                  <a:moveTo>
                    <a:pt x="0" y="299847"/>
                  </a:moveTo>
                  <a:lnTo>
                    <a:pt x="1475613" y="0"/>
                  </a:lnTo>
                </a:path>
              </a:pathLst>
            </a:custGeom>
            <a:ln w="6096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76188" y="1787651"/>
              <a:ext cx="207263" cy="20573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76188" y="2087879"/>
              <a:ext cx="207263" cy="20573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269736" y="1889759"/>
              <a:ext cx="1475740" cy="3300095"/>
            </a:xfrm>
            <a:custGeom>
              <a:avLst/>
              <a:gdLst/>
              <a:ahLst/>
              <a:cxnLst/>
              <a:rect l="l" t="t" r="r" b="b"/>
              <a:pathLst>
                <a:path w="1475740" h="3300095">
                  <a:moveTo>
                    <a:pt x="0" y="0"/>
                  </a:moveTo>
                  <a:lnTo>
                    <a:pt x="1475613" y="899667"/>
                  </a:lnTo>
                </a:path>
                <a:path w="1475740" h="3300095">
                  <a:moveTo>
                    <a:pt x="0" y="0"/>
                  </a:moveTo>
                  <a:lnTo>
                    <a:pt x="1475613" y="1199514"/>
                  </a:lnTo>
                </a:path>
                <a:path w="1475740" h="3300095">
                  <a:moveTo>
                    <a:pt x="0" y="0"/>
                  </a:moveTo>
                  <a:lnTo>
                    <a:pt x="1475613" y="1499489"/>
                  </a:lnTo>
                </a:path>
                <a:path w="1475740" h="3300095">
                  <a:moveTo>
                    <a:pt x="0" y="0"/>
                  </a:moveTo>
                  <a:lnTo>
                    <a:pt x="1475613" y="1799335"/>
                  </a:lnTo>
                </a:path>
                <a:path w="1475740" h="3300095">
                  <a:moveTo>
                    <a:pt x="0" y="0"/>
                  </a:moveTo>
                  <a:lnTo>
                    <a:pt x="1475613" y="2099183"/>
                  </a:lnTo>
                </a:path>
                <a:path w="1475740" h="3300095">
                  <a:moveTo>
                    <a:pt x="0" y="300227"/>
                  </a:moveTo>
                  <a:lnTo>
                    <a:pt x="1475613" y="1199895"/>
                  </a:lnTo>
                </a:path>
                <a:path w="1475740" h="3300095">
                  <a:moveTo>
                    <a:pt x="0" y="300227"/>
                  </a:moveTo>
                  <a:lnTo>
                    <a:pt x="1475613" y="1499742"/>
                  </a:lnTo>
                </a:path>
                <a:path w="1475740" h="3300095">
                  <a:moveTo>
                    <a:pt x="0" y="300227"/>
                  </a:moveTo>
                  <a:lnTo>
                    <a:pt x="1475613" y="1799716"/>
                  </a:lnTo>
                </a:path>
                <a:path w="1475740" h="3300095">
                  <a:moveTo>
                    <a:pt x="0" y="300227"/>
                  </a:moveTo>
                  <a:lnTo>
                    <a:pt x="1475613" y="2099564"/>
                  </a:lnTo>
                </a:path>
                <a:path w="1475740" h="3300095">
                  <a:moveTo>
                    <a:pt x="0" y="600455"/>
                  </a:moveTo>
                  <a:lnTo>
                    <a:pt x="1475613" y="1500124"/>
                  </a:lnTo>
                </a:path>
                <a:path w="1475740" h="3300095">
                  <a:moveTo>
                    <a:pt x="0" y="600455"/>
                  </a:moveTo>
                  <a:lnTo>
                    <a:pt x="1475613" y="1799970"/>
                  </a:lnTo>
                </a:path>
                <a:path w="1475740" h="3300095">
                  <a:moveTo>
                    <a:pt x="0" y="600455"/>
                  </a:moveTo>
                  <a:lnTo>
                    <a:pt x="1475613" y="2099945"/>
                  </a:lnTo>
                </a:path>
                <a:path w="1475740" h="3300095">
                  <a:moveTo>
                    <a:pt x="0" y="600455"/>
                  </a:moveTo>
                  <a:lnTo>
                    <a:pt x="1475613" y="900302"/>
                  </a:lnTo>
                </a:path>
                <a:path w="1475740" h="3300095">
                  <a:moveTo>
                    <a:pt x="0" y="600455"/>
                  </a:moveTo>
                  <a:lnTo>
                    <a:pt x="1475613" y="1200277"/>
                  </a:lnTo>
                </a:path>
                <a:path w="1475740" h="3300095">
                  <a:moveTo>
                    <a:pt x="0" y="900684"/>
                  </a:moveTo>
                  <a:lnTo>
                    <a:pt x="1475613" y="1800352"/>
                  </a:lnTo>
                </a:path>
                <a:path w="1475740" h="3300095">
                  <a:moveTo>
                    <a:pt x="0" y="900684"/>
                  </a:moveTo>
                  <a:lnTo>
                    <a:pt x="1475613" y="2100198"/>
                  </a:lnTo>
                </a:path>
                <a:path w="1475740" h="3300095">
                  <a:moveTo>
                    <a:pt x="0" y="900684"/>
                  </a:moveTo>
                  <a:lnTo>
                    <a:pt x="1475613" y="1200530"/>
                  </a:lnTo>
                </a:path>
                <a:path w="1475740" h="3300095">
                  <a:moveTo>
                    <a:pt x="0" y="1199388"/>
                  </a:moveTo>
                  <a:lnTo>
                    <a:pt x="1475613" y="2099056"/>
                  </a:lnTo>
                </a:path>
                <a:path w="1475740" h="3300095">
                  <a:moveTo>
                    <a:pt x="0" y="1200530"/>
                  </a:moveTo>
                  <a:lnTo>
                    <a:pt x="1475613" y="900684"/>
                  </a:lnTo>
                </a:path>
                <a:path w="1475740" h="3300095">
                  <a:moveTo>
                    <a:pt x="0" y="1199388"/>
                  </a:moveTo>
                  <a:lnTo>
                    <a:pt x="1475613" y="1199388"/>
                  </a:lnTo>
                </a:path>
                <a:path w="1475740" h="3300095">
                  <a:moveTo>
                    <a:pt x="0" y="1799844"/>
                  </a:moveTo>
                  <a:lnTo>
                    <a:pt x="1475613" y="1799844"/>
                  </a:lnTo>
                </a:path>
                <a:path w="1475740" h="3300095">
                  <a:moveTo>
                    <a:pt x="0" y="1799208"/>
                  </a:moveTo>
                  <a:lnTo>
                    <a:pt x="1475613" y="1199388"/>
                  </a:lnTo>
                </a:path>
                <a:path w="1475740" h="3300095">
                  <a:moveTo>
                    <a:pt x="0" y="1800352"/>
                  </a:moveTo>
                  <a:lnTo>
                    <a:pt x="1475613" y="900684"/>
                  </a:lnTo>
                </a:path>
                <a:path w="1475740" h="3300095">
                  <a:moveTo>
                    <a:pt x="0" y="1799844"/>
                  </a:moveTo>
                  <a:lnTo>
                    <a:pt x="1475613" y="2099691"/>
                  </a:lnTo>
                </a:path>
                <a:path w="1475740" h="3300095">
                  <a:moveTo>
                    <a:pt x="0" y="1499615"/>
                  </a:moveTo>
                  <a:lnTo>
                    <a:pt x="1475613" y="1499615"/>
                  </a:lnTo>
                </a:path>
                <a:path w="1475740" h="3300095">
                  <a:moveTo>
                    <a:pt x="0" y="1499615"/>
                  </a:moveTo>
                  <a:lnTo>
                    <a:pt x="1475613" y="1799463"/>
                  </a:lnTo>
                </a:path>
                <a:path w="1475740" h="3300095">
                  <a:moveTo>
                    <a:pt x="0" y="1499615"/>
                  </a:moveTo>
                  <a:lnTo>
                    <a:pt x="1475613" y="2099437"/>
                  </a:lnTo>
                </a:path>
                <a:path w="1475740" h="3300095">
                  <a:moveTo>
                    <a:pt x="0" y="2099437"/>
                  </a:moveTo>
                  <a:lnTo>
                    <a:pt x="1475613" y="1499615"/>
                  </a:lnTo>
                </a:path>
                <a:path w="1475740" h="3300095">
                  <a:moveTo>
                    <a:pt x="0" y="2100198"/>
                  </a:moveTo>
                  <a:lnTo>
                    <a:pt x="1475613" y="900684"/>
                  </a:lnTo>
                </a:path>
                <a:path w="1475740" h="3300095">
                  <a:moveTo>
                    <a:pt x="0" y="2099056"/>
                  </a:moveTo>
                  <a:lnTo>
                    <a:pt x="1475613" y="1199388"/>
                  </a:lnTo>
                </a:path>
                <a:path w="1475740" h="3300095">
                  <a:moveTo>
                    <a:pt x="0" y="2099691"/>
                  </a:moveTo>
                  <a:lnTo>
                    <a:pt x="1475613" y="1799844"/>
                  </a:lnTo>
                </a:path>
                <a:path w="1475740" h="3300095">
                  <a:moveTo>
                    <a:pt x="0" y="2398903"/>
                  </a:moveTo>
                  <a:lnTo>
                    <a:pt x="1475613" y="1199388"/>
                  </a:lnTo>
                </a:path>
                <a:path w="1475740" h="3300095">
                  <a:moveTo>
                    <a:pt x="0" y="2399284"/>
                  </a:moveTo>
                  <a:lnTo>
                    <a:pt x="1475613" y="1499615"/>
                  </a:lnTo>
                </a:path>
                <a:path w="1475740" h="3300095">
                  <a:moveTo>
                    <a:pt x="0" y="2399665"/>
                  </a:moveTo>
                  <a:lnTo>
                    <a:pt x="1475613" y="1799844"/>
                  </a:lnTo>
                </a:path>
                <a:path w="1475740" h="3300095">
                  <a:moveTo>
                    <a:pt x="0" y="2699131"/>
                  </a:moveTo>
                  <a:lnTo>
                    <a:pt x="1475613" y="1499615"/>
                  </a:lnTo>
                </a:path>
                <a:path w="1475740" h="3300095">
                  <a:moveTo>
                    <a:pt x="0" y="2999740"/>
                  </a:moveTo>
                  <a:lnTo>
                    <a:pt x="1475613" y="2100072"/>
                  </a:lnTo>
                </a:path>
                <a:path w="1475740" h="3300095">
                  <a:moveTo>
                    <a:pt x="0" y="2998723"/>
                  </a:moveTo>
                  <a:lnTo>
                    <a:pt x="1475613" y="1199388"/>
                  </a:lnTo>
                </a:path>
                <a:path w="1475740" h="3300095">
                  <a:moveTo>
                    <a:pt x="0" y="900684"/>
                  </a:moveTo>
                  <a:lnTo>
                    <a:pt x="1475613" y="1500504"/>
                  </a:lnTo>
                </a:path>
                <a:path w="1475740" h="3300095">
                  <a:moveTo>
                    <a:pt x="0" y="2999104"/>
                  </a:moveTo>
                  <a:lnTo>
                    <a:pt x="1475613" y="1499615"/>
                  </a:lnTo>
                </a:path>
                <a:path w="1475740" h="3300095">
                  <a:moveTo>
                    <a:pt x="0" y="2999866"/>
                  </a:moveTo>
                  <a:lnTo>
                    <a:pt x="1475613" y="900684"/>
                  </a:lnTo>
                </a:path>
                <a:path w="1475740" h="3300095">
                  <a:moveTo>
                    <a:pt x="0" y="3299587"/>
                  </a:moveTo>
                  <a:lnTo>
                    <a:pt x="1475613" y="2100072"/>
                  </a:lnTo>
                </a:path>
                <a:path w="1475740" h="3300095">
                  <a:moveTo>
                    <a:pt x="0" y="3298952"/>
                  </a:moveTo>
                  <a:lnTo>
                    <a:pt x="1475613" y="1499615"/>
                  </a:lnTo>
                </a:path>
                <a:path w="1475740" h="3300095">
                  <a:moveTo>
                    <a:pt x="0" y="3299841"/>
                  </a:moveTo>
                  <a:lnTo>
                    <a:pt x="1475613" y="900684"/>
                  </a:lnTo>
                </a:path>
                <a:path w="1475740" h="3300095">
                  <a:moveTo>
                    <a:pt x="0" y="3298571"/>
                  </a:moveTo>
                  <a:lnTo>
                    <a:pt x="1475613" y="1199388"/>
                  </a:lnTo>
                </a:path>
                <a:path w="1475740" h="3300095">
                  <a:moveTo>
                    <a:pt x="0" y="1199388"/>
                  </a:moveTo>
                  <a:lnTo>
                    <a:pt x="1475613" y="1499235"/>
                  </a:lnTo>
                </a:path>
                <a:path w="1475740" h="3300095">
                  <a:moveTo>
                    <a:pt x="0" y="2699892"/>
                  </a:moveTo>
                  <a:lnTo>
                    <a:pt x="1475613" y="2100072"/>
                  </a:lnTo>
                </a:path>
                <a:path w="1475740" h="3300095">
                  <a:moveTo>
                    <a:pt x="0" y="2699512"/>
                  </a:moveTo>
                  <a:lnTo>
                    <a:pt x="1475613" y="1799844"/>
                  </a:lnTo>
                </a:path>
                <a:path w="1475740" h="3300095">
                  <a:moveTo>
                    <a:pt x="0" y="300227"/>
                  </a:moveTo>
                  <a:lnTo>
                    <a:pt x="1475613" y="900049"/>
                  </a:lnTo>
                </a:path>
                <a:path w="1475740" h="3300095">
                  <a:moveTo>
                    <a:pt x="1475613" y="1199388"/>
                  </a:moveTo>
                  <a:lnTo>
                    <a:pt x="0" y="2698877"/>
                  </a:lnTo>
                </a:path>
                <a:path w="1475740" h="3300095">
                  <a:moveTo>
                    <a:pt x="1475613" y="900684"/>
                  </a:moveTo>
                  <a:lnTo>
                    <a:pt x="0" y="2700020"/>
                  </a:lnTo>
                </a:path>
              </a:pathLst>
            </a:custGeom>
            <a:ln w="6096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495036" y="1953767"/>
              <a:ext cx="60325" cy="3232785"/>
            </a:xfrm>
            <a:custGeom>
              <a:avLst/>
              <a:gdLst/>
              <a:ahLst/>
              <a:cxnLst/>
              <a:rect l="l" t="t" r="r" b="b"/>
              <a:pathLst>
                <a:path w="60325" h="3232785">
                  <a:moveTo>
                    <a:pt x="0" y="0"/>
                  </a:moveTo>
                  <a:lnTo>
                    <a:pt x="23350" y="4704"/>
                  </a:lnTo>
                  <a:lnTo>
                    <a:pt x="42402" y="17541"/>
                  </a:lnTo>
                  <a:lnTo>
                    <a:pt x="55239" y="36593"/>
                  </a:lnTo>
                  <a:lnTo>
                    <a:pt x="59943" y="59944"/>
                  </a:lnTo>
                  <a:lnTo>
                    <a:pt x="59943" y="3172460"/>
                  </a:lnTo>
                  <a:lnTo>
                    <a:pt x="55239" y="3195810"/>
                  </a:lnTo>
                  <a:lnTo>
                    <a:pt x="42402" y="3214862"/>
                  </a:lnTo>
                  <a:lnTo>
                    <a:pt x="23350" y="3227699"/>
                  </a:lnTo>
                  <a:lnTo>
                    <a:pt x="0" y="323240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436108" y="1889759"/>
              <a:ext cx="654050" cy="3299460"/>
            </a:xfrm>
            <a:custGeom>
              <a:avLst/>
              <a:gdLst/>
              <a:ahLst/>
              <a:cxnLst/>
              <a:rect l="l" t="t" r="r" b="b"/>
              <a:pathLst>
                <a:path w="654050" h="3299460">
                  <a:moveTo>
                    <a:pt x="6095" y="135381"/>
                  </a:moveTo>
                  <a:lnTo>
                    <a:pt x="653288" y="0"/>
                  </a:lnTo>
                </a:path>
                <a:path w="654050" h="3299460">
                  <a:moveTo>
                    <a:pt x="0" y="383286"/>
                  </a:moveTo>
                  <a:lnTo>
                    <a:pt x="653541" y="300227"/>
                  </a:lnTo>
                </a:path>
                <a:path w="654050" h="3299460">
                  <a:moveTo>
                    <a:pt x="18287" y="688466"/>
                  </a:moveTo>
                  <a:lnTo>
                    <a:pt x="652779" y="600455"/>
                  </a:lnTo>
                </a:path>
                <a:path w="654050" h="3299460">
                  <a:moveTo>
                    <a:pt x="12191" y="961898"/>
                  </a:moveTo>
                  <a:lnTo>
                    <a:pt x="653033" y="900684"/>
                  </a:lnTo>
                </a:path>
                <a:path w="654050" h="3299460">
                  <a:moveTo>
                    <a:pt x="12191" y="1227327"/>
                  </a:moveTo>
                  <a:lnTo>
                    <a:pt x="653033" y="1199388"/>
                  </a:lnTo>
                </a:path>
                <a:path w="654050" h="3299460">
                  <a:moveTo>
                    <a:pt x="12191" y="1519809"/>
                  </a:moveTo>
                  <a:lnTo>
                    <a:pt x="653033" y="1499615"/>
                  </a:lnTo>
                </a:path>
                <a:path w="654050" h="3299460">
                  <a:moveTo>
                    <a:pt x="12191" y="3226308"/>
                  </a:moveTo>
                  <a:lnTo>
                    <a:pt x="653414" y="3298952"/>
                  </a:lnTo>
                </a:path>
                <a:path w="654050" h="3299460">
                  <a:moveTo>
                    <a:pt x="12191" y="2932176"/>
                  </a:moveTo>
                  <a:lnTo>
                    <a:pt x="653414" y="2998723"/>
                  </a:lnTo>
                </a:path>
                <a:path w="654050" h="3299460">
                  <a:moveTo>
                    <a:pt x="12191" y="2663952"/>
                  </a:moveTo>
                  <a:lnTo>
                    <a:pt x="653414" y="2699004"/>
                  </a:lnTo>
                </a:path>
                <a:path w="654050" h="3299460">
                  <a:moveTo>
                    <a:pt x="12191" y="2372867"/>
                  </a:moveTo>
                  <a:lnTo>
                    <a:pt x="653414" y="2398903"/>
                  </a:lnTo>
                </a:path>
                <a:path w="654050" h="3299460">
                  <a:moveTo>
                    <a:pt x="12191" y="2100072"/>
                  </a:moveTo>
                  <a:lnTo>
                    <a:pt x="653414" y="2100072"/>
                  </a:lnTo>
                </a:path>
                <a:path w="654050" h="3299460">
                  <a:moveTo>
                    <a:pt x="12191" y="1799844"/>
                  </a:moveTo>
                  <a:lnTo>
                    <a:pt x="653414" y="1799844"/>
                  </a:lnTo>
                </a:path>
              </a:pathLst>
            </a:custGeom>
            <a:ln w="9144">
              <a:solidFill>
                <a:srgbClr val="00D5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1210035" y="4756530"/>
            <a:ext cx="591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4F81BC"/>
                </a:solidFill>
                <a:latin typeface="Calibri"/>
                <a:cs typeface="Calibri"/>
              </a:rPr>
              <a:t>ha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ud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10737275" y="3635568"/>
          <a:ext cx="359410" cy="2813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945">
                <a:tc>
                  <a:txBody>
                    <a:bodyPr/>
                    <a:lstStyle/>
                    <a:p>
                      <a:pPr marL="123189">
                        <a:lnSpc>
                          <a:spcPts val="151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17">
                <a:tc>
                  <a:txBody>
                    <a:bodyPr/>
                    <a:lstStyle/>
                    <a:p>
                      <a:pPr marL="123189">
                        <a:lnSpc>
                          <a:spcPts val="163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72">
                <a:tc>
                  <a:txBody>
                    <a:bodyPr/>
                    <a:lstStyle/>
                    <a:p>
                      <a:pPr marL="123189">
                        <a:lnSpc>
                          <a:spcPts val="163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67">
                <a:tc>
                  <a:txBody>
                    <a:bodyPr/>
                    <a:lstStyle/>
                    <a:p>
                      <a:pPr marL="123189">
                        <a:lnSpc>
                          <a:spcPts val="163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134">
                <a:tc>
                  <a:txBody>
                    <a:bodyPr/>
                    <a:lstStyle/>
                    <a:p>
                      <a:pPr marL="123189">
                        <a:lnSpc>
                          <a:spcPts val="163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943">
                <a:tc>
                  <a:txBody>
                    <a:bodyPr/>
                    <a:lstStyle/>
                    <a:p>
                      <a:pPr marL="123189">
                        <a:lnSpc>
                          <a:spcPts val="163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522">
                <a:tc>
                  <a:txBody>
                    <a:bodyPr/>
                    <a:lstStyle/>
                    <a:p>
                      <a:pPr marL="121920">
                        <a:lnSpc>
                          <a:spcPts val="1675"/>
                        </a:lnSpc>
                      </a:pPr>
                      <a:r>
                        <a:rPr sz="1600" b="1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933">
                <a:tc>
                  <a:txBody>
                    <a:bodyPr/>
                    <a:lstStyle/>
                    <a:p>
                      <a:pPr marL="123189">
                        <a:lnSpc>
                          <a:spcPts val="163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060">
                <a:tc>
                  <a:txBody>
                    <a:bodyPr/>
                    <a:lstStyle/>
                    <a:p>
                      <a:pPr marL="123189">
                        <a:lnSpc>
                          <a:spcPts val="173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981">
                <a:tc>
                  <a:txBody>
                    <a:bodyPr/>
                    <a:lstStyle/>
                    <a:p>
                      <a:pPr marL="123189">
                        <a:lnSpc>
                          <a:spcPts val="1764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981">
                <a:tc>
                  <a:txBody>
                    <a:bodyPr/>
                    <a:lstStyle/>
                    <a:p>
                      <a:pPr marL="123189">
                        <a:lnSpc>
                          <a:spcPts val="1764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007">
                <a:tc>
                  <a:txBody>
                    <a:bodyPr/>
                    <a:lstStyle/>
                    <a:p>
                      <a:pPr marL="123189">
                        <a:lnSpc>
                          <a:spcPts val="1720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0" name="object 70"/>
          <p:cNvSpPr txBox="1"/>
          <p:nvPr/>
        </p:nvSpPr>
        <p:spPr>
          <a:xfrm>
            <a:off x="9677145" y="3456279"/>
            <a:ext cx="938530" cy="289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400">
              <a:lnSpc>
                <a:spcPct val="112100"/>
              </a:lnSpc>
              <a:spcBef>
                <a:spcPts val="100"/>
              </a:spcBef>
            </a:pP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ar</a:t>
            </a:r>
            <a:r>
              <a:rPr sz="1400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spc="-55" dirty="0">
                <a:solidFill>
                  <a:srgbClr val="4F81BC"/>
                </a:solidFill>
                <a:latin typeface="Calibri"/>
                <a:cs typeface="Calibri"/>
              </a:rPr>
              <a:t>k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h 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connue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 place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ts val="1880"/>
              </a:lnSpc>
              <a:spcBef>
                <a:spcPts val="90"/>
              </a:spcBef>
            </a:pP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ja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-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l-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fna  tourisme</a:t>
            </a:r>
            <a:endParaRPr sz="1400">
              <a:latin typeface="Calibri"/>
              <a:cs typeface="Calibri"/>
            </a:endParaRPr>
          </a:p>
          <a:p>
            <a:pPr marL="12700" marR="475615">
              <a:lnSpc>
                <a:spcPts val="1870"/>
              </a:lnSpc>
              <a:spcBef>
                <a:spcPts val="15"/>
              </a:spcBef>
            </a:pP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lim</a:t>
            </a:r>
            <a:r>
              <a:rPr sz="1400" spc="-2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t 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ch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15" dirty="0">
                <a:solidFill>
                  <a:srgbClr val="4F81BC"/>
                </a:solidFill>
                <a:latin typeface="Calibri"/>
                <a:cs typeface="Calibri"/>
              </a:rPr>
              <a:t>conférence</a:t>
            </a:r>
            <a:endParaRPr sz="1400">
              <a:latin typeface="Calibri"/>
              <a:cs typeface="Calibri"/>
            </a:endParaRPr>
          </a:p>
          <a:p>
            <a:pPr marL="12700" marR="196850">
              <a:lnSpc>
                <a:spcPct val="112000"/>
              </a:lnSpc>
              <a:spcBef>
                <a:spcPts val="5"/>
              </a:spcBef>
            </a:pP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palais </a:t>
            </a:r>
            <a:r>
              <a:rPr sz="1400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congrès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 jardins 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1400" spc="-25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4F81BC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rise</a:t>
            </a:r>
            <a:r>
              <a:rPr sz="1400" spc="-20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677145" y="332333"/>
            <a:ext cx="939165" cy="289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3035">
              <a:lnSpc>
                <a:spcPct val="112100"/>
              </a:lnSpc>
              <a:spcBef>
                <a:spcPts val="100"/>
              </a:spcBef>
            </a:pP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ar</a:t>
            </a:r>
            <a:r>
              <a:rPr sz="1400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spc="-55" dirty="0">
                <a:solidFill>
                  <a:srgbClr val="4F81BC"/>
                </a:solidFill>
                <a:latin typeface="Calibri"/>
                <a:cs typeface="Calibri"/>
              </a:rPr>
              <a:t>k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h 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connue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 place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jamaa-el-fna</a:t>
            </a:r>
            <a:endParaRPr sz="1400">
              <a:latin typeface="Calibri"/>
              <a:cs typeface="Calibri"/>
            </a:endParaRPr>
          </a:p>
          <a:p>
            <a:pPr marL="12700" marR="116205">
              <a:lnSpc>
                <a:spcPct val="112000"/>
              </a:lnSpc>
              <a:spcBef>
                <a:spcPts val="5"/>
              </a:spcBef>
            </a:pP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tourisme 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climat 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chaud 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1400" spc="-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é</a:t>
            </a:r>
            <a:r>
              <a:rPr sz="1400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nc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e  palais </a:t>
            </a:r>
            <a:r>
              <a:rPr sz="1400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congrès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 jardins 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favorisent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210035" y="1489964"/>
            <a:ext cx="858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F81BC"/>
                </a:solidFill>
                <a:latin typeface="Calibri"/>
                <a:cs typeface="Calibri"/>
              </a:rPr>
              <a:t>tourisme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10737275" y="369636"/>
          <a:ext cx="359410" cy="2813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285">
                <a:tc>
                  <a:txBody>
                    <a:bodyPr/>
                    <a:lstStyle/>
                    <a:p>
                      <a:pPr marL="123189">
                        <a:lnSpc>
                          <a:spcPts val="151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05">
                <a:tc>
                  <a:txBody>
                    <a:bodyPr/>
                    <a:lstStyle/>
                    <a:p>
                      <a:pPr marL="123189">
                        <a:lnSpc>
                          <a:spcPts val="163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867">
                <a:tc>
                  <a:txBody>
                    <a:bodyPr/>
                    <a:lstStyle/>
                    <a:p>
                      <a:pPr marL="123189">
                        <a:lnSpc>
                          <a:spcPts val="163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943">
                <a:tc>
                  <a:txBody>
                    <a:bodyPr/>
                    <a:lstStyle/>
                    <a:p>
                      <a:pPr marL="123189">
                        <a:lnSpc>
                          <a:spcPts val="163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484">
                <a:tc>
                  <a:txBody>
                    <a:bodyPr/>
                    <a:lstStyle/>
                    <a:p>
                      <a:pPr marL="121920">
                        <a:lnSpc>
                          <a:spcPts val="1675"/>
                        </a:lnSpc>
                      </a:pPr>
                      <a:r>
                        <a:rPr sz="1600" b="1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616">
                <a:tc>
                  <a:txBody>
                    <a:bodyPr/>
                    <a:lstStyle/>
                    <a:p>
                      <a:pPr marL="123189">
                        <a:lnSpc>
                          <a:spcPts val="1635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109">
                <a:tc>
                  <a:txBody>
                    <a:bodyPr/>
                    <a:lstStyle/>
                    <a:p>
                      <a:pPr marL="123189">
                        <a:lnSpc>
                          <a:spcPts val="163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marL="123189">
                        <a:lnSpc>
                          <a:spcPts val="1630"/>
                        </a:lnSpc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908">
                <a:tc>
                  <a:txBody>
                    <a:bodyPr/>
                    <a:lstStyle/>
                    <a:p>
                      <a:pPr marL="123189">
                        <a:lnSpc>
                          <a:spcPts val="173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981">
                <a:tc>
                  <a:txBody>
                    <a:bodyPr/>
                    <a:lstStyle/>
                    <a:p>
                      <a:pPr marL="123189">
                        <a:lnSpc>
                          <a:spcPts val="1764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172">
                <a:tc>
                  <a:txBody>
                    <a:bodyPr/>
                    <a:lstStyle/>
                    <a:p>
                      <a:pPr marL="123189">
                        <a:lnSpc>
                          <a:spcPts val="1764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619">
                <a:tc>
                  <a:txBody>
                    <a:bodyPr/>
                    <a:lstStyle/>
                    <a:p>
                      <a:pPr marL="123189">
                        <a:lnSpc>
                          <a:spcPts val="1725"/>
                        </a:lnSpc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97DBA"/>
                      </a:solidFill>
                      <a:prstDash val="solid"/>
                    </a:lnL>
                    <a:lnR w="19050">
                      <a:solidFill>
                        <a:srgbClr val="497DBA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74" name="object 7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58840" y="2452116"/>
            <a:ext cx="1956815" cy="1952243"/>
          </a:xfrm>
          <a:prstGeom prst="rect">
            <a:avLst/>
          </a:prstGeom>
        </p:spPr>
      </p:pic>
      <p:sp>
        <p:nvSpPr>
          <p:cNvPr id="75" name="object 75"/>
          <p:cNvSpPr txBox="1"/>
          <p:nvPr/>
        </p:nvSpPr>
        <p:spPr>
          <a:xfrm>
            <a:off x="6545326" y="2734513"/>
            <a:ext cx="78549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FF6600"/>
                </a:solidFill>
                <a:latin typeface="Calibri"/>
                <a:cs typeface="Calibri"/>
              </a:rPr>
              <a:t>W</a:t>
            </a:r>
            <a:endParaRPr sz="6600">
              <a:latin typeface="Calibri"/>
              <a:cs typeface="Calibri"/>
            </a:endParaRPr>
          </a:p>
        </p:txBody>
      </p:sp>
      <p:pic>
        <p:nvPicPr>
          <p:cNvPr id="76" name="object 7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885431" y="3006851"/>
            <a:ext cx="1082040" cy="1365504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7304278" y="3222193"/>
            <a:ext cx="2444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6600"/>
                </a:solidFill>
                <a:latin typeface="Calibri"/>
                <a:cs typeface="Calibri"/>
              </a:rPr>
              <a:t>s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78" name="object 7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52004" y="3235451"/>
            <a:ext cx="1956816" cy="1952244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8239125" y="3516833"/>
            <a:ext cx="78549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endParaRPr sz="6600">
              <a:latin typeface="Calibri"/>
              <a:cs typeface="Calibri"/>
            </a:endParaRPr>
          </a:p>
        </p:txBody>
      </p:sp>
      <p:pic>
        <p:nvPicPr>
          <p:cNvPr id="80" name="object 8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578595" y="3790188"/>
            <a:ext cx="1098803" cy="1365504"/>
          </a:xfrm>
          <a:prstGeom prst="rect">
            <a:avLst/>
          </a:prstGeom>
        </p:spPr>
      </p:pic>
      <p:sp>
        <p:nvSpPr>
          <p:cNvPr id="81" name="object 81"/>
          <p:cNvSpPr txBox="1"/>
          <p:nvPr/>
        </p:nvSpPr>
        <p:spPr>
          <a:xfrm>
            <a:off x="8998457" y="4004513"/>
            <a:ext cx="262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82" name="object 8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652004" y="1813560"/>
            <a:ext cx="1956816" cy="1952244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8239125" y="2095957"/>
            <a:ext cx="78549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endParaRPr sz="6600">
              <a:latin typeface="Calibri"/>
              <a:cs typeface="Calibri"/>
            </a:endParaRPr>
          </a:p>
        </p:txBody>
      </p:sp>
      <p:pic>
        <p:nvPicPr>
          <p:cNvPr id="84" name="object 8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578595" y="2368295"/>
            <a:ext cx="1098803" cy="1365503"/>
          </a:xfrm>
          <a:prstGeom prst="rect">
            <a:avLst/>
          </a:prstGeom>
        </p:spPr>
      </p:pic>
      <p:sp>
        <p:nvSpPr>
          <p:cNvPr id="85" name="object 85"/>
          <p:cNvSpPr txBox="1"/>
          <p:nvPr/>
        </p:nvSpPr>
        <p:spPr>
          <a:xfrm>
            <a:off x="8998457" y="2583637"/>
            <a:ext cx="262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52932" y="237490"/>
            <a:ext cx="7310120" cy="150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9695">
              <a:lnSpc>
                <a:spcPct val="100000"/>
              </a:lnSpc>
              <a:spcBef>
                <a:spcPts val="100"/>
              </a:spcBef>
            </a:pPr>
            <a:r>
              <a:rPr sz="3600" b="1" spc="-20" dirty="0">
                <a:latin typeface="Calibri"/>
                <a:cs typeface="Calibri"/>
              </a:rPr>
              <a:t>Paramètres</a:t>
            </a:r>
            <a:r>
              <a:rPr sz="3600" b="1" spc="-5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du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modèle</a:t>
            </a:r>
            <a:endParaRPr sz="3600">
              <a:latin typeface="Calibri"/>
              <a:cs typeface="Calibri"/>
            </a:endParaRPr>
          </a:p>
          <a:p>
            <a:pPr marL="38100" marR="30480">
              <a:lnSpc>
                <a:spcPct val="141700"/>
              </a:lnSpc>
              <a:spcBef>
                <a:spcPts val="1235"/>
              </a:spcBef>
            </a:pP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couche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cachée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obtenue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transformation linéaire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E36C09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couche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sortie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obtenue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transformation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481321" y="3437966"/>
            <a:ext cx="593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climat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Skip-gram</a:t>
            </a:r>
            <a:r>
              <a:rPr spc="-95" dirty="0"/>
              <a:t> </a:t>
            </a:r>
            <a:r>
              <a:rPr spc="-15" dirty="0"/>
              <a:t>FeedForward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4683" y="2129789"/>
            <a:ext cx="1587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5741" y="2129789"/>
            <a:ext cx="2844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FF6600"/>
                </a:solidFill>
                <a:latin typeface="Calibri"/>
                <a:cs typeface="Calibri"/>
              </a:rPr>
              <a:t>W</a:t>
            </a:r>
            <a:r>
              <a:rPr sz="1350" spc="7" baseline="-21604" dirty="0">
                <a:solidFill>
                  <a:srgbClr val="FF6600"/>
                </a:solidFill>
                <a:latin typeface="Calibri"/>
                <a:cs typeface="Calibri"/>
              </a:rPr>
              <a:t>s</a:t>
            </a:r>
            <a:endParaRPr sz="1350" baseline="-21604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14297" y="2659633"/>
          <a:ext cx="1519553" cy="1872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621">
                <a:tc>
                  <a:txBody>
                    <a:bodyPr/>
                    <a:lstStyle/>
                    <a:p>
                      <a:pPr marR="44450" algn="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2667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72">
                <a:tc>
                  <a:txBody>
                    <a:bodyPr/>
                    <a:lstStyle/>
                    <a:p>
                      <a:pPr marR="45085" algn="r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661">
                <a:tc>
                  <a:txBody>
                    <a:bodyPr/>
                    <a:lstStyle/>
                    <a:p>
                      <a:pPr marR="26034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27">
                <a:tc>
                  <a:txBody>
                    <a:bodyPr/>
                    <a:lstStyle/>
                    <a:p>
                      <a:pPr marR="26034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75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684">
                <a:tc>
                  <a:txBody>
                    <a:bodyPr/>
                    <a:lstStyle/>
                    <a:p>
                      <a:pPr marR="26670" algn="r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613916" y="2648711"/>
            <a:ext cx="92710" cy="1908175"/>
          </a:xfrm>
          <a:custGeom>
            <a:avLst/>
            <a:gdLst/>
            <a:ahLst/>
            <a:cxnLst/>
            <a:rect l="l" t="t" r="r" b="b"/>
            <a:pathLst>
              <a:path w="92710" h="1908175">
                <a:moveTo>
                  <a:pt x="92202" y="1908048"/>
                </a:moveTo>
                <a:lnTo>
                  <a:pt x="56310" y="1900803"/>
                </a:lnTo>
                <a:lnTo>
                  <a:pt x="27003" y="1881044"/>
                </a:lnTo>
                <a:lnTo>
                  <a:pt x="7244" y="1851737"/>
                </a:lnTo>
                <a:lnTo>
                  <a:pt x="0" y="1815845"/>
                </a:lnTo>
                <a:lnTo>
                  <a:pt x="0" y="92201"/>
                </a:lnTo>
                <a:lnTo>
                  <a:pt x="7244" y="56310"/>
                </a:lnTo>
                <a:lnTo>
                  <a:pt x="27003" y="27003"/>
                </a:lnTo>
                <a:lnTo>
                  <a:pt x="56310" y="7244"/>
                </a:lnTo>
                <a:lnTo>
                  <a:pt x="9220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6570" y="2648711"/>
            <a:ext cx="92710" cy="1908175"/>
          </a:xfrm>
          <a:custGeom>
            <a:avLst/>
            <a:gdLst/>
            <a:ahLst/>
            <a:cxnLst/>
            <a:rect l="l" t="t" r="r" b="b"/>
            <a:pathLst>
              <a:path w="92710" h="1908175">
                <a:moveTo>
                  <a:pt x="0" y="0"/>
                </a:moveTo>
                <a:lnTo>
                  <a:pt x="35891" y="7244"/>
                </a:lnTo>
                <a:lnTo>
                  <a:pt x="65198" y="27003"/>
                </a:lnTo>
                <a:lnTo>
                  <a:pt x="84957" y="56310"/>
                </a:lnTo>
                <a:lnTo>
                  <a:pt x="92202" y="92201"/>
                </a:lnTo>
                <a:lnTo>
                  <a:pt x="92202" y="1815845"/>
                </a:lnTo>
                <a:lnTo>
                  <a:pt x="84957" y="1851737"/>
                </a:lnTo>
                <a:lnTo>
                  <a:pt x="65198" y="1881044"/>
                </a:lnTo>
                <a:lnTo>
                  <a:pt x="35891" y="1900803"/>
                </a:lnTo>
                <a:lnTo>
                  <a:pt x="0" y="19080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0123" y="926719"/>
            <a:ext cx="79121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fr-FR" sz="1800" spc="-10" dirty="0">
                <a:latin typeface="Calibri"/>
                <a:cs typeface="Calibri"/>
              </a:rPr>
              <a:t>D</a:t>
            </a:r>
            <a:r>
              <a:rPr sz="1800" spc="-10" dirty="0" err="1">
                <a:latin typeface="Calibri"/>
                <a:cs typeface="Calibri"/>
              </a:rPr>
              <a:t>étails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modèle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Skip-gram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20" dirty="0">
                <a:latin typeface="Calibri"/>
                <a:cs typeface="Calibri"/>
              </a:rPr>
              <a:t>travers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exemple.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5" dirty="0">
                <a:latin typeface="Calibri"/>
                <a:cs typeface="Calibri"/>
              </a:rPr>
              <a:t>entrée,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 </a:t>
            </a:r>
            <a:r>
              <a:rPr sz="1800" spc="-10" dirty="0">
                <a:latin typeface="Calibri"/>
                <a:cs typeface="Calibri"/>
              </a:rPr>
              <a:t>exemple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 </a:t>
            </a:r>
            <a:r>
              <a:rPr sz="1800" spc="-5" dirty="0">
                <a:latin typeface="Calibri"/>
                <a:cs typeface="Calibri"/>
              </a:rPr>
              <a:t>"climat",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one-hot-encoded.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vecteur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obtenu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transformation linéaire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6623" y="1475613"/>
            <a:ext cx="8202295" cy="34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1600"/>
              </a:lnSpc>
              <a:spcBef>
                <a:spcPts val="100"/>
              </a:spcBef>
              <a:tabLst>
                <a:tab pos="1805939" algn="l"/>
                <a:tab pos="2892425" algn="l"/>
              </a:tabLst>
            </a:pPr>
            <a:r>
              <a:rPr sz="1800" spc="-5" dirty="0">
                <a:latin typeface="Calibri"/>
                <a:cs typeface="Calibri"/>
              </a:rPr>
              <a:t>matrice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800" b="1" spc="4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aseline="25462" dirty="0">
                <a:solidFill>
                  <a:srgbClr val="F79546"/>
                </a:solidFill>
                <a:latin typeface="Calibri"/>
                <a:cs typeface="Calibri"/>
              </a:rPr>
              <a:t>t</a:t>
            </a:r>
            <a:r>
              <a:rPr sz="1800" spc="217" baseline="25462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v	=</a:t>
            </a:r>
            <a:r>
              <a:rPr sz="1800" b="1" spc="1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800" b="1" spc="4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aseline="25462" dirty="0">
                <a:solidFill>
                  <a:srgbClr val="F79546"/>
                </a:solidFill>
                <a:latin typeface="Calibri"/>
                <a:cs typeface="Calibri"/>
              </a:rPr>
              <a:t>t</a:t>
            </a:r>
            <a:r>
              <a:rPr sz="1800" spc="209" baseline="25462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. 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v	</a:t>
            </a:r>
            <a:r>
              <a:rPr sz="1800" spc="-10" dirty="0">
                <a:latin typeface="Calibri"/>
                <a:cs typeface="Calibri"/>
              </a:rPr>
              <a:t>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ligne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correspondant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800" b="1" spc="6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</a:p>
          <a:p>
            <a:pPr marL="1045210">
              <a:lnSpc>
                <a:spcPts val="880"/>
              </a:lnSpc>
              <a:tabLst>
                <a:tab pos="1644014" algn="l"/>
                <a:tab pos="2180590" algn="l"/>
                <a:tab pos="2731135" algn="l"/>
                <a:tab pos="8034020" algn="l"/>
              </a:tabLst>
            </a:pPr>
            <a:r>
              <a:rPr sz="1200" dirty="0">
                <a:solidFill>
                  <a:srgbClr val="F79546"/>
                </a:solidFill>
                <a:latin typeface="Calibri"/>
                <a:cs typeface="Calibri"/>
              </a:rPr>
              <a:t>s	w	s	w	s</a:t>
            </a:r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64158" y="2646933"/>
          <a:ext cx="325120" cy="1896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29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08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004"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</a:pPr>
                      <a:r>
                        <a:rPr sz="10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341">
                <a:tc>
                  <a:txBody>
                    <a:bodyPr/>
                    <a:lstStyle/>
                    <a:p>
                      <a:pPr marL="1905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16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056132" y="2648711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7"/>
                </a:moveTo>
                <a:lnTo>
                  <a:pt x="36609" y="1895723"/>
                </a:lnTo>
                <a:lnTo>
                  <a:pt x="17556" y="1882886"/>
                </a:lnTo>
                <a:lnTo>
                  <a:pt x="4710" y="1863834"/>
                </a:lnTo>
                <a:lnTo>
                  <a:pt x="0" y="1840483"/>
                </a:lnTo>
                <a:lnTo>
                  <a:pt x="0" y="59943"/>
                </a:lnTo>
                <a:lnTo>
                  <a:pt x="4710" y="36593"/>
                </a:lnTo>
                <a:lnTo>
                  <a:pt x="17556" y="17541"/>
                </a:lnTo>
                <a:lnTo>
                  <a:pt x="36609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5852" y="2648711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3" y="59943"/>
                </a:lnTo>
                <a:lnTo>
                  <a:pt x="59943" y="1840483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222117" y="3197605"/>
          <a:ext cx="474345" cy="842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99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1"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418"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987">
                <a:tc>
                  <a:txBody>
                    <a:bodyPr/>
                    <a:lstStyle/>
                    <a:p>
                      <a:pPr marL="63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316223" y="3171444"/>
            <a:ext cx="48260" cy="901065"/>
          </a:xfrm>
          <a:custGeom>
            <a:avLst/>
            <a:gdLst/>
            <a:ahLst/>
            <a:cxnLst/>
            <a:rect l="l" t="t" r="r" b="b"/>
            <a:pathLst>
              <a:path w="48260" h="901064">
                <a:moveTo>
                  <a:pt x="48005" y="900683"/>
                </a:moveTo>
                <a:lnTo>
                  <a:pt x="29307" y="896915"/>
                </a:lnTo>
                <a:lnTo>
                  <a:pt x="14049" y="886634"/>
                </a:lnTo>
                <a:lnTo>
                  <a:pt x="3768" y="871376"/>
                </a:lnTo>
                <a:lnTo>
                  <a:pt x="0" y="852677"/>
                </a:lnTo>
                <a:lnTo>
                  <a:pt x="0" y="48005"/>
                </a:ln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56253" y="3171444"/>
            <a:ext cx="48260" cy="901065"/>
          </a:xfrm>
          <a:custGeom>
            <a:avLst/>
            <a:gdLst/>
            <a:ahLst/>
            <a:cxnLst/>
            <a:rect l="l" t="t" r="r" b="b"/>
            <a:pathLst>
              <a:path w="48260" h="901064">
                <a:moveTo>
                  <a:pt x="0" y="0"/>
                </a:moveTo>
                <a:lnTo>
                  <a:pt x="18698" y="3768"/>
                </a:lnTo>
                <a:lnTo>
                  <a:pt x="33956" y="14049"/>
                </a:lnTo>
                <a:lnTo>
                  <a:pt x="44237" y="29307"/>
                </a:lnTo>
                <a:lnTo>
                  <a:pt x="48006" y="48005"/>
                </a:lnTo>
                <a:lnTo>
                  <a:pt x="48006" y="852677"/>
                </a:lnTo>
                <a:lnTo>
                  <a:pt x="44237" y="871376"/>
                </a:lnTo>
                <a:lnTo>
                  <a:pt x="33956" y="886634"/>
                </a:lnTo>
                <a:lnTo>
                  <a:pt x="18698" y="896915"/>
                </a:lnTo>
                <a:lnTo>
                  <a:pt x="0" y="9006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12058" y="2129789"/>
            <a:ext cx="831215" cy="23939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200660" algn="r">
              <a:lnSpc>
                <a:spcPts val="500"/>
              </a:lnSpc>
              <a:spcBef>
                <a:spcPts val="185"/>
              </a:spcBef>
            </a:pPr>
            <a:r>
              <a:rPr sz="900" spc="10" dirty="0">
                <a:solidFill>
                  <a:srgbClr val="F79546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  <a:p>
            <a:pPr marL="38100">
              <a:lnSpc>
                <a:spcPts val="1100"/>
              </a:lnSpc>
            </a:pPr>
            <a:r>
              <a:rPr sz="1400" b="1" spc="10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350" spc="15" baseline="-21604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350" spc="112" baseline="-21604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79546"/>
                </a:solidFill>
                <a:latin typeface="Calibri"/>
                <a:cs typeface="Calibri"/>
              </a:rPr>
              <a:t>=</a:t>
            </a:r>
            <a:r>
              <a:rPr sz="1400" b="1" spc="-2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350" spc="7" baseline="-21604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r>
              <a:rPr sz="1350" spc="247" baseline="-21604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711" y="3320237"/>
            <a:ext cx="593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climat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473120" y="2045144"/>
            <a:ext cx="1811020" cy="1472565"/>
            <a:chOff x="9473120" y="2045144"/>
            <a:chExt cx="1811020" cy="1472565"/>
          </a:xfrm>
        </p:grpSpPr>
        <p:sp>
          <p:nvSpPr>
            <p:cNvPr id="19" name="object 19"/>
            <p:cNvSpPr/>
            <p:nvPr/>
          </p:nvSpPr>
          <p:spPr>
            <a:xfrm>
              <a:off x="11042141" y="3044190"/>
              <a:ext cx="228600" cy="460375"/>
            </a:xfrm>
            <a:custGeom>
              <a:avLst/>
              <a:gdLst/>
              <a:ahLst/>
              <a:cxnLst/>
              <a:rect l="l" t="t" r="r" b="b"/>
              <a:pathLst>
                <a:path w="228600" h="460375">
                  <a:moveTo>
                    <a:pt x="0" y="460248"/>
                  </a:moveTo>
                  <a:lnTo>
                    <a:pt x="228600" y="460248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34268" y="2831465"/>
              <a:ext cx="507365" cy="450850"/>
            </a:xfrm>
            <a:custGeom>
              <a:avLst/>
              <a:gdLst/>
              <a:ahLst/>
              <a:cxnLst/>
              <a:rect l="l" t="t" r="r" b="b"/>
              <a:pathLst>
                <a:path w="507365" h="450850">
                  <a:moveTo>
                    <a:pt x="445984" y="405013"/>
                  </a:moveTo>
                  <a:lnTo>
                    <a:pt x="424941" y="428751"/>
                  </a:lnTo>
                  <a:lnTo>
                    <a:pt x="507237" y="450850"/>
                  </a:lnTo>
                  <a:lnTo>
                    <a:pt x="492203" y="413385"/>
                  </a:lnTo>
                  <a:lnTo>
                    <a:pt x="455422" y="413385"/>
                  </a:lnTo>
                  <a:lnTo>
                    <a:pt x="445984" y="405013"/>
                  </a:lnTo>
                  <a:close/>
                </a:path>
                <a:path w="507365" h="450850">
                  <a:moveTo>
                    <a:pt x="454454" y="395458"/>
                  </a:moveTo>
                  <a:lnTo>
                    <a:pt x="445984" y="405013"/>
                  </a:lnTo>
                  <a:lnTo>
                    <a:pt x="455422" y="413385"/>
                  </a:lnTo>
                  <a:lnTo>
                    <a:pt x="463930" y="403860"/>
                  </a:lnTo>
                  <a:lnTo>
                    <a:pt x="454454" y="395458"/>
                  </a:lnTo>
                  <a:close/>
                </a:path>
                <a:path w="507365" h="450850">
                  <a:moveTo>
                    <a:pt x="475487" y="371729"/>
                  </a:moveTo>
                  <a:lnTo>
                    <a:pt x="454454" y="395458"/>
                  </a:lnTo>
                  <a:lnTo>
                    <a:pt x="463930" y="403860"/>
                  </a:lnTo>
                  <a:lnTo>
                    <a:pt x="455422" y="413385"/>
                  </a:lnTo>
                  <a:lnTo>
                    <a:pt x="492203" y="413385"/>
                  </a:lnTo>
                  <a:lnTo>
                    <a:pt x="475487" y="371729"/>
                  </a:lnTo>
                  <a:close/>
                </a:path>
                <a:path w="507365" h="450850">
                  <a:moveTo>
                    <a:pt x="8381" y="0"/>
                  </a:moveTo>
                  <a:lnTo>
                    <a:pt x="0" y="9398"/>
                  </a:lnTo>
                  <a:lnTo>
                    <a:pt x="445984" y="405013"/>
                  </a:lnTo>
                  <a:lnTo>
                    <a:pt x="454454" y="395458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42141" y="2058162"/>
              <a:ext cx="228600" cy="460375"/>
            </a:xfrm>
            <a:custGeom>
              <a:avLst/>
              <a:gdLst/>
              <a:ahLst/>
              <a:cxnLst/>
              <a:rect l="l" t="t" r="r" b="b"/>
              <a:pathLst>
                <a:path w="228600" h="460375">
                  <a:moveTo>
                    <a:pt x="0" y="460248"/>
                  </a:moveTo>
                  <a:lnTo>
                    <a:pt x="228600" y="460248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34268" y="2298192"/>
              <a:ext cx="507365" cy="450850"/>
            </a:xfrm>
            <a:custGeom>
              <a:avLst/>
              <a:gdLst/>
              <a:ahLst/>
              <a:cxnLst/>
              <a:rect l="l" t="t" r="r" b="b"/>
              <a:pathLst>
                <a:path w="507365" h="450850">
                  <a:moveTo>
                    <a:pt x="445921" y="45765"/>
                  </a:moveTo>
                  <a:lnTo>
                    <a:pt x="0" y="441325"/>
                  </a:lnTo>
                  <a:lnTo>
                    <a:pt x="8381" y="450850"/>
                  </a:lnTo>
                  <a:lnTo>
                    <a:pt x="454392" y="55322"/>
                  </a:lnTo>
                  <a:lnTo>
                    <a:pt x="445921" y="45765"/>
                  </a:lnTo>
                  <a:close/>
                </a:path>
                <a:path w="507365" h="450850">
                  <a:moveTo>
                    <a:pt x="492254" y="37337"/>
                  </a:moveTo>
                  <a:lnTo>
                    <a:pt x="455422" y="37337"/>
                  </a:lnTo>
                  <a:lnTo>
                    <a:pt x="463930" y="46862"/>
                  </a:lnTo>
                  <a:lnTo>
                    <a:pt x="454392" y="55322"/>
                  </a:lnTo>
                  <a:lnTo>
                    <a:pt x="475487" y="79121"/>
                  </a:lnTo>
                  <a:lnTo>
                    <a:pt x="492254" y="37337"/>
                  </a:lnTo>
                  <a:close/>
                </a:path>
                <a:path w="507365" h="450850">
                  <a:moveTo>
                    <a:pt x="455422" y="37337"/>
                  </a:moveTo>
                  <a:lnTo>
                    <a:pt x="445921" y="45765"/>
                  </a:lnTo>
                  <a:lnTo>
                    <a:pt x="454392" y="55322"/>
                  </a:lnTo>
                  <a:lnTo>
                    <a:pt x="463930" y="46862"/>
                  </a:lnTo>
                  <a:lnTo>
                    <a:pt x="455422" y="37337"/>
                  </a:lnTo>
                  <a:close/>
                </a:path>
                <a:path w="507365" h="450850">
                  <a:moveTo>
                    <a:pt x="507237" y="0"/>
                  </a:moveTo>
                  <a:lnTo>
                    <a:pt x="424941" y="22098"/>
                  </a:lnTo>
                  <a:lnTo>
                    <a:pt x="445921" y="45765"/>
                  </a:lnTo>
                  <a:lnTo>
                    <a:pt x="455422" y="37337"/>
                  </a:lnTo>
                  <a:lnTo>
                    <a:pt x="492254" y="37337"/>
                  </a:lnTo>
                  <a:lnTo>
                    <a:pt x="50723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486137" y="2561082"/>
              <a:ext cx="1053465" cy="460375"/>
            </a:xfrm>
            <a:custGeom>
              <a:avLst/>
              <a:gdLst/>
              <a:ahLst/>
              <a:cxnLst/>
              <a:rect l="l" t="t" r="r" b="b"/>
              <a:pathLst>
                <a:path w="1053465" h="460375">
                  <a:moveTo>
                    <a:pt x="826007" y="460248"/>
                  </a:moveTo>
                  <a:lnTo>
                    <a:pt x="1053083" y="460248"/>
                  </a:lnTo>
                  <a:lnTo>
                    <a:pt x="1053083" y="0"/>
                  </a:lnTo>
                  <a:lnTo>
                    <a:pt x="826007" y="0"/>
                  </a:lnTo>
                  <a:lnTo>
                    <a:pt x="826007" y="460248"/>
                  </a:lnTo>
                  <a:close/>
                </a:path>
                <a:path w="1053465" h="460375">
                  <a:moveTo>
                    <a:pt x="0" y="460248"/>
                  </a:moveTo>
                  <a:lnTo>
                    <a:pt x="228600" y="460248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13975" y="2754757"/>
              <a:ext cx="598170" cy="76200"/>
            </a:xfrm>
            <a:custGeom>
              <a:avLst/>
              <a:gdLst/>
              <a:ahLst/>
              <a:cxnLst/>
              <a:rect l="l" t="t" r="r" b="b"/>
              <a:pathLst>
                <a:path w="598170" h="76200">
                  <a:moveTo>
                    <a:pt x="522097" y="0"/>
                  </a:moveTo>
                  <a:lnTo>
                    <a:pt x="521937" y="31816"/>
                  </a:lnTo>
                  <a:lnTo>
                    <a:pt x="534670" y="31876"/>
                  </a:lnTo>
                  <a:lnTo>
                    <a:pt x="534543" y="44576"/>
                  </a:lnTo>
                  <a:lnTo>
                    <a:pt x="521874" y="44576"/>
                  </a:lnTo>
                  <a:lnTo>
                    <a:pt x="521716" y="76200"/>
                  </a:lnTo>
                  <a:lnTo>
                    <a:pt x="585707" y="44576"/>
                  </a:lnTo>
                  <a:lnTo>
                    <a:pt x="534543" y="44576"/>
                  </a:lnTo>
                  <a:lnTo>
                    <a:pt x="585829" y="44516"/>
                  </a:lnTo>
                  <a:lnTo>
                    <a:pt x="598043" y="38480"/>
                  </a:lnTo>
                  <a:lnTo>
                    <a:pt x="522097" y="0"/>
                  </a:lnTo>
                  <a:close/>
                </a:path>
                <a:path w="598170" h="76200">
                  <a:moveTo>
                    <a:pt x="521937" y="31816"/>
                  </a:moveTo>
                  <a:lnTo>
                    <a:pt x="521874" y="44516"/>
                  </a:lnTo>
                  <a:lnTo>
                    <a:pt x="534543" y="44576"/>
                  </a:lnTo>
                  <a:lnTo>
                    <a:pt x="534670" y="31876"/>
                  </a:lnTo>
                  <a:lnTo>
                    <a:pt x="521937" y="31816"/>
                  </a:lnTo>
                  <a:close/>
                </a:path>
                <a:path w="598170" h="76200">
                  <a:moveTo>
                    <a:pt x="0" y="29337"/>
                  </a:moveTo>
                  <a:lnTo>
                    <a:pt x="0" y="42037"/>
                  </a:lnTo>
                  <a:lnTo>
                    <a:pt x="521874" y="44516"/>
                  </a:lnTo>
                  <a:lnTo>
                    <a:pt x="521937" y="31816"/>
                  </a:lnTo>
                  <a:lnTo>
                    <a:pt x="0" y="29337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186671" y="2663774"/>
            <a:ext cx="1409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14688" y="2766187"/>
            <a:ext cx="5270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900" spc="10" dirty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318620" y="2207717"/>
            <a:ext cx="3282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100" spc="15" baseline="13888" dirty="0">
                <a:latin typeface="Calibri"/>
                <a:cs typeface="Calibri"/>
              </a:rPr>
              <a:t>w</a:t>
            </a:r>
            <a:r>
              <a:rPr sz="900" spc="10" dirty="0">
                <a:latin typeface="Calibri"/>
                <a:cs typeface="Calibri"/>
              </a:rPr>
              <a:t>t-1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308333" y="3205733"/>
            <a:ext cx="3511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100" spc="15" baseline="13888" dirty="0">
                <a:latin typeface="Calibri"/>
                <a:cs typeface="Calibri"/>
              </a:rPr>
              <a:t>w</a:t>
            </a:r>
            <a:r>
              <a:rPr sz="900" spc="10" dirty="0">
                <a:latin typeface="Calibri"/>
                <a:cs typeface="Calibri"/>
              </a:rPr>
              <a:t>t+1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63430" y="3785361"/>
            <a:ext cx="1485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libri"/>
                <a:cs typeface="Calibri"/>
              </a:rPr>
              <a:t>Skip-gram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avec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m=1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91673" y="1533525"/>
            <a:ext cx="12973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" marR="5080" indent="-35560">
              <a:lnSpc>
                <a:spcPct val="100000"/>
              </a:lnSpc>
              <a:spcBef>
                <a:spcPts val="105"/>
              </a:spcBef>
              <a:tabLst>
                <a:tab pos="843915" algn="l"/>
              </a:tabLst>
            </a:pPr>
            <a:r>
              <a:rPr sz="1400" b="1" dirty="0">
                <a:latin typeface="Calibri"/>
                <a:cs typeface="Calibri"/>
              </a:rPr>
              <a:t>Couche	Sor</a:t>
            </a:r>
            <a:r>
              <a:rPr sz="1400" b="1" spc="5" dirty="0">
                <a:latin typeface="Calibri"/>
                <a:cs typeface="Calibri"/>
              </a:rPr>
              <a:t>t</a:t>
            </a:r>
            <a:r>
              <a:rPr sz="1400" b="1" dirty="0">
                <a:latin typeface="Calibri"/>
                <a:cs typeface="Calibri"/>
              </a:rPr>
              <a:t>ie  </a:t>
            </a:r>
            <a:r>
              <a:rPr sz="1400" b="1" spc="-5" dirty="0">
                <a:latin typeface="Calibri"/>
                <a:cs typeface="Calibri"/>
              </a:rPr>
              <a:t>cachée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59240" y="1533525"/>
            <a:ext cx="4984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-15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t</a:t>
            </a:r>
            <a:r>
              <a:rPr sz="1400" b="1" spc="-10" dirty="0">
                <a:latin typeface="Calibri"/>
                <a:cs typeface="Calibri"/>
              </a:rPr>
              <a:t>r</a:t>
            </a:r>
            <a:r>
              <a:rPr sz="1400" b="1" spc="-5" dirty="0">
                <a:latin typeface="Calibri"/>
                <a:cs typeface="Calibri"/>
              </a:rPr>
              <a:t>ée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67518" y="2561082"/>
            <a:ext cx="271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FF6600"/>
                </a:solidFill>
                <a:latin typeface="Calibri"/>
                <a:cs typeface="Calibri"/>
              </a:rPr>
              <a:t>W</a:t>
            </a:r>
            <a:r>
              <a:rPr sz="1350" spc="7" baseline="-21604" dirty="0">
                <a:solidFill>
                  <a:srgbClr val="FF6600"/>
                </a:solidFill>
                <a:latin typeface="Calibri"/>
                <a:cs typeface="Calibri"/>
              </a:rPr>
              <a:t>s</a:t>
            </a:r>
            <a:endParaRPr sz="1350" baseline="-21604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554461" y="2159000"/>
            <a:ext cx="335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r>
              <a:rPr sz="1800" baseline="-20833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600817" y="3061538"/>
            <a:ext cx="335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61093" y="1099820"/>
            <a:ext cx="2303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Modèle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utilisé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pour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illustration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094469" y="1008125"/>
            <a:ext cx="2618740" cy="3065145"/>
          </a:xfrm>
          <a:custGeom>
            <a:avLst/>
            <a:gdLst/>
            <a:ahLst/>
            <a:cxnLst/>
            <a:rect l="l" t="t" r="r" b="b"/>
            <a:pathLst>
              <a:path w="2618740" h="3065145">
                <a:moveTo>
                  <a:pt x="0" y="3064764"/>
                </a:moveTo>
                <a:lnTo>
                  <a:pt x="2618231" y="3064764"/>
                </a:lnTo>
                <a:lnTo>
                  <a:pt x="2618231" y="0"/>
                </a:lnTo>
                <a:lnTo>
                  <a:pt x="0" y="0"/>
                </a:lnTo>
                <a:lnTo>
                  <a:pt x="0" y="306476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04723" y="5022596"/>
            <a:ext cx="8550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10" dirty="0">
                <a:latin typeface="Calibri"/>
                <a:cs typeface="Calibri"/>
              </a:rPr>
              <a:t>note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ainsi 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F79546"/>
                </a:solidFill>
                <a:latin typeface="Calibri"/>
                <a:cs typeface="Calibri"/>
              </a:rPr>
              <a:t>i</a:t>
            </a:r>
            <a:r>
              <a:rPr sz="1800" spc="202" baseline="-20833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lignes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F79546"/>
                </a:solidFill>
                <a:latin typeface="Calibri"/>
                <a:cs typeface="Calibri"/>
              </a:rPr>
              <a:t>i</a:t>
            </a:r>
            <a:r>
              <a:rPr sz="1800" spc="202" baseline="-20833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spc="-10" dirty="0">
                <a:latin typeface="Calibri"/>
                <a:cs typeface="Calibri"/>
              </a:rPr>
              <a:t> paramètres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modèle.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48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J.</a:t>
            </a:r>
            <a:r>
              <a:rPr spc="-20" dirty="0"/>
              <a:t> </a:t>
            </a:r>
            <a:r>
              <a:rPr spc="-5" dirty="0"/>
              <a:t>DABOUNOU</a:t>
            </a:r>
            <a:r>
              <a:rPr spc="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FST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spc="-35" dirty="0"/>
              <a:t>SETTAT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9839" y="190322"/>
            <a:ext cx="6132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Objectif</a:t>
            </a:r>
            <a:r>
              <a:rPr sz="4000" spc="-10" dirty="0"/>
              <a:t> </a:t>
            </a:r>
            <a:r>
              <a:rPr sz="4000" spc="-5" dirty="0"/>
              <a:t>du</a:t>
            </a:r>
            <a:r>
              <a:rPr sz="4000" spc="-20" dirty="0"/>
              <a:t> </a:t>
            </a:r>
            <a:r>
              <a:rPr sz="4000" spc="-55" dirty="0"/>
              <a:t>Word</a:t>
            </a:r>
            <a:r>
              <a:rPr sz="4000" spc="-15" dirty="0"/>
              <a:t> </a:t>
            </a:r>
            <a:r>
              <a:rPr sz="4000" spc="-5" dirty="0"/>
              <a:t>embedding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30123" y="1236345"/>
            <a:ext cx="10563225" cy="247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Objectifs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139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Générer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représentations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vectorielles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significations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sémantiques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traduisent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similarités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</a:t>
            </a:r>
            <a:r>
              <a:rPr sz="1800" dirty="0">
                <a:latin typeface="Calibri"/>
                <a:cs typeface="Calibri"/>
              </a:rPr>
              <a:t> 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mots.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Chaque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vecteur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avoir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plusieurs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centaines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dimensions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Représentation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vectorielle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(mathématique)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même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temps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cohérente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avec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sémantique.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latin typeface="Calibri"/>
                <a:cs typeface="Calibri"/>
              </a:rPr>
              <a:t>Permettre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opérations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arithmétiques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cohérentes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avec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sémantique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règles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langue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Skip-gram</a:t>
            </a:r>
            <a:r>
              <a:rPr spc="-95" dirty="0"/>
              <a:t> </a:t>
            </a:r>
            <a:r>
              <a:rPr spc="-15" dirty="0"/>
              <a:t>FeedForward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4683" y="2129789"/>
            <a:ext cx="1587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1141" y="2129789"/>
            <a:ext cx="1873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6600"/>
                </a:solidFill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2685" y="2231898"/>
            <a:ext cx="7239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0" dirty="0">
                <a:solidFill>
                  <a:srgbClr val="FF6600"/>
                </a:solid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14297" y="2659633"/>
          <a:ext cx="1519553" cy="1872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621">
                <a:tc>
                  <a:txBody>
                    <a:bodyPr/>
                    <a:lstStyle/>
                    <a:p>
                      <a:pPr marR="44450" algn="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2667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72">
                <a:tc>
                  <a:txBody>
                    <a:bodyPr/>
                    <a:lstStyle/>
                    <a:p>
                      <a:pPr marR="45085" algn="r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661">
                <a:tc>
                  <a:txBody>
                    <a:bodyPr/>
                    <a:lstStyle/>
                    <a:p>
                      <a:pPr marR="26034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27">
                <a:tc>
                  <a:txBody>
                    <a:bodyPr/>
                    <a:lstStyle/>
                    <a:p>
                      <a:pPr marR="26034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75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684">
                <a:tc>
                  <a:txBody>
                    <a:bodyPr/>
                    <a:lstStyle/>
                    <a:p>
                      <a:pPr marR="26670" algn="r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613916" y="2648711"/>
            <a:ext cx="92710" cy="1908175"/>
          </a:xfrm>
          <a:custGeom>
            <a:avLst/>
            <a:gdLst/>
            <a:ahLst/>
            <a:cxnLst/>
            <a:rect l="l" t="t" r="r" b="b"/>
            <a:pathLst>
              <a:path w="92710" h="1908175">
                <a:moveTo>
                  <a:pt x="92202" y="1908048"/>
                </a:moveTo>
                <a:lnTo>
                  <a:pt x="56310" y="1900803"/>
                </a:lnTo>
                <a:lnTo>
                  <a:pt x="27003" y="1881044"/>
                </a:lnTo>
                <a:lnTo>
                  <a:pt x="7244" y="1851737"/>
                </a:lnTo>
                <a:lnTo>
                  <a:pt x="0" y="1815845"/>
                </a:lnTo>
                <a:lnTo>
                  <a:pt x="0" y="92201"/>
                </a:lnTo>
                <a:lnTo>
                  <a:pt x="7244" y="56310"/>
                </a:lnTo>
                <a:lnTo>
                  <a:pt x="27003" y="27003"/>
                </a:lnTo>
                <a:lnTo>
                  <a:pt x="56310" y="7244"/>
                </a:lnTo>
                <a:lnTo>
                  <a:pt x="9220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36570" y="2648711"/>
            <a:ext cx="92710" cy="1908175"/>
          </a:xfrm>
          <a:custGeom>
            <a:avLst/>
            <a:gdLst/>
            <a:ahLst/>
            <a:cxnLst/>
            <a:rect l="l" t="t" r="r" b="b"/>
            <a:pathLst>
              <a:path w="92710" h="1908175">
                <a:moveTo>
                  <a:pt x="0" y="0"/>
                </a:moveTo>
                <a:lnTo>
                  <a:pt x="35891" y="7244"/>
                </a:lnTo>
                <a:lnTo>
                  <a:pt x="65198" y="27003"/>
                </a:lnTo>
                <a:lnTo>
                  <a:pt x="84957" y="56310"/>
                </a:lnTo>
                <a:lnTo>
                  <a:pt x="92202" y="92201"/>
                </a:lnTo>
                <a:lnTo>
                  <a:pt x="92202" y="1815845"/>
                </a:lnTo>
                <a:lnTo>
                  <a:pt x="84957" y="1851737"/>
                </a:lnTo>
                <a:lnTo>
                  <a:pt x="65198" y="1881044"/>
                </a:lnTo>
                <a:lnTo>
                  <a:pt x="35891" y="1900803"/>
                </a:lnTo>
                <a:lnTo>
                  <a:pt x="0" y="19080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7423" y="774807"/>
            <a:ext cx="9562465" cy="78422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95"/>
              </a:spcBef>
            </a:pP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couche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sortie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obtenue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transformation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linéaire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matrice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</a:t>
            </a:r>
            <a:r>
              <a:rPr sz="1800" baseline="-20833" dirty="0">
                <a:latin typeface="Calibri"/>
                <a:cs typeface="Calibri"/>
              </a:rPr>
              <a:t>c</a:t>
            </a:r>
            <a:r>
              <a:rPr sz="1800" spc="217" baseline="-20833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suivie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softmax.</a:t>
            </a:r>
            <a:endParaRPr sz="1800">
              <a:latin typeface="Calibri"/>
              <a:cs typeface="Calibri"/>
            </a:endParaRPr>
          </a:p>
          <a:p>
            <a:pPr marL="5339715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latin typeface="Calibri"/>
                <a:cs typeface="Calibri"/>
              </a:rPr>
              <a:t>Softmax(</a:t>
            </a:r>
            <a:r>
              <a:rPr sz="1400" b="1" spc="-5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r>
              <a:rPr sz="1350" spc="-7" baseline="-21604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350" spc="135" baseline="-21604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350" spc="7" baseline="-21604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400" spc="5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64158" y="2646933"/>
          <a:ext cx="325120" cy="1896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29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08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004"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</a:pPr>
                      <a:r>
                        <a:rPr sz="10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341">
                <a:tc>
                  <a:txBody>
                    <a:bodyPr/>
                    <a:lstStyle/>
                    <a:p>
                      <a:pPr marL="1905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16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056132" y="2648711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7"/>
                </a:moveTo>
                <a:lnTo>
                  <a:pt x="36609" y="1895723"/>
                </a:lnTo>
                <a:lnTo>
                  <a:pt x="17556" y="1882886"/>
                </a:lnTo>
                <a:lnTo>
                  <a:pt x="4710" y="1863834"/>
                </a:lnTo>
                <a:lnTo>
                  <a:pt x="0" y="1840483"/>
                </a:lnTo>
                <a:lnTo>
                  <a:pt x="0" y="59943"/>
                </a:lnTo>
                <a:lnTo>
                  <a:pt x="4710" y="36593"/>
                </a:lnTo>
                <a:lnTo>
                  <a:pt x="17556" y="17541"/>
                </a:lnTo>
                <a:lnTo>
                  <a:pt x="36609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5852" y="2648711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3" y="59943"/>
                </a:lnTo>
                <a:lnTo>
                  <a:pt x="59943" y="1840483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222117" y="3197605"/>
          <a:ext cx="474345" cy="842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99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1"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418"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987">
                <a:tc>
                  <a:txBody>
                    <a:bodyPr/>
                    <a:lstStyle/>
                    <a:p>
                      <a:pPr marL="63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316223" y="3171444"/>
            <a:ext cx="48260" cy="901065"/>
          </a:xfrm>
          <a:custGeom>
            <a:avLst/>
            <a:gdLst/>
            <a:ahLst/>
            <a:cxnLst/>
            <a:rect l="l" t="t" r="r" b="b"/>
            <a:pathLst>
              <a:path w="48260" h="901064">
                <a:moveTo>
                  <a:pt x="48005" y="900683"/>
                </a:moveTo>
                <a:lnTo>
                  <a:pt x="29307" y="896915"/>
                </a:lnTo>
                <a:lnTo>
                  <a:pt x="14049" y="886634"/>
                </a:lnTo>
                <a:lnTo>
                  <a:pt x="3768" y="871376"/>
                </a:lnTo>
                <a:lnTo>
                  <a:pt x="0" y="852677"/>
                </a:lnTo>
                <a:lnTo>
                  <a:pt x="0" y="48005"/>
                </a:ln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56253" y="3171444"/>
            <a:ext cx="48260" cy="901065"/>
          </a:xfrm>
          <a:custGeom>
            <a:avLst/>
            <a:gdLst/>
            <a:ahLst/>
            <a:cxnLst/>
            <a:rect l="l" t="t" r="r" b="b"/>
            <a:pathLst>
              <a:path w="48260" h="901064">
                <a:moveTo>
                  <a:pt x="0" y="0"/>
                </a:moveTo>
                <a:lnTo>
                  <a:pt x="18698" y="3768"/>
                </a:lnTo>
                <a:lnTo>
                  <a:pt x="33956" y="14049"/>
                </a:lnTo>
                <a:lnTo>
                  <a:pt x="44237" y="29307"/>
                </a:lnTo>
                <a:lnTo>
                  <a:pt x="48006" y="48005"/>
                </a:lnTo>
                <a:lnTo>
                  <a:pt x="48006" y="852677"/>
                </a:lnTo>
                <a:lnTo>
                  <a:pt x="44237" y="871376"/>
                </a:lnTo>
                <a:lnTo>
                  <a:pt x="33956" y="886634"/>
                </a:lnTo>
                <a:lnTo>
                  <a:pt x="18698" y="896915"/>
                </a:lnTo>
                <a:lnTo>
                  <a:pt x="0" y="9006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99358" y="2129789"/>
            <a:ext cx="8566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ts val="1260"/>
              </a:lnSpc>
              <a:spcBef>
                <a:spcPts val="105"/>
              </a:spcBef>
            </a:pPr>
            <a:r>
              <a:rPr sz="1400" b="1" spc="10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350" spc="15" baseline="-21604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350" spc="112" baseline="-21604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79546"/>
                </a:solidFill>
                <a:latin typeface="Calibri"/>
                <a:cs typeface="Calibri"/>
              </a:rPr>
              <a:t>=</a:t>
            </a:r>
            <a:r>
              <a:rPr sz="1400" b="1" spc="-1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400" b="1" spc="2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350" spc="15" baseline="24691" dirty="0">
                <a:solidFill>
                  <a:srgbClr val="F79546"/>
                </a:solidFill>
                <a:latin typeface="Calibri"/>
                <a:cs typeface="Calibri"/>
              </a:rPr>
              <a:t>t</a:t>
            </a:r>
            <a:r>
              <a:rPr sz="1350" spc="112" baseline="24691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  <a:p>
            <a:pPr marL="548640">
              <a:lnSpc>
                <a:spcPts val="660"/>
              </a:lnSpc>
            </a:pPr>
            <a:r>
              <a:rPr sz="900" spc="10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711" y="3320237"/>
            <a:ext cx="593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climat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803650" y="2641784"/>
          <a:ext cx="1520824" cy="189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545">
                <a:tc>
                  <a:txBody>
                    <a:bodyPr/>
                    <a:lstStyle/>
                    <a:p>
                      <a:pPr marR="25400" algn="r">
                        <a:lnSpc>
                          <a:spcPts val="109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9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9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682">
                <a:tc>
                  <a:txBody>
                    <a:bodyPr/>
                    <a:lstStyle/>
                    <a:p>
                      <a:pPr marR="25400" algn="r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-1.0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3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944">
                <a:tc>
                  <a:txBody>
                    <a:bodyPr/>
                    <a:lstStyle/>
                    <a:p>
                      <a:pPr marR="45085" algn="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45085" algn="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5085" algn="r">
                        <a:lnSpc>
                          <a:spcPts val="1145"/>
                        </a:lnSpc>
                      </a:pPr>
                      <a:r>
                        <a:rPr sz="10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b="1" spc="-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-0.3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45"/>
                        </a:lnSpc>
                      </a:pPr>
                      <a:r>
                        <a:rPr sz="10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419">
                <a:tc>
                  <a:txBody>
                    <a:bodyPr/>
                    <a:lstStyle/>
                    <a:p>
                      <a:pPr marR="25400" algn="r">
                        <a:lnSpc>
                          <a:spcPts val="113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3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791">
                <a:tc>
                  <a:txBody>
                    <a:bodyPr/>
                    <a:lstStyle/>
                    <a:p>
                      <a:pPr marR="43815" algn="r">
                        <a:lnSpc>
                          <a:spcPts val="1160"/>
                        </a:lnSpc>
                      </a:pPr>
                      <a:r>
                        <a:rPr sz="1000" b="1" spc="-10" dirty="0">
                          <a:solidFill>
                            <a:srgbClr val="A468D2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60"/>
                        </a:lnSpc>
                      </a:pPr>
                      <a:r>
                        <a:rPr sz="1000" b="1" spc="-10" dirty="0">
                          <a:solidFill>
                            <a:srgbClr val="A468D2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b="1" spc="-10" dirty="0">
                          <a:solidFill>
                            <a:srgbClr val="A468D2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spc="-5" dirty="0">
                          <a:solidFill>
                            <a:srgbClr val="A468D2"/>
                          </a:solidFill>
                          <a:latin typeface="Times New Roman"/>
                          <a:cs typeface="Times New Roman"/>
                        </a:rPr>
                        <a:t>-1.0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60"/>
                        </a:lnSpc>
                      </a:pPr>
                      <a:r>
                        <a:rPr sz="1000" b="1" spc="-5" dirty="0">
                          <a:solidFill>
                            <a:srgbClr val="A468D2"/>
                          </a:solidFill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49">
                <a:tc>
                  <a:txBody>
                    <a:bodyPr/>
                    <a:lstStyle/>
                    <a:p>
                      <a:pPr marR="25400" algn="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75">
                <a:tc>
                  <a:txBody>
                    <a:bodyPr/>
                    <a:lstStyle/>
                    <a:p>
                      <a:pPr marR="45085" algn="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25400" algn="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-1.0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5085" algn="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-1.1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marR="45085" algn="r">
                        <a:lnSpc>
                          <a:spcPts val="10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9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803903" y="2648711"/>
            <a:ext cx="92710" cy="1908175"/>
          </a:xfrm>
          <a:custGeom>
            <a:avLst/>
            <a:gdLst/>
            <a:ahLst/>
            <a:cxnLst/>
            <a:rect l="l" t="t" r="r" b="b"/>
            <a:pathLst>
              <a:path w="92710" h="1908175">
                <a:moveTo>
                  <a:pt x="92201" y="1908048"/>
                </a:moveTo>
                <a:lnTo>
                  <a:pt x="56310" y="1900803"/>
                </a:lnTo>
                <a:lnTo>
                  <a:pt x="27003" y="1881044"/>
                </a:lnTo>
                <a:lnTo>
                  <a:pt x="7244" y="1851737"/>
                </a:lnTo>
                <a:lnTo>
                  <a:pt x="0" y="1815845"/>
                </a:lnTo>
                <a:lnTo>
                  <a:pt x="0" y="92201"/>
                </a:lnTo>
                <a:lnTo>
                  <a:pt x="7244" y="56310"/>
                </a:lnTo>
                <a:lnTo>
                  <a:pt x="27003" y="27003"/>
                </a:lnTo>
                <a:lnTo>
                  <a:pt x="56310" y="7244"/>
                </a:lnTo>
                <a:lnTo>
                  <a:pt x="9220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26558" y="2648711"/>
            <a:ext cx="92710" cy="1908175"/>
          </a:xfrm>
          <a:custGeom>
            <a:avLst/>
            <a:gdLst/>
            <a:ahLst/>
            <a:cxnLst/>
            <a:rect l="l" t="t" r="r" b="b"/>
            <a:pathLst>
              <a:path w="92710" h="1908175">
                <a:moveTo>
                  <a:pt x="0" y="0"/>
                </a:moveTo>
                <a:lnTo>
                  <a:pt x="35891" y="7244"/>
                </a:lnTo>
                <a:lnTo>
                  <a:pt x="65198" y="27003"/>
                </a:lnTo>
                <a:lnTo>
                  <a:pt x="84957" y="56310"/>
                </a:lnTo>
                <a:lnTo>
                  <a:pt x="92201" y="92201"/>
                </a:lnTo>
                <a:lnTo>
                  <a:pt x="92201" y="1815845"/>
                </a:lnTo>
                <a:lnTo>
                  <a:pt x="84957" y="1851737"/>
                </a:lnTo>
                <a:lnTo>
                  <a:pt x="65198" y="1881044"/>
                </a:lnTo>
                <a:lnTo>
                  <a:pt x="35891" y="1900803"/>
                </a:lnTo>
                <a:lnTo>
                  <a:pt x="0" y="19080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463666" y="2668549"/>
          <a:ext cx="452755" cy="1888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649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08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2.3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5516879" y="2656332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7"/>
                </a:moveTo>
                <a:lnTo>
                  <a:pt x="36593" y="1895723"/>
                </a:lnTo>
                <a:lnTo>
                  <a:pt x="17541" y="1882886"/>
                </a:lnTo>
                <a:lnTo>
                  <a:pt x="4704" y="1863834"/>
                </a:lnTo>
                <a:lnTo>
                  <a:pt x="0" y="1840483"/>
                </a:lnTo>
                <a:lnTo>
                  <a:pt x="0" y="59943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16600" y="2656332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3"/>
                </a:lnTo>
                <a:lnTo>
                  <a:pt x="59944" y="1840483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122431" y="3858974"/>
          <a:ext cx="596900" cy="1903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511">
                <a:tc>
                  <a:txBody>
                    <a:bodyPr/>
                    <a:lstStyle/>
                    <a:p>
                      <a:pPr marL="10795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0.081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0.060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210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0.008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210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8890" algn="ctr">
                        <a:lnSpc>
                          <a:spcPts val="1080"/>
                        </a:lnSpc>
                      </a:pPr>
                      <a:r>
                        <a:rPr sz="1000" b="1" spc="-10" dirty="0">
                          <a:solidFill>
                            <a:srgbClr val="A468D2"/>
                          </a:solidFill>
                          <a:latin typeface="Calibri"/>
                          <a:cs typeface="Calibri"/>
                        </a:rPr>
                        <a:t>0.405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299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0.102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108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0.125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0.022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337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0.076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387">
                <a:tc>
                  <a:txBody>
                    <a:bodyPr/>
                    <a:lstStyle/>
                    <a:p>
                      <a:pPr marL="10795" algn="ctr">
                        <a:lnSpc>
                          <a:spcPts val="10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0.018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6167628" y="3860291"/>
            <a:ext cx="83185" cy="1900555"/>
          </a:xfrm>
          <a:custGeom>
            <a:avLst/>
            <a:gdLst/>
            <a:ahLst/>
            <a:cxnLst/>
            <a:rect l="l" t="t" r="r" b="b"/>
            <a:pathLst>
              <a:path w="83185" h="1900554">
                <a:moveTo>
                  <a:pt x="82804" y="1900427"/>
                </a:moveTo>
                <a:lnTo>
                  <a:pt x="50577" y="1893921"/>
                </a:lnTo>
                <a:lnTo>
                  <a:pt x="24257" y="1876175"/>
                </a:lnTo>
                <a:lnTo>
                  <a:pt x="6508" y="1849855"/>
                </a:lnTo>
                <a:lnTo>
                  <a:pt x="0" y="1817623"/>
                </a:lnTo>
                <a:lnTo>
                  <a:pt x="0" y="82803"/>
                </a:lnTo>
                <a:lnTo>
                  <a:pt x="6508" y="50577"/>
                </a:lnTo>
                <a:lnTo>
                  <a:pt x="24256" y="24256"/>
                </a:lnTo>
                <a:lnTo>
                  <a:pt x="50577" y="6508"/>
                </a:lnTo>
                <a:lnTo>
                  <a:pt x="828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81647" y="3860291"/>
            <a:ext cx="83185" cy="1900555"/>
          </a:xfrm>
          <a:custGeom>
            <a:avLst/>
            <a:gdLst/>
            <a:ahLst/>
            <a:cxnLst/>
            <a:rect l="l" t="t" r="r" b="b"/>
            <a:pathLst>
              <a:path w="83184" h="1900554">
                <a:moveTo>
                  <a:pt x="0" y="0"/>
                </a:moveTo>
                <a:lnTo>
                  <a:pt x="32226" y="6508"/>
                </a:lnTo>
                <a:lnTo>
                  <a:pt x="58547" y="24256"/>
                </a:lnTo>
                <a:lnTo>
                  <a:pt x="76295" y="50577"/>
                </a:lnTo>
                <a:lnTo>
                  <a:pt x="82803" y="82803"/>
                </a:lnTo>
                <a:lnTo>
                  <a:pt x="82803" y="1817623"/>
                </a:lnTo>
                <a:lnTo>
                  <a:pt x="76295" y="1849855"/>
                </a:lnTo>
                <a:lnTo>
                  <a:pt x="58546" y="1876175"/>
                </a:lnTo>
                <a:lnTo>
                  <a:pt x="32226" y="1893921"/>
                </a:lnTo>
                <a:lnTo>
                  <a:pt x="0" y="19004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122431" y="1609550"/>
          <a:ext cx="596900" cy="1903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270">
                <a:tc>
                  <a:txBody>
                    <a:bodyPr/>
                    <a:lstStyle/>
                    <a:p>
                      <a:pPr marL="10795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299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0.081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08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0.060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0.008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210">
                <a:tc>
                  <a:txBody>
                    <a:bodyPr/>
                    <a:lstStyle/>
                    <a:p>
                      <a:pPr marL="8890" algn="ctr">
                        <a:lnSpc>
                          <a:spcPts val="1080"/>
                        </a:lnSpc>
                      </a:pPr>
                      <a:r>
                        <a:rPr sz="10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0.036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210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0.405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0.102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0.125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0.022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210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0.076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399">
                <a:tc>
                  <a:txBody>
                    <a:bodyPr/>
                    <a:lstStyle/>
                    <a:p>
                      <a:pPr marL="10795" algn="ctr">
                        <a:lnSpc>
                          <a:spcPts val="10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0.018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6167628" y="1610867"/>
            <a:ext cx="83185" cy="1900555"/>
          </a:xfrm>
          <a:custGeom>
            <a:avLst/>
            <a:gdLst/>
            <a:ahLst/>
            <a:cxnLst/>
            <a:rect l="l" t="t" r="r" b="b"/>
            <a:pathLst>
              <a:path w="83185" h="1900554">
                <a:moveTo>
                  <a:pt x="82804" y="1900428"/>
                </a:moveTo>
                <a:lnTo>
                  <a:pt x="50577" y="1893919"/>
                </a:lnTo>
                <a:lnTo>
                  <a:pt x="24257" y="1876171"/>
                </a:lnTo>
                <a:lnTo>
                  <a:pt x="6508" y="1849850"/>
                </a:lnTo>
                <a:lnTo>
                  <a:pt x="0" y="1817624"/>
                </a:lnTo>
                <a:lnTo>
                  <a:pt x="0" y="82804"/>
                </a:lnTo>
                <a:lnTo>
                  <a:pt x="6508" y="50577"/>
                </a:lnTo>
                <a:lnTo>
                  <a:pt x="24256" y="24257"/>
                </a:lnTo>
                <a:lnTo>
                  <a:pt x="50577" y="6508"/>
                </a:lnTo>
                <a:lnTo>
                  <a:pt x="828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81647" y="1610867"/>
            <a:ext cx="83185" cy="1900555"/>
          </a:xfrm>
          <a:custGeom>
            <a:avLst/>
            <a:gdLst/>
            <a:ahLst/>
            <a:cxnLst/>
            <a:rect l="l" t="t" r="r" b="b"/>
            <a:pathLst>
              <a:path w="83184" h="1900554">
                <a:moveTo>
                  <a:pt x="0" y="0"/>
                </a:moveTo>
                <a:lnTo>
                  <a:pt x="32226" y="6508"/>
                </a:lnTo>
                <a:lnTo>
                  <a:pt x="58547" y="24257"/>
                </a:lnTo>
                <a:lnTo>
                  <a:pt x="76295" y="50577"/>
                </a:lnTo>
                <a:lnTo>
                  <a:pt x="82803" y="82804"/>
                </a:lnTo>
                <a:lnTo>
                  <a:pt x="82803" y="1817624"/>
                </a:lnTo>
                <a:lnTo>
                  <a:pt x="76295" y="1849850"/>
                </a:lnTo>
                <a:lnTo>
                  <a:pt x="58546" y="1876171"/>
                </a:lnTo>
                <a:lnTo>
                  <a:pt x="32226" y="1893919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419471" y="2129789"/>
            <a:ext cx="3632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r>
              <a:rPr sz="1400" b="1" spc="3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49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581015" y="2231898"/>
            <a:ext cx="28575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solidFill>
                  <a:srgbClr val="4F81BC"/>
                </a:solidFill>
                <a:latin typeface="Calibri"/>
                <a:cs typeface="Calibri"/>
              </a:rPr>
              <a:t>c    </a:t>
            </a:r>
            <a:r>
              <a:rPr sz="900" spc="-3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900" spc="25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25188" y="2129789"/>
            <a:ext cx="1873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86732" y="2231898"/>
            <a:ext cx="7620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55889" y="5288660"/>
            <a:ext cx="2254885" cy="660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P(tourisme│climat)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0.036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600" spc="-5" dirty="0">
                <a:latin typeface="Calibri"/>
                <a:cs typeface="Calibri"/>
              </a:rPr>
              <a:t>P(chaud│climat)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0.405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Skip-gram</a:t>
            </a:r>
            <a:r>
              <a:rPr spc="-95" dirty="0"/>
              <a:t> </a:t>
            </a:r>
            <a:r>
              <a:rPr spc="-15" dirty="0"/>
              <a:t>FeedForward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4683" y="2129789"/>
            <a:ext cx="1587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5741" y="2129789"/>
            <a:ext cx="2844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FF6600"/>
                </a:solidFill>
                <a:latin typeface="Calibri"/>
                <a:cs typeface="Calibri"/>
              </a:rPr>
              <a:t>W</a:t>
            </a:r>
            <a:r>
              <a:rPr sz="1350" spc="7" baseline="-21604" dirty="0">
                <a:solidFill>
                  <a:srgbClr val="FF6600"/>
                </a:solidFill>
                <a:latin typeface="Calibri"/>
                <a:cs typeface="Calibri"/>
              </a:rPr>
              <a:t>s</a:t>
            </a:r>
            <a:endParaRPr sz="1350" baseline="-21604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14297" y="2659633"/>
          <a:ext cx="1519553" cy="1872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621">
                <a:tc>
                  <a:txBody>
                    <a:bodyPr/>
                    <a:lstStyle/>
                    <a:p>
                      <a:pPr marR="44450" algn="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2667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72">
                <a:tc>
                  <a:txBody>
                    <a:bodyPr/>
                    <a:lstStyle/>
                    <a:p>
                      <a:pPr marR="45085" algn="r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661">
                <a:tc>
                  <a:txBody>
                    <a:bodyPr/>
                    <a:lstStyle/>
                    <a:p>
                      <a:pPr marR="26034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27">
                <a:tc>
                  <a:txBody>
                    <a:bodyPr/>
                    <a:lstStyle/>
                    <a:p>
                      <a:pPr marR="26034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75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684">
                <a:tc>
                  <a:txBody>
                    <a:bodyPr/>
                    <a:lstStyle/>
                    <a:p>
                      <a:pPr marR="26670" algn="r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613916" y="2648711"/>
            <a:ext cx="92710" cy="1908175"/>
          </a:xfrm>
          <a:custGeom>
            <a:avLst/>
            <a:gdLst/>
            <a:ahLst/>
            <a:cxnLst/>
            <a:rect l="l" t="t" r="r" b="b"/>
            <a:pathLst>
              <a:path w="92710" h="1908175">
                <a:moveTo>
                  <a:pt x="92202" y="1908048"/>
                </a:moveTo>
                <a:lnTo>
                  <a:pt x="56310" y="1900803"/>
                </a:lnTo>
                <a:lnTo>
                  <a:pt x="27003" y="1881044"/>
                </a:lnTo>
                <a:lnTo>
                  <a:pt x="7244" y="1851737"/>
                </a:lnTo>
                <a:lnTo>
                  <a:pt x="0" y="1815845"/>
                </a:lnTo>
                <a:lnTo>
                  <a:pt x="0" y="92201"/>
                </a:lnTo>
                <a:lnTo>
                  <a:pt x="7244" y="56310"/>
                </a:lnTo>
                <a:lnTo>
                  <a:pt x="27003" y="27003"/>
                </a:lnTo>
                <a:lnTo>
                  <a:pt x="56310" y="7244"/>
                </a:lnTo>
                <a:lnTo>
                  <a:pt x="9220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6570" y="2648711"/>
            <a:ext cx="92710" cy="1908175"/>
          </a:xfrm>
          <a:custGeom>
            <a:avLst/>
            <a:gdLst/>
            <a:ahLst/>
            <a:cxnLst/>
            <a:rect l="l" t="t" r="r" b="b"/>
            <a:pathLst>
              <a:path w="92710" h="1908175">
                <a:moveTo>
                  <a:pt x="0" y="0"/>
                </a:moveTo>
                <a:lnTo>
                  <a:pt x="35891" y="7244"/>
                </a:lnTo>
                <a:lnTo>
                  <a:pt x="65198" y="27003"/>
                </a:lnTo>
                <a:lnTo>
                  <a:pt x="84957" y="56310"/>
                </a:lnTo>
                <a:lnTo>
                  <a:pt x="92202" y="92201"/>
                </a:lnTo>
                <a:lnTo>
                  <a:pt x="92202" y="1815845"/>
                </a:lnTo>
                <a:lnTo>
                  <a:pt x="84957" y="1851737"/>
                </a:lnTo>
                <a:lnTo>
                  <a:pt x="65198" y="1881044"/>
                </a:lnTo>
                <a:lnTo>
                  <a:pt x="35891" y="1900803"/>
                </a:lnTo>
                <a:lnTo>
                  <a:pt x="0" y="19080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0123" y="926719"/>
            <a:ext cx="4670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Détails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dirty="0">
                <a:latin typeface="Calibri"/>
                <a:cs typeface="Calibri"/>
              </a:rPr>
              <a:t> modèle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Skip-gram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20" dirty="0">
                <a:latin typeface="Calibri"/>
                <a:cs typeface="Calibri"/>
              </a:rPr>
              <a:t>travers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exemple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64158" y="2646933"/>
          <a:ext cx="325120" cy="1896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29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08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004"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</a:pPr>
                      <a:r>
                        <a:rPr sz="10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341">
                <a:tc>
                  <a:txBody>
                    <a:bodyPr/>
                    <a:lstStyle/>
                    <a:p>
                      <a:pPr marL="1905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16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056132" y="2648711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7"/>
                </a:moveTo>
                <a:lnTo>
                  <a:pt x="36609" y="1895723"/>
                </a:lnTo>
                <a:lnTo>
                  <a:pt x="17556" y="1882886"/>
                </a:lnTo>
                <a:lnTo>
                  <a:pt x="4710" y="1863834"/>
                </a:lnTo>
                <a:lnTo>
                  <a:pt x="0" y="1840483"/>
                </a:lnTo>
                <a:lnTo>
                  <a:pt x="0" y="59943"/>
                </a:lnTo>
                <a:lnTo>
                  <a:pt x="4710" y="36593"/>
                </a:lnTo>
                <a:lnTo>
                  <a:pt x="17556" y="17541"/>
                </a:lnTo>
                <a:lnTo>
                  <a:pt x="36609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5852" y="2648711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3" y="59943"/>
                </a:lnTo>
                <a:lnTo>
                  <a:pt x="59943" y="1840483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222117" y="3197605"/>
          <a:ext cx="474345" cy="842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99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1"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418"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987">
                <a:tc>
                  <a:txBody>
                    <a:bodyPr/>
                    <a:lstStyle/>
                    <a:p>
                      <a:pPr marL="63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316223" y="3171444"/>
            <a:ext cx="48260" cy="901065"/>
          </a:xfrm>
          <a:custGeom>
            <a:avLst/>
            <a:gdLst/>
            <a:ahLst/>
            <a:cxnLst/>
            <a:rect l="l" t="t" r="r" b="b"/>
            <a:pathLst>
              <a:path w="48260" h="901064">
                <a:moveTo>
                  <a:pt x="48005" y="900683"/>
                </a:moveTo>
                <a:lnTo>
                  <a:pt x="29307" y="896915"/>
                </a:lnTo>
                <a:lnTo>
                  <a:pt x="14049" y="886634"/>
                </a:lnTo>
                <a:lnTo>
                  <a:pt x="3768" y="871376"/>
                </a:lnTo>
                <a:lnTo>
                  <a:pt x="0" y="852677"/>
                </a:lnTo>
                <a:lnTo>
                  <a:pt x="0" y="48005"/>
                </a:ln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6253" y="3171444"/>
            <a:ext cx="48260" cy="901065"/>
          </a:xfrm>
          <a:custGeom>
            <a:avLst/>
            <a:gdLst/>
            <a:ahLst/>
            <a:cxnLst/>
            <a:rect l="l" t="t" r="r" b="b"/>
            <a:pathLst>
              <a:path w="48260" h="901064">
                <a:moveTo>
                  <a:pt x="0" y="0"/>
                </a:moveTo>
                <a:lnTo>
                  <a:pt x="18698" y="3768"/>
                </a:lnTo>
                <a:lnTo>
                  <a:pt x="33956" y="14049"/>
                </a:lnTo>
                <a:lnTo>
                  <a:pt x="44237" y="29307"/>
                </a:lnTo>
                <a:lnTo>
                  <a:pt x="48006" y="48005"/>
                </a:lnTo>
                <a:lnTo>
                  <a:pt x="48006" y="852677"/>
                </a:lnTo>
                <a:lnTo>
                  <a:pt x="44237" y="871376"/>
                </a:lnTo>
                <a:lnTo>
                  <a:pt x="33956" y="886634"/>
                </a:lnTo>
                <a:lnTo>
                  <a:pt x="18698" y="896915"/>
                </a:lnTo>
                <a:lnTo>
                  <a:pt x="0" y="9006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12058" y="2129789"/>
            <a:ext cx="831215" cy="23939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200660" algn="r">
              <a:lnSpc>
                <a:spcPts val="500"/>
              </a:lnSpc>
              <a:spcBef>
                <a:spcPts val="185"/>
              </a:spcBef>
            </a:pPr>
            <a:r>
              <a:rPr sz="900" spc="10" dirty="0">
                <a:solidFill>
                  <a:srgbClr val="F79546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  <a:p>
            <a:pPr marL="38100">
              <a:lnSpc>
                <a:spcPts val="1100"/>
              </a:lnSpc>
            </a:pPr>
            <a:r>
              <a:rPr sz="1400" b="1" spc="10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350" spc="15" baseline="-21604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350" spc="112" baseline="-21604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79546"/>
                </a:solidFill>
                <a:latin typeface="Calibri"/>
                <a:cs typeface="Calibri"/>
              </a:rPr>
              <a:t>=</a:t>
            </a:r>
            <a:r>
              <a:rPr sz="1400" b="1" spc="-2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350" spc="7" baseline="-21604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r>
              <a:rPr sz="1350" spc="247" baseline="-21604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1711" y="3320237"/>
            <a:ext cx="593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climat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803650" y="2641784"/>
          <a:ext cx="1520824" cy="189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545">
                <a:tc>
                  <a:txBody>
                    <a:bodyPr/>
                    <a:lstStyle/>
                    <a:p>
                      <a:pPr marR="25400" algn="r">
                        <a:lnSpc>
                          <a:spcPts val="109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9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9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682">
                <a:tc>
                  <a:txBody>
                    <a:bodyPr/>
                    <a:lstStyle/>
                    <a:p>
                      <a:pPr marR="25400" algn="r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-1.0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3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944">
                <a:tc>
                  <a:txBody>
                    <a:bodyPr/>
                    <a:lstStyle/>
                    <a:p>
                      <a:pPr marR="45085" algn="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45085" algn="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5085" algn="r">
                        <a:lnSpc>
                          <a:spcPts val="1145"/>
                        </a:lnSpc>
                      </a:pPr>
                      <a:r>
                        <a:rPr sz="10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b="1" spc="-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-0.3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45"/>
                        </a:lnSpc>
                      </a:pPr>
                      <a:r>
                        <a:rPr sz="10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419">
                <a:tc>
                  <a:txBody>
                    <a:bodyPr/>
                    <a:lstStyle/>
                    <a:p>
                      <a:pPr marR="25400" algn="r">
                        <a:lnSpc>
                          <a:spcPts val="113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3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791">
                <a:tc>
                  <a:txBody>
                    <a:bodyPr/>
                    <a:lstStyle/>
                    <a:p>
                      <a:pPr marR="43815" algn="r">
                        <a:lnSpc>
                          <a:spcPts val="1160"/>
                        </a:lnSpc>
                      </a:pPr>
                      <a:r>
                        <a:rPr sz="1000" b="1" spc="-10" dirty="0">
                          <a:solidFill>
                            <a:srgbClr val="A468D2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60"/>
                        </a:lnSpc>
                      </a:pPr>
                      <a:r>
                        <a:rPr sz="1000" b="1" spc="-10" dirty="0">
                          <a:solidFill>
                            <a:srgbClr val="A468D2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b="1" spc="-10" dirty="0">
                          <a:solidFill>
                            <a:srgbClr val="A468D2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spc="-5" dirty="0">
                          <a:solidFill>
                            <a:srgbClr val="A468D2"/>
                          </a:solidFill>
                          <a:latin typeface="Times New Roman"/>
                          <a:cs typeface="Times New Roman"/>
                        </a:rPr>
                        <a:t>-1.0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60"/>
                        </a:lnSpc>
                      </a:pPr>
                      <a:r>
                        <a:rPr sz="1000" b="1" spc="-5" dirty="0">
                          <a:solidFill>
                            <a:srgbClr val="A468D2"/>
                          </a:solidFill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49">
                <a:tc>
                  <a:txBody>
                    <a:bodyPr/>
                    <a:lstStyle/>
                    <a:p>
                      <a:pPr marR="25400" algn="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75">
                <a:tc>
                  <a:txBody>
                    <a:bodyPr/>
                    <a:lstStyle/>
                    <a:p>
                      <a:pPr marR="45085" algn="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25400" algn="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-1.0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5085" algn="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-1.1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marR="45085" algn="r">
                        <a:lnSpc>
                          <a:spcPts val="10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9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3803903" y="2648711"/>
            <a:ext cx="92710" cy="1908175"/>
          </a:xfrm>
          <a:custGeom>
            <a:avLst/>
            <a:gdLst/>
            <a:ahLst/>
            <a:cxnLst/>
            <a:rect l="l" t="t" r="r" b="b"/>
            <a:pathLst>
              <a:path w="92710" h="1908175">
                <a:moveTo>
                  <a:pt x="92201" y="1908048"/>
                </a:moveTo>
                <a:lnTo>
                  <a:pt x="56310" y="1900803"/>
                </a:lnTo>
                <a:lnTo>
                  <a:pt x="27003" y="1881044"/>
                </a:lnTo>
                <a:lnTo>
                  <a:pt x="7244" y="1851737"/>
                </a:lnTo>
                <a:lnTo>
                  <a:pt x="0" y="1815845"/>
                </a:lnTo>
                <a:lnTo>
                  <a:pt x="0" y="92201"/>
                </a:lnTo>
                <a:lnTo>
                  <a:pt x="7244" y="56310"/>
                </a:lnTo>
                <a:lnTo>
                  <a:pt x="27003" y="27003"/>
                </a:lnTo>
                <a:lnTo>
                  <a:pt x="56310" y="7244"/>
                </a:lnTo>
                <a:lnTo>
                  <a:pt x="9220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26558" y="2648711"/>
            <a:ext cx="92710" cy="1908175"/>
          </a:xfrm>
          <a:custGeom>
            <a:avLst/>
            <a:gdLst/>
            <a:ahLst/>
            <a:cxnLst/>
            <a:rect l="l" t="t" r="r" b="b"/>
            <a:pathLst>
              <a:path w="92710" h="1908175">
                <a:moveTo>
                  <a:pt x="0" y="0"/>
                </a:moveTo>
                <a:lnTo>
                  <a:pt x="35891" y="7244"/>
                </a:lnTo>
                <a:lnTo>
                  <a:pt x="65198" y="27003"/>
                </a:lnTo>
                <a:lnTo>
                  <a:pt x="84957" y="56310"/>
                </a:lnTo>
                <a:lnTo>
                  <a:pt x="92201" y="92201"/>
                </a:lnTo>
                <a:lnTo>
                  <a:pt x="92201" y="1815845"/>
                </a:lnTo>
                <a:lnTo>
                  <a:pt x="84957" y="1851737"/>
                </a:lnTo>
                <a:lnTo>
                  <a:pt x="65198" y="1881044"/>
                </a:lnTo>
                <a:lnTo>
                  <a:pt x="35891" y="1900803"/>
                </a:lnTo>
                <a:lnTo>
                  <a:pt x="0" y="19080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463666" y="2668549"/>
          <a:ext cx="452755" cy="1888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649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08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2.3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5516879" y="2656332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7"/>
                </a:moveTo>
                <a:lnTo>
                  <a:pt x="36593" y="1895723"/>
                </a:lnTo>
                <a:lnTo>
                  <a:pt x="17541" y="1882886"/>
                </a:lnTo>
                <a:lnTo>
                  <a:pt x="4704" y="1863834"/>
                </a:lnTo>
                <a:lnTo>
                  <a:pt x="0" y="1840483"/>
                </a:lnTo>
                <a:lnTo>
                  <a:pt x="0" y="59943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16600" y="2656332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3"/>
                </a:lnTo>
                <a:lnTo>
                  <a:pt x="59944" y="1840483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122431" y="3858974"/>
          <a:ext cx="596900" cy="1903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511">
                <a:tc>
                  <a:txBody>
                    <a:bodyPr/>
                    <a:lstStyle/>
                    <a:p>
                      <a:pPr marL="10795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0.081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0.060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210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0.008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210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8890" algn="ctr">
                        <a:lnSpc>
                          <a:spcPts val="1080"/>
                        </a:lnSpc>
                      </a:pPr>
                      <a:r>
                        <a:rPr sz="1000" b="1" spc="-10" dirty="0">
                          <a:solidFill>
                            <a:srgbClr val="A468D2"/>
                          </a:solidFill>
                          <a:latin typeface="Calibri"/>
                          <a:cs typeface="Calibri"/>
                        </a:rPr>
                        <a:t>0.405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299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0.102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108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0.125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0.022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337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0.076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387">
                <a:tc>
                  <a:txBody>
                    <a:bodyPr/>
                    <a:lstStyle/>
                    <a:p>
                      <a:pPr marL="10795" algn="ctr">
                        <a:lnSpc>
                          <a:spcPts val="10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0.018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6167628" y="3860291"/>
            <a:ext cx="83185" cy="1900555"/>
          </a:xfrm>
          <a:custGeom>
            <a:avLst/>
            <a:gdLst/>
            <a:ahLst/>
            <a:cxnLst/>
            <a:rect l="l" t="t" r="r" b="b"/>
            <a:pathLst>
              <a:path w="83185" h="1900554">
                <a:moveTo>
                  <a:pt x="82804" y="1900427"/>
                </a:moveTo>
                <a:lnTo>
                  <a:pt x="50577" y="1893921"/>
                </a:lnTo>
                <a:lnTo>
                  <a:pt x="24257" y="1876175"/>
                </a:lnTo>
                <a:lnTo>
                  <a:pt x="6508" y="1849855"/>
                </a:lnTo>
                <a:lnTo>
                  <a:pt x="0" y="1817623"/>
                </a:lnTo>
                <a:lnTo>
                  <a:pt x="0" y="82803"/>
                </a:lnTo>
                <a:lnTo>
                  <a:pt x="6508" y="50577"/>
                </a:lnTo>
                <a:lnTo>
                  <a:pt x="24256" y="24256"/>
                </a:lnTo>
                <a:lnTo>
                  <a:pt x="50577" y="6508"/>
                </a:lnTo>
                <a:lnTo>
                  <a:pt x="828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81647" y="3860291"/>
            <a:ext cx="83185" cy="1900555"/>
          </a:xfrm>
          <a:custGeom>
            <a:avLst/>
            <a:gdLst/>
            <a:ahLst/>
            <a:cxnLst/>
            <a:rect l="l" t="t" r="r" b="b"/>
            <a:pathLst>
              <a:path w="83184" h="1900554">
                <a:moveTo>
                  <a:pt x="0" y="0"/>
                </a:moveTo>
                <a:lnTo>
                  <a:pt x="32226" y="6508"/>
                </a:lnTo>
                <a:lnTo>
                  <a:pt x="58547" y="24256"/>
                </a:lnTo>
                <a:lnTo>
                  <a:pt x="76295" y="50577"/>
                </a:lnTo>
                <a:lnTo>
                  <a:pt x="82803" y="82803"/>
                </a:lnTo>
                <a:lnTo>
                  <a:pt x="82803" y="1817623"/>
                </a:lnTo>
                <a:lnTo>
                  <a:pt x="76295" y="1849855"/>
                </a:lnTo>
                <a:lnTo>
                  <a:pt x="58546" y="1876175"/>
                </a:lnTo>
                <a:lnTo>
                  <a:pt x="32226" y="1893921"/>
                </a:lnTo>
                <a:lnTo>
                  <a:pt x="0" y="19004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122431" y="1609550"/>
          <a:ext cx="596900" cy="1903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270">
                <a:tc>
                  <a:txBody>
                    <a:bodyPr/>
                    <a:lstStyle/>
                    <a:p>
                      <a:pPr marL="10795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299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0.081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08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0.060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0.008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210">
                <a:tc>
                  <a:txBody>
                    <a:bodyPr/>
                    <a:lstStyle/>
                    <a:p>
                      <a:pPr marL="8890" algn="ctr">
                        <a:lnSpc>
                          <a:spcPts val="1080"/>
                        </a:lnSpc>
                      </a:pPr>
                      <a:r>
                        <a:rPr sz="10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0.036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210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0.405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0.102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0.125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0.022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210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0.076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399">
                <a:tc>
                  <a:txBody>
                    <a:bodyPr/>
                    <a:lstStyle/>
                    <a:p>
                      <a:pPr marL="10795" algn="ctr">
                        <a:lnSpc>
                          <a:spcPts val="10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0.018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6167628" y="1610867"/>
            <a:ext cx="83185" cy="1900555"/>
          </a:xfrm>
          <a:custGeom>
            <a:avLst/>
            <a:gdLst/>
            <a:ahLst/>
            <a:cxnLst/>
            <a:rect l="l" t="t" r="r" b="b"/>
            <a:pathLst>
              <a:path w="83185" h="1900554">
                <a:moveTo>
                  <a:pt x="82804" y="1900428"/>
                </a:moveTo>
                <a:lnTo>
                  <a:pt x="50577" y="1893919"/>
                </a:lnTo>
                <a:lnTo>
                  <a:pt x="24257" y="1876171"/>
                </a:lnTo>
                <a:lnTo>
                  <a:pt x="6508" y="1849850"/>
                </a:lnTo>
                <a:lnTo>
                  <a:pt x="0" y="1817624"/>
                </a:lnTo>
                <a:lnTo>
                  <a:pt x="0" y="82804"/>
                </a:lnTo>
                <a:lnTo>
                  <a:pt x="6508" y="50577"/>
                </a:lnTo>
                <a:lnTo>
                  <a:pt x="24256" y="24257"/>
                </a:lnTo>
                <a:lnTo>
                  <a:pt x="50577" y="6508"/>
                </a:lnTo>
                <a:lnTo>
                  <a:pt x="828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81647" y="1610867"/>
            <a:ext cx="83185" cy="1900555"/>
          </a:xfrm>
          <a:custGeom>
            <a:avLst/>
            <a:gdLst/>
            <a:ahLst/>
            <a:cxnLst/>
            <a:rect l="l" t="t" r="r" b="b"/>
            <a:pathLst>
              <a:path w="83184" h="1900554">
                <a:moveTo>
                  <a:pt x="0" y="0"/>
                </a:moveTo>
                <a:lnTo>
                  <a:pt x="32226" y="6508"/>
                </a:lnTo>
                <a:lnTo>
                  <a:pt x="58547" y="24257"/>
                </a:lnTo>
                <a:lnTo>
                  <a:pt x="76295" y="50577"/>
                </a:lnTo>
                <a:lnTo>
                  <a:pt x="82803" y="82804"/>
                </a:lnTo>
                <a:lnTo>
                  <a:pt x="82803" y="1817624"/>
                </a:lnTo>
                <a:lnTo>
                  <a:pt x="76295" y="1849850"/>
                </a:lnTo>
                <a:lnTo>
                  <a:pt x="58546" y="1876171"/>
                </a:lnTo>
                <a:lnTo>
                  <a:pt x="32226" y="1893919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56473" y="1283080"/>
            <a:ext cx="443230" cy="187960"/>
          </a:xfrm>
          <a:custGeom>
            <a:avLst/>
            <a:gdLst/>
            <a:ahLst/>
            <a:cxnLst/>
            <a:rect l="l" t="t" r="r" b="b"/>
            <a:pathLst>
              <a:path w="443229" h="187959">
                <a:moveTo>
                  <a:pt x="194055" y="1397"/>
                </a:moveTo>
                <a:lnTo>
                  <a:pt x="178816" y="1397"/>
                </a:lnTo>
                <a:lnTo>
                  <a:pt x="178816" y="185547"/>
                </a:lnTo>
                <a:lnTo>
                  <a:pt x="194055" y="185547"/>
                </a:lnTo>
                <a:lnTo>
                  <a:pt x="194055" y="1397"/>
                </a:lnTo>
                <a:close/>
              </a:path>
              <a:path w="443229" h="187959">
                <a:moveTo>
                  <a:pt x="383285" y="0"/>
                </a:moveTo>
                <a:lnTo>
                  <a:pt x="380619" y="7620"/>
                </a:lnTo>
                <a:lnTo>
                  <a:pt x="391497" y="12334"/>
                </a:lnTo>
                <a:lnTo>
                  <a:pt x="400875" y="18859"/>
                </a:lnTo>
                <a:lnTo>
                  <a:pt x="423322" y="62293"/>
                </a:lnTo>
                <a:lnTo>
                  <a:pt x="426084" y="92964"/>
                </a:lnTo>
                <a:lnTo>
                  <a:pt x="425392" y="109537"/>
                </a:lnTo>
                <a:lnTo>
                  <a:pt x="414908" y="150114"/>
                </a:lnTo>
                <a:lnTo>
                  <a:pt x="381000" y="180086"/>
                </a:lnTo>
                <a:lnTo>
                  <a:pt x="383285" y="187706"/>
                </a:lnTo>
                <a:lnTo>
                  <a:pt x="419183" y="166417"/>
                </a:lnTo>
                <a:lnTo>
                  <a:pt x="439340" y="127127"/>
                </a:lnTo>
                <a:lnTo>
                  <a:pt x="443229" y="93980"/>
                </a:lnTo>
                <a:lnTo>
                  <a:pt x="442255" y="76737"/>
                </a:lnTo>
                <a:lnTo>
                  <a:pt x="427735" y="32893"/>
                </a:lnTo>
                <a:lnTo>
                  <a:pt x="396928" y="4925"/>
                </a:lnTo>
                <a:lnTo>
                  <a:pt x="383285" y="0"/>
                </a:lnTo>
                <a:close/>
              </a:path>
              <a:path w="443229" h="187959">
                <a:moveTo>
                  <a:pt x="59817" y="0"/>
                </a:moveTo>
                <a:lnTo>
                  <a:pt x="24062" y="21395"/>
                </a:lnTo>
                <a:lnTo>
                  <a:pt x="3889" y="60817"/>
                </a:lnTo>
                <a:lnTo>
                  <a:pt x="0" y="93980"/>
                </a:lnTo>
                <a:lnTo>
                  <a:pt x="974" y="111220"/>
                </a:lnTo>
                <a:lnTo>
                  <a:pt x="15494" y="154940"/>
                </a:lnTo>
                <a:lnTo>
                  <a:pt x="46194" y="182800"/>
                </a:lnTo>
                <a:lnTo>
                  <a:pt x="59817" y="187706"/>
                </a:lnTo>
                <a:lnTo>
                  <a:pt x="62229" y="180086"/>
                </a:lnTo>
                <a:lnTo>
                  <a:pt x="51538" y="175367"/>
                </a:lnTo>
                <a:lnTo>
                  <a:pt x="42322" y="168814"/>
                </a:lnTo>
                <a:lnTo>
                  <a:pt x="19923" y="124587"/>
                </a:lnTo>
                <a:lnTo>
                  <a:pt x="17145" y="92964"/>
                </a:lnTo>
                <a:lnTo>
                  <a:pt x="17837" y="76914"/>
                </a:lnTo>
                <a:lnTo>
                  <a:pt x="28321" y="37338"/>
                </a:lnTo>
                <a:lnTo>
                  <a:pt x="62610" y="7620"/>
                </a:lnTo>
                <a:lnTo>
                  <a:pt x="59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711185" y="1218692"/>
            <a:ext cx="5359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P</a:t>
            </a:r>
            <a:r>
              <a:rPr sz="1600" spc="26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c</a:t>
            </a:r>
            <a:r>
              <a:rPr sz="1600" spc="12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w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129014" y="1129157"/>
            <a:ext cx="635635" cy="187960"/>
          </a:xfrm>
          <a:custGeom>
            <a:avLst/>
            <a:gdLst/>
            <a:ahLst/>
            <a:cxnLst/>
            <a:rect l="l" t="t" r="r" b="b"/>
            <a:pathLst>
              <a:path w="635634" h="187959">
                <a:moveTo>
                  <a:pt x="575309" y="0"/>
                </a:moveTo>
                <a:lnTo>
                  <a:pt x="572642" y="7619"/>
                </a:lnTo>
                <a:lnTo>
                  <a:pt x="583521" y="12334"/>
                </a:lnTo>
                <a:lnTo>
                  <a:pt x="592899" y="18859"/>
                </a:lnTo>
                <a:lnTo>
                  <a:pt x="615346" y="62293"/>
                </a:lnTo>
                <a:lnTo>
                  <a:pt x="618108" y="92963"/>
                </a:lnTo>
                <a:lnTo>
                  <a:pt x="617416" y="109537"/>
                </a:lnTo>
                <a:lnTo>
                  <a:pt x="606932" y="150113"/>
                </a:lnTo>
                <a:lnTo>
                  <a:pt x="573024" y="180085"/>
                </a:lnTo>
                <a:lnTo>
                  <a:pt x="575309" y="187832"/>
                </a:lnTo>
                <a:lnTo>
                  <a:pt x="611207" y="166419"/>
                </a:lnTo>
                <a:lnTo>
                  <a:pt x="631364" y="127126"/>
                </a:lnTo>
                <a:lnTo>
                  <a:pt x="635253" y="93979"/>
                </a:lnTo>
                <a:lnTo>
                  <a:pt x="634279" y="76737"/>
                </a:lnTo>
                <a:lnTo>
                  <a:pt x="619759" y="32892"/>
                </a:lnTo>
                <a:lnTo>
                  <a:pt x="588952" y="4925"/>
                </a:lnTo>
                <a:lnTo>
                  <a:pt x="575309" y="0"/>
                </a:lnTo>
                <a:close/>
              </a:path>
              <a:path w="635634" h="187959">
                <a:moveTo>
                  <a:pt x="59816" y="0"/>
                </a:moveTo>
                <a:lnTo>
                  <a:pt x="24062" y="21395"/>
                </a:lnTo>
                <a:lnTo>
                  <a:pt x="3889" y="60817"/>
                </a:lnTo>
                <a:lnTo>
                  <a:pt x="0" y="93979"/>
                </a:lnTo>
                <a:lnTo>
                  <a:pt x="974" y="111220"/>
                </a:lnTo>
                <a:lnTo>
                  <a:pt x="15493" y="154939"/>
                </a:lnTo>
                <a:lnTo>
                  <a:pt x="46194" y="182854"/>
                </a:lnTo>
                <a:lnTo>
                  <a:pt x="59816" y="187832"/>
                </a:lnTo>
                <a:lnTo>
                  <a:pt x="62229" y="180085"/>
                </a:lnTo>
                <a:lnTo>
                  <a:pt x="51538" y="175367"/>
                </a:lnTo>
                <a:lnTo>
                  <a:pt x="42322" y="168814"/>
                </a:lnTo>
                <a:lnTo>
                  <a:pt x="19923" y="124587"/>
                </a:lnTo>
                <a:lnTo>
                  <a:pt x="17144" y="92963"/>
                </a:lnTo>
                <a:lnTo>
                  <a:pt x="17837" y="76914"/>
                </a:lnTo>
                <a:lnTo>
                  <a:pt x="28320" y="37337"/>
                </a:lnTo>
                <a:lnTo>
                  <a:pt x="62610" y="7619"/>
                </a:lnTo>
                <a:lnTo>
                  <a:pt x="59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764778" y="1064767"/>
            <a:ext cx="875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exp</a:t>
            </a:r>
            <a:r>
              <a:rPr sz="1600" spc="270" dirty="0">
                <a:latin typeface="Cambria Math"/>
                <a:cs typeface="Cambria Math"/>
              </a:rPr>
              <a:t> </a:t>
            </a:r>
            <a:r>
              <a:rPr sz="1600" b="1" spc="-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600" b="1" spc="7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575" baseline="31746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sz="1600" spc="-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36533" y="1113536"/>
            <a:ext cx="17030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67740" algn="l"/>
                <a:tab pos="1264920" algn="l"/>
                <a:tab pos="1664335" algn="l"/>
              </a:tabLst>
            </a:pPr>
            <a:r>
              <a:rPr sz="2400" spc="-7" baseline="-29513" dirty="0">
                <a:latin typeface="Cambria Math"/>
                <a:cs typeface="Cambria Math"/>
              </a:rPr>
              <a:t>=</a:t>
            </a:r>
            <a:r>
              <a:rPr sz="1600" u="heavy" spc="-5" dirty="0">
                <a:solidFill>
                  <a:srgbClr val="4F81B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4F81BC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	</a:t>
            </a:r>
            <a:r>
              <a:rPr sz="1050" u="heavy" spc="10" dirty="0">
                <a:solidFill>
                  <a:srgbClr val="F79546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	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13978" y="1482343"/>
            <a:ext cx="27749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180" dirty="0">
                <a:latin typeface="Cambria Math"/>
                <a:cs typeface="Cambria Math"/>
              </a:rPr>
              <a:t>𝑖</a:t>
            </a:r>
            <a:r>
              <a:rPr sz="1150" spc="-10" dirty="0">
                <a:latin typeface="Cambria Math"/>
                <a:cs typeface="Cambria Math"/>
              </a:rPr>
              <a:t>=</a:t>
            </a:r>
            <a:r>
              <a:rPr sz="1150" spc="35" dirty="0"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45321" y="1293367"/>
            <a:ext cx="320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60" baseline="-19097" dirty="0">
                <a:latin typeface="Cambria Math"/>
                <a:cs typeface="Cambria Math"/>
              </a:rPr>
              <a:t>∑</a:t>
            </a:r>
            <a:r>
              <a:rPr sz="1150" spc="40" dirty="0">
                <a:latin typeface="Cambria Math"/>
                <a:cs typeface="Cambria Math"/>
              </a:rPr>
              <a:t>V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73438" y="1382776"/>
            <a:ext cx="1066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exp(</a:t>
            </a:r>
            <a:r>
              <a:rPr sz="1600" spc="-95" dirty="0">
                <a:latin typeface="Cambria Math"/>
                <a:cs typeface="Cambria Math"/>
              </a:rPr>
              <a:t> </a:t>
            </a:r>
            <a:r>
              <a:rPr sz="1600" b="1" spc="-10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575" spc="7" baseline="-21164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1575" spc="7" baseline="31746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sz="1600" spc="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575" spc="15" baseline="-21164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600" spc="-5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94071" y="2129789"/>
            <a:ext cx="4984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r>
              <a:rPr sz="1350" spc="7" baseline="-21604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350" spc="104" baseline="-21604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350" spc="15" baseline="-21604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endParaRPr sz="1350" baseline="-21604"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8076579" y="1965901"/>
          <a:ext cx="731520" cy="3102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903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0.036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127">
                <a:tc>
                  <a:txBody>
                    <a:bodyPr/>
                    <a:lstStyle/>
                    <a:p>
                      <a:pPr marR="45085" algn="ctr">
                        <a:lnSpc>
                          <a:spcPts val="164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0.081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63">
                <a:tc>
                  <a:txBody>
                    <a:bodyPr/>
                    <a:lstStyle/>
                    <a:p>
                      <a:pPr marR="45085" algn="ctr">
                        <a:lnSpc>
                          <a:spcPts val="164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0.060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000">
                <a:tc>
                  <a:txBody>
                    <a:bodyPr/>
                    <a:lstStyle/>
                    <a:p>
                      <a:pPr marR="45085" algn="ctr">
                        <a:lnSpc>
                          <a:spcPts val="164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0.008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127">
                <a:tc>
                  <a:txBody>
                    <a:bodyPr/>
                    <a:lstStyle/>
                    <a:p>
                      <a:pPr marR="45085" algn="ctr">
                        <a:lnSpc>
                          <a:spcPts val="1645"/>
                        </a:lnSpc>
                      </a:pPr>
                      <a:r>
                        <a:rPr sz="140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0.036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063">
                <a:tc>
                  <a:txBody>
                    <a:bodyPr/>
                    <a:lstStyle/>
                    <a:p>
                      <a:pPr marR="45085" algn="ctr">
                        <a:lnSpc>
                          <a:spcPts val="164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0.030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000">
                <a:tc>
                  <a:txBody>
                    <a:bodyPr/>
                    <a:lstStyle/>
                    <a:p>
                      <a:pPr marR="45085" algn="ctr">
                        <a:lnSpc>
                          <a:spcPts val="1645"/>
                        </a:lnSpc>
                      </a:pPr>
                      <a:r>
                        <a:rPr sz="1400" dirty="0">
                          <a:solidFill>
                            <a:srgbClr val="A468D2"/>
                          </a:solidFill>
                          <a:latin typeface="Calibri"/>
                          <a:cs typeface="Calibri"/>
                        </a:rPr>
                        <a:t>0.405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27">
                <a:tc>
                  <a:txBody>
                    <a:bodyPr/>
                    <a:lstStyle/>
                    <a:p>
                      <a:pPr marR="45085" algn="ctr">
                        <a:lnSpc>
                          <a:spcPts val="164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0.102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063">
                <a:tc>
                  <a:txBody>
                    <a:bodyPr/>
                    <a:lstStyle/>
                    <a:p>
                      <a:pPr marR="45085" algn="ctr">
                        <a:lnSpc>
                          <a:spcPts val="165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0.125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8000">
                <a:tc>
                  <a:txBody>
                    <a:bodyPr/>
                    <a:lstStyle/>
                    <a:p>
                      <a:pPr marR="45085" algn="ctr">
                        <a:lnSpc>
                          <a:spcPts val="164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127">
                <a:tc>
                  <a:txBody>
                    <a:bodyPr/>
                    <a:lstStyle/>
                    <a:p>
                      <a:pPr marR="45085" algn="ctr">
                        <a:lnSpc>
                          <a:spcPts val="164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0.076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374">
                <a:tc>
                  <a:txBody>
                    <a:bodyPr/>
                    <a:lstStyle/>
                    <a:p>
                      <a:pPr marR="45085" algn="ctr">
                        <a:lnSpc>
                          <a:spcPts val="164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0.018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8124443" y="1965960"/>
            <a:ext cx="114935" cy="3103245"/>
          </a:xfrm>
          <a:custGeom>
            <a:avLst/>
            <a:gdLst/>
            <a:ahLst/>
            <a:cxnLst/>
            <a:rect l="l" t="t" r="r" b="b"/>
            <a:pathLst>
              <a:path w="114934" h="3103245">
                <a:moveTo>
                  <a:pt x="114807" y="3102864"/>
                </a:moveTo>
                <a:lnTo>
                  <a:pt x="70133" y="3093837"/>
                </a:lnTo>
                <a:lnTo>
                  <a:pt x="33639" y="3069224"/>
                </a:lnTo>
                <a:lnTo>
                  <a:pt x="9026" y="3032730"/>
                </a:lnTo>
                <a:lnTo>
                  <a:pt x="0" y="2988056"/>
                </a:lnTo>
                <a:lnTo>
                  <a:pt x="0" y="114807"/>
                </a:lnTo>
                <a:lnTo>
                  <a:pt x="9026" y="70133"/>
                </a:lnTo>
                <a:lnTo>
                  <a:pt x="33639" y="33639"/>
                </a:lnTo>
                <a:lnTo>
                  <a:pt x="70133" y="9026"/>
                </a:lnTo>
                <a:lnTo>
                  <a:pt x="11480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98483" y="1965960"/>
            <a:ext cx="114935" cy="3103245"/>
          </a:xfrm>
          <a:custGeom>
            <a:avLst/>
            <a:gdLst/>
            <a:ahLst/>
            <a:cxnLst/>
            <a:rect l="l" t="t" r="r" b="b"/>
            <a:pathLst>
              <a:path w="114934" h="3103245">
                <a:moveTo>
                  <a:pt x="0" y="0"/>
                </a:moveTo>
                <a:lnTo>
                  <a:pt x="44674" y="9026"/>
                </a:lnTo>
                <a:lnTo>
                  <a:pt x="81168" y="33639"/>
                </a:lnTo>
                <a:lnTo>
                  <a:pt x="105781" y="70133"/>
                </a:lnTo>
                <a:lnTo>
                  <a:pt x="114808" y="114807"/>
                </a:lnTo>
                <a:lnTo>
                  <a:pt x="114808" y="2988056"/>
                </a:lnTo>
                <a:lnTo>
                  <a:pt x="105781" y="3032730"/>
                </a:lnTo>
                <a:lnTo>
                  <a:pt x="81168" y="3069224"/>
                </a:lnTo>
                <a:lnTo>
                  <a:pt x="44674" y="3093837"/>
                </a:lnTo>
                <a:lnTo>
                  <a:pt x="0" y="310286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99788" y="2129789"/>
            <a:ext cx="2882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r>
              <a:rPr sz="1350" spc="7" baseline="-21604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endParaRPr sz="1350" baseline="-21604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50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792089" y="1217498"/>
            <a:ext cx="11995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Softmax(</a:t>
            </a:r>
            <a:r>
              <a:rPr sz="1400" b="1" spc="-5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r>
              <a:rPr sz="1350" spc="-7" baseline="-21604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350" spc="120" baseline="-21604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350" spc="7" baseline="-21604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400" spc="5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898381" y="1922120"/>
            <a:ext cx="93853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400">
              <a:lnSpc>
                <a:spcPct val="120000"/>
              </a:lnSpc>
              <a:spcBef>
                <a:spcPts val="100"/>
              </a:spcBef>
            </a:pP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ar</a:t>
            </a:r>
            <a:r>
              <a:rPr sz="1400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spc="-55" dirty="0">
                <a:solidFill>
                  <a:srgbClr val="4F81BC"/>
                </a:solidFill>
                <a:latin typeface="Calibri"/>
                <a:cs typeface="Calibri"/>
              </a:rPr>
              <a:t>k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h 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connue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 place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ja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-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l-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fna 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tourisme</a:t>
            </a:r>
            <a:endParaRPr sz="1400">
              <a:latin typeface="Calibri"/>
              <a:cs typeface="Calibri"/>
            </a:endParaRPr>
          </a:p>
          <a:p>
            <a:pPr marL="12700" marR="115570">
              <a:lnSpc>
                <a:spcPct val="120000"/>
              </a:lnSpc>
            </a:pP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climat 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A468D2"/>
                </a:solidFill>
                <a:latin typeface="Calibri"/>
                <a:cs typeface="Calibri"/>
              </a:rPr>
              <a:t>chaud </a:t>
            </a:r>
            <a:r>
              <a:rPr sz="1400" dirty="0">
                <a:solidFill>
                  <a:srgbClr val="A468D2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1400" spc="-3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é</a:t>
            </a:r>
            <a:r>
              <a:rPr sz="1400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nc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e 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palais 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congrès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jardins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favorisent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35800" y="5323459"/>
            <a:ext cx="44088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6600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FF6600"/>
                </a:solidFill>
                <a:latin typeface="Calibri"/>
                <a:cs typeface="Calibri"/>
              </a:rPr>
              <a:t>probabilité</a:t>
            </a:r>
            <a:r>
              <a:rPr sz="1400" spc="2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6600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6600"/>
                </a:solidFill>
                <a:latin typeface="Calibri"/>
                <a:cs typeface="Calibri"/>
              </a:rPr>
              <a:t>trouver</a:t>
            </a:r>
            <a:r>
              <a:rPr sz="1400" dirty="0">
                <a:solidFill>
                  <a:srgbClr val="FF6600"/>
                </a:solidFill>
                <a:latin typeface="Calibri"/>
                <a:cs typeface="Calibri"/>
              </a:rPr>
              <a:t> le</a:t>
            </a:r>
            <a:r>
              <a:rPr sz="1400" spc="1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6600"/>
                </a:solidFill>
                <a:latin typeface="Calibri"/>
                <a:cs typeface="Calibri"/>
              </a:rPr>
              <a:t>mot</a:t>
            </a:r>
            <a:r>
              <a:rPr sz="1400" spc="-1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6600"/>
                </a:solidFill>
                <a:latin typeface="Calibri"/>
                <a:cs typeface="Calibri"/>
              </a:rPr>
              <a:t>"palais"</a:t>
            </a:r>
            <a:r>
              <a:rPr sz="1400" spc="1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6600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6600"/>
                </a:solidFill>
                <a:latin typeface="Calibri"/>
                <a:cs typeface="Calibri"/>
              </a:rPr>
              <a:t>le</a:t>
            </a:r>
            <a:r>
              <a:rPr sz="1400" spc="1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6600"/>
                </a:solidFill>
                <a:latin typeface="Calibri"/>
                <a:cs typeface="Calibri"/>
              </a:rPr>
              <a:t>contexte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6600"/>
                </a:solidFill>
                <a:latin typeface="Calibri"/>
                <a:cs typeface="Calibri"/>
              </a:rPr>
              <a:t>du</a:t>
            </a:r>
            <a:r>
              <a:rPr sz="1400" spc="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6600"/>
                </a:solidFill>
                <a:latin typeface="Calibri"/>
                <a:cs typeface="Calibri"/>
              </a:rPr>
              <a:t>mot</a:t>
            </a:r>
            <a:r>
              <a:rPr sz="140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6600"/>
                </a:solidFill>
                <a:latin typeface="Calibri"/>
                <a:cs typeface="Calibri"/>
              </a:rPr>
              <a:t>"climat" sélectionné</a:t>
            </a:r>
            <a:r>
              <a:rPr sz="1400" spc="2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6600"/>
                </a:solidFill>
                <a:latin typeface="Calibri"/>
                <a:cs typeface="Calibri"/>
              </a:rPr>
              <a:t>aléatoirement</a:t>
            </a:r>
            <a:r>
              <a:rPr sz="1400" spc="2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6600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6600"/>
                </a:solidFill>
                <a:latin typeface="Calibri"/>
                <a:cs typeface="Calibri"/>
              </a:rPr>
              <a:t>égale</a:t>
            </a:r>
            <a:r>
              <a:rPr sz="1400" spc="10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6600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FF660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6600"/>
                </a:solidFill>
                <a:latin typeface="Calibri"/>
                <a:cs typeface="Calibri"/>
              </a:rPr>
              <a:t>0.125.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Skip-gram</a:t>
            </a:r>
            <a:r>
              <a:rPr spc="-95" dirty="0"/>
              <a:t> </a:t>
            </a:r>
            <a:r>
              <a:rPr spc="-15" dirty="0"/>
              <a:t>FeedForward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4683" y="2129789"/>
            <a:ext cx="1587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5741" y="2129789"/>
            <a:ext cx="2844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FF6600"/>
                </a:solidFill>
                <a:latin typeface="Calibri"/>
                <a:cs typeface="Calibri"/>
              </a:rPr>
              <a:t>W</a:t>
            </a:r>
            <a:r>
              <a:rPr sz="1350" spc="7" baseline="-21604" dirty="0">
                <a:solidFill>
                  <a:srgbClr val="FF6600"/>
                </a:solidFill>
                <a:latin typeface="Calibri"/>
                <a:cs typeface="Calibri"/>
              </a:rPr>
              <a:t>s</a:t>
            </a:r>
            <a:endParaRPr sz="1350" baseline="-21604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614297" y="2659633"/>
          <a:ext cx="1519553" cy="1872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2621">
                <a:tc>
                  <a:txBody>
                    <a:bodyPr/>
                    <a:lstStyle/>
                    <a:p>
                      <a:pPr marR="44450" algn="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2667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572">
                <a:tc>
                  <a:txBody>
                    <a:bodyPr/>
                    <a:lstStyle/>
                    <a:p>
                      <a:pPr marR="45085" algn="r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075"/>
                        </a:lnSpc>
                      </a:pPr>
                      <a:r>
                        <a:rPr sz="1000" b="1" spc="-10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8661">
                <a:tc>
                  <a:txBody>
                    <a:bodyPr/>
                    <a:lstStyle/>
                    <a:p>
                      <a:pPr marR="26034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27">
                <a:tc>
                  <a:txBody>
                    <a:bodyPr/>
                    <a:lstStyle/>
                    <a:p>
                      <a:pPr marR="26034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75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4450" algn="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684">
                <a:tc>
                  <a:txBody>
                    <a:bodyPr/>
                    <a:lstStyle/>
                    <a:p>
                      <a:pPr marR="26670" algn="r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02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613916" y="2648711"/>
            <a:ext cx="92710" cy="1908175"/>
          </a:xfrm>
          <a:custGeom>
            <a:avLst/>
            <a:gdLst/>
            <a:ahLst/>
            <a:cxnLst/>
            <a:rect l="l" t="t" r="r" b="b"/>
            <a:pathLst>
              <a:path w="92710" h="1908175">
                <a:moveTo>
                  <a:pt x="92202" y="1908048"/>
                </a:moveTo>
                <a:lnTo>
                  <a:pt x="56310" y="1900803"/>
                </a:lnTo>
                <a:lnTo>
                  <a:pt x="27003" y="1881044"/>
                </a:lnTo>
                <a:lnTo>
                  <a:pt x="7244" y="1851737"/>
                </a:lnTo>
                <a:lnTo>
                  <a:pt x="0" y="1815845"/>
                </a:lnTo>
                <a:lnTo>
                  <a:pt x="0" y="92201"/>
                </a:lnTo>
                <a:lnTo>
                  <a:pt x="7244" y="56310"/>
                </a:lnTo>
                <a:lnTo>
                  <a:pt x="27003" y="27003"/>
                </a:lnTo>
                <a:lnTo>
                  <a:pt x="56310" y="7244"/>
                </a:lnTo>
                <a:lnTo>
                  <a:pt x="9220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6570" y="2648711"/>
            <a:ext cx="92710" cy="1908175"/>
          </a:xfrm>
          <a:custGeom>
            <a:avLst/>
            <a:gdLst/>
            <a:ahLst/>
            <a:cxnLst/>
            <a:rect l="l" t="t" r="r" b="b"/>
            <a:pathLst>
              <a:path w="92710" h="1908175">
                <a:moveTo>
                  <a:pt x="0" y="0"/>
                </a:moveTo>
                <a:lnTo>
                  <a:pt x="35891" y="7244"/>
                </a:lnTo>
                <a:lnTo>
                  <a:pt x="65198" y="27003"/>
                </a:lnTo>
                <a:lnTo>
                  <a:pt x="84957" y="56310"/>
                </a:lnTo>
                <a:lnTo>
                  <a:pt x="92202" y="92201"/>
                </a:lnTo>
                <a:lnTo>
                  <a:pt x="92202" y="1815845"/>
                </a:lnTo>
                <a:lnTo>
                  <a:pt x="84957" y="1851737"/>
                </a:lnTo>
                <a:lnTo>
                  <a:pt x="65198" y="1881044"/>
                </a:lnTo>
                <a:lnTo>
                  <a:pt x="35891" y="1900803"/>
                </a:lnTo>
                <a:lnTo>
                  <a:pt x="0" y="19080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7423" y="905653"/>
            <a:ext cx="6361430" cy="5518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latin typeface="Calibri"/>
                <a:cs typeface="Calibri"/>
              </a:rPr>
              <a:t>Détails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dirty="0">
                <a:latin typeface="Calibri"/>
                <a:cs typeface="Calibri"/>
              </a:rPr>
              <a:t> modèle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Skip-gram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20" dirty="0">
                <a:latin typeface="Calibri"/>
                <a:cs typeface="Calibri"/>
              </a:rPr>
              <a:t>travers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exemple</a:t>
            </a:r>
            <a:endParaRPr sz="1800">
              <a:latin typeface="Calibri"/>
              <a:cs typeface="Calibri"/>
            </a:endParaRPr>
          </a:p>
          <a:p>
            <a:pPr marL="5212715">
              <a:lnSpc>
                <a:spcPct val="100000"/>
              </a:lnSpc>
              <a:spcBef>
                <a:spcPts val="135"/>
              </a:spcBef>
            </a:pPr>
            <a:r>
              <a:rPr sz="1400" spc="-5" dirty="0">
                <a:latin typeface="Calibri"/>
                <a:cs typeface="Calibri"/>
              </a:rPr>
              <a:t>Softmax(</a:t>
            </a:r>
            <a:r>
              <a:rPr sz="1400" b="1" spc="-5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r>
              <a:rPr sz="1350" spc="-7" baseline="-21604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350" spc="120" baseline="-21604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350" spc="7" baseline="-21604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400" spc="5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64158" y="2646933"/>
          <a:ext cx="325120" cy="1896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29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08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004"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</a:pPr>
                      <a:r>
                        <a:rPr sz="1000" b="1" dirty="0">
                          <a:solidFill>
                            <a:srgbClr val="E36C09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341">
                <a:tc>
                  <a:txBody>
                    <a:bodyPr/>
                    <a:lstStyle/>
                    <a:p>
                      <a:pPr marL="1905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16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056132" y="2648711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7"/>
                </a:moveTo>
                <a:lnTo>
                  <a:pt x="36609" y="1895723"/>
                </a:lnTo>
                <a:lnTo>
                  <a:pt x="17556" y="1882886"/>
                </a:lnTo>
                <a:lnTo>
                  <a:pt x="4710" y="1863834"/>
                </a:lnTo>
                <a:lnTo>
                  <a:pt x="0" y="1840483"/>
                </a:lnTo>
                <a:lnTo>
                  <a:pt x="0" y="59943"/>
                </a:lnTo>
                <a:lnTo>
                  <a:pt x="4710" y="36593"/>
                </a:lnTo>
                <a:lnTo>
                  <a:pt x="17556" y="17541"/>
                </a:lnTo>
                <a:lnTo>
                  <a:pt x="36609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5852" y="2648711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3" y="59943"/>
                </a:lnTo>
                <a:lnTo>
                  <a:pt x="59943" y="1840483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222117" y="3197605"/>
          <a:ext cx="474345" cy="842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99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1"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418"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987">
                <a:tc>
                  <a:txBody>
                    <a:bodyPr/>
                    <a:lstStyle/>
                    <a:p>
                      <a:pPr marL="63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316223" y="3171444"/>
            <a:ext cx="48260" cy="901065"/>
          </a:xfrm>
          <a:custGeom>
            <a:avLst/>
            <a:gdLst/>
            <a:ahLst/>
            <a:cxnLst/>
            <a:rect l="l" t="t" r="r" b="b"/>
            <a:pathLst>
              <a:path w="48260" h="901064">
                <a:moveTo>
                  <a:pt x="48005" y="900683"/>
                </a:moveTo>
                <a:lnTo>
                  <a:pt x="29307" y="896915"/>
                </a:lnTo>
                <a:lnTo>
                  <a:pt x="14049" y="886634"/>
                </a:lnTo>
                <a:lnTo>
                  <a:pt x="3768" y="871376"/>
                </a:lnTo>
                <a:lnTo>
                  <a:pt x="0" y="852677"/>
                </a:lnTo>
                <a:lnTo>
                  <a:pt x="0" y="48005"/>
                </a:ln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56253" y="3171444"/>
            <a:ext cx="48260" cy="901065"/>
          </a:xfrm>
          <a:custGeom>
            <a:avLst/>
            <a:gdLst/>
            <a:ahLst/>
            <a:cxnLst/>
            <a:rect l="l" t="t" r="r" b="b"/>
            <a:pathLst>
              <a:path w="48260" h="901064">
                <a:moveTo>
                  <a:pt x="0" y="0"/>
                </a:moveTo>
                <a:lnTo>
                  <a:pt x="18698" y="3768"/>
                </a:lnTo>
                <a:lnTo>
                  <a:pt x="33956" y="14049"/>
                </a:lnTo>
                <a:lnTo>
                  <a:pt x="44237" y="29307"/>
                </a:lnTo>
                <a:lnTo>
                  <a:pt x="48006" y="48005"/>
                </a:lnTo>
                <a:lnTo>
                  <a:pt x="48006" y="852677"/>
                </a:lnTo>
                <a:lnTo>
                  <a:pt x="44237" y="871376"/>
                </a:lnTo>
                <a:lnTo>
                  <a:pt x="33956" y="886634"/>
                </a:lnTo>
                <a:lnTo>
                  <a:pt x="18698" y="896915"/>
                </a:lnTo>
                <a:lnTo>
                  <a:pt x="0" y="9006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12058" y="2129789"/>
            <a:ext cx="831215" cy="23939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200660" algn="r">
              <a:lnSpc>
                <a:spcPts val="500"/>
              </a:lnSpc>
              <a:spcBef>
                <a:spcPts val="185"/>
              </a:spcBef>
            </a:pPr>
            <a:r>
              <a:rPr sz="900" spc="10" dirty="0">
                <a:solidFill>
                  <a:srgbClr val="F79546"/>
                </a:solidFill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  <a:p>
            <a:pPr marL="38100">
              <a:lnSpc>
                <a:spcPts val="1100"/>
              </a:lnSpc>
            </a:pPr>
            <a:r>
              <a:rPr sz="1400" b="1" spc="10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350" spc="15" baseline="-21604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350" spc="112" baseline="-21604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79546"/>
                </a:solidFill>
                <a:latin typeface="Calibri"/>
                <a:cs typeface="Calibri"/>
              </a:rPr>
              <a:t>=</a:t>
            </a:r>
            <a:r>
              <a:rPr sz="1400" b="1" spc="-2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400" b="1" spc="5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350" spc="7" baseline="-21604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r>
              <a:rPr sz="1350" spc="247" baseline="-21604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w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041642" y="1609344"/>
          <a:ext cx="325120" cy="1896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marL="127000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02">
                <a:tc>
                  <a:txBody>
                    <a:bodyPr/>
                    <a:lstStyle/>
                    <a:p>
                      <a:pPr marL="131445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210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99">
                <a:tc>
                  <a:txBody>
                    <a:bodyPr/>
                    <a:lstStyle/>
                    <a:p>
                      <a:pPr marL="131445">
                        <a:lnSpc>
                          <a:spcPts val="1150"/>
                        </a:lnSpc>
                      </a:pPr>
                      <a:r>
                        <a:rPr sz="10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pPr marL="131445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08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L="131445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131445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9884">
                <a:tc>
                  <a:txBody>
                    <a:bodyPr/>
                    <a:lstStyle/>
                    <a:p>
                      <a:pPr marL="131445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251">
                <a:tc>
                  <a:txBody>
                    <a:bodyPr/>
                    <a:lstStyle/>
                    <a:p>
                      <a:pPr marL="131445">
                        <a:lnSpc>
                          <a:spcPts val="108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7031735" y="1610867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8"/>
                </a:moveTo>
                <a:lnTo>
                  <a:pt x="36593" y="1895723"/>
                </a:lnTo>
                <a:lnTo>
                  <a:pt x="17541" y="1882886"/>
                </a:lnTo>
                <a:lnTo>
                  <a:pt x="4704" y="1863834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31456" y="1610867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86650" y="2377185"/>
            <a:ext cx="858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tourisme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046214" y="3840791"/>
          <a:ext cx="317500" cy="192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104">
                <a:tc>
                  <a:txBody>
                    <a:bodyPr/>
                    <a:lstStyle/>
                    <a:p>
                      <a:pPr marL="127000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458">
                <a:tc>
                  <a:txBody>
                    <a:bodyPr/>
                    <a:lstStyle/>
                    <a:p>
                      <a:pPr marL="127000">
                        <a:lnSpc>
                          <a:spcPts val="117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82">
                <a:tc>
                  <a:txBody>
                    <a:bodyPr/>
                    <a:lstStyle/>
                    <a:p>
                      <a:pPr marL="127000">
                        <a:lnSpc>
                          <a:spcPts val="117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88">
                <a:tc>
                  <a:txBody>
                    <a:bodyPr/>
                    <a:lstStyle/>
                    <a:p>
                      <a:pPr marL="127000">
                        <a:lnSpc>
                          <a:spcPts val="117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051">
                <a:tc>
                  <a:txBody>
                    <a:bodyPr/>
                    <a:lstStyle/>
                    <a:p>
                      <a:pPr marL="127000">
                        <a:lnSpc>
                          <a:spcPts val="117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115">
                <a:tc>
                  <a:txBody>
                    <a:bodyPr/>
                    <a:lstStyle/>
                    <a:p>
                      <a:pPr marL="127000">
                        <a:lnSpc>
                          <a:spcPts val="117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88">
                <a:tc>
                  <a:txBody>
                    <a:bodyPr/>
                    <a:lstStyle/>
                    <a:p>
                      <a:pPr marL="127000">
                        <a:lnSpc>
                          <a:spcPts val="1175"/>
                        </a:lnSpc>
                      </a:pPr>
                      <a:r>
                        <a:rPr sz="1000" b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051">
                <a:tc>
                  <a:txBody>
                    <a:bodyPr/>
                    <a:lstStyle/>
                    <a:p>
                      <a:pPr marL="127000">
                        <a:lnSpc>
                          <a:spcPts val="117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852">
                <a:tc>
                  <a:txBody>
                    <a:bodyPr/>
                    <a:lstStyle/>
                    <a:p>
                      <a:pPr marL="127000">
                        <a:lnSpc>
                          <a:spcPts val="117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157">
                <a:tc>
                  <a:txBody>
                    <a:bodyPr/>
                    <a:lstStyle/>
                    <a:p>
                      <a:pPr marL="127000">
                        <a:lnSpc>
                          <a:spcPts val="117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120">
                <a:tc>
                  <a:txBody>
                    <a:bodyPr/>
                    <a:lstStyle/>
                    <a:p>
                      <a:pPr marL="127000">
                        <a:lnSpc>
                          <a:spcPts val="117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1104">
                <a:tc>
                  <a:txBody>
                    <a:bodyPr/>
                    <a:lstStyle/>
                    <a:p>
                      <a:pPr marL="127000">
                        <a:lnSpc>
                          <a:spcPts val="109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7031735" y="3860291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7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3"/>
                </a:lnTo>
                <a:lnTo>
                  <a:pt x="0" y="59943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31456" y="3860291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3"/>
                </a:lnTo>
                <a:lnTo>
                  <a:pt x="59944" y="1840483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79538" y="4554982"/>
            <a:ext cx="591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ha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ud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1711" y="3320237"/>
            <a:ext cx="5930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climat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803650" y="2641784"/>
          <a:ext cx="1520824" cy="189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545">
                <a:tc>
                  <a:txBody>
                    <a:bodyPr/>
                    <a:lstStyle/>
                    <a:p>
                      <a:pPr marR="25400" algn="r">
                        <a:lnSpc>
                          <a:spcPts val="109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9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9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682">
                <a:tc>
                  <a:txBody>
                    <a:bodyPr/>
                    <a:lstStyle/>
                    <a:p>
                      <a:pPr marR="25400" algn="r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-1.0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3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944">
                <a:tc>
                  <a:txBody>
                    <a:bodyPr/>
                    <a:lstStyle/>
                    <a:p>
                      <a:pPr marR="45085" algn="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45085" algn="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5085" algn="r">
                        <a:lnSpc>
                          <a:spcPts val="1145"/>
                        </a:lnSpc>
                      </a:pPr>
                      <a:r>
                        <a:rPr sz="10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b="1" spc="-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-0.3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45"/>
                        </a:lnSpc>
                      </a:pPr>
                      <a:r>
                        <a:rPr sz="10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419">
                <a:tc>
                  <a:txBody>
                    <a:bodyPr/>
                    <a:lstStyle/>
                    <a:p>
                      <a:pPr marR="25400" algn="r">
                        <a:lnSpc>
                          <a:spcPts val="113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3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791">
                <a:tc>
                  <a:txBody>
                    <a:bodyPr/>
                    <a:lstStyle/>
                    <a:p>
                      <a:pPr marR="43815" algn="r">
                        <a:lnSpc>
                          <a:spcPts val="1160"/>
                        </a:lnSpc>
                      </a:pPr>
                      <a:r>
                        <a:rPr sz="1000" b="1" spc="-10" dirty="0">
                          <a:solidFill>
                            <a:srgbClr val="A468D2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60"/>
                        </a:lnSpc>
                      </a:pPr>
                      <a:r>
                        <a:rPr sz="1000" b="1" spc="-10" dirty="0">
                          <a:solidFill>
                            <a:srgbClr val="A468D2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b="1" spc="-10" dirty="0">
                          <a:solidFill>
                            <a:srgbClr val="A468D2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spc="-5" dirty="0">
                          <a:solidFill>
                            <a:srgbClr val="A468D2"/>
                          </a:solidFill>
                          <a:latin typeface="Times New Roman"/>
                          <a:cs typeface="Times New Roman"/>
                        </a:rPr>
                        <a:t>-1.0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60"/>
                        </a:lnSpc>
                      </a:pPr>
                      <a:r>
                        <a:rPr sz="1000" b="1" spc="-5" dirty="0">
                          <a:solidFill>
                            <a:srgbClr val="A468D2"/>
                          </a:solidFill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949">
                <a:tc>
                  <a:txBody>
                    <a:bodyPr/>
                    <a:lstStyle/>
                    <a:p>
                      <a:pPr marR="25400" algn="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775">
                <a:tc>
                  <a:txBody>
                    <a:bodyPr/>
                    <a:lstStyle/>
                    <a:p>
                      <a:pPr marR="45085" algn="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R="25400" algn="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-1.0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5085" algn="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-1.1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1609">
                <a:tc>
                  <a:txBody>
                    <a:bodyPr/>
                    <a:lstStyle/>
                    <a:p>
                      <a:pPr marR="45085" algn="r">
                        <a:lnSpc>
                          <a:spcPts val="10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9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803903" y="2648711"/>
            <a:ext cx="92710" cy="1908175"/>
          </a:xfrm>
          <a:custGeom>
            <a:avLst/>
            <a:gdLst/>
            <a:ahLst/>
            <a:cxnLst/>
            <a:rect l="l" t="t" r="r" b="b"/>
            <a:pathLst>
              <a:path w="92710" h="1908175">
                <a:moveTo>
                  <a:pt x="92201" y="1908048"/>
                </a:moveTo>
                <a:lnTo>
                  <a:pt x="56310" y="1900803"/>
                </a:lnTo>
                <a:lnTo>
                  <a:pt x="27003" y="1881044"/>
                </a:lnTo>
                <a:lnTo>
                  <a:pt x="7244" y="1851737"/>
                </a:lnTo>
                <a:lnTo>
                  <a:pt x="0" y="1815845"/>
                </a:lnTo>
                <a:lnTo>
                  <a:pt x="0" y="92201"/>
                </a:lnTo>
                <a:lnTo>
                  <a:pt x="7244" y="56310"/>
                </a:lnTo>
                <a:lnTo>
                  <a:pt x="27003" y="27003"/>
                </a:lnTo>
                <a:lnTo>
                  <a:pt x="56310" y="7244"/>
                </a:lnTo>
                <a:lnTo>
                  <a:pt x="9220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26558" y="2648711"/>
            <a:ext cx="92710" cy="1908175"/>
          </a:xfrm>
          <a:custGeom>
            <a:avLst/>
            <a:gdLst/>
            <a:ahLst/>
            <a:cxnLst/>
            <a:rect l="l" t="t" r="r" b="b"/>
            <a:pathLst>
              <a:path w="92710" h="1908175">
                <a:moveTo>
                  <a:pt x="0" y="0"/>
                </a:moveTo>
                <a:lnTo>
                  <a:pt x="35891" y="7244"/>
                </a:lnTo>
                <a:lnTo>
                  <a:pt x="65198" y="27003"/>
                </a:lnTo>
                <a:lnTo>
                  <a:pt x="84957" y="56310"/>
                </a:lnTo>
                <a:lnTo>
                  <a:pt x="92201" y="92201"/>
                </a:lnTo>
                <a:lnTo>
                  <a:pt x="92201" y="1815845"/>
                </a:lnTo>
                <a:lnTo>
                  <a:pt x="84957" y="1851737"/>
                </a:lnTo>
                <a:lnTo>
                  <a:pt x="65198" y="1881044"/>
                </a:lnTo>
                <a:lnTo>
                  <a:pt x="35891" y="1900803"/>
                </a:lnTo>
                <a:lnTo>
                  <a:pt x="0" y="19080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5463666" y="2668549"/>
          <a:ext cx="452755" cy="1888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649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08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2.3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>
                        <a:lnSpc>
                          <a:spcPts val="103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5516879" y="2656332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7"/>
                </a:moveTo>
                <a:lnTo>
                  <a:pt x="36593" y="1895723"/>
                </a:lnTo>
                <a:lnTo>
                  <a:pt x="17541" y="1882886"/>
                </a:lnTo>
                <a:lnTo>
                  <a:pt x="4704" y="1863834"/>
                </a:lnTo>
                <a:lnTo>
                  <a:pt x="0" y="1840483"/>
                </a:lnTo>
                <a:lnTo>
                  <a:pt x="0" y="59943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16600" y="2656332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3"/>
                </a:lnTo>
                <a:lnTo>
                  <a:pt x="59944" y="1840483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6122431" y="3858974"/>
          <a:ext cx="596900" cy="19030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511">
                <a:tc>
                  <a:txBody>
                    <a:bodyPr/>
                    <a:lstStyle/>
                    <a:p>
                      <a:pPr marL="10795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0.081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0.060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210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0.008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210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8890" algn="ctr">
                        <a:lnSpc>
                          <a:spcPts val="1080"/>
                        </a:lnSpc>
                      </a:pPr>
                      <a:r>
                        <a:rPr sz="1000" b="1" spc="-10" dirty="0">
                          <a:solidFill>
                            <a:srgbClr val="A468D2"/>
                          </a:solidFill>
                          <a:latin typeface="Calibri"/>
                          <a:cs typeface="Calibri"/>
                        </a:rPr>
                        <a:t>0.405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299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0.102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108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0.125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0.022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337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0.076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387">
                <a:tc>
                  <a:txBody>
                    <a:bodyPr/>
                    <a:lstStyle/>
                    <a:p>
                      <a:pPr marL="10795" algn="ctr">
                        <a:lnSpc>
                          <a:spcPts val="10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0.018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6167628" y="3860291"/>
            <a:ext cx="83185" cy="1900555"/>
          </a:xfrm>
          <a:custGeom>
            <a:avLst/>
            <a:gdLst/>
            <a:ahLst/>
            <a:cxnLst/>
            <a:rect l="l" t="t" r="r" b="b"/>
            <a:pathLst>
              <a:path w="83185" h="1900554">
                <a:moveTo>
                  <a:pt x="82804" y="1900427"/>
                </a:moveTo>
                <a:lnTo>
                  <a:pt x="50577" y="1893921"/>
                </a:lnTo>
                <a:lnTo>
                  <a:pt x="24257" y="1876175"/>
                </a:lnTo>
                <a:lnTo>
                  <a:pt x="6508" y="1849855"/>
                </a:lnTo>
                <a:lnTo>
                  <a:pt x="0" y="1817623"/>
                </a:lnTo>
                <a:lnTo>
                  <a:pt x="0" y="82803"/>
                </a:lnTo>
                <a:lnTo>
                  <a:pt x="6508" y="50577"/>
                </a:lnTo>
                <a:lnTo>
                  <a:pt x="24256" y="24256"/>
                </a:lnTo>
                <a:lnTo>
                  <a:pt x="50577" y="6508"/>
                </a:lnTo>
                <a:lnTo>
                  <a:pt x="828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81647" y="3860291"/>
            <a:ext cx="83185" cy="1900555"/>
          </a:xfrm>
          <a:custGeom>
            <a:avLst/>
            <a:gdLst/>
            <a:ahLst/>
            <a:cxnLst/>
            <a:rect l="l" t="t" r="r" b="b"/>
            <a:pathLst>
              <a:path w="83184" h="1900554">
                <a:moveTo>
                  <a:pt x="0" y="0"/>
                </a:moveTo>
                <a:lnTo>
                  <a:pt x="32226" y="6508"/>
                </a:lnTo>
                <a:lnTo>
                  <a:pt x="58547" y="24256"/>
                </a:lnTo>
                <a:lnTo>
                  <a:pt x="76295" y="50577"/>
                </a:lnTo>
                <a:lnTo>
                  <a:pt x="82803" y="82803"/>
                </a:lnTo>
                <a:lnTo>
                  <a:pt x="82803" y="1817623"/>
                </a:lnTo>
                <a:lnTo>
                  <a:pt x="76295" y="1849855"/>
                </a:lnTo>
                <a:lnTo>
                  <a:pt x="58546" y="1876175"/>
                </a:lnTo>
                <a:lnTo>
                  <a:pt x="32226" y="1893921"/>
                </a:lnTo>
                <a:lnTo>
                  <a:pt x="0" y="190042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122431" y="1609550"/>
          <a:ext cx="596900" cy="1903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270">
                <a:tc>
                  <a:txBody>
                    <a:bodyPr/>
                    <a:lstStyle/>
                    <a:p>
                      <a:pPr marL="10795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299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0.081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08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0.060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0.008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210">
                <a:tc>
                  <a:txBody>
                    <a:bodyPr/>
                    <a:lstStyle/>
                    <a:p>
                      <a:pPr marL="8890" algn="ctr">
                        <a:lnSpc>
                          <a:spcPts val="1080"/>
                        </a:lnSpc>
                      </a:pPr>
                      <a:r>
                        <a:rPr sz="10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0.036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210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0.405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0.102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0.125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0.022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210">
                <a:tc>
                  <a:txBody>
                    <a:bodyPr/>
                    <a:lstStyle/>
                    <a:p>
                      <a:pPr marL="10795" algn="ctr">
                        <a:lnSpc>
                          <a:spcPts val="10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0.076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399">
                <a:tc>
                  <a:txBody>
                    <a:bodyPr/>
                    <a:lstStyle/>
                    <a:p>
                      <a:pPr marL="10795" algn="ctr">
                        <a:lnSpc>
                          <a:spcPts val="10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0.018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6167628" y="1610867"/>
            <a:ext cx="83185" cy="1900555"/>
          </a:xfrm>
          <a:custGeom>
            <a:avLst/>
            <a:gdLst/>
            <a:ahLst/>
            <a:cxnLst/>
            <a:rect l="l" t="t" r="r" b="b"/>
            <a:pathLst>
              <a:path w="83185" h="1900554">
                <a:moveTo>
                  <a:pt x="82804" y="1900428"/>
                </a:moveTo>
                <a:lnTo>
                  <a:pt x="50577" y="1893919"/>
                </a:lnTo>
                <a:lnTo>
                  <a:pt x="24257" y="1876171"/>
                </a:lnTo>
                <a:lnTo>
                  <a:pt x="6508" y="1849850"/>
                </a:lnTo>
                <a:lnTo>
                  <a:pt x="0" y="1817624"/>
                </a:lnTo>
                <a:lnTo>
                  <a:pt x="0" y="82804"/>
                </a:lnTo>
                <a:lnTo>
                  <a:pt x="6508" y="50577"/>
                </a:lnTo>
                <a:lnTo>
                  <a:pt x="24256" y="24257"/>
                </a:lnTo>
                <a:lnTo>
                  <a:pt x="50577" y="6508"/>
                </a:lnTo>
                <a:lnTo>
                  <a:pt x="828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581647" y="1610867"/>
            <a:ext cx="83185" cy="1900555"/>
          </a:xfrm>
          <a:custGeom>
            <a:avLst/>
            <a:gdLst/>
            <a:ahLst/>
            <a:cxnLst/>
            <a:rect l="l" t="t" r="r" b="b"/>
            <a:pathLst>
              <a:path w="83184" h="1900554">
                <a:moveTo>
                  <a:pt x="0" y="0"/>
                </a:moveTo>
                <a:lnTo>
                  <a:pt x="32226" y="6508"/>
                </a:lnTo>
                <a:lnTo>
                  <a:pt x="58547" y="24257"/>
                </a:lnTo>
                <a:lnTo>
                  <a:pt x="76295" y="50577"/>
                </a:lnTo>
                <a:lnTo>
                  <a:pt x="82803" y="82804"/>
                </a:lnTo>
                <a:lnTo>
                  <a:pt x="82803" y="1817624"/>
                </a:lnTo>
                <a:lnTo>
                  <a:pt x="76295" y="1849850"/>
                </a:lnTo>
                <a:lnTo>
                  <a:pt x="58546" y="1876171"/>
                </a:lnTo>
                <a:lnTo>
                  <a:pt x="32226" y="1893919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156320" y="1491107"/>
            <a:ext cx="443230" cy="187960"/>
          </a:xfrm>
          <a:custGeom>
            <a:avLst/>
            <a:gdLst/>
            <a:ahLst/>
            <a:cxnLst/>
            <a:rect l="l" t="t" r="r" b="b"/>
            <a:pathLst>
              <a:path w="443229" h="187960">
                <a:moveTo>
                  <a:pt x="194055" y="1269"/>
                </a:moveTo>
                <a:lnTo>
                  <a:pt x="178815" y="1269"/>
                </a:lnTo>
                <a:lnTo>
                  <a:pt x="178815" y="185546"/>
                </a:lnTo>
                <a:lnTo>
                  <a:pt x="194055" y="185546"/>
                </a:lnTo>
                <a:lnTo>
                  <a:pt x="194055" y="1269"/>
                </a:lnTo>
                <a:close/>
              </a:path>
              <a:path w="443229" h="187960">
                <a:moveTo>
                  <a:pt x="383285" y="0"/>
                </a:moveTo>
                <a:lnTo>
                  <a:pt x="380619" y="7619"/>
                </a:lnTo>
                <a:lnTo>
                  <a:pt x="391497" y="12334"/>
                </a:lnTo>
                <a:lnTo>
                  <a:pt x="400875" y="18859"/>
                </a:lnTo>
                <a:lnTo>
                  <a:pt x="423322" y="62277"/>
                </a:lnTo>
                <a:lnTo>
                  <a:pt x="426084" y="92837"/>
                </a:lnTo>
                <a:lnTo>
                  <a:pt x="425392" y="109410"/>
                </a:lnTo>
                <a:lnTo>
                  <a:pt x="414908" y="149987"/>
                </a:lnTo>
                <a:lnTo>
                  <a:pt x="381000" y="180085"/>
                </a:lnTo>
                <a:lnTo>
                  <a:pt x="383285" y="187705"/>
                </a:lnTo>
                <a:lnTo>
                  <a:pt x="419183" y="166364"/>
                </a:lnTo>
                <a:lnTo>
                  <a:pt x="439340" y="127000"/>
                </a:lnTo>
                <a:lnTo>
                  <a:pt x="443229" y="93852"/>
                </a:lnTo>
                <a:lnTo>
                  <a:pt x="442255" y="76666"/>
                </a:lnTo>
                <a:lnTo>
                  <a:pt x="427735" y="32892"/>
                </a:lnTo>
                <a:lnTo>
                  <a:pt x="396928" y="4907"/>
                </a:lnTo>
                <a:lnTo>
                  <a:pt x="383285" y="0"/>
                </a:lnTo>
                <a:close/>
              </a:path>
              <a:path w="443229" h="187960">
                <a:moveTo>
                  <a:pt x="59944" y="0"/>
                </a:moveTo>
                <a:lnTo>
                  <a:pt x="24064" y="21341"/>
                </a:lnTo>
                <a:lnTo>
                  <a:pt x="3889" y="60753"/>
                </a:lnTo>
                <a:lnTo>
                  <a:pt x="0" y="93852"/>
                </a:lnTo>
                <a:lnTo>
                  <a:pt x="974" y="111093"/>
                </a:lnTo>
                <a:lnTo>
                  <a:pt x="15494" y="154812"/>
                </a:lnTo>
                <a:lnTo>
                  <a:pt x="46247" y="182798"/>
                </a:lnTo>
                <a:lnTo>
                  <a:pt x="59944" y="187705"/>
                </a:lnTo>
                <a:lnTo>
                  <a:pt x="62229" y="180085"/>
                </a:lnTo>
                <a:lnTo>
                  <a:pt x="51538" y="175347"/>
                </a:lnTo>
                <a:lnTo>
                  <a:pt x="42322" y="168751"/>
                </a:lnTo>
                <a:lnTo>
                  <a:pt x="19923" y="124460"/>
                </a:lnTo>
                <a:lnTo>
                  <a:pt x="17145" y="92837"/>
                </a:lnTo>
                <a:lnTo>
                  <a:pt x="17837" y="76860"/>
                </a:lnTo>
                <a:lnTo>
                  <a:pt x="28321" y="37337"/>
                </a:lnTo>
                <a:lnTo>
                  <a:pt x="62610" y="7619"/>
                </a:lnTo>
                <a:lnTo>
                  <a:pt x="59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82253" y="1577721"/>
            <a:ext cx="1419225" cy="13970"/>
          </a:xfrm>
          <a:custGeom>
            <a:avLst/>
            <a:gdLst/>
            <a:ahLst/>
            <a:cxnLst/>
            <a:rect l="l" t="t" r="r" b="b"/>
            <a:pathLst>
              <a:path w="1419225" h="13969">
                <a:moveTo>
                  <a:pt x="1418844" y="0"/>
                </a:moveTo>
                <a:lnTo>
                  <a:pt x="0" y="0"/>
                </a:lnTo>
                <a:lnTo>
                  <a:pt x="0" y="13715"/>
                </a:lnTo>
                <a:lnTo>
                  <a:pt x="1418844" y="13715"/>
                </a:lnTo>
                <a:lnTo>
                  <a:pt x="1418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428860" y="1337183"/>
            <a:ext cx="635635" cy="187960"/>
          </a:xfrm>
          <a:custGeom>
            <a:avLst/>
            <a:gdLst/>
            <a:ahLst/>
            <a:cxnLst/>
            <a:rect l="l" t="t" r="r" b="b"/>
            <a:pathLst>
              <a:path w="635634" h="187959">
                <a:moveTo>
                  <a:pt x="575310" y="0"/>
                </a:moveTo>
                <a:lnTo>
                  <a:pt x="572643" y="7619"/>
                </a:lnTo>
                <a:lnTo>
                  <a:pt x="583574" y="12334"/>
                </a:lnTo>
                <a:lnTo>
                  <a:pt x="592947" y="18859"/>
                </a:lnTo>
                <a:lnTo>
                  <a:pt x="615346" y="62277"/>
                </a:lnTo>
                <a:lnTo>
                  <a:pt x="618109" y="92837"/>
                </a:lnTo>
                <a:lnTo>
                  <a:pt x="617416" y="109410"/>
                </a:lnTo>
                <a:lnTo>
                  <a:pt x="606933" y="149987"/>
                </a:lnTo>
                <a:lnTo>
                  <a:pt x="573024" y="180086"/>
                </a:lnTo>
                <a:lnTo>
                  <a:pt x="575310" y="187705"/>
                </a:lnTo>
                <a:lnTo>
                  <a:pt x="611207" y="166364"/>
                </a:lnTo>
                <a:lnTo>
                  <a:pt x="631364" y="127000"/>
                </a:lnTo>
                <a:lnTo>
                  <a:pt x="635254" y="93852"/>
                </a:lnTo>
                <a:lnTo>
                  <a:pt x="634279" y="76666"/>
                </a:lnTo>
                <a:lnTo>
                  <a:pt x="619760" y="32892"/>
                </a:lnTo>
                <a:lnTo>
                  <a:pt x="588952" y="4907"/>
                </a:lnTo>
                <a:lnTo>
                  <a:pt x="575310" y="0"/>
                </a:lnTo>
                <a:close/>
              </a:path>
              <a:path w="635634" h="187959">
                <a:moveTo>
                  <a:pt x="59944" y="0"/>
                </a:moveTo>
                <a:lnTo>
                  <a:pt x="24064" y="21341"/>
                </a:lnTo>
                <a:lnTo>
                  <a:pt x="3889" y="60753"/>
                </a:lnTo>
                <a:lnTo>
                  <a:pt x="0" y="93852"/>
                </a:lnTo>
                <a:lnTo>
                  <a:pt x="974" y="111093"/>
                </a:lnTo>
                <a:lnTo>
                  <a:pt x="15494" y="154812"/>
                </a:lnTo>
                <a:lnTo>
                  <a:pt x="46247" y="182798"/>
                </a:lnTo>
                <a:lnTo>
                  <a:pt x="59944" y="187705"/>
                </a:lnTo>
                <a:lnTo>
                  <a:pt x="62230" y="180086"/>
                </a:lnTo>
                <a:lnTo>
                  <a:pt x="51538" y="175347"/>
                </a:lnTo>
                <a:lnTo>
                  <a:pt x="42322" y="168751"/>
                </a:lnTo>
                <a:lnTo>
                  <a:pt x="19923" y="124460"/>
                </a:lnTo>
                <a:lnTo>
                  <a:pt x="17145" y="92837"/>
                </a:lnTo>
                <a:lnTo>
                  <a:pt x="17837" y="76860"/>
                </a:lnTo>
                <a:lnTo>
                  <a:pt x="28321" y="37337"/>
                </a:lnTo>
                <a:lnTo>
                  <a:pt x="62611" y="7619"/>
                </a:lnTo>
                <a:lnTo>
                  <a:pt x="59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064752" y="1272667"/>
            <a:ext cx="972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exp</a:t>
            </a:r>
            <a:r>
              <a:rPr sz="1600" spc="260" dirty="0">
                <a:latin typeface="Cambria Math"/>
                <a:cs typeface="Cambria Math"/>
              </a:rPr>
              <a:t> </a:t>
            </a:r>
            <a:r>
              <a:rPr sz="1600" b="1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575" baseline="-21164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575" baseline="31746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sz="1600" spc="-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575" spc="7" baseline="-21164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endParaRPr sz="1575" baseline="-21164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013952" y="1690497"/>
            <a:ext cx="27749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180" dirty="0">
                <a:latin typeface="Cambria Math"/>
                <a:cs typeface="Cambria Math"/>
              </a:rPr>
              <a:t>𝑖</a:t>
            </a:r>
            <a:r>
              <a:rPr sz="1150" spc="-10" dirty="0">
                <a:latin typeface="Cambria Math"/>
                <a:cs typeface="Cambria Math"/>
              </a:rPr>
              <a:t>=</a:t>
            </a:r>
            <a:r>
              <a:rPr sz="1150" spc="35" dirty="0"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985759" y="1426286"/>
            <a:ext cx="1192530" cy="344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255"/>
              </a:lnSpc>
              <a:spcBef>
                <a:spcPts val="95"/>
              </a:spcBef>
              <a:tabLst>
                <a:tab pos="688340" algn="l"/>
              </a:tabLst>
            </a:pPr>
            <a:r>
              <a:rPr sz="1600" spc="-5" dirty="0">
                <a:latin typeface="Cambria Math"/>
                <a:cs typeface="Cambria Math"/>
              </a:rPr>
              <a:t>P</a:t>
            </a:r>
            <a:r>
              <a:rPr sz="1600" spc="31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c</a:t>
            </a:r>
            <a:r>
              <a:rPr sz="1600" spc="15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w	=</a:t>
            </a:r>
            <a:endParaRPr sz="1600">
              <a:latin typeface="Cambria Math"/>
              <a:cs typeface="Cambria Math"/>
            </a:endParaRPr>
          </a:p>
          <a:p>
            <a:pPr marR="43180" algn="r">
              <a:lnSpc>
                <a:spcPts val="1255"/>
              </a:lnSpc>
            </a:pPr>
            <a:r>
              <a:rPr sz="2400" spc="67" baseline="-19097" dirty="0">
                <a:latin typeface="Cambria Math"/>
                <a:cs typeface="Cambria Math"/>
              </a:rPr>
              <a:t>∑</a:t>
            </a:r>
            <a:r>
              <a:rPr sz="1150" spc="45" dirty="0">
                <a:latin typeface="Cambria Math"/>
                <a:cs typeface="Cambria Math"/>
              </a:rPr>
              <a:t>V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835642" y="1695069"/>
            <a:ext cx="39560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85115" algn="l"/>
              </a:tabLst>
            </a:pPr>
            <a:r>
              <a:rPr sz="1050" dirty="0">
                <a:solidFill>
                  <a:srgbClr val="4F81BC"/>
                </a:solidFill>
                <a:latin typeface="Calibri"/>
                <a:cs typeface="Calibri"/>
              </a:rPr>
              <a:t>i	</a:t>
            </a:r>
            <a:r>
              <a:rPr sz="1050" spc="10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275064" y="1578686"/>
            <a:ext cx="1066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ex</a:t>
            </a:r>
            <a:r>
              <a:rPr sz="1600" spc="-15" dirty="0">
                <a:latin typeface="Cambria Math"/>
                <a:cs typeface="Cambria Math"/>
              </a:rPr>
              <a:t>p</a:t>
            </a:r>
            <a:r>
              <a:rPr sz="1600" spc="-5" dirty="0">
                <a:latin typeface="Cambria Math"/>
                <a:cs typeface="Cambria Math"/>
              </a:rPr>
              <a:t>(</a:t>
            </a:r>
            <a:r>
              <a:rPr sz="1600" spc="-90" dirty="0">
                <a:latin typeface="Cambria Math"/>
                <a:cs typeface="Cambria Math"/>
              </a:rPr>
              <a:t> </a:t>
            </a:r>
            <a:r>
              <a:rPr sz="1600" b="1" spc="-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600" b="1" spc="-1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575" spc="7" baseline="31746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sz="1600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600" b="1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600" b="1" spc="4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94071" y="2129789"/>
            <a:ext cx="4984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r>
              <a:rPr sz="1350" spc="7" baseline="-21604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350" spc="104" baseline="-21604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b="1" spc="10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350" spc="15" baseline="-21604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endParaRPr sz="1350" baseline="-21604">
              <a:latin typeface="Calibri"/>
              <a:cs typeface="Calibri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8797034" y="1984178"/>
          <a:ext cx="730885" cy="3102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231"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0.036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15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00">
                <a:tc>
                  <a:txBody>
                    <a:bodyPr/>
                    <a:lstStyle/>
                    <a:p>
                      <a:pPr marL="135255">
                        <a:lnSpc>
                          <a:spcPts val="165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0.081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00">
                <a:tc>
                  <a:txBody>
                    <a:bodyPr/>
                    <a:lstStyle/>
                    <a:p>
                      <a:pPr marL="135255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191">
                <a:tc>
                  <a:txBody>
                    <a:bodyPr/>
                    <a:lstStyle/>
                    <a:p>
                      <a:pPr marL="135255">
                        <a:lnSpc>
                          <a:spcPts val="1650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000">
                <a:tc>
                  <a:txBody>
                    <a:bodyPr/>
                    <a:lstStyle/>
                    <a:p>
                      <a:pPr marL="135255">
                        <a:lnSpc>
                          <a:spcPts val="1645"/>
                        </a:lnSpc>
                      </a:pPr>
                      <a:r>
                        <a:rPr sz="1400" spc="-5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0.036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000">
                <a:tc>
                  <a:txBody>
                    <a:bodyPr/>
                    <a:lstStyle/>
                    <a:p>
                      <a:pPr marL="135255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0.030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886">
                <a:tc>
                  <a:txBody>
                    <a:bodyPr/>
                    <a:lstStyle/>
                    <a:p>
                      <a:pPr marL="135255">
                        <a:lnSpc>
                          <a:spcPts val="1650"/>
                        </a:lnSpc>
                      </a:pPr>
                      <a:r>
                        <a:rPr sz="1400" spc="-5" dirty="0">
                          <a:solidFill>
                            <a:srgbClr val="A468D2"/>
                          </a:solidFill>
                          <a:latin typeface="Calibri"/>
                          <a:cs typeface="Calibri"/>
                        </a:rPr>
                        <a:t>0.405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152">
                <a:tc>
                  <a:txBody>
                    <a:bodyPr/>
                    <a:lstStyle/>
                    <a:p>
                      <a:pPr marL="135255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152">
                <a:tc>
                  <a:txBody>
                    <a:bodyPr/>
                    <a:lstStyle/>
                    <a:p>
                      <a:pPr marL="135255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0.125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886">
                <a:tc>
                  <a:txBody>
                    <a:bodyPr/>
                    <a:lstStyle/>
                    <a:p>
                      <a:pPr marL="135255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0.022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152">
                <a:tc>
                  <a:txBody>
                    <a:bodyPr/>
                    <a:lstStyle/>
                    <a:p>
                      <a:pPr marL="135255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0.076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346">
                <a:tc>
                  <a:txBody>
                    <a:bodyPr/>
                    <a:lstStyle/>
                    <a:p>
                      <a:pPr marL="135255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0.018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7" name="object 47"/>
          <p:cNvSpPr/>
          <p:nvPr/>
        </p:nvSpPr>
        <p:spPr>
          <a:xfrm>
            <a:off x="8845295" y="1984248"/>
            <a:ext cx="114935" cy="3103245"/>
          </a:xfrm>
          <a:custGeom>
            <a:avLst/>
            <a:gdLst/>
            <a:ahLst/>
            <a:cxnLst/>
            <a:rect l="l" t="t" r="r" b="b"/>
            <a:pathLst>
              <a:path w="114934" h="3103245">
                <a:moveTo>
                  <a:pt x="114553" y="3102864"/>
                </a:moveTo>
                <a:lnTo>
                  <a:pt x="69973" y="3093858"/>
                </a:lnTo>
                <a:lnTo>
                  <a:pt x="33559" y="3069304"/>
                </a:lnTo>
                <a:lnTo>
                  <a:pt x="9005" y="3032890"/>
                </a:lnTo>
                <a:lnTo>
                  <a:pt x="0" y="2988310"/>
                </a:lnTo>
                <a:lnTo>
                  <a:pt x="0" y="114553"/>
                </a:lnTo>
                <a:lnTo>
                  <a:pt x="9005" y="69973"/>
                </a:lnTo>
                <a:lnTo>
                  <a:pt x="33559" y="33559"/>
                </a:lnTo>
                <a:lnTo>
                  <a:pt x="69973" y="9005"/>
                </a:lnTo>
                <a:lnTo>
                  <a:pt x="11455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18066" y="1984248"/>
            <a:ext cx="114935" cy="3103245"/>
          </a:xfrm>
          <a:custGeom>
            <a:avLst/>
            <a:gdLst/>
            <a:ahLst/>
            <a:cxnLst/>
            <a:rect l="l" t="t" r="r" b="b"/>
            <a:pathLst>
              <a:path w="114934" h="3103245">
                <a:moveTo>
                  <a:pt x="0" y="0"/>
                </a:moveTo>
                <a:lnTo>
                  <a:pt x="44580" y="9005"/>
                </a:lnTo>
                <a:lnTo>
                  <a:pt x="80994" y="33559"/>
                </a:lnTo>
                <a:lnTo>
                  <a:pt x="105548" y="69973"/>
                </a:lnTo>
                <a:lnTo>
                  <a:pt x="114553" y="114553"/>
                </a:lnTo>
                <a:lnTo>
                  <a:pt x="114553" y="2988310"/>
                </a:lnTo>
                <a:lnTo>
                  <a:pt x="105548" y="3032890"/>
                </a:lnTo>
                <a:lnTo>
                  <a:pt x="80994" y="3069304"/>
                </a:lnTo>
                <a:lnTo>
                  <a:pt x="44580" y="3093858"/>
                </a:lnTo>
                <a:lnTo>
                  <a:pt x="0" y="31028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399788" y="2129789"/>
            <a:ext cx="2882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r>
              <a:rPr sz="1350" spc="7" baseline="-21604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endParaRPr sz="1350" baseline="-21604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618726" y="1940408"/>
            <a:ext cx="93853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400">
              <a:lnSpc>
                <a:spcPct val="120000"/>
              </a:lnSpc>
              <a:spcBef>
                <a:spcPts val="100"/>
              </a:spcBef>
            </a:pP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ar</a:t>
            </a:r>
            <a:r>
              <a:rPr sz="1400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spc="-55" dirty="0">
                <a:solidFill>
                  <a:srgbClr val="4F81BC"/>
                </a:solidFill>
                <a:latin typeface="Calibri"/>
                <a:cs typeface="Calibri"/>
              </a:rPr>
              <a:t>k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h 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connue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 place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ja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-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l-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fna  </a:t>
            </a:r>
            <a:r>
              <a:rPr sz="1400" spc="-5" dirty="0">
                <a:solidFill>
                  <a:srgbClr val="00AF50"/>
                </a:solidFill>
                <a:latin typeface="Calibri"/>
                <a:cs typeface="Calibri"/>
              </a:rPr>
              <a:t>tourisme </a:t>
            </a:r>
            <a:r>
              <a:rPr sz="1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climat 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A468D2"/>
                </a:solidFill>
                <a:latin typeface="Calibri"/>
                <a:cs typeface="Calibri"/>
              </a:rPr>
              <a:t>chaud </a:t>
            </a:r>
            <a:r>
              <a:rPr sz="1400" dirty="0">
                <a:solidFill>
                  <a:srgbClr val="A468D2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4F81BC"/>
                </a:solidFill>
                <a:latin typeface="Calibri"/>
                <a:cs typeface="Calibri"/>
              </a:rPr>
              <a:t>conférence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palais 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congrès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 jardins 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favorisent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255889" y="5288660"/>
            <a:ext cx="2254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P(tourisme│climat)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0.036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255889" y="5680354"/>
            <a:ext cx="20154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P(chaud│climat)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0.405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73746" y="5106923"/>
            <a:ext cx="1264920" cy="187960"/>
          </a:xfrm>
          <a:custGeom>
            <a:avLst/>
            <a:gdLst/>
            <a:ahLst/>
            <a:cxnLst/>
            <a:rect l="l" t="t" r="r" b="b"/>
            <a:pathLst>
              <a:path w="1264920" h="187960">
                <a:moveTo>
                  <a:pt x="634530" y="1396"/>
                </a:moveTo>
                <a:lnTo>
                  <a:pt x="619290" y="1396"/>
                </a:lnTo>
                <a:lnTo>
                  <a:pt x="619290" y="185547"/>
                </a:lnTo>
                <a:lnTo>
                  <a:pt x="634530" y="185547"/>
                </a:lnTo>
                <a:lnTo>
                  <a:pt x="634530" y="1396"/>
                </a:lnTo>
                <a:close/>
              </a:path>
              <a:path w="1264920" h="187960">
                <a:moveTo>
                  <a:pt x="1204760" y="0"/>
                </a:moveTo>
                <a:lnTo>
                  <a:pt x="1202093" y="7619"/>
                </a:lnTo>
                <a:lnTo>
                  <a:pt x="1212951" y="12334"/>
                </a:lnTo>
                <a:lnTo>
                  <a:pt x="1222286" y="18859"/>
                </a:lnTo>
                <a:lnTo>
                  <a:pt x="1244780" y="62293"/>
                </a:lnTo>
                <a:lnTo>
                  <a:pt x="1247559" y="92963"/>
                </a:lnTo>
                <a:lnTo>
                  <a:pt x="1246848" y="109464"/>
                </a:lnTo>
                <a:lnTo>
                  <a:pt x="1236383" y="149987"/>
                </a:lnTo>
                <a:lnTo>
                  <a:pt x="1202347" y="180085"/>
                </a:lnTo>
                <a:lnTo>
                  <a:pt x="1204760" y="187706"/>
                </a:lnTo>
                <a:lnTo>
                  <a:pt x="1240639" y="166417"/>
                </a:lnTo>
                <a:lnTo>
                  <a:pt x="1260814" y="127063"/>
                </a:lnTo>
                <a:lnTo>
                  <a:pt x="1264704" y="93852"/>
                </a:lnTo>
                <a:lnTo>
                  <a:pt x="1263729" y="76684"/>
                </a:lnTo>
                <a:lnTo>
                  <a:pt x="1249210" y="32893"/>
                </a:lnTo>
                <a:lnTo>
                  <a:pt x="1218384" y="4907"/>
                </a:lnTo>
                <a:lnTo>
                  <a:pt x="1204760" y="0"/>
                </a:lnTo>
                <a:close/>
              </a:path>
              <a:path w="1264920" h="187960">
                <a:moveTo>
                  <a:pt x="59880" y="0"/>
                </a:moveTo>
                <a:lnTo>
                  <a:pt x="24065" y="21341"/>
                </a:lnTo>
                <a:lnTo>
                  <a:pt x="3868" y="60801"/>
                </a:lnTo>
                <a:lnTo>
                  <a:pt x="0" y="93852"/>
                </a:lnTo>
                <a:lnTo>
                  <a:pt x="964" y="111113"/>
                </a:lnTo>
                <a:lnTo>
                  <a:pt x="15443" y="154939"/>
                </a:lnTo>
                <a:lnTo>
                  <a:pt x="46223" y="182800"/>
                </a:lnTo>
                <a:lnTo>
                  <a:pt x="59880" y="187706"/>
                </a:lnTo>
                <a:lnTo>
                  <a:pt x="62255" y="180085"/>
                </a:lnTo>
                <a:lnTo>
                  <a:pt x="51551" y="175347"/>
                </a:lnTo>
                <a:lnTo>
                  <a:pt x="42317" y="168751"/>
                </a:lnTo>
                <a:lnTo>
                  <a:pt x="19902" y="124475"/>
                </a:lnTo>
                <a:lnTo>
                  <a:pt x="17119" y="92963"/>
                </a:lnTo>
                <a:lnTo>
                  <a:pt x="17815" y="76914"/>
                </a:lnTo>
                <a:lnTo>
                  <a:pt x="28257" y="37337"/>
                </a:lnTo>
                <a:lnTo>
                  <a:pt x="62547" y="7619"/>
                </a:lnTo>
                <a:lnTo>
                  <a:pt x="59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27608" y="5043296"/>
            <a:ext cx="1649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84630" algn="l"/>
              </a:tabLst>
            </a:pPr>
            <a:r>
              <a:rPr sz="1600" spc="-5" dirty="0">
                <a:latin typeface="Cambria Math"/>
                <a:cs typeface="Cambria Math"/>
              </a:rPr>
              <a:t>P </a:t>
            </a:r>
            <a:r>
              <a:rPr sz="1600" spc="-3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c</a:t>
            </a:r>
            <a:r>
              <a:rPr sz="1600" spc="-10" dirty="0">
                <a:latin typeface="Cambria Math"/>
                <a:cs typeface="Cambria Math"/>
              </a:rPr>
              <a:t>ha</a:t>
            </a:r>
            <a:r>
              <a:rPr sz="1600" dirty="0">
                <a:latin typeface="Cambria Math"/>
                <a:cs typeface="Cambria Math"/>
              </a:rPr>
              <a:t>u</a:t>
            </a:r>
            <a:r>
              <a:rPr sz="1600" spc="-5" dirty="0">
                <a:latin typeface="Cambria Math"/>
                <a:cs typeface="Cambria Math"/>
              </a:rPr>
              <a:t>d</a:t>
            </a:r>
            <a:r>
              <a:rPr sz="1600" spc="16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cli</a:t>
            </a:r>
            <a:r>
              <a:rPr sz="1600" dirty="0">
                <a:latin typeface="Cambria Math"/>
                <a:cs typeface="Cambria Math"/>
              </a:rPr>
              <a:t>m</a:t>
            </a:r>
            <a:r>
              <a:rPr sz="1600" spc="-10" dirty="0">
                <a:latin typeface="Cambria Math"/>
                <a:cs typeface="Cambria Math"/>
              </a:rPr>
              <a:t>a</a:t>
            </a:r>
            <a:r>
              <a:rPr sz="1600" spc="-5" dirty="0">
                <a:latin typeface="Cambria Math"/>
                <a:cs typeface="Cambria Math"/>
              </a:rPr>
              <a:t>t</a:t>
            </a:r>
            <a:r>
              <a:rPr sz="1600" dirty="0">
                <a:latin typeface="Cambria Math"/>
                <a:cs typeface="Cambria Math"/>
              </a:rPr>
              <a:t>	</a:t>
            </a:r>
            <a:r>
              <a:rPr sz="1600" spc="-5" dirty="0">
                <a:latin typeface="Cambria Math"/>
                <a:cs typeface="Cambria Math"/>
              </a:rPr>
              <a:t>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621026" y="5193538"/>
            <a:ext cx="1661160" cy="13970"/>
          </a:xfrm>
          <a:custGeom>
            <a:avLst/>
            <a:gdLst/>
            <a:ahLst/>
            <a:cxnLst/>
            <a:rect l="l" t="t" r="r" b="b"/>
            <a:pathLst>
              <a:path w="1661160" h="13970">
                <a:moveTo>
                  <a:pt x="1661160" y="0"/>
                </a:moveTo>
                <a:lnTo>
                  <a:pt x="0" y="0"/>
                </a:lnTo>
                <a:lnTo>
                  <a:pt x="0" y="13716"/>
                </a:lnTo>
                <a:lnTo>
                  <a:pt x="1661160" y="13716"/>
                </a:lnTo>
                <a:lnTo>
                  <a:pt x="1661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27552" y="4953000"/>
            <a:ext cx="1158240" cy="187960"/>
          </a:xfrm>
          <a:custGeom>
            <a:avLst/>
            <a:gdLst/>
            <a:ahLst/>
            <a:cxnLst/>
            <a:rect l="l" t="t" r="r" b="b"/>
            <a:pathLst>
              <a:path w="1158239" h="187960">
                <a:moveTo>
                  <a:pt x="1098042" y="0"/>
                </a:moveTo>
                <a:lnTo>
                  <a:pt x="1095375" y="7619"/>
                </a:lnTo>
                <a:lnTo>
                  <a:pt x="1106233" y="12334"/>
                </a:lnTo>
                <a:lnTo>
                  <a:pt x="1115567" y="18859"/>
                </a:lnTo>
                <a:lnTo>
                  <a:pt x="1138062" y="62293"/>
                </a:lnTo>
                <a:lnTo>
                  <a:pt x="1140841" y="92963"/>
                </a:lnTo>
                <a:lnTo>
                  <a:pt x="1140130" y="109464"/>
                </a:lnTo>
                <a:lnTo>
                  <a:pt x="1129664" y="149987"/>
                </a:lnTo>
                <a:lnTo>
                  <a:pt x="1095629" y="180086"/>
                </a:lnTo>
                <a:lnTo>
                  <a:pt x="1098042" y="187706"/>
                </a:lnTo>
                <a:lnTo>
                  <a:pt x="1133921" y="166417"/>
                </a:lnTo>
                <a:lnTo>
                  <a:pt x="1154096" y="127063"/>
                </a:lnTo>
                <a:lnTo>
                  <a:pt x="1157986" y="93852"/>
                </a:lnTo>
                <a:lnTo>
                  <a:pt x="1157011" y="76684"/>
                </a:lnTo>
                <a:lnTo>
                  <a:pt x="1142492" y="32893"/>
                </a:lnTo>
                <a:lnTo>
                  <a:pt x="1111666" y="4907"/>
                </a:lnTo>
                <a:lnTo>
                  <a:pt x="1098042" y="0"/>
                </a:lnTo>
                <a:close/>
              </a:path>
              <a:path w="1158239" h="187960">
                <a:moveTo>
                  <a:pt x="59817" y="0"/>
                </a:moveTo>
                <a:lnTo>
                  <a:pt x="24044" y="21341"/>
                </a:lnTo>
                <a:lnTo>
                  <a:pt x="3841" y="60801"/>
                </a:lnTo>
                <a:lnTo>
                  <a:pt x="0" y="93852"/>
                </a:lnTo>
                <a:lnTo>
                  <a:pt x="954" y="111113"/>
                </a:lnTo>
                <a:lnTo>
                  <a:pt x="15367" y="154939"/>
                </a:lnTo>
                <a:lnTo>
                  <a:pt x="46174" y="182800"/>
                </a:lnTo>
                <a:lnTo>
                  <a:pt x="59817" y="187706"/>
                </a:lnTo>
                <a:lnTo>
                  <a:pt x="62230" y="180086"/>
                </a:lnTo>
                <a:lnTo>
                  <a:pt x="51536" y="175347"/>
                </a:lnTo>
                <a:lnTo>
                  <a:pt x="42306" y="168751"/>
                </a:lnTo>
                <a:lnTo>
                  <a:pt x="19907" y="124475"/>
                </a:lnTo>
                <a:lnTo>
                  <a:pt x="17145" y="92963"/>
                </a:lnTo>
                <a:lnTo>
                  <a:pt x="17835" y="76914"/>
                </a:lnTo>
                <a:lnTo>
                  <a:pt x="28194" y="37337"/>
                </a:lnTo>
                <a:lnTo>
                  <a:pt x="62484" y="7619"/>
                </a:lnTo>
                <a:lnTo>
                  <a:pt x="59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527805" y="4883277"/>
            <a:ext cx="7112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62682" y="4938140"/>
            <a:ext cx="1494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7" baseline="13888" dirty="0">
                <a:latin typeface="Cambria Math"/>
                <a:cs typeface="Cambria Math"/>
              </a:rPr>
              <a:t>exp</a:t>
            </a:r>
            <a:r>
              <a:rPr sz="2400" spc="405" baseline="13888" dirty="0">
                <a:latin typeface="Cambria Math"/>
                <a:cs typeface="Cambria Math"/>
              </a:rPr>
              <a:t> </a:t>
            </a:r>
            <a:r>
              <a:rPr sz="2400" b="1" spc="7" baseline="13888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050" spc="5" dirty="0">
                <a:solidFill>
                  <a:srgbClr val="4F81BC"/>
                </a:solidFill>
                <a:latin typeface="Calibri"/>
                <a:cs typeface="Calibri"/>
              </a:rPr>
              <a:t>chaud</a:t>
            </a:r>
            <a:r>
              <a:rPr sz="1050" spc="114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7" baseline="13888" dirty="0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sz="2400" spc="-22" baseline="13888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b="1" spc="7" baseline="13888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050" spc="5" dirty="0">
                <a:solidFill>
                  <a:srgbClr val="F79546"/>
                </a:solidFill>
                <a:latin typeface="Calibri"/>
                <a:cs typeface="Calibri"/>
              </a:rPr>
              <a:t>climat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08833" y="5187772"/>
            <a:ext cx="169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∑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752089" y="5172836"/>
            <a:ext cx="12573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95" dirty="0">
                <a:latin typeface="Cambria Math"/>
                <a:cs typeface="Cambria Math"/>
              </a:rPr>
              <a:t>V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605529" y="5189601"/>
            <a:ext cx="7112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5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26689" y="5251780"/>
            <a:ext cx="15951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150" spc="190" dirty="0">
                <a:latin typeface="Cambria Math"/>
                <a:cs typeface="Cambria Math"/>
              </a:rPr>
              <a:t>𝑖</a:t>
            </a:r>
            <a:r>
              <a:rPr sz="1150" spc="-10" dirty="0">
                <a:latin typeface="Cambria Math"/>
                <a:cs typeface="Cambria Math"/>
              </a:rPr>
              <a:t>=</a:t>
            </a:r>
            <a:r>
              <a:rPr sz="1150" spc="35" dirty="0">
                <a:latin typeface="Cambria Math"/>
                <a:cs typeface="Cambria Math"/>
              </a:rPr>
              <a:t>1</a:t>
            </a:r>
            <a:r>
              <a:rPr sz="1150" spc="5" dirty="0">
                <a:latin typeface="Cambria Math"/>
                <a:cs typeface="Cambria Math"/>
              </a:rPr>
              <a:t> </a:t>
            </a:r>
            <a:r>
              <a:rPr sz="2400" spc="-7" baseline="15625" dirty="0">
                <a:latin typeface="Cambria Math"/>
                <a:cs typeface="Cambria Math"/>
              </a:rPr>
              <a:t>ex</a:t>
            </a:r>
            <a:r>
              <a:rPr sz="2400" spc="-22" baseline="15625" dirty="0">
                <a:latin typeface="Cambria Math"/>
                <a:cs typeface="Cambria Math"/>
              </a:rPr>
              <a:t>p</a:t>
            </a:r>
            <a:r>
              <a:rPr sz="2400" spc="-7" baseline="15625" dirty="0">
                <a:latin typeface="Cambria Math"/>
                <a:cs typeface="Cambria Math"/>
              </a:rPr>
              <a:t>(</a:t>
            </a:r>
            <a:r>
              <a:rPr sz="2400" spc="-142" baseline="15625" dirty="0">
                <a:latin typeface="Cambria Math"/>
                <a:cs typeface="Cambria Math"/>
              </a:rPr>
              <a:t> </a:t>
            </a:r>
            <a:r>
              <a:rPr sz="2400" b="1" spc="-22" baseline="1562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575" baseline="2645" dirty="0">
                <a:solidFill>
                  <a:srgbClr val="4F81BC"/>
                </a:solidFill>
                <a:latin typeface="Calibri"/>
                <a:cs typeface="Calibri"/>
              </a:rPr>
              <a:t>i </a:t>
            </a:r>
            <a:r>
              <a:rPr sz="1575" spc="-165" baseline="264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spc="-7" baseline="15625" dirty="0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sz="2400" spc="15" baseline="156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b="1" spc="-15" baseline="15625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575" spc="7" baseline="2645" dirty="0">
                <a:solidFill>
                  <a:srgbClr val="F79546"/>
                </a:solidFill>
                <a:latin typeface="Calibri"/>
                <a:cs typeface="Calibri"/>
              </a:rPr>
              <a:t>c</a:t>
            </a:r>
            <a:r>
              <a:rPr sz="1575" spc="-7" baseline="2645" dirty="0">
                <a:solidFill>
                  <a:srgbClr val="F79546"/>
                </a:solidFill>
                <a:latin typeface="Calibri"/>
                <a:cs typeface="Calibri"/>
              </a:rPr>
              <a:t>l</a:t>
            </a:r>
            <a:r>
              <a:rPr sz="1575" spc="7" baseline="2645" dirty="0">
                <a:solidFill>
                  <a:srgbClr val="F79546"/>
                </a:solidFill>
                <a:latin typeface="Calibri"/>
                <a:cs typeface="Calibri"/>
              </a:rPr>
              <a:t>i</a:t>
            </a:r>
            <a:r>
              <a:rPr sz="1575" spc="15" baseline="2645" dirty="0">
                <a:solidFill>
                  <a:srgbClr val="F79546"/>
                </a:solidFill>
                <a:latin typeface="Calibri"/>
                <a:cs typeface="Calibri"/>
              </a:rPr>
              <a:t>mat</a:t>
            </a:r>
            <a:r>
              <a:rPr sz="2400" spc="-7" baseline="15625" dirty="0">
                <a:latin typeface="Cambria Math"/>
                <a:cs typeface="Cambria Math"/>
              </a:rPr>
              <a:t>)</a:t>
            </a:r>
            <a:endParaRPr sz="2400" baseline="15625">
              <a:latin typeface="Cambria Math"/>
              <a:cs typeface="Cambria Math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120990" y="5897714"/>
            <a:ext cx="1522730" cy="187960"/>
          </a:xfrm>
          <a:custGeom>
            <a:avLst/>
            <a:gdLst/>
            <a:ahLst/>
            <a:cxnLst/>
            <a:rect l="l" t="t" r="r" b="b"/>
            <a:pathLst>
              <a:path w="1522730" h="187960">
                <a:moveTo>
                  <a:pt x="892086" y="1384"/>
                </a:moveTo>
                <a:lnTo>
                  <a:pt x="876846" y="1384"/>
                </a:lnTo>
                <a:lnTo>
                  <a:pt x="876846" y="185572"/>
                </a:lnTo>
                <a:lnTo>
                  <a:pt x="892086" y="185572"/>
                </a:lnTo>
                <a:lnTo>
                  <a:pt x="892086" y="1384"/>
                </a:lnTo>
                <a:close/>
              </a:path>
              <a:path w="1522730" h="187960">
                <a:moveTo>
                  <a:pt x="1462316" y="0"/>
                </a:moveTo>
                <a:lnTo>
                  <a:pt x="1459649" y="7619"/>
                </a:lnTo>
                <a:lnTo>
                  <a:pt x="1470507" y="12337"/>
                </a:lnTo>
                <a:lnTo>
                  <a:pt x="1479842" y="18867"/>
                </a:lnTo>
                <a:lnTo>
                  <a:pt x="1502336" y="62317"/>
                </a:lnTo>
                <a:lnTo>
                  <a:pt x="1505115" y="92938"/>
                </a:lnTo>
                <a:lnTo>
                  <a:pt x="1504404" y="109495"/>
                </a:lnTo>
                <a:lnTo>
                  <a:pt x="1493939" y="150037"/>
                </a:lnTo>
                <a:lnTo>
                  <a:pt x="1459903" y="180124"/>
                </a:lnTo>
                <a:lnTo>
                  <a:pt x="1462316" y="187744"/>
                </a:lnTo>
                <a:lnTo>
                  <a:pt x="1498195" y="166434"/>
                </a:lnTo>
                <a:lnTo>
                  <a:pt x="1518370" y="127092"/>
                </a:lnTo>
                <a:lnTo>
                  <a:pt x="1522260" y="93929"/>
                </a:lnTo>
                <a:lnTo>
                  <a:pt x="1521285" y="76714"/>
                </a:lnTo>
                <a:lnTo>
                  <a:pt x="1506766" y="32905"/>
                </a:lnTo>
                <a:lnTo>
                  <a:pt x="1475940" y="4914"/>
                </a:lnTo>
                <a:lnTo>
                  <a:pt x="1462316" y="0"/>
                </a:lnTo>
                <a:close/>
              </a:path>
              <a:path w="1522730" h="187960">
                <a:moveTo>
                  <a:pt x="59880" y="0"/>
                </a:moveTo>
                <a:lnTo>
                  <a:pt x="24065" y="21368"/>
                </a:lnTo>
                <a:lnTo>
                  <a:pt x="3868" y="60807"/>
                </a:lnTo>
                <a:lnTo>
                  <a:pt x="0" y="93929"/>
                </a:lnTo>
                <a:lnTo>
                  <a:pt x="964" y="111173"/>
                </a:lnTo>
                <a:lnTo>
                  <a:pt x="15443" y="154940"/>
                </a:lnTo>
                <a:lnTo>
                  <a:pt x="46223" y="182836"/>
                </a:lnTo>
                <a:lnTo>
                  <a:pt x="59880" y="187744"/>
                </a:lnTo>
                <a:lnTo>
                  <a:pt x="62255" y="180124"/>
                </a:lnTo>
                <a:lnTo>
                  <a:pt x="51551" y="175387"/>
                </a:lnTo>
                <a:lnTo>
                  <a:pt x="42317" y="168795"/>
                </a:lnTo>
                <a:lnTo>
                  <a:pt x="19902" y="124531"/>
                </a:lnTo>
                <a:lnTo>
                  <a:pt x="17119" y="92938"/>
                </a:lnTo>
                <a:lnTo>
                  <a:pt x="17815" y="76920"/>
                </a:lnTo>
                <a:lnTo>
                  <a:pt x="28257" y="37363"/>
                </a:lnTo>
                <a:lnTo>
                  <a:pt x="62547" y="7619"/>
                </a:lnTo>
                <a:lnTo>
                  <a:pt x="59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27350" y="5984341"/>
            <a:ext cx="1663064" cy="13970"/>
          </a:xfrm>
          <a:custGeom>
            <a:avLst/>
            <a:gdLst/>
            <a:ahLst/>
            <a:cxnLst/>
            <a:rect l="l" t="t" r="r" b="b"/>
            <a:pathLst>
              <a:path w="1663064" h="13970">
                <a:moveTo>
                  <a:pt x="1662684" y="0"/>
                </a:moveTo>
                <a:lnTo>
                  <a:pt x="0" y="0"/>
                </a:lnTo>
                <a:lnTo>
                  <a:pt x="0" y="13716"/>
                </a:lnTo>
                <a:lnTo>
                  <a:pt x="1662684" y="13716"/>
                </a:lnTo>
                <a:lnTo>
                  <a:pt x="1662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54628" y="5743790"/>
            <a:ext cx="1315085" cy="187960"/>
          </a:xfrm>
          <a:custGeom>
            <a:avLst/>
            <a:gdLst/>
            <a:ahLst/>
            <a:cxnLst/>
            <a:rect l="l" t="t" r="r" b="b"/>
            <a:pathLst>
              <a:path w="1315085" h="187960">
                <a:moveTo>
                  <a:pt x="1255014" y="0"/>
                </a:moveTo>
                <a:lnTo>
                  <a:pt x="1252347" y="7620"/>
                </a:lnTo>
                <a:lnTo>
                  <a:pt x="1263205" y="12337"/>
                </a:lnTo>
                <a:lnTo>
                  <a:pt x="1272539" y="18867"/>
                </a:lnTo>
                <a:lnTo>
                  <a:pt x="1295034" y="62317"/>
                </a:lnTo>
                <a:lnTo>
                  <a:pt x="1297813" y="92938"/>
                </a:lnTo>
                <a:lnTo>
                  <a:pt x="1297102" y="109495"/>
                </a:lnTo>
                <a:lnTo>
                  <a:pt x="1286637" y="150037"/>
                </a:lnTo>
                <a:lnTo>
                  <a:pt x="1252601" y="180124"/>
                </a:lnTo>
                <a:lnTo>
                  <a:pt x="1255014" y="187744"/>
                </a:lnTo>
                <a:lnTo>
                  <a:pt x="1290893" y="166434"/>
                </a:lnTo>
                <a:lnTo>
                  <a:pt x="1311068" y="127092"/>
                </a:lnTo>
                <a:lnTo>
                  <a:pt x="1314958" y="93929"/>
                </a:lnTo>
                <a:lnTo>
                  <a:pt x="1313983" y="76714"/>
                </a:lnTo>
                <a:lnTo>
                  <a:pt x="1299464" y="32905"/>
                </a:lnTo>
                <a:lnTo>
                  <a:pt x="1268638" y="4914"/>
                </a:lnTo>
                <a:lnTo>
                  <a:pt x="1255014" y="0"/>
                </a:lnTo>
                <a:close/>
              </a:path>
              <a:path w="1315085" h="187960">
                <a:moveTo>
                  <a:pt x="59817" y="0"/>
                </a:moveTo>
                <a:lnTo>
                  <a:pt x="24044" y="21368"/>
                </a:lnTo>
                <a:lnTo>
                  <a:pt x="3841" y="60807"/>
                </a:lnTo>
                <a:lnTo>
                  <a:pt x="0" y="93929"/>
                </a:lnTo>
                <a:lnTo>
                  <a:pt x="954" y="111173"/>
                </a:lnTo>
                <a:lnTo>
                  <a:pt x="15367" y="154940"/>
                </a:lnTo>
                <a:lnTo>
                  <a:pt x="46174" y="182836"/>
                </a:lnTo>
                <a:lnTo>
                  <a:pt x="59817" y="187744"/>
                </a:lnTo>
                <a:lnTo>
                  <a:pt x="62230" y="180124"/>
                </a:lnTo>
                <a:lnTo>
                  <a:pt x="51536" y="175387"/>
                </a:lnTo>
                <a:lnTo>
                  <a:pt x="42306" y="168795"/>
                </a:lnTo>
                <a:lnTo>
                  <a:pt x="19843" y="124531"/>
                </a:lnTo>
                <a:lnTo>
                  <a:pt x="17018" y="92938"/>
                </a:lnTo>
                <a:lnTo>
                  <a:pt x="17728" y="76920"/>
                </a:lnTo>
                <a:lnTo>
                  <a:pt x="28194" y="37363"/>
                </a:lnTo>
                <a:lnTo>
                  <a:pt x="62484" y="7620"/>
                </a:lnTo>
                <a:lnTo>
                  <a:pt x="59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889757" y="5729122"/>
            <a:ext cx="1651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7" baseline="13888" dirty="0">
                <a:latin typeface="Cambria Math"/>
                <a:cs typeface="Cambria Math"/>
              </a:rPr>
              <a:t>exp</a:t>
            </a:r>
            <a:r>
              <a:rPr sz="2400" spc="442" baseline="13888" dirty="0">
                <a:latin typeface="Cambria Math"/>
                <a:cs typeface="Cambria Math"/>
              </a:rPr>
              <a:t> </a:t>
            </a:r>
            <a:r>
              <a:rPr sz="2400" b="1" baseline="13888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050" dirty="0">
                <a:solidFill>
                  <a:srgbClr val="4F81BC"/>
                </a:solidFill>
                <a:latin typeface="Calibri"/>
                <a:cs typeface="Calibri"/>
              </a:rPr>
              <a:t>tourisme</a:t>
            </a:r>
            <a:r>
              <a:rPr sz="1575" baseline="50264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2400" baseline="13888" dirty="0">
                <a:solidFill>
                  <a:srgbClr val="4F81BC"/>
                </a:solidFill>
                <a:latin typeface="Calibri"/>
                <a:cs typeface="Calibri"/>
              </a:rPr>
              <a:t>. </a:t>
            </a:r>
            <a:r>
              <a:rPr sz="2400" b="1" baseline="13888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050" dirty="0">
                <a:solidFill>
                  <a:srgbClr val="F79546"/>
                </a:solidFill>
                <a:latin typeface="Calibri"/>
                <a:cs typeface="Calibri"/>
              </a:rPr>
              <a:t>climat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51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3058414" y="6098235"/>
            <a:ext cx="277495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180" dirty="0">
                <a:latin typeface="Cambria Math"/>
                <a:cs typeface="Cambria Math"/>
              </a:rPr>
              <a:t>𝑖</a:t>
            </a:r>
            <a:r>
              <a:rPr sz="1150" spc="-10" dirty="0">
                <a:latin typeface="Cambria Math"/>
                <a:cs typeface="Cambria Math"/>
              </a:rPr>
              <a:t>=</a:t>
            </a:r>
            <a:r>
              <a:rPr sz="1150" spc="35" dirty="0"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49452" y="5833973"/>
            <a:ext cx="2260600" cy="344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255"/>
              </a:lnSpc>
              <a:spcBef>
                <a:spcPts val="95"/>
              </a:spcBef>
              <a:tabLst>
                <a:tab pos="1767839" algn="l"/>
              </a:tabLst>
            </a:pPr>
            <a:r>
              <a:rPr sz="1600" spc="-5" dirty="0">
                <a:latin typeface="Cambria Math"/>
                <a:cs typeface="Cambria Math"/>
              </a:rPr>
              <a:t>P</a:t>
            </a:r>
            <a:r>
              <a:rPr sz="1600" spc="32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tourisme</a:t>
            </a:r>
            <a:r>
              <a:rPr sz="1600" spc="18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climat	=</a:t>
            </a:r>
            <a:endParaRPr sz="1600">
              <a:latin typeface="Cambria Math"/>
              <a:cs typeface="Cambria Math"/>
            </a:endParaRPr>
          </a:p>
          <a:p>
            <a:pPr marR="30480" algn="r">
              <a:lnSpc>
                <a:spcPts val="1255"/>
              </a:lnSpc>
            </a:pPr>
            <a:r>
              <a:rPr sz="2400" spc="67" baseline="-19097" dirty="0">
                <a:latin typeface="Cambria Math"/>
                <a:cs typeface="Cambria Math"/>
              </a:rPr>
              <a:t>∑</a:t>
            </a:r>
            <a:r>
              <a:rPr sz="1150" spc="45" dirty="0">
                <a:latin typeface="Cambria Math"/>
                <a:cs typeface="Cambria Math"/>
              </a:rPr>
              <a:t>V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879850" y="6102807"/>
            <a:ext cx="63627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83845" algn="l"/>
              </a:tabLst>
            </a:pPr>
            <a:r>
              <a:rPr sz="1050" dirty="0">
                <a:solidFill>
                  <a:srgbClr val="4F81BC"/>
                </a:solidFill>
                <a:latin typeface="Calibri"/>
                <a:cs typeface="Calibri"/>
              </a:rPr>
              <a:t>i	</a:t>
            </a:r>
            <a:r>
              <a:rPr sz="1050" spc="5" dirty="0">
                <a:solidFill>
                  <a:srgbClr val="F79546"/>
                </a:solidFill>
                <a:latin typeface="Calibri"/>
                <a:cs typeface="Calibri"/>
              </a:rPr>
              <a:t>c</a:t>
            </a:r>
            <a:r>
              <a:rPr sz="1050" spc="-5" dirty="0">
                <a:solidFill>
                  <a:srgbClr val="F79546"/>
                </a:solidFill>
                <a:latin typeface="Calibri"/>
                <a:cs typeface="Calibri"/>
              </a:rPr>
              <a:t>l</a:t>
            </a:r>
            <a:r>
              <a:rPr sz="1050" spc="5" dirty="0">
                <a:solidFill>
                  <a:srgbClr val="F79546"/>
                </a:solidFill>
                <a:latin typeface="Calibri"/>
                <a:cs typeface="Calibri"/>
              </a:rPr>
              <a:t>imat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305302" y="5986373"/>
            <a:ext cx="1322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199515" algn="l"/>
              </a:tabLst>
            </a:pPr>
            <a:r>
              <a:rPr sz="1600" spc="-5" dirty="0">
                <a:latin typeface="Cambria Math"/>
                <a:cs typeface="Cambria Math"/>
              </a:rPr>
              <a:t>exp(</a:t>
            </a:r>
            <a:r>
              <a:rPr sz="1600" spc="-80" dirty="0">
                <a:latin typeface="Cambria Math"/>
                <a:cs typeface="Cambria Math"/>
              </a:rPr>
              <a:t> </a:t>
            </a:r>
            <a:r>
              <a:rPr sz="1600" b="1" spc="-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600" b="1" spc="-114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575" baseline="31746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4F81BC"/>
                </a:solidFill>
                <a:latin typeface="Calibri"/>
                <a:cs typeface="Calibri"/>
              </a:rPr>
              <a:t>. </a:t>
            </a:r>
            <a:r>
              <a:rPr sz="1600" b="1" spc="-5" dirty="0">
                <a:solidFill>
                  <a:srgbClr val="F79546"/>
                </a:solidFill>
                <a:latin typeface="Calibri"/>
                <a:cs typeface="Calibri"/>
              </a:rPr>
              <a:t>v	</a:t>
            </a:r>
            <a:r>
              <a:rPr sz="1600" spc="-5" dirty="0"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8214" y="237490"/>
            <a:ext cx="4198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Skip-gram</a:t>
            </a:r>
            <a:r>
              <a:rPr spc="-60" dirty="0"/>
              <a:t> </a:t>
            </a:r>
            <a:r>
              <a:rPr spc="-25" dirty="0"/>
              <a:t>Paramètres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387" y="1080642"/>
            <a:ext cx="6774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  <a:tab pos="815975" algn="l"/>
                <a:tab pos="1430020" algn="l"/>
                <a:tab pos="2086610" algn="l"/>
                <a:tab pos="2615565" algn="l"/>
                <a:tab pos="2925445" algn="l"/>
                <a:tab pos="3552825" algn="l"/>
                <a:tab pos="4519295" algn="l"/>
                <a:tab pos="4815205" algn="l"/>
                <a:tab pos="5429250" algn="l"/>
                <a:tab pos="5735955" algn="l"/>
                <a:tab pos="6045200" algn="l"/>
                <a:tab pos="6674484" algn="l"/>
              </a:tabLst>
            </a:pPr>
            <a:r>
              <a:rPr sz="1200" dirty="0">
                <a:solidFill>
                  <a:srgbClr val="E36C09"/>
                </a:solidFill>
                <a:latin typeface="Calibri"/>
                <a:cs typeface="Calibri"/>
              </a:rPr>
              <a:t>s	1	2	V	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c	1	2	V	</a:t>
            </a:r>
            <a:r>
              <a:rPr sz="1200" dirty="0">
                <a:solidFill>
                  <a:srgbClr val="E36C09"/>
                </a:solidFill>
                <a:latin typeface="Calibri"/>
                <a:cs typeface="Calibri"/>
              </a:rPr>
              <a:t>1	2	V	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1	2	V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723" y="947750"/>
            <a:ext cx="108648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W</a:t>
            </a:r>
            <a:r>
              <a:rPr sz="1800" b="1" spc="4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baseline="25462" dirty="0">
                <a:solidFill>
                  <a:srgbClr val="E36C09"/>
                </a:solidFill>
                <a:latin typeface="Calibri"/>
                <a:cs typeface="Calibri"/>
              </a:rPr>
              <a:t>t</a:t>
            </a:r>
            <a:r>
              <a:rPr sz="1800" spc="225" baseline="25462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= [</a:t>
            </a: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v</a:t>
            </a:r>
            <a:r>
              <a:rPr sz="1800" b="1" spc="20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v</a:t>
            </a:r>
            <a:r>
              <a:rPr sz="1800" b="1" spc="204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,</a:t>
            </a:r>
            <a:r>
              <a:rPr sz="1800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… ,</a:t>
            </a:r>
            <a:r>
              <a:rPr sz="1800" spc="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v</a:t>
            </a:r>
            <a:r>
              <a:rPr sz="1800" b="1" spc="27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]</a:t>
            </a:r>
            <a:r>
              <a:rPr sz="1800" spc="-1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r>
              <a:rPr sz="1800" b="1" spc="9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aseline="25462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1800" spc="209" baseline="25462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=</a:t>
            </a:r>
            <a:r>
              <a:rPr sz="1800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[</a:t>
            </a: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800" b="1" spc="204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, </a:t>
            </a: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800" b="1" spc="204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,</a:t>
            </a:r>
            <a:r>
              <a:rPr sz="1800" spc="-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…</a:t>
            </a:r>
            <a:r>
              <a:rPr sz="1800" spc="-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800" b="1" spc="28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]</a:t>
            </a:r>
            <a:r>
              <a:rPr sz="1800" spc="-1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Symbol"/>
                <a:cs typeface="Symbol"/>
              </a:rPr>
              <a:t>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{</a:t>
            </a:r>
            <a:r>
              <a:rPr sz="1800" b="1" spc="-5" dirty="0">
                <a:solidFill>
                  <a:srgbClr val="E36C09"/>
                </a:solidFill>
                <a:latin typeface="Calibri"/>
                <a:cs typeface="Calibri"/>
              </a:rPr>
              <a:t>v</a:t>
            </a:r>
            <a:r>
              <a:rPr sz="1800" b="1" spc="20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v</a:t>
            </a:r>
            <a:r>
              <a:rPr sz="1800" b="1" spc="2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, …</a:t>
            </a:r>
            <a:r>
              <a:rPr sz="1800" spc="-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E36C09"/>
                </a:solidFill>
                <a:latin typeface="Calibri"/>
                <a:cs typeface="Calibri"/>
              </a:rPr>
              <a:t>,</a:t>
            </a:r>
            <a:r>
              <a:rPr sz="1800" spc="1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v</a:t>
            </a:r>
            <a:r>
              <a:rPr sz="1800" b="1" spc="18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800" b="1" spc="2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,</a:t>
            </a:r>
            <a:r>
              <a:rPr sz="1800" spc="-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800" b="1" spc="204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,</a:t>
            </a:r>
            <a:r>
              <a:rPr sz="1800" spc="-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… ,</a:t>
            </a:r>
            <a:r>
              <a:rPr sz="1800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800" b="1" spc="28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constitue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l'ensemble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paramètres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4723" y="1170812"/>
            <a:ext cx="10957560" cy="106680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5"/>
              </a:spcBef>
            </a:pPr>
            <a:r>
              <a:rPr sz="1800" dirty="0">
                <a:latin typeface="Calibri"/>
                <a:cs typeface="Calibri"/>
              </a:rPr>
              <a:t>modèle.</a:t>
            </a:r>
          </a:p>
          <a:p>
            <a:pPr marL="38100" marR="30480">
              <a:lnSpc>
                <a:spcPct val="113900"/>
              </a:lnSpc>
              <a:spcBef>
                <a:spcPts val="409"/>
              </a:spcBef>
            </a:pPr>
            <a:r>
              <a:rPr sz="1800" spc="-15" dirty="0">
                <a:latin typeface="Calibri"/>
                <a:cs typeface="Calibri"/>
              </a:rPr>
              <a:t>Pour </a:t>
            </a:r>
            <a:r>
              <a:rPr sz="1800" spc="-30" dirty="0">
                <a:latin typeface="Calibri"/>
                <a:cs typeface="Calibri"/>
              </a:rPr>
              <a:t>k=1,V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E36C09"/>
                </a:solidFill>
                <a:latin typeface="Calibri"/>
                <a:cs typeface="Calibri"/>
              </a:rPr>
              <a:t>k</a:t>
            </a:r>
            <a:r>
              <a:rPr sz="1800" spc="7" baseline="-20833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le vecteur qui </a:t>
            </a:r>
            <a:r>
              <a:rPr sz="1800" spc="-10" dirty="0">
                <a:latin typeface="Calibri"/>
                <a:cs typeface="Calibri"/>
              </a:rPr>
              <a:t>représente </a:t>
            </a:r>
            <a:r>
              <a:rPr sz="1800" spc="-5" dirty="0">
                <a:latin typeface="Calibri"/>
                <a:cs typeface="Calibri"/>
              </a:rPr>
              <a:t>le </a:t>
            </a:r>
            <a:r>
              <a:rPr sz="1800" dirty="0">
                <a:latin typeface="Calibri"/>
                <a:cs typeface="Calibri"/>
              </a:rPr>
              <a:t>mot </a:t>
            </a:r>
            <a:r>
              <a:rPr sz="1800" b="1" dirty="0">
                <a:latin typeface="Calibri"/>
                <a:cs typeface="Calibri"/>
              </a:rPr>
              <a:t>w</a:t>
            </a:r>
            <a:r>
              <a:rPr sz="1800" baseline="-20833" dirty="0">
                <a:latin typeface="Calibri"/>
                <a:cs typeface="Calibri"/>
              </a:rPr>
              <a:t>k</a:t>
            </a:r>
            <a:r>
              <a:rPr sz="1800" spc="7" baseline="-20833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dans l'espace des sens et </a:t>
            </a: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800" baseline="-20833" dirty="0">
                <a:solidFill>
                  <a:srgbClr val="4F81BC"/>
                </a:solidFill>
                <a:latin typeface="Calibri"/>
                <a:cs typeface="Calibri"/>
              </a:rPr>
              <a:t>k</a:t>
            </a:r>
            <a:r>
              <a:rPr sz="1800" spc="7" baseline="-20833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le vecteur qui </a:t>
            </a:r>
            <a:r>
              <a:rPr sz="1800" spc="-10" dirty="0">
                <a:latin typeface="Calibri"/>
                <a:cs typeface="Calibri"/>
              </a:rPr>
              <a:t>représente </a:t>
            </a:r>
            <a:r>
              <a:rPr sz="1800" spc="-5" dirty="0">
                <a:latin typeface="Calibri"/>
                <a:cs typeface="Calibri"/>
              </a:rPr>
              <a:t>le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-5" dirty="0">
                <a:latin typeface="Calibri"/>
                <a:cs typeface="Calibri"/>
              </a:rPr>
              <a:t> w</a:t>
            </a:r>
            <a:r>
              <a:rPr sz="1800" spc="-7" baseline="-20833" dirty="0">
                <a:latin typeface="Calibri"/>
                <a:cs typeface="Calibri"/>
              </a:rPr>
              <a:t>k</a:t>
            </a:r>
            <a:r>
              <a:rPr sz="1800" spc="232" baseline="-20833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l'espace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contextes.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32450"/>
              </p:ext>
            </p:extLst>
          </p:nvPr>
        </p:nvGraphicFramePr>
        <p:xfrm>
          <a:off x="823964" y="2838262"/>
          <a:ext cx="1586863" cy="1981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0780">
                <a:tc>
                  <a:txBody>
                    <a:bodyPr/>
                    <a:lstStyle/>
                    <a:p>
                      <a:pPr marR="44450" algn="r">
                        <a:lnSpc>
                          <a:spcPts val="1065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065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065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36">
                <a:tc>
                  <a:txBody>
                    <a:bodyPr/>
                    <a:lstStyle/>
                    <a:p>
                      <a:pPr marR="44450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731">
                <a:tc>
                  <a:txBody>
                    <a:bodyPr/>
                    <a:lstStyle/>
                    <a:p>
                      <a:pPr marR="44450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88">
                <a:tc>
                  <a:txBody>
                    <a:bodyPr/>
                    <a:lstStyle/>
                    <a:p>
                      <a:pPr marR="44450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712">
                <a:tc>
                  <a:txBody>
                    <a:bodyPr/>
                    <a:lstStyle/>
                    <a:p>
                      <a:pPr marR="26034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036">
                <a:tc>
                  <a:txBody>
                    <a:bodyPr/>
                    <a:lstStyle/>
                    <a:p>
                      <a:pPr marR="44450" algn="r">
                        <a:lnSpc>
                          <a:spcPts val="111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1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11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385">
                <a:tc>
                  <a:txBody>
                    <a:bodyPr/>
                    <a:lstStyle/>
                    <a:p>
                      <a:pPr marR="26034" algn="r">
                        <a:lnSpc>
                          <a:spcPts val="1085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085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85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R="26034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036">
                <a:tc>
                  <a:txBody>
                    <a:bodyPr/>
                    <a:lstStyle/>
                    <a:p>
                      <a:pPr marR="44450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036">
                <a:tc>
                  <a:txBody>
                    <a:bodyPr/>
                    <a:lstStyle/>
                    <a:p>
                      <a:pPr marR="44450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036">
                <a:tc>
                  <a:txBody>
                    <a:bodyPr/>
                    <a:lstStyle/>
                    <a:p>
                      <a:pPr marR="44450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495">
                <a:tc>
                  <a:txBody>
                    <a:bodyPr/>
                    <a:lstStyle/>
                    <a:p>
                      <a:pPr marR="26034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39724" y="2839211"/>
            <a:ext cx="92075" cy="1979930"/>
          </a:xfrm>
          <a:custGeom>
            <a:avLst/>
            <a:gdLst/>
            <a:ahLst/>
            <a:cxnLst/>
            <a:rect l="l" t="t" r="r" b="b"/>
            <a:pathLst>
              <a:path w="92075" h="1979929">
                <a:moveTo>
                  <a:pt x="92075" y="1979676"/>
                </a:moveTo>
                <a:lnTo>
                  <a:pt x="56235" y="1972433"/>
                </a:lnTo>
                <a:lnTo>
                  <a:pt x="26968" y="1952688"/>
                </a:lnTo>
                <a:lnTo>
                  <a:pt x="7235" y="1923418"/>
                </a:lnTo>
                <a:lnTo>
                  <a:pt x="0" y="1887601"/>
                </a:lnTo>
                <a:lnTo>
                  <a:pt x="0" y="92075"/>
                </a:lnTo>
                <a:lnTo>
                  <a:pt x="7235" y="56257"/>
                </a:lnTo>
                <a:lnTo>
                  <a:pt x="26968" y="26987"/>
                </a:lnTo>
                <a:lnTo>
                  <a:pt x="56235" y="7242"/>
                </a:lnTo>
                <a:lnTo>
                  <a:pt x="92075" y="0"/>
                </a:lnTo>
              </a:path>
            </a:pathLst>
          </a:custGeom>
          <a:ln w="9144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60980" y="2839211"/>
            <a:ext cx="92075" cy="1979930"/>
          </a:xfrm>
          <a:custGeom>
            <a:avLst/>
            <a:gdLst/>
            <a:ahLst/>
            <a:cxnLst/>
            <a:rect l="l" t="t" r="r" b="b"/>
            <a:pathLst>
              <a:path w="92075" h="1979929">
                <a:moveTo>
                  <a:pt x="0" y="0"/>
                </a:moveTo>
                <a:lnTo>
                  <a:pt x="35817" y="7242"/>
                </a:lnTo>
                <a:lnTo>
                  <a:pt x="65087" y="26987"/>
                </a:lnTo>
                <a:lnTo>
                  <a:pt x="84832" y="56257"/>
                </a:lnTo>
                <a:lnTo>
                  <a:pt x="92075" y="92075"/>
                </a:lnTo>
                <a:lnTo>
                  <a:pt x="92075" y="1887601"/>
                </a:lnTo>
                <a:lnTo>
                  <a:pt x="84832" y="1923418"/>
                </a:lnTo>
                <a:lnTo>
                  <a:pt x="65087" y="1952688"/>
                </a:lnTo>
                <a:lnTo>
                  <a:pt x="35817" y="1972433"/>
                </a:lnTo>
                <a:lnTo>
                  <a:pt x="0" y="1979676"/>
                </a:lnTo>
              </a:path>
            </a:pathLst>
          </a:custGeom>
          <a:ln w="9144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989979" y="2838262"/>
          <a:ext cx="1588135" cy="1981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0779">
                <a:tc>
                  <a:txBody>
                    <a:bodyPr/>
                    <a:lstStyle/>
                    <a:p>
                      <a:pPr marR="26670" algn="r">
                        <a:lnSpc>
                          <a:spcPts val="1065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065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065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36">
                <a:tc>
                  <a:txBody>
                    <a:bodyPr/>
                    <a:lstStyle/>
                    <a:p>
                      <a:pPr marR="26670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731">
                <a:tc>
                  <a:txBody>
                    <a:bodyPr/>
                    <a:lstStyle/>
                    <a:p>
                      <a:pPr marR="44450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88">
                <a:tc>
                  <a:txBody>
                    <a:bodyPr/>
                    <a:lstStyle/>
                    <a:p>
                      <a:pPr marR="44450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947">
                <a:tc>
                  <a:txBody>
                    <a:bodyPr/>
                    <a:lstStyle/>
                    <a:p>
                      <a:pPr marR="44450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88">
                <a:tc>
                  <a:txBody>
                    <a:bodyPr/>
                    <a:lstStyle/>
                    <a:p>
                      <a:pPr marR="26034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998">
                <a:tc>
                  <a:txBody>
                    <a:bodyPr/>
                    <a:lstStyle/>
                    <a:p>
                      <a:pPr marR="44450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R="26670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036">
                <a:tc>
                  <a:txBody>
                    <a:bodyPr/>
                    <a:lstStyle/>
                    <a:p>
                      <a:pPr marR="44450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036">
                <a:tc>
                  <a:txBody>
                    <a:bodyPr/>
                    <a:lstStyle/>
                    <a:p>
                      <a:pPr marR="26670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036">
                <a:tc>
                  <a:txBody>
                    <a:bodyPr/>
                    <a:lstStyle/>
                    <a:p>
                      <a:pPr marR="44450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0494">
                <a:tc>
                  <a:txBody>
                    <a:bodyPr/>
                    <a:lstStyle/>
                    <a:p>
                      <a:pPr marR="44450" algn="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024371" y="2839211"/>
            <a:ext cx="92710" cy="1979930"/>
          </a:xfrm>
          <a:custGeom>
            <a:avLst/>
            <a:gdLst/>
            <a:ahLst/>
            <a:cxnLst/>
            <a:rect l="l" t="t" r="r" b="b"/>
            <a:pathLst>
              <a:path w="92710" h="1979929">
                <a:moveTo>
                  <a:pt x="92201" y="1979676"/>
                </a:moveTo>
                <a:lnTo>
                  <a:pt x="56310" y="1972431"/>
                </a:lnTo>
                <a:lnTo>
                  <a:pt x="27003" y="1952672"/>
                </a:lnTo>
                <a:lnTo>
                  <a:pt x="7244" y="1923365"/>
                </a:lnTo>
                <a:lnTo>
                  <a:pt x="0" y="1887474"/>
                </a:lnTo>
                <a:lnTo>
                  <a:pt x="0" y="92201"/>
                </a:lnTo>
                <a:lnTo>
                  <a:pt x="7244" y="56310"/>
                </a:lnTo>
                <a:lnTo>
                  <a:pt x="27003" y="27003"/>
                </a:lnTo>
                <a:lnTo>
                  <a:pt x="56310" y="7244"/>
                </a:lnTo>
                <a:lnTo>
                  <a:pt x="92201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47026" y="2839211"/>
            <a:ext cx="92710" cy="1979930"/>
          </a:xfrm>
          <a:custGeom>
            <a:avLst/>
            <a:gdLst/>
            <a:ahLst/>
            <a:cxnLst/>
            <a:rect l="l" t="t" r="r" b="b"/>
            <a:pathLst>
              <a:path w="92709" h="1979929">
                <a:moveTo>
                  <a:pt x="0" y="0"/>
                </a:moveTo>
                <a:lnTo>
                  <a:pt x="35891" y="7244"/>
                </a:lnTo>
                <a:lnTo>
                  <a:pt x="65198" y="27003"/>
                </a:lnTo>
                <a:lnTo>
                  <a:pt x="84957" y="56310"/>
                </a:lnTo>
                <a:lnTo>
                  <a:pt x="92201" y="92201"/>
                </a:lnTo>
                <a:lnTo>
                  <a:pt x="92201" y="1887474"/>
                </a:lnTo>
                <a:lnTo>
                  <a:pt x="84957" y="1923365"/>
                </a:lnTo>
                <a:lnTo>
                  <a:pt x="65198" y="1952672"/>
                </a:lnTo>
                <a:lnTo>
                  <a:pt x="35891" y="1972431"/>
                </a:lnTo>
                <a:lnTo>
                  <a:pt x="0" y="1979676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0526" y="2786888"/>
            <a:ext cx="811530" cy="20193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34620">
              <a:lnSpc>
                <a:spcPts val="1300"/>
              </a:lnSpc>
              <a:spcBef>
                <a:spcPts val="260"/>
              </a:spcBef>
            </a:pPr>
            <a:r>
              <a:rPr sz="1200" dirty="0">
                <a:solidFill>
                  <a:srgbClr val="E36C09"/>
                </a:solidFill>
                <a:latin typeface="Calibri"/>
                <a:cs typeface="Calibri"/>
              </a:rPr>
              <a:t>mar</a:t>
            </a:r>
            <a:r>
              <a:rPr sz="1200" spc="-25" dirty="0">
                <a:solidFill>
                  <a:srgbClr val="E36C09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E36C09"/>
                </a:solidFill>
                <a:latin typeface="Calibri"/>
                <a:cs typeface="Calibri"/>
              </a:rPr>
              <a:t>a</a:t>
            </a:r>
            <a:r>
              <a:rPr sz="1200" spc="-45" dirty="0">
                <a:solidFill>
                  <a:srgbClr val="E36C09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E36C09"/>
                </a:solidFill>
                <a:latin typeface="Calibri"/>
                <a:cs typeface="Calibri"/>
              </a:rPr>
              <a:t>ech  </a:t>
            </a:r>
            <a:r>
              <a:rPr sz="1200" spc="-5" dirty="0">
                <a:solidFill>
                  <a:srgbClr val="E36C09"/>
                </a:solidFill>
                <a:latin typeface="Calibri"/>
                <a:cs typeface="Calibri"/>
              </a:rPr>
              <a:t>connue </a:t>
            </a:r>
            <a:r>
              <a:rPr sz="1200" dirty="0">
                <a:solidFill>
                  <a:srgbClr val="E36C09"/>
                </a:solidFill>
                <a:latin typeface="Calibri"/>
                <a:cs typeface="Calibri"/>
              </a:rPr>
              <a:t> place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200" dirty="0">
                <a:solidFill>
                  <a:srgbClr val="E36C09"/>
                </a:solidFill>
                <a:latin typeface="Calibri"/>
                <a:cs typeface="Calibri"/>
              </a:rPr>
              <a:t>jamaa-el-fna</a:t>
            </a:r>
            <a:endParaRPr sz="1200" dirty="0">
              <a:latin typeface="Calibri"/>
              <a:cs typeface="Calibri"/>
            </a:endParaRPr>
          </a:p>
          <a:p>
            <a:pPr marL="12700" marR="99060">
              <a:lnSpc>
                <a:spcPct val="90000"/>
              </a:lnSpc>
              <a:spcBef>
                <a:spcPts val="70"/>
              </a:spcBef>
            </a:pPr>
            <a:r>
              <a:rPr sz="1200" spc="-5" dirty="0">
                <a:solidFill>
                  <a:srgbClr val="E36C09"/>
                </a:solidFill>
                <a:latin typeface="Calibri"/>
                <a:cs typeface="Calibri"/>
              </a:rPr>
              <a:t>tourisme </a:t>
            </a:r>
            <a:r>
              <a:rPr sz="120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E36C09"/>
                </a:solidFill>
                <a:latin typeface="Calibri"/>
                <a:cs typeface="Calibri"/>
              </a:rPr>
              <a:t>climat </a:t>
            </a:r>
            <a:r>
              <a:rPr sz="1200" dirty="0">
                <a:solidFill>
                  <a:srgbClr val="E36C09"/>
                </a:solidFill>
                <a:latin typeface="Calibri"/>
                <a:cs typeface="Calibri"/>
              </a:rPr>
              <a:t> chaud </a:t>
            </a:r>
            <a:r>
              <a:rPr sz="1200" spc="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E36C09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E36C09"/>
                </a:solidFill>
                <a:latin typeface="Calibri"/>
                <a:cs typeface="Calibri"/>
              </a:rPr>
              <a:t>on</a:t>
            </a:r>
            <a:r>
              <a:rPr sz="1200" spc="-25" dirty="0">
                <a:solidFill>
                  <a:srgbClr val="E36C09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E36C09"/>
                </a:solidFill>
                <a:latin typeface="Calibri"/>
                <a:cs typeface="Calibri"/>
              </a:rPr>
              <a:t>é</a:t>
            </a:r>
            <a:r>
              <a:rPr sz="1200" spc="-10" dirty="0">
                <a:solidFill>
                  <a:srgbClr val="E36C09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E36C09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E36C09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E36C09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E36C09"/>
                </a:solidFill>
                <a:latin typeface="Calibri"/>
                <a:cs typeface="Calibri"/>
              </a:rPr>
              <a:t>e  palais </a:t>
            </a:r>
            <a:r>
              <a:rPr sz="1200" spc="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E36C09"/>
                </a:solidFill>
                <a:latin typeface="Calibri"/>
                <a:cs typeface="Calibri"/>
              </a:rPr>
              <a:t>congrès </a:t>
            </a:r>
            <a:r>
              <a:rPr sz="120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E36C09"/>
                </a:solidFill>
                <a:latin typeface="Calibri"/>
                <a:cs typeface="Calibri"/>
              </a:rPr>
              <a:t>jardins </a:t>
            </a:r>
            <a:r>
              <a:rPr sz="120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E36C09"/>
                </a:solidFill>
                <a:latin typeface="Calibri"/>
                <a:cs typeface="Calibri"/>
              </a:rPr>
              <a:t>favorisent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1016" y="2786888"/>
            <a:ext cx="810895" cy="20193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33985">
              <a:lnSpc>
                <a:spcPts val="1300"/>
              </a:lnSpc>
              <a:spcBef>
                <a:spcPts val="260"/>
              </a:spcBef>
            </a:pP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mar</a:t>
            </a:r>
            <a:r>
              <a:rPr sz="1200" spc="-25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sz="1200" spc="-45" dirty="0">
                <a:solidFill>
                  <a:srgbClr val="4F81BC"/>
                </a:solidFill>
                <a:latin typeface="Calibri"/>
                <a:cs typeface="Calibri"/>
              </a:rPr>
              <a:t>k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ech  </a:t>
            </a:r>
            <a:r>
              <a:rPr sz="1200" spc="-5" dirty="0">
                <a:solidFill>
                  <a:srgbClr val="4F81BC"/>
                </a:solidFill>
                <a:latin typeface="Calibri"/>
                <a:cs typeface="Calibri"/>
              </a:rPr>
              <a:t>connue 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 place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195"/>
              </a:lnSpc>
            </a:pP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jamaa-el-</a:t>
            </a:r>
            <a:r>
              <a:rPr sz="1200" spc="5" dirty="0">
                <a:solidFill>
                  <a:srgbClr val="4F81BC"/>
                </a:solidFill>
                <a:latin typeface="Calibri"/>
                <a:cs typeface="Calibri"/>
              </a:rPr>
              <a:t>fna</a:t>
            </a:r>
            <a:endParaRPr sz="1200">
              <a:latin typeface="Calibri"/>
              <a:cs typeface="Calibri"/>
            </a:endParaRPr>
          </a:p>
          <a:p>
            <a:pPr marL="12700" marR="99060">
              <a:lnSpc>
                <a:spcPct val="90000"/>
              </a:lnSpc>
              <a:spcBef>
                <a:spcPts val="70"/>
              </a:spcBef>
            </a:pPr>
            <a:r>
              <a:rPr sz="1200" spc="-5" dirty="0">
                <a:solidFill>
                  <a:srgbClr val="4F81BC"/>
                </a:solidFill>
                <a:latin typeface="Calibri"/>
                <a:cs typeface="Calibri"/>
              </a:rPr>
              <a:t>tourisme 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F81BC"/>
                </a:solidFill>
                <a:latin typeface="Calibri"/>
                <a:cs typeface="Calibri"/>
              </a:rPr>
              <a:t>climat 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 chaud </a:t>
            </a:r>
            <a:r>
              <a:rPr sz="1200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200" spc="-5" dirty="0">
                <a:solidFill>
                  <a:srgbClr val="4F81BC"/>
                </a:solidFill>
                <a:latin typeface="Calibri"/>
                <a:cs typeface="Calibri"/>
              </a:rPr>
              <a:t>on</a:t>
            </a:r>
            <a:r>
              <a:rPr sz="1200" spc="-2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é</a:t>
            </a:r>
            <a:r>
              <a:rPr sz="1200" spc="-10" dirty="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e  palais </a:t>
            </a:r>
            <a:r>
              <a:rPr sz="1200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F81BC"/>
                </a:solidFill>
                <a:latin typeface="Calibri"/>
                <a:cs typeface="Calibri"/>
              </a:rPr>
              <a:t>congrès 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F81BC"/>
                </a:solidFill>
                <a:latin typeface="Calibri"/>
                <a:cs typeface="Calibri"/>
              </a:rPr>
              <a:t>jardins 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4F81BC"/>
                </a:solidFill>
                <a:latin typeface="Calibri"/>
                <a:cs typeface="Calibri"/>
              </a:rPr>
              <a:t>favorisent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8159" y="2411984"/>
            <a:ext cx="7183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77155" algn="l"/>
              </a:tabLst>
            </a:pP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Espace</a:t>
            </a:r>
            <a:r>
              <a:rPr sz="1800" b="1" spc="-35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des</a:t>
            </a:r>
            <a:r>
              <a:rPr sz="1800" b="1" spc="-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36C09"/>
                </a:solidFill>
                <a:latin typeface="Calibri"/>
                <a:cs typeface="Calibri"/>
              </a:rPr>
              <a:t>sens	</a:t>
            </a: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Espace</a:t>
            </a:r>
            <a:r>
              <a:rPr sz="1800" b="1" spc="-5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des</a:t>
            </a:r>
            <a:r>
              <a:rPr sz="1800" b="1" spc="-4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4F81BC"/>
                </a:solidFill>
                <a:latin typeface="Calibri"/>
                <a:cs typeface="Calibri"/>
              </a:rPr>
              <a:t>contextes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85388" y="2957576"/>
            <a:ext cx="1135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13888" dirty="0">
                <a:solidFill>
                  <a:srgbClr val="E36C09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E36C09"/>
                </a:solidFill>
                <a:latin typeface="Calibri"/>
                <a:cs typeface="Calibri"/>
              </a:rPr>
              <a:t>6</a:t>
            </a:r>
            <a:r>
              <a:rPr sz="1200" spc="114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00" baseline="13888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700" spc="-15" baseline="13888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00" b="1" spc="-7" baseline="13888" dirty="0">
                <a:solidFill>
                  <a:srgbClr val="E36C09"/>
                </a:solidFill>
                <a:latin typeface="Calibri"/>
                <a:cs typeface="Calibri"/>
              </a:rPr>
              <a:t>v</a:t>
            </a:r>
            <a:r>
              <a:rPr sz="1200" spc="-5" dirty="0">
                <a:solidFill>
                  <a:srgbClr val="E36C09"/>
                </a:solidFill>
                <a:latin typeface="Calibri"/>
                <a:cs typeface="Calibri"/>
              </a:rPr>
              <a:t>climat</a:t>
            </a:r>
            <a:r>
              <a:rPr sz="1200" spc="12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00" baseline="13888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endParaRPr sz="2700" baseline="13888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768088" y="2611882"/>
          <a:ext cx="474345" cy="842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63">
                <a:tc>
                  <a:txBody>
                    <a:bodyPr/>
                    <a:lstStyle/>
                    <a:p>
                      <a:pPr marL="147955">
                        <a:lnSpc>
                          <a:spcPts val="1050"/>
                        </a:lnSpc>
                      </a:pPr>
                      <a:r>
                        <a:rPr sz="11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03">
                <a:tc>
                  <a:txBody>
                    <a:bodyPr/>
                    <a:lstStyle/>
                    <a:p>
                      <a:pPr marL="137160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443">
                <a:tc>
                  <a:txBody>
                    <a:bodyPr/>
                    <a:lstStyle/>
                    <a:p>
                      <a:pPr marL="13716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948">
                <a:tc>
                  <a:txBody>
                    <a:bodyPr/>
                    <a:lstStyle/>
                    <a:p>
                      <a:pPr marL="156845">
                        <a:lnSpc>
                          <a:spcPts val="108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4863084" y="2563367"/>
            <a:ext cx="48260" cy="899160"/>
          </a:xfrm>
          <a:custGeom>
            <a:avLst/>
            <a:gdLst/>
            <a:ahLst/>
            <a:cxnLst/>
            <a:rect l="l" t="t" r="r" b="b"/>
            <a:pathLst>
              <a:path w="48260" h="899160">
                <a:moveTo>
                  <a:pt x="47751" y="899160"/>
                </a:moveTo>
                <a:lnTo>
                  <a:pt x="29146" y="895413"/>
                </a:lnTo>
                <a:lnTo>
                  <a:pt x="13970" y="885189"/>
                </a:lnTo>
                <a:lnTo>
                  <a:pt x="3746" y="870013"/>
                </a:lnTo>
                <a:lnTo>
                  <a:pt x="0" y="851408"/>
                </a:lnTo>
                <a:lnTo>
                  <a:pt x="0" y="47752"/>
                </a:lnTo>
                <a:lnTo>
                  <a:pt x="3746" y="29146"/>
                </a:lnTo>
                <a:lnTo>
                  <a:pt x="13970" y="13970"/>
                </a:lnTo>
                <a:lnTo>
                  <a:pt x="29146" y="3746"/>
                </a:lnTo>
                <a:lnTo>
                  <a:pt x="47751" y="0"/>
                </a:lnTo>
              </a:path>
            </a:pathLst>
          </a:custGeom>
          <a:ln w="9143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01844" y="2563367"/>
            <a:ext cx="48260" cy="899160"/>
          </a:xfrm>
          <a:custGeom>
            <a:avLst/>
            <a:gdLst/>
            <a:ahLst/>
            <a:cxnLst/>
            <a:rect l="l" t="t" r="r" b="b"/>
            <a:pathLst>
              <a:path w="48260" h="899160">
                <a:moveTo>
                  <a:pt x="0" y="0"/>
                </a:moveTo>
                <a:lnTo>
                  <a:pt x="18605" y="3746"/>
                </a:lnTo>
                <a:lnTo>
                  <a:pt x="33781" y="13970"/>
                </a:lnTo>
                <a:lnTo>
                  <a:pt x="44005" y="29146"/>
                </a:lnTo>
                <a:lnTo>
                  <a:pt x="47751" y="47752"/>
                </a:lnTo>
                <a:lnTo>
                  <a:pt x="47751" y="851408"/>
                </a:lnTo>
                <a:lnTo>
                  <a:pt x="44005" y="870013"/>
                </a:lnTo>
                <a:lnTo>
                  <a:pt x="33781" y="885189"/>
                </a:lnTo>
                <a:lnTo>
                  <a:pt x="18605" y="895413"/>
                </a:lnTo>
                <a:lnTo>
                  <a:pt x="0" y="899160"/>
                </a:lnTo>
              </a:path>
            </a:pathLst>
          </a:custGeom>
          <a:ln w="9143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52585" y="2427859"/>
            <a:ext cx="1339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13888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5</a:t>
            </a:r>
            <a:r>
              <a:rPr sz="1200" spc="1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700" baseline="13888" dirty="0">
                <a:solidFill>
                  <a:srgbClr val="4F81BC"/>
                </a:solidFill>
                <a:latin typeface="Calibri"/>
                <a:cs typeface="Calibri"/>
              </a:rPr>
              <a:t>=</a:t>
            </a:r>
            <a:r>
              <a:rPr sz="2700" spc="-37" baseline="13888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700" b="1" baseline="13888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tourisme</a:t>
            </a:r>
            <a:r>
              <a:rPr sz="1200" spc="9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700" baseline="13888" dirty="0">
                <a:solidFill>
                  <a:srgbClr val="4F81BC"/>
                </a:solidFill>
                <a:latin typeface="Calibri"/>
                <a:cs typeface="Calibri"/>
              </a:rPr>
              <a:t>=</a:t>
            </a:r>
            <a:endParaRPr sz="2700" baseline="13888">
              <a:latin typeface="Calibri"/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0045954" y="2082419"/>
          <a:ext cx="452120" cy="842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36">
                <a:tc>
                  <a:txBody>
                    <a:bodyPr/>
                    <a:lstStyle/>
                    <a:p>
                      <a:pPr marL="137160">
                        <a:lnSpc>
                          <a:spcPts val="1050"/>
                        </a:lnSpc>
                      </a:pPr>
                      <a:r>
                        <a:rPr sz="11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57">
                <a:tc>
                  <a:txBody>
                    <a:bodyPr/>
                    <a:lstStyle/>
                    <a:p>
                      <a:pPr marL="137160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608">
                <a:tc>
                  <a:txBody>
                    <a:bodyPr/>
                    <a:lstStyle/>
                    <a:p>
                      <a:pPr marL="127000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418">
                <a:tc>
                  <a:txBody>
                    <a:bodyPr/>
                    <a:lstStyle/>
                    <a:p>
                      <a:pPr marL="12700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923">
                <a:tc>
                  <a:txBody>
                    <a:bodyPr/>
                    <a:lstStyle/>
                    <a:p>
                      <a:pPr marL="146685">
                        <a:lnSpc>
                          <a:spcPts val="108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10128504" y="2046732"/>
            <a:ext cx="48260" cy="899160"/>
          </a:xfrm>
          <a:custGeom>
            <a:avLst/>
            <a:gdLst/>
            <a:ahLst/>
            <a:cxnLst/>
            <a:rect l="l" t="t" r="r" b="b"/>
            <a:pathLst>
              <a:path w="48259" h="899160">
                <a:moveTo>
                  <a:pt x="48005" y="899159"/>
                </a:moveTo>
                <a:lnTo>
                  <a:pt x="29307" y="895391"/>
                </a:lnTo>
                <a:lnTo>
                  <a:pt x="14049" y="885110"/>
                </a:lnTo>
                <a:lnTo>
                  <a:pt x="3768" y="869852"/>
                </a:lnTo>
                <a:lnTo>
                  <a:pt x="0" y="851153"/>
                </a:lnTo>
                <a:lnTo>
                  <a:pt x="0" y="48005"/>
                </a:ln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5" y="0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68533" y="2046732"/>
            <a:ext cx="48260" cy="899160"/>
          </a:xfrm>
          <a:custGeom>
            <a:avLst/>
            <a:gdLst/>
            <a:ahLst/>
            <a:cxnLst/>
            <a:rect l="l" t="t" r="r" b="b"/>
            <a:pathLst>
              <a:path w="48259" h="899160">
                <a:moveTo>
                  <a:pt x="0" y="0"/>
                </a:moveTo>
                <a:lnTo>
                  <a:pt x="18698" y="3768"/>
                </a:lnTo>
                <a:lnTo>
                  <a:pt x="33956" y="14049"/>
                </a:lnTo>
                <a:lnTo>
                  <a:pt x="44237" y="29307"/>
                </a:lnTo>
                <a:lnTo>
                  <a:pt x="48006" y="48005"/>
                </a:lnTo>
                <a:lnTo>
                  <a:pt x="48006" y="851153"/>
                </a:lnTo>
                <a:lnTo>
                  <a:pt x="44237" y="869852"/>
                </a:lnTo>
                <a:lnTo>
                  <a:pt x="33956" y="885110"/>
                </a:lnTo>
                <a:lnTo>
                  <a:pt x="18698" y="895391"/>
                </a:lnTo>
                <a:lnTo>
                  <a:pt x="0" y="89915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485388" y="3984447"/>
            <a:ext cx="1132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13888" dirty="0">
                <a:solidFill>
                  <a:srgbClr val="E36C09"/>
                </a:solidFill>
                <a:latin typeface="Calibri"/>
                <a:cs typeface="Calibri"/>
              </a:rPr>
              <a:t>v</a:t>
            </a:r>
            <a:r>
              <a:rPr sz="1200" dirty="0">
                <a:solidFill>
                  <a:srgbClr val="E36C09"/>
                </a:solidFill>
                <a:latin typeface="Calibri"/>
                <a:cs typeface="Calibri"/>
              </a:rPr>
              <a:t>7</a:t>
            </a:r>
            <a:r>
              <a:rPr sz="1200" spc="114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00" baseline="13888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r>
              <a:rPr sz="2700" spc="-7" baseline="13888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00" b="1" spc="-7" baseline="13888" dirty="0">
                <a:solidFill>
                  <a:srgbClr val="E36C09"/>
                </a:solidFill>
                <a:latin typeface="Calibri"/>
                <a:cs typeface="Calibri"/>
              </a:rPr>
              <a:t>v</a:t>
            </a:r>
            <a:r>
              <a:rPr sz="1200" spc="-5" dirty="0">
                <a:solidFill>
                  <a:srgbClr val="E36C09"/>
                </a:solidFill>
                <a:latin typeface="Calibri"/>
                <a:cs typeface="Calibri"/>
              </a:rPr>
              <a:t>chaud</a:t>
            </a:r>
            <a:r>
              <a:rPr sz="1200" spc="100" dirty="0">
                <a:solidFill>
                  <a:srgbClr val="E36C09"/>
                </a:solidFill>
                <a:latin typeface="Calibri"/>
                <a:cs typeface="Calibri"/>
              </a:rPr>
              <a:t> </a:t>
            </a:r>
            <a:r>
              <a:rPr sz="2700" baseline="13888" dirty="0">
                <a:solidFill>
                  <a:srgbClr val="E36C09"/>
                </a:solidFill>
                <a:latin typeface="Calibri"/>
                <a:cs typeface="Calibri"/>
              </a:rPr>
              <a:t>=</a:t>
            </a:r>
            <a:endParaRPr sz="2700" baseline="13888">
              <a:latin typeface="Calibri"/>
              <a:cs typeface="Calibr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768088" y="3639311"/>
          <a:ext cx="474345" cy="842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36">
                <a:tc>
                  <a:txBody>
                    <a:bodyPr/>
                    <a:lstStyle/>
                    <a:p>
                      <a:pPr marL="127000">
                        <a:lnSpc>
                          <a:spcPts val="1050"/>
                        </a:lnSpc>
                      </a:pPr>
                      <a:r>
                        <a:rPr sz="11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57">
                <a:tc>
                  <a:txBody>
                    <a:bodyPr/>
                    <a:lstStyle/>
                    <a:p>
                      <a:pPr marL="147955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608">
                <a:tc>
                  <a:txBody>
                    <a:bodyPr/>
                    <a:lstStyle/>
                    <a:p>
                      <a:pPr marL="137160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418">
                <a:tc>
                  <a:txBody>
                    <a:bodyPr/>
                    <a:lstStyle/>
                    <a:p>
                      <a:pPr marL="13716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923">
                <a:tc>
                  <a:txBody>
                    <a:bodyPr/>
                    <a:lstStyle/>
                    <a:p>
                      <a:pPr marL="137160">
                        <a:lnSpc>
                          <a:spcPts val="108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4863084" y="3590544"/>
            <a:ext cx="48260" cy="899160"/>
          </a:xfrm>
          <a:custGeom>
            <a:avLst/>
            <a:gdLst/>
            <a:ahLst/>
            <a:cxnLst/>
            <a:rect l="l" t="t" r="r" b="b"/>
            <a:pathLst>
              <a:path w="48260" h="899160">
                <a:moveTo>
                  <a:pt x="47751" y="899159"/>
                </a:moveTo>
                <a:lnTo>
                  <a:pt x="29146" y="895413"/>
                </a:lnTo>
                <a:lnTo>
                  <a:pt x="13970" y="885189"/>
                </a:lnTo>
                <a:lnTo>
                  <a:pt x="3746" y="870013"/>
                </a:lnTo>
                <a:lnTo>
                  <a:pt x="0" y="851407"/>
                </a:lnTo>
                <a:lnTo>
                  <a:pt x="0" y="47751"/>
                </a:lnTo>
                <a:lnTo>
                  <a:pt x="3746" y="29146"/>
                </a:lnTo>
                <a:lnTo>
                  <a:pt x="13970" y="13969"/>
                </a:lnTo>
                <a:lnTo>
                  <a:pt x="29146" y="3746"/>
                </a:lnTo>
                <a:lnTo>
                  <a:pt x="47751" y="0"/>
                </a:lnTo>
              </a:path>
            </a:pathLst>
          </a:custGeom>
          <a:ln w="9143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01844" y="3590544"/>
            <a:ext cx="48260" cy="899160"/>
          </a:xfrm>
          <a:custGeom>
            <a:avLst/>
            <a:gdLst/>
            <a:ahLst/>
            <a:cxnLst/>
            <a:rect l="l" t="t" r="r" b="b"/>
            <a:pathLst>
              <a:path w="48260" h="899160">
                <a:moveTo>
                  <a:pt x="0" y="0"/>
                </a:moveTo>
                <a:lnTo>
                  <a:pt x="18605" y="3746"/>
                </a:lnTo>
                <a:lnTo>
                  <a:pt x="33781" y="13970"/>
                </a:lnTo>
                <a:lnTo>
                  <a:pt x="44005" y="29146"/>
                </a:lnTo>
                <a:lnTo>
                  <a:pt x="47751" y="47751"/>
                </a:lnTo>
                <a:lnTo>
                  <a:pt x="47751" y="851407"/>
                </a:lnTo>
                <a:lnTo>
                  <a:pt x="44005" y="870013"/>
                </a:lnTo>
                <a:lnTo>
                  <a:pt x="33781" y="885189"/>
                </a:lnTo>
                <a:lnTo>
                  <a:pt x="18605" y="895413"/>
                </a:lnTo>
                <a:lnTo>
                  <a:pt x="0" y="899159"/>
                </a:lnTo>
              </a:path>
            </a:pathLst>
          </a:custGeom>
          <a:ln w="9143">
            <a:solidFill>
              <a:srgbClr val="E3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752585" y="3455289"/>
            <a:ext cx="1164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13888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6</a:t>
            </a:r>
            <a:r>
              <a:rPr sz="1200" spc="114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700" baseline="13888" dirty="0">
                <a:solidFill>
                  <a:srgbClr val="4F81BC"/>
                </a:solidFill>
                <a:latin typeface="Calibri"/>
                <a:cs typeface="Calibri"/>
              </a:rPr>
              <a:t>=</a:t>
            </a:r>
            <a:r>
              <a:rPr sz="2700" spc="-22" baseline="13888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700" b="1" spc="-7" baseline="13888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200" spc="-5" dirty="0">
                <a:solidFill>
                  <a:srgbClr val="4F81BC"/>
                </a:solidFill>
                <a:latin typeface="Calibri"/>
                <a:cs typeface="Calibri"/>
              </a:rPr>
              <a:t>climat</a:t>
            </a:r>
            <a:r>
              <a:rPr sz="1200" spc="1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700" baseline="13888" dirty="0">
                <a:solidFill>
                  <a:srgbClr val="4F81BC"/>
                </a:solidFill>
                <a:latin typeface="Calibri"/>
                <a:cs typeface="Calibri"/>
              </a:rPr>
              <a:t>=</a:t>
            </a:r>
            <a:endParaRPr sz="2700" baseline="13888">
              <a:latin typeface="Calibri"/>
              <a:cs typeface="Calibri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0035285" y="3109595"/>
          <a:ext cx="474345" cy="842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63">
                <a:tc>
                  <a:txBody>
                    <a:bodyPr/>
                    <a:lstStyle/>
                    <a:p>
                      <a:pPr marL="127000">
                        <a:lnSpc>
                          <a:spcPts val="1050"/>
                        </a:lnSpc>
                      </a:pPr>
                      <a:r>
                        <a:rPr sz="11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84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481">
                <a:tc>
                  <a:txBody>
                    <a:bodyPr/>
                    <a:lstStyle/>
                    <a:p>
                      <a:pPr marL="157480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91">
                <a:tc>
                  <a:txBody>
                    <a:bodyPr/>
                    <a:lstStyle/>
                    <a:p>
                      <a:pPr marL="15748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923">
                <a:tc>
                  <a:txBody>
                    <a:bodyPr/>
                    <a:lstStyle/>
                    <a:p>
                      <a:pPr marL="157480">
                        <a:lnSpc>
                          <a:spcPts val="108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10128504" y="3073907"/>
            <a:ext cx="48260" cy="899160"/>
          </a:xfrm>
          <a:custGeom>
            <a:avLst/>
            <a:gdLst/>
            <a:ahLst/>
            <a:cxnLst/>
            <a:rect l="l" t="t" r="r" b="b"/>
            <a:pathLst>
              <a:path w="48259" h="899160">
                <a:moveTo>
                  <a:pt x="48005" y="899159"/>
                </a:moveTo>
                <a:lnTo>
                  <a:pt x="29307" y="895391"/>
                </a:lnTo>
                <a:lnTo>
                  <a:pt x="14049" y="885110"/>
                </a:lnTo>
                <a:lnTo>
                  <a:pt x="3768" y="869852"/>
                </a:lnTo>
                <a:lnTo>
                  <a:pt x="0" y="851153"/>
                </a:lnTo>
                <a:lnTo>
                  <a:pt x="0" y="48005"/>
                </a:ln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5" y="0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68533" y="3073907"/>
            <a:ext cx="48260" cy="899160"/>
          </a:xfrm>
          <a:custGeom>
            <a:avLst/>
            <a:gdLst/>
            <a:ahLst/>
            <a:cxnLst/>
            <a:rect l="l" t="t" r="r" b="b"/>
            <a:pathLst>
              <a:path w="48259" h="899160">
                <a:moveTo>
                  <a:pt x="0" y="0"/>
                </a:moveTo>
                <a:lnTo>
                  <a:pt x="18698" y="3768"/>
                </a:lnTo>
                <a:lnTo>
                  <a:pt x="33956" y="14049"/>
                </a:lnTo>
                <a:lnTo>
                  <a:pt x="44237" y="29307"/>
                </a:lnTo>
                <a:lnTo>
                  <a:pt x="48006" y="48005"/>
                </a:lnTo>
                <a:lnTo>
                  <a:pt x="48006" y="851153"/>
                </a:lnTo>
                <a:lnTo>
                  <a:pt x="44237" y="869852"/>
                </a:lnTo>
                <a:lnTo>
                  <a:pt x="33956" y="885110"/>
                </a:lnTo>
                <a:lnTo>
                  <a:pt x="18698" y="895391"/>
                </a:lnTo>
                <a:lnTo>
                  <a:pt x="0" y="89915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752585" y="4491354"/>
            <a:ext cx="1160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13888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7</a:t>
            </a:r>
            <a:r>
              <a:rPr sz="1200" spc="1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700" baseline="13888" dirty="0">
                <a:solidFill>
                  <a:srgbClr val="4F81BC"/>
                </a:solidFill>
                <a:latin typeface="Calibri"/>
                <a:cs typeface="Calibri"/>
              </a:rPr>
              <a:t>=</a:t>
            </a:r>
            <a:r>
              <a:rPr sz="2700" spc="-30" baseline="13888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700" b="1" baseline="13888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chaud</a:t>
            </a:r>
            <a:r>
              <a:rPr sz="1200" spc="8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700" baseline="13888" dirty="0">
                <a:solidFill>
                  <a:srgbClr val="4F81BC"/>
                </a:solidFill>
                <a:latin typeface="Calibri"/>
                <a:cs typeface="Calibri"/>
              </a:rPr>
              <a:t>=</a:t>
            </a:r>
            <a:endParaRPr sz="2700" baseline="13888">
              <a:latin typeface="Calibri"/>
              <a:cs typeface="Calibri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10035285" y="4145534"/>
          <a:ext cx="474345" cy="842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227">
                <a:tc>
                  <a:txBody>
                    <a:bodyPr/>
                    <a:lstStyle/>
                    <a:p>
                      <a:pPr marL="147955">
                        <a:lnSpc>
                          <a:spcPts val="1050"/>
                        </a:lnSpc>
                      </a:pPr>
                      <a:r>
                        <a:rPr sz="11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607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570">
                <a:tc>
                  <a:txBody>
                    <a:bodyPr/>
                    <a:lstStyle/>
                    <a:p>
                      <a:pPr marL="137160">
                        <a:lnSpc>
                          <a:spcPts val="110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80">
                <a:tc>
                  <a:txBody>
                    <a:bodyPr/>
                    <a:lstStyle/>
                    <a:p>
                      <a:pPr marL="13716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987">
                <a:tc>
                  <a:txBody>
                    <a:bodyPr/>
                    <a:lstStyle/>
                    <a:p>
                      <a:pPr marL="157480">
                        <a:lnSpc>
                          <a:spcPts val="1080"/>
                        </a:lnSpc>
                      </a:pPr>
                      <a:r>
                        <a:rPr sz="1000" spc="-5" dirty="0">
                          <a:solidFill>
                            <a:srgbClr val="4F81BC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10128504" y="4108703"/>
            <a:ext cx="48260" cy="901065"/>
          </a:xfrm>
          <a:custGeom>
            <a:avLst/>
            <a:gdLst/>
            <a:ahLst/>
            <a:cxnLst/>
            <a:rect l="l" t="t" r="r" b="b"/>
            <a:pathLst>
              <a:path w="48259" h="901064">
                <a:moveTo>
                  <a:pt x="48005" y="900684"/>
                </a:moveTo>
                <a:lnTo>
                  <a:pt x="29307" y="896915"/>
                </a:lnTo>
                <a:lnTo>
                  <a:pt x="14049" y="886634"/>
                </a:lnTo>
                <a:lnTo>
                  <a:pt x="3768" y="871376"/>
                </a:lnTo>
                <a:lnTo>
                  <a:pt x="0" y="852678"/>
                </a:lnTo>
                <a:lnTo>
                  <a:pt x="0" y="48006"/>
                </a:ln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5" y="0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68533" y="4108703"/>
            <a:ext cx="48260" cy="901065"/>
          </a:xfrm>
          <a:custGeom>
            <a:avLst/>
            <a:gdLst/>
            <a:ahLst/>
            <a:cxnLst/>
            <a:rect l="l" t="t" r="r" b="b"/>
            <a:pathLst>
              <a:path w="48259" h="901064">
                <a:moveTo>
                  <a:pt x="0" y="0"/>
                </a:moveTo>
                <a:lnTo>
                  <a:pt x="18698" y="3768"/>
                </a:lnTo>
                <a:lnTo>
                  <a:pt x="33956" y="14049"/>
                </a:lnTo>
                <a:lnTo>
                  <a:pt x="44237" y="29307"/>
                </a:lnTo>
                <a:lnTo>
                  <a:pt x="48006" y="48006"/>
                </a:lnTo>
                <a:lnTo>
                  <a:pt x="48006" y="852678"/>
                </a:lnTo>
                <a:lnTo>
                  <a:pt x="44237" y="871376"/>
                </a:lnTo>
                <a:lnTo>
                  <a:pt x="33956" y="886634"/>
                </a:lnTo>
                <a:lnTo>
                  <a:pt x="18698" y="896915"/>
                </a:lnTo>
                <a:lnTo>
                  <a:pt x="0" y="900684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60857" y="4975352"/>
            <a:ext cx="11349355" cy="1007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0">
              <a:lnSpc>
                <a:spcPts val="745"/>
              </a:lnSpc>
              <a:spcBef>
                <a:spcPts val="100"/>
              </a:spcBef>
            </a:pP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endParaRPr sz="1200" dirty="0">
              <a:latin typeface="Calibri"/>
              <a:cs typeface="Calibri"/>
            </a:endParaRPr>
          </a:p>
          <a:p>
            <a:pPr marL="38100">
              <a:lnSpc>
                <a:spcPts val="1465"/>
              </a:lnSpc>
            </a:pP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scalaire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800" spc="-7" baseline="-20833" dirty="0">
                <a:solidFill>
                  <a:srgbClr val="4F81BC"/>
                </a:solidFill>
                <a:latin typeface="Calibri"/>
                <a:cs typeface="Calibri"/>
              </a:rPr>
              <a:t>chaud</a:t>
            </a:r>
            <a:r>
              <a:rPr sz="1800" spc="179" baseline="-20833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sz="1800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800" spc="-7" baseline="-20833" dirty="0">
                <a:solidFill>
                  <a:srgbClr val="F79546"/>
                </a:solidFill>
                <a:latin typeface="Calibri"/>
                <a:cs typeface="Calibri"/>
              </a:rPr>
              <a:t>climat</a:t>
            </a:r>
            <a:r>
              <a:rPr sz="1800" spc="-15" baseline="-20833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caractérise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similarité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vecteurs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800" spc="-7" baseline="-20833" dirty="0">
                <a:solidFill>
                  <a:srgbClr val="4F81BC"/>
                </a:solidFill>
                <a:latin typeface="Calibri"/>
                <a:cs typeface="Calibri"/>
              </a:rPr>
              <a:t>chaud</a:t>
            </a:r>
            <a:r>
              <a:rPr sz="1800" spc="209" baseline="-20833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 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F79546"/>
                </a:solidFill>
                <a:latin typeface="Calibri"/>
                <a:cs typeface="Calibri"/>
              </a:rPr>
              <a:t>climat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Globalement,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positif</a:t>
            </a:r>
            <a:endParaRPr sz="1800" dirty="0">
              <a:latin typeface="Calibri"/>
              <a:cs typeface="Calibri"/>
            </a:endParaRPr>
          </a:p>
          <a:p>
            <a:pPr marL="3775075">
              <a:lnSpc>
                <a:spcPts val="745"/>
              </a:lnSpc>
              <a:spcBef>
                <a:spcPts val="250"/>
              </a:spcBef>
            </a:pP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endParaRPr sz="1200" dirty="0">
              <a:latin typeface="Calibri"/>
              <a:cs typeface="Calibri"/>
            </a:endParaRPr>
          </a:p>
          <a:p>
            <a:pPr marL="38100">
              <a:lnSpc>
                <a:spcPts val="1465"/>
              </a:lnSpc>
            </a:pP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grand,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plus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signifie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cos(</a:t>
            </a:r>
            <a:r>
              <a:rPr sz="1800" b="1" spc="-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800" spc="-7" baseline="-20833" dirty="0">
                <a:solidFill>
                  <a:srgbClr val="4F81BC"/>
                </a:solidFill>
                <a:latin typeface="Calibri"/>
                <a:cs typeface="Calibri"/>
              </a:rPr>
              <a:t>chaud</a:t>
            </a:r>
            <a:r>
              <a:rPr sz="1800" spc="434" baseline="-20833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800" spc="-7" baseline="-20833" dirty="0">
                <a:solidFill>
                  <a:srgbClr val="F79546"/>
                </a:solidFill>
                <a:latin typeface="Calibri"/>
                <a:cs typeface="Calibri"/>
              </a:rPr>
              <a:t>climat</a:t>
            </a:r>
            <a:r>
              <a:rPr sz="1800" spc="-5" dirty="0">
                <a:latin typeface="Calibri"/>
                <a:cs typeface="Calibri"/>
              </a:rPr>
              <a:t>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vecteurs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"vont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dans</a:t>
            </a:r>
            <a:r>
              <a:rPr sz="1800" dirty="0">
                <a:latin typeface="Calibri"/>
                <a:cs typeface="Calibri"/>
              </a:rPr>
              <a:t> 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même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sens".</a:t>
            </a:r>
          </a:p>
          <a:p>
            <a:pPr marL="675640" algn="ctr">
              <a:lnSpc>
                <a:spcPts val="745"/>
              </a:lnSpc>
              <a:spcBef>
                <a:spcPts val="855"/>
              </a:spcBef>
            </a:pP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endParaRPr sz="1200" dirty="0">
              <a:latin typeface="Calibri"/>
              <a:cs typeface="Calibri"/>
            </a:endParaRPr>
          </a:p>
          <a:p>
            <a:pPr marL="38100">
              <a:lnSpc>
                <a:spcPts val="1465"/>
              </a:lnSpc>
            </a:pP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modèle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être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entrainé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maximiser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scalaire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800" baseline="-20833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800" spc="202" baseline="-20833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. 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800" spc="217" baseline="-20833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lorsque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 </a:t>
            </a:r>
            <a:r>
              <a:rPr sz="1800" spc="-5" dirty="0">
                <a:latin typeface="Calibri"/>
                <a:cs typeface="Calibri"/>
              </a:rPr>
              <a:t>apparait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.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52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0123" y="854202"/>
            <a:ext cx="10939145" cy="29845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réseau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neurones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prédire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corpus.</a:t>
            </a:r>
            <a:endParaRPr sz="1800" dirty="0">
              <a:latin typeface="Calibri"/>
              <a:cs typeface="Calibri"/>
            </a:endParaRPr>
          </a:p>
          <a:p>
            <a:pPr marL="12700" marR="287020">
              <a:lnSpc>
                <a:spcPct val="113999"/>
              </a:lnSpc>
              <a:spcBef>
                <a:spcPts val="595"/>
              </a:spcBef>
            </a:pPr>
            <a:r>
              <a:rPr sz="1800" spc="-5" dirty="0">
                <a:latin typeface="Calibri"/>
                <a:cs typeface="Calibri"/>
              </a:rPr>
              <a:t>Dans</a:t>
            </a:r>
            <a:r>
              <a:rPr sz="1800" dirty="0">
                <a:latin typeface="Calibri"/>
                <a:cs typeface="Calibri"/>
              </a:rPr>
              <a:t> 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d'apprentissage,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considérer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paires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mots </a:t>
            </a:r>
            <a:r>
              <a:rPr sz="1800" spc="10" dirty="0">
                <a:latin typeface="Calibri"/>
                <a:cs typeface="Calibri"/>
              </a:rPr>
              <a:t>(</a:t>
            </a:r>
            <a:r>
              <a:rPr sz="1800" b="1" spc="10" dirty="0">
                <a:latin typeface="Calibri"/>
                <a:cs typeface="Calibri"/>
              </a:rPr>
              <a:t>w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avec </a:t>
            </a:r>
            <a:r>
              <a:rPr sz="1800" b="1" dirty="0">
                <a:latin typeface="Calibri"/>
                <a:cs typeface="Calibri"/>
              </a:rPr>
              <a:t>w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parcourt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tout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corpus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d'entrainement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spc="-5" dirty="0">
                <a:latin typeface="Symbol"/>
                <a:cs typeface="Symbol"/>
              </a:rPr>
              <a:t>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b="1" spc="-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).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13900"/>
              </a:lnSpc>
              <a:spcBef>
                <a:spcPts val="615"/>
              </a:spcBef>
            </a:pP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b="1" spc="-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</a:t>
            </a:r>
            <a:r>
              <a:rPr sz="1800" dirty="0">
                <a:latin typeface="Calibri"/>
                <a:cs typeface="Calibri"/>
              </a:rPr>
              <a:t> l'ensemble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mots</a:t>
            </a:r>
            <a:r>
              <a:rPr sz="1800" spc="-5" dirty="0">
                <a:latin typeface="Calibri"/>
                <a:cs typeface="Calibri"/>
              </a:rPr>
              <a:t> qui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définissent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Ainsi, </a:t>
            </a:r>
            <a:r>
              <a:rPr sz="1800" spc="-5" dirty="0">
                <a:latin typeface="Calibri"/>
                <a:cs typeface="Calibri"/>
              </a:rPr>
              <a:t>si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définit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 une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fenêtre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rayon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m, 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b="1" spc="-5" dirty="0"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l'ensemble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dirty="0">
                <a:latin typeface="Calibri"/>
                <a:cs typeface="Calibri"/>
              </a:rPr>
              <a:t> 2m mots </a:t>
            </a:r>
            <a:r>
              <a:rPr sz="1800" spc="-10" dirty="0">
                <a:latin typeface="Calibri"/>
                <a:cs typeface="Calibri"/>
              </a:rPr>
              <a:t>autours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latin typeface="Calibri"/>
                <a:cs typeface="Calibri"/>
              </a:rPr>
              <a:t>Dans </a:t>
            </a:r>
            <a:r>
              <a:rPr sz="1800" spc="-10" dirty="0">
                <a:latin typeface="Calibri"/>
                <a:cs typeface="Calibri"/>
              </a:rPr>
              <a:t>notre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exemple,</a:t>
            </a:r>
            <a:r>
              <a:rPr sz="1800" dirty="0">
                <a:latin typeface="Calibri"/>
                <a:cs typeface="Calibri"/>
              </a:rPr>
              <a:t> m=1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avons </a:t>
            </a:r>
            <a:r>
              <a:rPr sz="1800" spc="-5" dirty="0">
                <a:latin typeface="Calibri"/>
                <a:cs typeface="Calibri"/>
              </a:rPr>
              <a:t>par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exemple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E36C09"/>
                </a:solidFill>
                <a:latin typeface="Calibri"/>
                <a:cs typeface="Calibri"/>
              </a:rPr>
              <a:t>Jamaa-el-fna</a:t>
            </a:r>
            <a:r>
              <a:rPr sz="1800" spc="-5" dirty="0">
                <a:latin typeface="Calibri"/>
                <a:cs typeface="Calibri"/>
              </a:rPr>
              <a:t>)={</a:t>
            </a:r>
            <a:r>
              <a:rPr sz="1800" spc="-5" dirty="0">
                <a:solidFill>
                  <a:srgbClr val="4F81BC"/>
                </a:solidFill>
                <a:latin typeface="Calibri"/>
                <a:cs typeface="Calibri"/>
              </a:rPr>
              <a:t>Place,</a:t>
            </a:r>
            <a:r>
              <a:rPr sz="1800" spc="3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Calibri"/>
                <a:cs typeface="Calibri"/>
              </a:rPr>
              <a:t>tourisme</a:t>
            </a:r>
            <a:r>
              <a:rPr sz="1800" spc="-5" dirty="0">
                <a:latin typeface="Calibri"/>
                <a:cs typeface="Calibri"/>
              </a:rPr>
              <a:t>}.</a:t>
            </a:r>
            <a:endParaRPr sz="1800" dirty="0">
              <a:latin typeface="Calibri"/>
              <a:cs typeface="Calibri"/>
            </a:endParaRPr>
          </a:p>
          <a:p>
            <a:pPr marL="12700" marR="3957954">
              <a:lnSpc>
                <a:spcPct val="141700"/>
              </a:lnSpc>
            </a:pP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réseau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prédire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 </a:t>
            </a:r>
            <a:r>
              <a:rPr sz="1800" spc="-5" dirty="0">
                <a:latin typeface="Calibri"/>
                <a:cs typeface="Calibri"/>
              </a:rPr>
              <a:t>parmi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vocabulaire.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</a:t>
            </a:r>
            <a:r>
              <a:rPr sz="1800" spc="-5" dirty="0">
                <a:latin typeface="Calibri"/>
                <a:cs typeface="Calibri"/>
              </a:rPr>
              <a:t> s'agit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d'une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tâche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classification.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123" y="3890136"/>
            <a:ext cx="3750945" cy="65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sortie </a:t>
            </a:r>
            <a:r>
              <a:rPr sz="1800" spc="-10" dirty="0">
                <a:latin typeface="Calibri"/>
                <a:cs typeface="Calibri"/>
              </a:rPr>
              <a:t>va être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une distribution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probabilité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sur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vocabulaire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corpus.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9777" y="190322"/>
            <a:ext cx="5096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Skip-gram</a:t>
            </a:r>
            <a:r>
              <a:rPr sz="4000" dirty="0"/>
              <a:t> </a:t>
            </a:r>
            <a:r>
              <a:rPr sz="4000" spc="-5" dirty="0"/>
              <a:t>sur</a:t>
            </a:r>
            <a:r>
              <a:rPr sz="4000" spc="5" dirty="0"/>
              <a:t> </a:t>
            </a:r>
            <a:r>
              <a:rPr sz="4000" spc="-5" dirty="0"/>
              <a:t>un</a:t>
            </a:r>
            <a:r>
              <a:rPr sz="4000" spc="-10" dirty="0"/>
              <a:t> corpus</a:t>
            </a:r>
            <a:endParaRPr sz="4000"/>
          </a:p>
        </p:txBody>
      </p:sp>
      <p:grpSp>
        <p:nvGrpSpPr>
          <p:cNvPr id="5" name="object 5"/>
          <p:cNvGrpSpPr/>
          <p:nvPr/>
        </p:nvGrpSpPr>
        <p:grpSpPr>
          <a:xfrm>
            <a:off x="4081526" y="5732970"/>
            <a:ext cx="4693920" cy="370840"/>
            <a:chOff x="4081526" y="5732970"/>
            <a:chExt cx="4693920" cy="3708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1526" y="5732970"/>
              <a:ext cx="1554479" cy="3703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2010" y="5732970"/>
              <a:ext cx="1583436" cy="370331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075176" y="5726620"/>
          <a:ext cx="7863204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Jamaa-el-fna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65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tourisme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climat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chaud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535295" y="3946905"/>
            <a:ext cx="1821814" cy="478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95"/>
              </a:spcBef>
            </a:pP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Taille</a:t>
            </a:r>
            <a:r>
              <a:rPr sz="16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fenêtre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 :</a:t>
            </a:r>
            <a:r>
              <a:rPr sz="16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19685" algn="ctr">
              <a:lnSpc>
                <a:spcPts val="1905"/>
              </a:lnSpc>
            </a:pPr>
            <a:r>
              <a:rPr sz="1800" b="1" spc="-15" dirty="0">
                <a:solidFill>
                  <a:srgbClr val="1F487C"/>
                </a:solidFill>
                <a:latin typeface="Calibri"/>
                <a:cs typeface="Calibri"/>
              </a:rPr>
              <a:t>Contexte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29043" y="5259196"/>
            <a:ext cx="1096010" cy="538480"/>
          </a:xfrm>
          <a:custGeom>
            <a:avLst/>
            <a:gdLst/>
            <a:ahLst/>
            <a:cxnLst/>
            <a:rect l="l" t="t" r="r" b="b"/>
            <a:pathLst>
              <a:path w="1096009" h="538479">
                <a:moveTo>
                  <a:pt x="643254" y="0"/>
                </a:moveTo>
                <a:lnTo>
                  <a:pt x="601090" y="1142"/>
                </a:lnTo>
                <a:lnTo>
                  <a:pt x="558419" y="4698"/>
                </a:lnTo>
                <a:lnTo>
                  <a:pt x="499109" y="13842"/>
                </a:lnTo>
                <a:lnTo>
                  <a:pt x="441705" y="27431"/>
                </a:lnTo>
                <a:lnTo>
                  <a:pt x="386460" y="45084"/>
                </a:lnTo>
                <a:lnTo>
                  <a:pt x="333882" y="66801"/>
                </a:lnTo>
                <a:lnTo>
                  <a:pt x="283972" y="92074"/>
                </a:lnTo>
                <a:lnTo>
                  <a:pt x="237235" y="120776"/>
                </a:lnTo>
                <a:lnTo>
                  <a:pt x="193801" y="152653"/>
                </a:lnTo>
                <a:lnTo>
                  <a:pt x="153924" y="187324"/>
                </a:lnTo>
                <a:lnTo>
                  <a:pt x="117982" y="224662"/>
                </a:lnTo>
                <a:lnTo>
                  <a:pt x="86359" y="264413"/>
                </a:lnTo>
                <a:lnTo>
                  <a:pt x="59054" y="306323"/>
                </a:lnTo>
                <a:lnTo>
                  <a:pt x="36575" y="350215"/>
                </a:lnTo>
                <a:lnTo>
                  <a:pt x="19176" y="395630"/>
                </a:lnTo>
                <a:lnTo>
                  <a:pt x="7238" y="442417"/>
                </a:lnTo>
                <a:lnTo>
                  <a:pt x="1015" y="490270"/>
                </a:lnTo>
                <a:lnTo>
                  <a:pt x="0" y="514540"/>
                </a:lnTo>
                <a:lnTo>
                  <a:pt x="634" y="537971"/>
                </a:lnTo>
                <a:lnTo>
                  <a:pt x="29082" y="537273"/>
                </a:lnTo>
                <a:lnTo>
                  <a:pt x="28575" y="513841"/>
                </a:lnTo>
                <a:lnTo>
                  <a:pt x="29463" y="491439"/>
                </a:lnTo>
                <a:lnTo>
                  <a:pt x="35432" y="447090"/>
                </a:lnTo>
                <a:lnTo>
                  <a:pt x="46735" y="403580"/>
                </a:lnTo>
                <a:lnTo>
                  <a:pt x="62991" y="361175"/>
                </a:lnTo>
                <a:lnTo>
                  <a:pt x="84200" y="320039"/>
                </a:lnTo>
                <a:lnTo>
                  <a:pt x="109854" y="280669"/>
                </a:lnTo>
                <a:lnTo>
                  <a:pt x="139953" y="243077"/>
                </a:lnTo>
                <a:lnTo>
                  <a:pt x="174116" y="207644"/>
                </a:lnTo>
                <a:lnTo>
                  <a:pt x="212089" y="174497"/>
                </a:lnTo>
                <a:lnTo>
                  <a:pt x="253619" y="144144"/>
                </a:lnTo>
                <a:lnTo>
                  <a:pt x="298450" y="116712"/>
                </a:lnTo>
                <a:lnTo>
                  <a:pt x="346201" y="92582"/>
                </a:lnTo>
                <a:lnTo>
                  <a:pt x="396875" y="71754"/>
                </a:lnTo>
                <a:lnTo>
                  <a:pt x="449833" y="54736"/>
                </a:lnTo>
                <a:lnTo>
                  <a:pt x="505078" y="41782"/>
                </a:lnTo>
                <a:lnTo>
                  <a:pt x="562101" y="33019"/>
                </a:lnTo>
                <a:lnTo>
                  <a:pt x="602996" y="29590"/>
                </a:lnTo>
                <a:lnTo>
                  <a:pt x="643762" y="28574"/>
                </a:lnTo>
                <a:lnTo>
                  <a:pt x="835956" y="28574"/>
                </a:lnTo>
                <a:lnTo>
                  <a:pt x="804417" y="19684"/>
                </a:lnTo>
                <a:lnTo>
                  <a:pt x="765809" y="11429"/>
                </a:lnTo>
                <a:lnTo>
                  <a:pt x="725804" y="5206"/>
                </a:lnTo>
                <a:lnTo>
                  <a:pt x="684910" y="1523"/>
                </a:lnTo>
                <a:lnTo>
                  <a:pt x="664336" y="507"/>
                </a:lnTo>
                <a:lnTo>
                  <a:pt x="643254" y="0"/>
                </a:lnTo>
                <a:close/>
              </a:path>
              <a:path w="1096009" h="538479">
                <a:moveTo>
                  <a:pt x="1028916" y="171731"/>
                </a:moveTo>
                <a:lnTo>
                  <a:pt x="1007617" y="189610"/>
                </a:lnTo>
                <a:lnTo>
                  <a:pt x="1095502" y="227710"/>
                </a:lnTo>
                <a:lnTo>
                  <a:pt x="1084783" y="182752"/>
                </a:lnTo>
                <a:lnTo>
                  <a:pt x="1039240" y="182752"/>
                </a:lnTo>
                <a:lnTo>
                  <a:pt x="1028916" y="171731"/>
                </a:lnTo>
                <a:close/>
              </a:path>
              <a:path w="1096009" h="538479">
                <a:moveTo>
                  <a:pt x="1050769" y="153387"/>
                </a:moveTo>
                <a:lnTo>
                  <a:pt x="1028916" y="171731"/>
                </a:lnTo>
                <a:lnTo>
                  <a:pt x="1039240" y="182752"/>
                </a:lnTo>
                <a:lnTo>
                  <a:pt x="1060069" y="163194"/>
                </a:lnTo>
                <a:lnTo>
                  <a:pt x="1050769" y="153387"/>
                </a:lnTo>
                <a:close/>
              </a:path>
              <a:path w="1096009" h="538479">
                <a:moveTo>
                  <a:pt x="1073277" y="134492"/>
                </a:moveTo>
                <a:lnTo>
                  <a:pt x="1050769" y="153387"/>
                </a:lnTo>
                <a:lnTo>
                  <a:pt x="1060069" y="163194"/>
                </a:lnTo>
                <a:lnTo>
                  <a:pt x="1039240" y="182752"/>
                </a:lnTo>
                <a:lnTo>
                  <a:pt x="1084783" y="182752"/>
                </a:lnTo>
                <a:lnTo>
                  <a:pt x="1073277" y="134492"/>
                </a:lnTo>
                <a:close/>
              </a:path>
              <a:path w="1096009" h="538479">
                <a:moveTo>
                  <a:pt x="835956" y="28574"/>
                </a:moveTo>
                <a:lnTo>
                  <a:pt x="643762" y="28574"/>
                </a:lnTo>
                <a:lnTo>
                  <a:pt x="663701" y="29082"/>
                </a:lnTo>
                <a:lnTo>
                  <a:pt x="683640" y="29971"/>
                </a:lnTo>
                <a:lnTo>
                  <a:pt x="722756" y="33654"/>
                </a:lnTo>
                <a:lnTo>
                  <a:pt x="760856" y="39496"/>
                </a:lnTo>
                <a:lnTo>
                  <a:pt x="798449" y="47624"/>
                </a:lnTo>
                <a:lnTo>
                  <a:pt x="869187" y="70230"/>
                </a:lnTo>
                <a:lnTo>
                  <a:pt x="934211" y="100710"/>
                </a:lnTo>
                <a:lnTo>
                  <a:pt x="992377" y="138810"/>
                </a:lnTo>
                <a:lnTo>
                  <a:pt x="1028916" y="171731"/>
                </a:lnTo>
                <a:lnTo>
                  <a:pt x="1050769" y="153387"/>
                </a:lnTo>
                <a:lnTo>
                  <a:pt x="1008887" y="115569"/>
                </a:lnTo>
                <a:lnTo>
                  <a:pt x="947165" y="75183"/>
                </a:lnTo>
                <a:lnTo>
                  <a:pt x="878712" y="43179"/>
                </a:lnTo>
                <a:lnTo>
                  <a:pt x="842263" y="30352"/>
                </a:lnTo>
                <a:lnTo>
                  <a:pt x="835956" y="2857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075176" y="4442586"/>
            <a:ext cx="4761230" cy="1344930"/>
            <a:chOff x="4075176" y="4442586"/>
            <a:chExt cx="4761230" cy="1344930"/>
          </a:xfrm>
        </p:grpSpPr>
        <p:sp>
          <p:nvSpPr>
            <p:cNvPr id="12" name="object 12"/>
            <p:cNvSpPr/>
            <p:nvPr/>
          </p:nvSpPr>
          <p:spPr>
            <a:xfrm>
              <a:off x="5089144" y="5244718"/>
              <a:ext cx="1095375" cy="542290"/>
            </a:xfrm>
            <a:custGeom>
              <a:avLst/>
              <a:gdLst/>
              <a:ahLst/>
              <a:cxnLst/>
              <a:rect l="l" t="t" r="r" b="b"/>
              <a:pathLst>
                <a:path w="1095375" h="542289">
                  <a:moveTo>
                    <a:pt x="658169" y="28447"/>
                  </a:moveTo>
                  <a:lnTo>
                    <a:pt x="456310" y="28447"/>
                  </a:lnTo>
                  <a:lnTo>
                    <a:pt x="476757" y="28828"/>
                  </a:lnTo>
                  <a:lnTo>
                    <a:pt x="497331" y="29844"/>
                  </a:lnTo>
                  <a:lnTo>
                    <a:pt x="538606" y="33527"/>
                  </a:lnTo>
                  <a:lnTo>
                    <a:pt x="595629" y="42671"/>
                  </a:lnTo>
                  <a:lnTo>
                    <a:pt x="650747" y="56133"/>
                  </a:lnTo>
                  <a:lnTo>
                    <a:pt x="703579" y="73405"/>
                  </a:lnTo>
                  <a:lnTo>
                    <a:pt x="753871" y="94487"/>
                  </a:lnTo>
                  <a:lnTo>
                    <a:pt x="801496" y="119125"/>
                  </a:lnTo>
                  <a:lnTo>
                    <a:pt x="846073" y="146811"/>
                  </a:lnTo>
                  <a:lnTo>
                    <a:pt x="887221" y="177545"/>
                  </a:lnTo>
                  <a:lnTo>
                    <a:pt x="924813" y="210692"/>
                  </a:lnTo>
                  <a:lnTo>
                    <a:pt x="958595" y="246506"/>
                  </a:lnTo>
                  <a:lnTo>
                    <a:pt x="988186" y="284225"/>
                  </a:lnTo>
                  <a:lnTo>
                    <a:pt x="1013459" y="323849"/>
                  </a:lnTo>
                  <a:lnTo>
                    <a:pt x="1034160" y="365074"/>
                  </a:lnTo>
                  <a:lnTo>
                    <a:pt x="1050035" y="407492"/>
                  </a:lnTo>
                  <a:lnTo>
                    <a:pt x="1060830" y="450964"/>
                  </a:lnTo>
                  <a:lnTo>
                    <a:pt x="1066164" y="495363"/>
                  </a:lnTo>
                  <a:lnTo>
                    <a:pt x="1066927" y="517766"/>
                  </a:lnTo>
                  <a:lnTo>
                    <a:pt x="1066038" y="541197"/>
                  </a:lnTo>
                  <a:lnTo>
                    <a:pt x="1094613" y="542239"/>
                  </a:lnTo>
                  <a:lnTo>
                    <a:pt x="1095375" y="518807"/>
                  </a:lnTo>
                  <a:lnTo>
                    <a:pt x="1094739" y="494537"/>
                  </a:lnTo>
                  <a:lnTo>
                    <a:pt x="1092580" y="470509"/>
                  </a:lnTo>
                  <a:lnTo>
                    <a:pt x="1083944" y="423125"/>
                  </a:lnTo>
                  <a:lnTo>
                    <a:pt x="1069847" y="376923"/>
                  </a:lnTo>
                  <a:lnTo>
                    <a:pt x="1050416" y="332231"/>
                  </a:lnTo>
                  <a:lnTo>
                    <a:pt x="1026032" y="289051"/>
                  </a:lnTo>
                  <a:lnTo>
                    <a:pt x="996950" y="248030"/>
                  </a:lnTo>
                  <a:lnTo>
                    <a:pt x="963421" y="209295"/>
                  </a:lnTo>
                  <a:lnTo>
                    <a:pt x="925829" y="172846"/>
                  </a:lnTo>
                  <a:lnTo>
                    <a:pt x="884554" y="139191"/>
                  </a:lnTo>
                  <a:lnTo>
                    <a:pt x="839723" y="108584"/>
                  </a:lnTo>
                  <a:lnTo>
                    <a:pt x="791717" y="81279"/>
                  </a:lnTo>
                  <a:lnTo>
                    <a:pt x="740663" y="57403"/>
                  </a:lnTo>
                  <a:lnTo>
                    <a:pt x="686942" y="37337"/>
                  </a:lnTo>
                  <a:lnTo>
                    <a:pt x="659129" y="28701"/>
                  </a:lnTo>
                  <a:lnTo>
                    <a:pt x="658169" y="28447"/>
                  </a:lnTo>
                  <a:close/>
                </a:path>
                <a:path w="1095375" h="542289">
                  <a:moveTo>
                    <a:pt x="21970" y="134238"/>
                  </a:moveTo>
                  <a:lnTo>
                    <a:pt x="0" y="227456"/>
                  </a:lnTo>
                  <a:lnTo>
                    <a:pt x="87756" y="189102"/>
                  </a:lnTo>
                  <a:lnTo>
                    <a:pt x="79076" y="181863"/>
                  </a:lnTo>
                  <a:lnTo>
                    <a:pt x="56641" y="181863"/>
                  </a:lnTo>
                  <a:lnTo>
                    <a:pt x="34797" y="163448"/>
                  </a:lnTo>
                  <a:lnTo>
                    <a:pt x="44024" y="152631"/>
                  </a:lnTo>
                  <a:lnTo>
                    <a:pt x="21970" y="134238"/>
                  </a:lnTo>
                  <a:close/>
                </a:path>
                <a:path w="1095375" h="542289">
                  <a:moveTo>
                    <a:pt x="44024" y="152631"/>
                  </a:moveTo>
                  <a:lnTo>
                    <a:pt x="34797" y="163448"/>
                  </a:lnTo>
                  <a:lnTo>
                    <a:pt x="56641" y="181863"/>
                  </a:lnTo>
                  <a:lnTo>
                    <a:pt x="65404" y="171322"/>
                  </a:lnTo>
                  <a:lnTo>
                    <a:pt x="65891" y="170867"/>
                  </a:lnTo>
                  <a:lnTo>
                    <a:pt x="44024" y="152631"/>
                  </a:lnTo>
                  <a:close/>
                </a:path>
                <a:path w="1095375" h="542289">
                  <a:moveTo>
                    <a:pt x="65891" y="170867"/>
                  </a:moveTo>
                  <a:lnTo>
                    <a:pt x="65404" y="171322"/>
                  </a:lnTo>
                  <a:lnTo>
                    <a:pt x="56641" y="181863"/>
                  </a:lnTo>
                  <a:lnTo>
                    <a:pt x="79076" y="181863"/>
                  </a:lnTo>
                  <a:lnTo>
                    <a:pt x="65891" y="170867"/>
                  </a:lnTo>
                  <a:close/>
                </a:path>
                <a:path w="1095375" h="542289">
                  <a:moveTo>
                    <a:pt x="456818" y="0"/>
                  </a:moveTo>
                  <a:lnTo>
                    <a:pt x="414908" y="1142"/>
                  </a:lnTo>
                  <a:lnTo>
                    <a:pt x="373633" y="4571"/>
                  </a:lnTo>
                  <a:lnTo>
                    <a:pt x="333247" y="10540"/>
                  </a:lnTo>
                  <a:lnTo>
                    <a:pt x="294258" y="18795"/>
                  </a:lnTo>
                  <a:lnTo>
                    <a:pt x="256031" y="29336"/>
                  </a:lnTo>
                  <a:lnTo>
                    <a:pt x="219075" y="42163"/>
                  </a:lnTo>
                  <a:lnTo>
                    <a:pt x="183768" y="57022"/>
                  </a:lnTo>
                  <a:lnTo>
                    <a:pt x="117855" y="93344"/>
                  </a:lnTo>
                  <a:lnTo>
                    <a:pt x="59308" y="137921"/>
                  </a:lnTo>
                  <a:lnTo>
                    <a:pt x="44024" y="152631"/>
                  </a:lnTo>
                  <a:lnTo>
                    <a:pt x="65891" y="170867"/>
                  </a:lnTo>
                  <a:lnTo>
                    <a:pt x="77596" y="159892"/>
                  </a:lnTo>
                  <a:lnTo>
                    <a:pt x="104012" y="138048"/>
                  </a:lnTo>
                  <a:lnTo>
                    <a:pt x="162813" y="99694"/>
                  </a:lnTo>
                  <a:lnTo>
                    <a:pt x="228472" y="69087"/>
                  </a:lnTo>
                  <a:lnTo>
                    <a:pt x="300100" y="46735"/>
                  </a:lnTo>
                  <a:lnTo>
                    <a:pt x="337946" y="38734"/>
                  </a:lnTo>
                  <a:lnTo>
                    <a:pt x="376427" y="33019"/>
                  </a:lnTo>
                  <a:lnTo>
                    <a:pt x="416051" y="29590"/>
                  </a:lnTo>
                  <a:lnTo>
                    <a:pt x="456310" y="28447"/>
                  </a:lnTo>
                  <a:lnTo>
                    <a:pt x="658169" y="28447"/>
                  </a:lnTo>
                  <a:lnTo>
                    <a:pt x="630808" y="21208"/>
                  </a:lnTo>
                  <a:lnTo>
                    <a:pt x="572515" y="9397"/>
                  </a:lnTo>
                  <a:lnTo>
                    <a:pt x="520953" y="2920"/>
                  </a:lnTo>
                  <a:lnTo>
                    <a:pt x="478154" y="380"/>
                  </a:lnTo>
                  <a:lnTo>
                    <a:pt x="456818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56074" y="4447158"/>
              <a:ext cx="3599815" cy="1018540"/>
            </a:xfrm>
            <a:custGeom>
              <a:avLst/>
              <a:gdLst/>
              <a:ahLst/>
              <a:cxnLst/>
              <a:rect l="l" t="t" r="r" b="b"/>
              <a:pathLst>
                <a:path w="3599815" h="1018539">
                  <a:moveTo>
                    <a:pt x="0" y="1018159"/>
                  </a:moveTo>
                  <a:lnTo>
                    <a:pt x="2246" y="949478"/>
                  </a:lnTo>
                  <a:lnTo>
                    <a:pt x="12652" y="881968"/>
                  </a:lnTo>
                  <a:lnTo>
                    <a:pt x="30953" y="815780"/>
                  </a:lnTo>
                  <a:lnTo>
                    <a:pt x="56886" y="751066"/>
                  </a:lnTo>
                  <a:lnTo>
                    <a:pt x="90186" y="687978"/>
                  </a:lnTo>
                  <a:lnTo>
                    <a:pt x="130589" y="626667"/>
                  </a:lnTo>
                  <a:lnTo>
                    <a:pt x="177833" y="567285"/>
                  </a:lnTo>
                  <a:lnTo>
                    <a:pt x="203937" y="538365"/>
                  </a:lnTo>
                  <a:lnTo>
                    <a:pt x="231652" y="509984"/>
                  </a:lnTo>
                  <a:lnTo>
                    <a:pt x="260945" y="482162"/>
                  </a:lnTo>
                  <a:lnTo>
                    <a:pt x="291784" y="454916"/>
                  </a:lnTo>
                  <a:lnTo>
                    <a:pt x="324134" y="428267"/>
                  </a:lnTo>
                  <a:lnTo>
                    <a:pt x="357963" y="402232"/>
                  </a:lnTo>
                  <a:lnTo>
                    <a:pt x="393239" y="376832"/>
                  </a:lnTo>
                  <a:lnTo>
                    <a:pt x="429928" y="352085"/>
                  </a:lnTo>
                  <a:lnTo>
                    <a:pt x="467996" y="328009"/>
                  </a:lnTo>
                  <a:lnTo>
                    <a:pt x="507412" y="304625"/>
                  </a:lnTo>
                  <a:lnTo>
                    <a:pt x="548142" y="281950"/>
                  </a:lnTo>
                  <a:lnTo>
                    <a:pt x="590153" y="260005"/>
                  </a:lnTo>
                  <a:lnTo>
                    <a:pt x="633413" y="238807"/>
                  </a:lnTo>
                  <a:lnTo>
                    <a:pt x="677887" y="218376"/>
                  </a:lnTo>
                  <a:lnTo>
                    <a:pt x="723544" y="198731"/>
                  </a:lnTo>
                  <a:lnTo>
                    <a:pt x="770350" y="179890"/>
                  </a:lnTo>
                  <a:lnTo>
                    <a:pt x="818272" y="161874"/>
                  </a:lnTo>
                  <a:lnTo>
                    <a:pt x="867278" y="144700"/>
                  </a:lnTo>
                  <a:lnTo>
                    <a:pt x="917334" y="128387"/>
                  </a:lnTo>
                  <a:lnTo>
                    <a:pt x="968407" y="112955"/>
                  </a:lnTo>
                  <a:lnTo>
                    <a:pt x="1020464" y="98423"/>
                  </a:lnTo>
                  <a:lnTo>
                    <a:pt x="1073473" y="84810"/>
                  </a:lnTo>
                  <a:lnTo>
                    <a:pt x="1127400" y="72134"/>
                  </a:lnTo>
                  <a:lnTo>
                    <a:pt x="1182213" y="60414"/>
                  </a:lnTo>
                  <a:lnTo>
                    <a:pt x="1237877" y="49670"/>
                  </a:lnTo>
                  <a:lnTo>
                    <a:pt x="1294362" y="39920"/>
                  </a:lnTo>
                  <a:lnTo>
                    <a:pt x="1351632" y="31184"/>
                  </a:lnTo>
                  <a:lnTo>
                    <a:pt x="1409657" y="23480"/>
                  </a:lnTo>
                  <a:lnTo>
                    <a:pt x="1468401" y="16828"/>
                  </a:lnTo>
                  <a:lnTo>
                    <a:pt x="1527833" y="11246"/>
                  </a:lnTo>
                  <a:lnTo>
                    <a:pt x="1587920" y="6753"/>
                  </a:lnTo>
                  <a:lnTo>
                    <a:pt x="1648628" y="3368"/>
                  </a:lnTo>
                  <a:lnTo>
                    <a:pt x="1709924" y="1111"/>
                  </a:lnTo>
                  <a:lnTo>
                    <a:pt x="1771777" y="0"/>
                  </a:lnTo>
                  <a:lnTo>
                    <a:pt x="1832403" y="39"/>
                  </a:lnTo>
                  <a:lnTo>
                    <a:pt x="1892558" y="1186"/>
                  </a:lnTo>
                  <a:lnTo>
                    <a:pt x="1952209" y="3425"/>
                  </a:lnTo>
                  <a:lnTo>
                    <a:pt x="2011326" y="6737"/>
                  </a:lnTo>
                  <a:lnTo>
                    <a:pt x="2069876" y="11106"/>
                  </a:lnTo>
                  <a:lnTo>
                    <a:pt x="2127826" y="16515"/>
                  </a:lnTo>
                  <a:lnTo>
                    <a:pt x="2185145" y="22945"/>
                  </a:lnTo>
                  <a:lnTo>
                    <a:pt x="2241801" y="30380"/>
                  </a:lnTo>
                  <a:lnTo>
                    <a:pt x="2297763" y="38803"/>
                  </a:lnTo>
                  <a:lnTo>
                    <a:pt x="2352997" y="48196"/>
                  </a:lnTo>
                  <a:lnTo>
                    <a:pt x="2407472" y="58542"/>
                  </a:lnTo>
                  <a:lnTo>
                    <a:pt x="2461156" y="69824"/>
                  </a:lnTo>
                  <a:lnTo>
                    <a:pt x="2514017" y="82024"/>
                  </a:lnTo>
                  <a:lnTo>
                    <a:pt x="2566023" y="95125"/>
                  </a:lnTo>
                  <a:lnTo>
                    <a:pt x="2617143" y="109110"/>
                  </a:lnTo>
                  <a:lnTo>
                    <a:pt x="2667343" y="123962"/>
                  </a:lnTo>
                  <a:lnTo>
                    <a:pt x="2716593" y="139663"/>
                  </a:lnTo>
                  <a:lnTo>
                    <a:pt x="2764860" y="156196"/>
                  </a:lnTo>
                  <a:lnTo>
                    <a:pt x="2812112" y="173544"/>
                  </a:lnTo>
                  <a:lnTo>
                    <a:pt x="2858317" y="191689"/>
                  </a:lnTo>
                  <a:lnTo>
                    <a:pt x="2903443" y="210615"/>
                  </a:lnTo>
                  <a:lnTo>
                    <a:pt x="2947459" y="230303"/>
                  </a:lnTo>
                  <a:lnTo>
                    <a:pt x="2990332" y="250737"/>
                  </a:lnTo>
                  <a:lnTo>
                    <a:pt x="3032030" y="271900"/>
                  </a:lnTo>
                  <a:lnTo>
                    <a:pt x="3072522" y="293774"/>
                  </a:lnTo>
                  <a:lnTo>
                    <a:pt x="3111775" y="316341"/>
                  </a:lnTo>
                  <a:lnTo>
                    <a:pt x="3149757" y="339586"/>
                  </a:lnTo>
                  <a:lnTo>
                    <a:pt x="3186437" y="363489"/>
                  </a:lnTo>
                  <a:lnTo>
                    <a:pt x="3221782" y="388035"/>
                  </a:lnTo>
                  <a:lnTo>
                    <a:pt x="3255760" y="413205"/>
                  </a:lnTo>
                  <a:lnTo>
                    <a:pt x="3288340" y="438983"/>
                  </a:lnTo>
                  <a:lnTo>
                    <a:pt x="3319490" y="465351"/>
                  </a:lnTo>
                  <a:lnTo>
                    <a:pt x="3349177" y="492292"/>
                  </a:lnTo>
                  <a:lnTo>
                    <a:pt x="3377370" y="519788"/>
                  </a:lnTo>
                  <a:lnTo>
                    <a:pt x="3404036" y="547823"/>
                  </a:lnTo>
                  <a:lnTo>
                    <a:pt x="3452661" y="605439"/>
                  </a:lnTo>
                  <a:lnTo>
                    <a:pt x="3494796" y="665001"/>
                  </a:lnTo>
                  <a:lnTo>
                    <a:pt x="3530187" y="726372"/>
                  </a:lnTo>
                  <a:lnTo>
                    <a:pt x="3558576" y="789412"/>
                  </a:lnTo>
                  <a:lnTo>
                    <a:pt x="3579709" y="853984"/>
                  </a:lnTo>
                  <a:lnTo>
                    <a:pt x="3593328" y="919950"/>
                  </a:lnTo>
                  <a:lnTo>
                    <a:pt x="3599179" y="987171"/>
                  </a:lnTo>
                  <a:lnTo>
                    <a:pt x="3599433" y="995553"/>
                  </a:lnTo>
                  <a:lnTo>
                    <a:pt x="3599433" y="1003808"/>
                  </a:lnTo>
                  <a:lnTo>
                    <a:pt x="3599306" y="1012190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9748" y="5445251"/>
              <a:ext cx="4752340" cy="288290"/>
            </a:xfrm>
            <a:custGeom>
              <a:avLst/>
              <a:gdLst/>
              <a:ahLst/>
              <a:cxnLst/>
              <a:rect l="l" t="t" r="r" b="b"/>
              <a:pathLst>
                <a:path w="4752340" h="288289">
                  <a:moveTo>
                    <a:pt x="4751832" y="288036"/>
                  </a:moveTo>
                  <a:lnTo>
                    <a:pt x="4744397" y="242514"/>
                  </a:lnTo>
                  <a:lnTo>
                    <a:pt x="4723692" y="202980"/>
                  </a:lnTo>
                  <a:lnTo>
                    <a:pt x="4692112" y="171804"/>
                  </a:lnTo>
                  <a:lnTo>
                    <a:pt x="4652052" y="151360"/>
                  </a:lnTo>
                  <a:lnTo>
                    <a:pt x="4605908" y="144018"/>
                  </a:lnTo>
                  <a:lnTo>
                    <a:pt x="4318634" y="144018"/>
                  </a:lnTo>
                  <a:lnTo>
                    <a:pt x="4272491" y="136672"/>
                  </a:lnTo>
                  <a:lnTo>
                    <a:pt x="4232431" y="116220"/>
                  </a:lnTo>
                  <a:lnTo>
                    <a:pt x="4200851" y="85039"/>
                  </a:lnTo>
                  <a:lnTo>
                    <a:pt x="4180146" y="45506"/>
                  </a:lnTo>
                  <a:lnTo>
                    <a:pt x="4172711" y="0"/>
                  </a:lnTo>
                  <a:lnTo>
                    <a:pt x="4165265" y="45506"/>
                  </a:lnTo>
                  <a:lnTo>
                    <a:pt x="4144536" y="85039"/>
                  </a:lnTo>
                  <a:lnTo>
                    <a:pt x="4112937" y="116220"/>
                  </a:lnTo>
                  <a:lnTo>
                    <a:pt x="4072883" y="136672"/>
                  </a:lnTo>
                  <a:lnTo>
                    <a:pt x="4026788" y="144018"/>
                  </a:lnTo>
                  <a:lnTo>
                    <a:pt x="3314319" y="144018"/>
                  </a:lnTo>
                  <a:lnTo>
                    <a:pt x="3268175" y="151360"/>
                  </a:lnTo>
                  <a:lnTo>
                    <a:pt x="3228115" y="171804"/>
                  </a:lnTo>
                  <a:lnTo>
                    <a:pt x="3196535" y="202980"/>
                  </a:lnTo>
                  <a:lnTo>
                    <a:pt x="3175830" y="242514"/>
                  </a:lnTo>
                  <a:lnTo>
                    <a:pt x="3168396" y="288036"/>
                  </a:lnTo>
                </a:path>
                <a:path w="4752340" h="288289">
                  <a:moveTo>
                    <a:pt x="0" y="288036"/>
                  </a:moveTo>
                  <a:lnTo>
                    <a:pt x="7434" y="242514"/>
                  </a:lnTo>
                  <a:lnTo>
                    <a:pt x="28139" y="202980"/>
                  </a:lnTo>
                  <a:lnTo>
                    <a:pt x="59719" y="171804"/>
                  </a:lnTo>
                  <a:lnTo>
                    <a:pt x="99779" y="151360"/>
                  </a:lnTo>
                  <a:lnTo>
                    <a:pt x="145923" y="144018"/>
                  </a:lnTo>
                  <a:lnTo>
                    <a:pt x="433197" y="144018"/>
                  </a:lnTo>
                  <a:lnTo>
                    <a:pt x="479340" y="136672"/>
                  </a:lnTo>
                  <a:lnTo>
                    <a:pt x="519400" y="116220"/>
                  </a:lnTo>
                  <a:lnTo>
                    <a:pt x="550980" y="85039"/>
                  </a:lnTo>
                  <a:lnTo>
                    <a:pt x="571685" y="45506"/>
                  </a:lnTo>
                  <a:lnTo>
                    <a:pt x="579119" y="0"/>
                  </a:lnTo>
                  <a:lnTo>
                    <a:pt x="586566" y="45506"/>
                  </a:lnTo>
                  <a:lnTo>
                    <a:pt x="607295" y="85039"/>
                  </a:lnTo>
                  <a:lnTo>
                    <a:pt x="638894" y="116220"/>
                  </a:lnTo>
                  <a:lnTo>
                    <a:pt x="678948" y="136672"/>
                  </a:lnTo>
                  <a:lnTo>
                    <a:pt x="725042" y="144018"/>
                  </a:lnTo>
                  <a:lnTo>
                    <a:pt x="1437513" y="144018"/>
                  </a:lnTo>
                  <a:lnTo>
                    <a:pt x="1483656" y="151360"/>
                  </a:lnTo>
                  <a:lnTo>
                    <a:pt x="1523716" y="171804"/>
                  </a:lnTo>
                  <a:lnTo>
                    <a:pt x="1555296" y="202980"/>
                  </a:lnTo>
                  <a:lnTo>
                    <a:pt x="1576001" y="242514"/>
                  </a:lnTo>
                  <a:lnTo>
                    <a:pt x="1583436" y="288036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48627" y="4940807"/>
              <a:ext cx="1925320" cy="216535"/>
            </a:xfrm>
            <a:custGeom>
              <a:avLst/>
              <a:gdLst/>
              <a:ahLst/>
              <a:cxnLst/>
              <a:rect l="l" t="t" r="r" b="b"/>
              <a:pathLst>
                <a:path w="1925320" h="216535">
                  <a:moveTo>
                    <a:pt x="1924812" y="0"/>
                  </a:moveTo>
                  <a:lnTo>
                    <a:pt x="0" y="0"/>
                  </a:lnTo>
                  <a:lnTo>
                    <a:pt x="0" y="216407"/>
                  </a:lnTo>
                  <a:lnTo>
                    <a:pt x="1924812" y="216407"/>
                  </a:lnTo>
                  <a:lnTo>
                    <a:pt x="1924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65090" y="4862450"/>
            <a:ext cx="3763010" cy="6007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  <a:tabLst>
                <a:tab pos="1871980" algn="l"/>
              </a:tabLst>
            </a:pPr>
            <a:r>
              <a:rPr sz="1400" spc="-5" dirty="0">
                <a:latin typeface="Calibri"/>
                <a:cs typeface="Calibri"/>
              </a:rPr>
              <a:t>P(place│Jamaa-el-fna)	P(tourisme│Jamaa-el-fna)</a:t>
            </a:r>
            <a:endParaRPr sz="1400">
              <a:latin typeface="Calibri"/>
              <a:cs typeface="Calibri"/>
            </a:endParaRPr>
          </a:p>
          <a:p>
            <a:pPr marR="92710" algn="ctr">
              <a:lnSpc>
                <a:spcPct val="100000"/>
              </a:lnSpc>
              <a:spcBef>
                <a:spcPts val="490"/>
              </a:spcBef>
            </a:pPr>
            <a:r>
              <a:rPr sz="1600" b="1" spc="-10" dirty="0">
                <a:solidFill>
                  <a:srgbClr val="C0504D"/>
                </a:solidFill>
                <a:latin typeface="Calibri"/>
                <a:cs typeface="Calibri"/>
              </a:rPr>
              <a:t>Mot</a:t>
            </a:r>
            <a:r>
              <a:rPr sz="1600" b="1" spc="-2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C0504D"/>
                </a:solidFill>
                <a:latin typeface="Calibri"/>
                <a:cs typeface="Calibri"/>
              </a:rPr>
              <a:t>central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53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882" y="190322"/>
            <a:ext cx="6958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Softmax</a:t>
            </a:r>
            <a:r>
              <a:rPr sz="4000" spc="10" dirty="0"/>
              <a:t> </a:t>
            </a:r>
            <a:r>
              <a:rPr sz="4000" spc="-5" dirty="0"/>
              <a:t>pour</a:t>
            </a:r>
            <a:r>
              <a:rPr sz="4000" spc="5" dirty="0"/>
              <a:t> </a:t>
            </a:r>
            <a:r>
              <a:rPr sz="4000" spc="-5" dirty="0"/>
              <a:t>la</a:t>
            </a:r>
            <a:r>
              <a:rPr sz="4000" spc="5" dirty="0"/>
              <a:t> </a:t>
            </a:r>
            <a:r>
              <a:rPr sz="4000" spc="-10" dirty="0"/>
              <a:t>couche</a:t>
            </a:r>
            <a:r>
              <a:rPr sz="4000" spc="20" dirty="0"/>
              <a:t> </a:t>
            </a:r>
            <a:r>
              <a:rPr sz="4000" spc="-5" dirty="0"/>
              <a:t>de</a:t>
            </a:r>
            <a:r>
              <a:rPr sz="4000" dirty="0"/>
              <a:t> </a:t>
            </a:r>
            <a:r>
              <a:rPr sz="4000" spc="-5" dirty="0"/>
              <a:t>sortie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4060316" y="3796665"/>
            <a:ext cx="4693920" cy="370840"/>
            <a:chOff x="4060316" y="3796665"/>
            <a:chExt cx="4693920" cy="370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0316" y="3796665"/>
              <a:ext cx="1554480" cy="3703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0800" y="3796665"/>
              <a:ext cx="1583435" cy="370331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53966" y="3790315"/>
          <a:ext cx="78632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Jamaa-el-fna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tourisme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climat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chaud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513959" y="2002281"/>
            <a:ext cx="1821814" cy="4864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695"/>
              </a:lnSpc>
              <a:spcBef>
                <a:spcPts val="95"/>
              </a:spcBef>
            </a:pP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Taille</a:t>
            </a:r>
            <a:r>
              <a:rPr sz="16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fenêtre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 :</a:t>
            </a:r>
            <a:r>
              <a:rPr sz="16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19685" algn="ctr">
              <a:lnSpc>
                <a:spcPts val="1935"/>
              </a:lnSpc>
            </a:pPr>
            <a:r>
              <a:rPr sz="1800" b="1" spc="-15" dirty="0">
                <a:solidFill>
                  <a:srgbClr val="1F487C"/>
                </a:solidFill>
                <a:latin typeface="Calibri"/>
                <a:cs typeface="Calibri"/>
              </a:rPr>
              <a:t>Contexte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07834" y="3322954"/>
            <a:ext cx="1096010" cy="537845"/>
          </a:xfrm>
          <a:custGeom>
            <a:avLst/>
            <a:gdLst/>
            <a:ahLst/>
            <a:cxnLst/>
            <a:rect l="l" t="t" r="r" b="b"/>
            <a:pathLst>
              <a:path w="1096009" h="537845">
                <a:moveTo>
                  <a:pt x="643382" y="0"/>
                </a:moveTo>
                <a:lnTo>
                  <a:pt x="601091" y="1016"/>
                </a:lnTo>
                <a:lnTo>
                  <a:pt x="558292" y="4572"/>
                </a:lnTo>
                <a:lnTo>
                  <a:pt x="498983" y="13716"/>
                </a:lnTo>
                <a:lnTo>
                  <a:pt x="441579" y="27305"/>
                </a:lnTo>
                <a:lnTo>
                  <a:pt x="386461" y="44958"/>
                </a:lnTo>
                <a:lnTo>
                  <a:pt x="333756" y="66675"/>
                </a:lnTo>
                <a:lnTo>
                  <a:pt x="283972" y="91948"/>
                </a:lnTo>
                <a:lnTo>
                  <a:pt x="237236" y="120650"/>
                </a:lnTo>
                <a:lnTo>
                  <a:pt x="193801" y="152527"/>
                </a:lnTo>
                <a:lnTo>
                  <a:pt x="153924" y="187198"/>
                </a:lnTo>
                <a:lnTo>
                  <a:pt x="117983" y="224662"/>
                </a:lnTo>
                <a:lnTo>
                  <a:pt x="86360" y="264414"/>
                </a:lnTo>
                <a:lnTo>
                  <a:pt x="59055" y="306197"/>
                </a:lnTo>
                <a:lnTo>
                  <a:pt x="36575" y="350139"/>
                </a:lnTo>
                <a:lnTo>
                  <a:pt x="19176" y="395478"/>
                </a:lnTo>
                <a:lnTo>
                  <a:pt x="7239" y="442341"/>
                </a:lnTo>
                <a:lnTo>
                  <a:pt x="889" y="490220"/>
                </a:lnTo>
                <a:lnTo>
                  <a:pt x="0" y="514477"/>
                </a:lnTo>
                <a:lnTo>
                  <a:pt x="508" y="537845"/>
                </a:lnTo>
                <a:lnTo>
                  <a:pt x="29083" y="537210"/>
                </a:lnTo>
                <a:lnTo>
                  <a:pt x="28575" y="513715"/>
                </a:lnTo>
                <a:lnTo>
                  <a:pt x="29464" y="491363"/>
                </a:lnTo>
                <a:lnTo>
                  <a:pt x="35433" y="447040"/>
                </a:lnTo>
                <a:lnTo>
                  <a:pt x="46609" y="403479"/>
                </a:lnTo>
                <a:lnTo>
                  <a:pt x="62992" y="361061"/>
                </a:lnTo>
                <a:lnTo>
                  <a:pt x="84074" y="320040"/>
                </a:lnTo>
                <a:lnTo>
                  <a:pt x="109855" y="280543"/>
                </a:lnTo>
                <a:lnTo>
                  <a:pt x="139954" y="242950"/>
                </a:lnTo>
                <a:lnTo>
                  <a:pt x="174117" y="207518"/>
                </a:lnTo>
                <a:lnTo>
                  <a:pt x="212090" y="174498"/>
                </a:lnTo>
                <a:lnTo>
                  <a:pt x="253619" y="144018"/>
                </a:lnTo>
                <a:lnTo>
                  <a:pt x="298323" y="116712"/>
                </a:lnTo>
                <a:lnTo>
                  <a:pt x="346201" y="92456"/>
                </a:lnTo>
                <a:lnTo>
                  <a:pt x="396875" y="71628"/>
                </a:lnTo>
                <a:lnTo>
                  <a:pt x="449834" y="54737"/>
                </a:lnTo>
                <a:lnTo>
                  <a:pt x="505079" y="41783"/>
                </a:lnTo>
                <a:lnTo>
                  <a:pt x="562101" y="33020"/>
                </a:lnTo>
                <a:lnTo>
                  <a:pt x="602996" y="29464"/>
                </a:lnTo>
                <a:lnTo>
                  <a:pt x="643636" y="28575"/>
                </a:lnTo>
                <a:lnTo>
                  <a:pt x="836030" y="28575"/>
                </a:lnTo>
                <a:lnTo>
                  <a:pt x="804418" y="19558"/>
                </a:lnTo>
                <a:lnTo>
                  <a:pt x="765683" y="11303"/>
                </a:lnTo>
                <a:lnTo>
                  <a:pt x="725805" y="5207"/>
                </a:lnTo>
                <a:lnTo>
                  <a:pt x="684911" y="1397"/>
                </a:lnTo>
                <a:lnTo>
                  <a:pt x="664210" y="381"/>
                </a:lnTo>
                <a:lnTo>
                  <a:pt x="643382" y="0"/>
                </a:lnTo>
                <a:close/>
              </a:path>
              <a:path w="1096009" h="537845">
                <a:moveTo>
                  <a:pt x="1028874" y="171691"/>
                </a:moveTo>
                <a:lnTo>
                  <a:pt x="1007618" y="189611"/>
                </a:lnTo>
                <a:lnTo>
                  <a:pt x="1095502" y="227584"/>
                </a:lnTo>
                <a:lnTo>
                  <a:pt x="1084752" y="182753"/>
                </a:lnTo>
                <a:lnTo>
                  <a:pt x="1039114" y="182753"/>
                </a:lnTo>
                <a:lnTo>
                  <a:pt x="1028874" y="171691"/>
                </a:lnTo>
                <a:close/>
              </a:path>
              <a:path w="1096009" h="537845">
                <a:moveTo>
                  <a:pt x="1050684" y="153304"/>
                </a:moveTo>
                <a:lnTo>
                  <a:pt x="1028874" y="171691"/>
                </a:lnTo>
                <a:lnTo>
                  <a:pt x="1039114" y="182753"/>
                </a:lnTo>
                <a:lnTo>
                  <a:pt x="1059942" y="163068"/>
                </a:lnTo>
                <a:lnTo>
                  <a:pt x="1050684" y="153304"/>
                </a:lnTo>
                <a:close/>
              </a:path>
              <a:path w="1096009" h="537845">
                <a:moveTo>
                  <a:pt x="1073150" y="134366"/>
                </a:moveTo>
                <a:lnTo>
                  <a:pt x="1050684" y="153304"/>
                </a:lnTo>
                <a:lnTo>
                  <a:pt x="1059942" y="163068"/>
                </a:lnTo>
                <a:lnTo>
                  <a:pt x="1039114" y="182753"/>
                </a:lnTo>
                <a:lnTo>
                  <a:pt x="1084752" y="182753"/>
                </a:lnTo>
                <a:lnTo>
                  <a:pt x="1073150" y="134366"/>
                </a:lnTo>
                <a:close/>
              </a:path>
              <a:path w="1096009" h="537845">
                <a:moveTo>
                  <a:pt x="836030" y="28575"/>
                </a:moveTo>
                <a:lnTo>
                  <a:pt x="643636" y="28575"/>
                </a:lnTo>
                <a:lnTo>
                  <a:pt x="663701" y="28956"/>
                </a:lnTo>
                <a:lnTo>
                  <a:pt x="683514" y="29972"/>
                </a:lnTo>
                <a:lnTo>
                  <a:pt x="722630" y="33528"/>
                </a:lnTo>
                <a:lnTo>
                  <a:pt x="760857" y="39497"/>
                </a:lnTo>
                <a:lnTo>
                  <a:pt x="798449" y="47498"/>
                </a:lnTo>
                <a:lnTo>
                  <a:pt x="869061" y="70104"/>
                </a:lnTo>
                <a:lnTo>
                  <a:pt x="934085" y="100711"/>
                </a:lnTo>
                <a:lnTo>
                  <a:pt x="992251" y="138811"/>
                </a:lnTo>
                <a:lnTo>
                  <a:pt x="1028874" y="171691"/>
                </a:lnTo>
                <a:lnTo>
                  <a:pt x="1050684" y="153304"/>
                </a:lnTo>
                <a:lnTo>
                  <a:pt x="1008888" y="115570"/>
                </a:lnTo>
                <a:lnTo>
                  <a:pt x="947166" y="75184"/>
                </a:lnTo>
                <a:lnTo>
                  <a:pt x="878713" y="43180"/>
                </a:lnTo>
                <a:lnTo>
                  <a:pt x="842264" y="30353"/>
                </a:lnTo>
                <a:lnTo>
                  <a:pt x="836030" y="285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053840" y="2505582"/>
            <a:ext cx="4762500" cy="1345565"/>
            <a:chOff x="4053840" y="2505582"/>
            <a:chExt cx="4762500" cy="1345565"/>
          </a:xfrm>
        </p:grpSpPr>
        <p:sp>
          <p:nvSpPr>
            <p:cNvPr id="10" name="object 10"/>
            <p:cNvSpPr/>
            <p:nvPr/>
          </p:nvSpPr>
          <p:spPr>
            <a:xfrm>
              <a:off x="5067935" y="3308349"/>
              <a:ext cx="1096010" cy="542290"/>
            </a:xfrm>
            <a:custGeom>
              <a:avLst/>
              <a:gdLst/>
              <a:ahLst/>
              <a:cxnLst/>
              <a:rect l="l" t="t" r="r" b="b"/>
              <a:pathLst>
                <a:path w="1096010" h="542289">
                  <a:moveTo>
                    <a:pt x="658185" y="28575"/>
                  </a:moveTo>
                  <a:lnTo>
                    <a:pt x="456311" y="28575"/>
                  </a:lnTo>
                  <a:lnTo>
                    <a:pt x="476757" y="28955"/>
                  </a:lnTo>
                  <a:lnTo>
                    <a:pt x="497331" y="29845"/>
                  </a:lnTo>
                  <a:lnTo>
                    <a:pt x="538606" y="33527"/>
                  </a:lnTo>
                  <a:lnTo>
                    <a:pt x="595629" y="42672"/>
                  </a:lnTo>
                  <a:lnTo>
                    <a:pt x="650748" y="56134"/>
                  </a:lnTo>
                  <a:lnTo>
                    <a:pt x="703579" y="73405"/>
                  </a:lnTo>
                  <a:lnTo>
                    <a:pt x="753999" y="94614"/>
                  </a:lnTo>
                  <a:lnTo>
                    <a:pt x="801624" y="119125"/>
                  </a:lnTo>
                  <a:lnTo>
                    <a:pt x="846074" y="146812"/>
                  </a:lnTo>
                  <a:lnTo>
                    <a:pt x="887222" y="177546"/>
                  </a:lnTo>
                  <a:lnTo>
                    <a:pt x="924940" y="210947"/>
                  </a:lnTo>
                  <a:lnTo>
                    <a:pt x="958595" y="246507"/>
                  </a:lnTo>
                  <a:lnTo>
                    <a:pt x="988313" y="284352"/>
                  </a:lnTo>
                  <a:lnTo>
                    <a:pt x="1013587" y="323850"/>
                  </a:lnTo>
                  <a:lnTo>
                    <a:pt x="1034288" y="365125"/>
                  </a:lnTo>
                  <a:lnTo>
                    <a:pt x="1050163" y="407543"/>
                  </a:lnTo>
                  <a:lnTo>
                    <a:pt x="1060830" y="450976"/>
                  </a:lnTo>
                  <a:lnTo>
                    <a:pt x="1066291" y="495426"/>
                  </a:lnTo>
                  <a:lnTo>
                    <a:pt x="1066927" y="517779"/>
                  </a:lnTo>
                  <a:lnTo>
                    <a:pt x="1066038" y="541274"/>
                  </a:lnTo>
                  <a:lnTo>
                    <a:pt x="1094613" y="542289"/>
                  </a:lnTo>
                  <a:lnTo>
                    <a:pt x="1095502" y="518794"/>
                  </a:lnTo>
                  <a:lnTo>
                    <a:pt x="1094866" y="494538"/>
                  </a:lnTo>
                  <a:lnTo>
                    <a:pt x="1092707" y="470535"/>
                  </a:lnTo>
                  <a:lnTo>
                    <a:pt x="1084072" y="423163"/>
                  </a:lnTo>
                  <a:lnTo>
                    <a:pt x="1069848" y="376936"/>
                  </a:lnTo>
                  <a:lnTo>
                    <a:pt x="1050416" y="332231"/>
                  </a:lnTo>
                  <a:lnTo>
                    <a:pt x="1026032" y="289178"/>
                  </a:lnTo>
                  <a:lnTo>
                    <a:pt x="996950" y="248158"/>
                  </a:lnTo>
                  <a:lnTo>
                    <a:pt x="963549" y="209296"/>
                  </a:lnTo>
                  <a:lnTo>
                    <a:pt x="925956" y="172974"/>
                  </a:lnTo>
                  <a:lnTo>
                    <a:pt x="884681" y="139319"/>
                  </a:lnTo>
                  <a:lnTo>
                    <a:pt x="839851" y="108712"/>
                  </a:lnTo>
                  <a:lnTo>
                    <a:pt x="791844" y="81279"/>
                  </a:lnTo>
                  <a:lnTo>
                    <a:pt x="740663" y="57530"/>
                  </a:lnTo>
                  <a:lnTo>
                    <a:pt x="686942" y="37337"/>
                  </a:lnTo>
                  <a:lnTo>
                    <a:pt x="659129" y="28828"/>
                  </a:lnTo>
                  <a:lnTo>
                    <a:pt x="658185" y="28575"/>
                  </a:lnTo>
                  <a:close/>
                </a:path>
                <a:path w="1096010" h="542289">
                  <a:moveTo>
                    <a:pt x="21970" y="134238"/>
                  </a:moveTo>
                  <a:lnTo>
                    <a:pt x="0" y="227457"/>
                  </a:lnTo>
                  <a:lnTo>
                    <a:pt x="87756" y="189102"/>
                  </a:lnTo>
                  <a:lnTo>
                    <a:pt x="79076" y="181863"/>
                  </a:lnTo>
                  <a:lnTo>
                    <a:pt x="56641" y="181863"/>
                  </a:lnTo>
                  <a:lnTo>
                    <a:pt x="34798" y="163449"/>
                  </a:lnTo>
                  <a:lnTo>
                    <a:pt x="44024" y="152631"/>
                  </a:lnTo>
                  <a:lnTo>
                    <a:pt x="21970" y="134238"/>
                  </a:lnTo>
                  <a:close/>
                </a:path>
                <a:path w="1096010" h="542289">
                  <a:moveTo>
                    <a:pt x="44024" y="152631"/>
                  </a:moveTo>
                  <a:lnTo>
                    <a:pt x="34798" y="163449"/>
                  </a:lnTo>
                  <a:lnTo>
                    <a:pt x="56641" y="181863"/>
                  </a:lnTo>
                  <a:lnTo>
                    <a:pt x="65277" y="171323"/>
                  </a:lnTo>
                  <a:lnTo>
                    <a:pt x="65823" y="170811"/>
                  </a:lnTo>
                  <a:lnTo>
                    <a:pt x="44024" y="152631"/>
                  </a:lnTo>
                  <a:close/>
                </a:path>
                <a:path w="1096010" h="542289">
                  <a:moveTo>
                    <a:pt x="65823" y="170811"/>
                  </a:moveTo>
                  <a:lnTo>
                    <a:pt x="65277" y="171323"/>
                  </a:lnTo>
                  <a:lnTo>
                    <a:pt x="56641" y="181863"/>
                  </a:lnTo>
                  <a:lnTo>
                    <a:pt x="79076" y="181863"/>
                  </a:lnTo>
                  <a:lnTo>
                    <a:pt x="65823" y="170811"/>
                  </a:lnTo>
                  <a:close/>
                </a:path>
                <a:path w="1096010" h="542289">
                  <a:moveTo>
                    <a:pt x="456818" y="0"/>
                  </a:moveTo>
                  <a:lnTo>
                    <a:pt x="414781" y="1142"/>
                  </a:lnTo>
                  <a:lnTo>
                    <a:pt x="373634" y="4572"/>
                  </a:lnTo>
                  <a:lnTo>
                    <a:pt x="333248" y="10667"/>
                  </a:lnTo>
                  <a:lnTo>
                    <a:pt x="294131" y="18796"/>
                  </a:lnTo>
                  <a:lnTo>
                    <a:pt x="256031" y="29337"/>
                  </a:lnTo>
                  <a:lnTo>
                    <a:pt x="219075" y="42163"/>
                  </a:lnTo>
                  <a:lnTo>
                    <a:pt x="183768" y="57150"/>
                  </a:lnTo>
                  <a:lnTo>
                    <a:pt x="117728" y="93472"/>
                  </a:lnTo>
                  <a:lnTo>
                    <a:pt x="59309" y="137922"/>
                  </a:lnTo>
                  <a:lnTo>
                    <a:pt x="44024" y="152631"/>
                  </a:lnTo>
                  <a:lnTo>
                    <a:pt x="65823" y="170811"/>
                  </a:lnTo>
                  <a:lnTo>
                    <a:pt x="77469" y="159892"/>
                  </a:lnTo>
                  <a:lnTo>
                    <a:pt x="104012" y="138049"/>
                  </a:lnTo>
                  <a:lnTo>
                    <a:pt x="162813" y="99822"/>
                  </a:lnTo>
                  <a:lnTo>
                    <a:pt x="228473" y="69214"/>
                  </a:lnTo>
                  <a:lnTo>
                    <a:pt x="300100" y="46862"/>
                  </a:lnTo>
                  <a:lnTo>
                    <a:pt x="337947" y="38862"/>
                  </a:lnTo>
                  <a:lnTo>
                    <a:pt x="376427" y="33020"/>
                  </a:lnTo>
                  <a:lnTo>
                    <a:pt x="416051" y="29717"/>
                  </a:lnTo>
                  <a:lnTo>
                    <a:pt x="456311" y="28575"/>
                  </a:lnTo>
                  <a:lnTo>
                    <a:pt x="658185" y="28575"/>
                  </a:lnTo>
                  <a:lnTo>
                    <a:pt x="630809" y="21209"/>
                  </a:lnTo>
                  <a:lnTo>
                    <a:pt x="572515" y="9398"/>
                  </a:lnTo>
                  <a:lnTo>
                    <a:pt x="520953" y="3048"/>
                  </a:lnTo>
                  <a:lnTo>
                    <a:pt x="478027" y="380"/>
                  </a:lnTo>
                  <a:lnTo>
                    <a:pt x="456818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34738" y="2510154"/>
              <a:ext cx="3599815" cy="1019175"/>
            </a:xfrm>
            <a:custGeom>
              <a:avLst/>
              <a:gdLst/>
              <a:ahLst/>
              <a:cxnLst/>
              <a:rect l="l" t="t" r="r" b="b"/>
              <a:pathLst>
                <a:path w="3599815" h="1019175">
                  <a:moveTo>
                    <a:pt x="0" y="1018921"/>
                  </a:moveTo>
                  <a:lnTo>
                    <a:pt x="2246" y="950178"/>
                  </a:lnTo>
                  <a:lnTo>
                    <a:pt x="12652" y="882608"/>
                  </a:lnTo>
                  <a:lnTo>
                    <a:pt x="30953" y="816364"/>
                  </a:lnTo>
                  <a:lnTo>
                    <a:pt x="56886" y="751595"/>
                  </a:lnTo>
                  <a:lnTo>
                    <a:pt x="90186" y="688456"/>
                  </a:lnTo>
                  <a:lnTo>
                    <a:pt x="130589" y="627096"/>
                  </a:lnTo>
                  <a:lnTo>
                    <a:pt x="177833" y="567668"/>
                  </a:lnTo>
                  <a:lnTo>
                    <a:pt x="203937" y="538725"/>
                  </a:lnTo>
                  <a:lnTo>
                    <a:pt x="231652" y="510323"/>
                  </a:lnTo>
                  <a:lnTo>
                    <a:pt x="260945" y="482480"/>
                  </a:lnTo>
                  <a:lnTo>
                    <a:pt x="291784" y="455214"/>
                  </a:lnTo>
                  <a:lnTo>
                    <a:pt x="324134" y="428545"/>
                  </a:lnTo>
                  <a:lnTo>
                    <a:pt x="357963" y="402492"/>
                  </a:lnTo>
                  <a:lnTo>
                    <a:pt x="393239" y="377073"/>
                  </a:lnTo>
                  <a:lnTo>
                    <a:pt x="429928" y="352308"/>
                  </a:lnTo>
                  <a:lnTo>
                    <a:pt x="467996" y="328216"/>
                  </a:lnTo>
                  <a:lnTo>
                    <a:pt x="507412" y="304815"/>
                  </a:lnTo>
                  <a:lnTo>
                    <a:pt x="548142" y="282125"/>
                  </a:lnTo>
                  <a:lnTo>
                    <a:pt x="590153" y="260165"/>
                  </a:lnTo>
                  <a:lnTo>
                    <a:pt x="633413" y="238953"/>
                  </a:lnTo>
                  <a:lnTo>
                    <a:pt x="677887" y="218508"/>
                  </a:lnTo>
                  <a:lnTo>
                    <a:pt x="723544" y="198850"/>
                  </a:lnTo>
                  <a:lnTo>
                    <a:pt x="770350" y="179997"/>
                  </a:lnTo>
                  <a:lnTo>
                    <a:pt x="818272" y="161969"/>
                  </a:lnTo>
                  <a:lnTo>
                    <a:pt x="867278" y="144784"/>
                  </a:lnTo>
                  <a:lnTo>
                    <a:pt x="917334" y="128462"/>
                  </a:lnTo>
                  <a:lnTo>
                    <a:pt x="968407" y="113020"/>
                  </a:lnTo>
                  <a:lnTo>
                    <a:pt x="1020464" y="98479"/>
                  </a:lnTo>
                  <a:lnTo>
                    <a:pt x="1073473" y="84857"/>
                  </a:lnTo>
                  <a:lnTo>
                    <a:pt x="1127400" y="72174"/>
                  </a:lnTo>
                  <a:lnTo>
                    <a:pt x="1182213" y="60447"/>
                  </a:lnTo>
                  <a:lnTo>
                    <a:pt x="1237877" y="49697"/>
                  </a:lnTo>
                  <a:lnTo>
                    <a:pt x="1294362" y="39942"/>
                  </a:lnTo>
                  <a:lnTo>
                    <a:pt x="1351632" y="31200"/>
                  </a:lnTo>
                  <a:lnTo>
                    <a:pt x="1409657" y="23492"/>
                  </a:lnTo>
                  <a:lnTo>
                    <a:pt x="1468401" y="16836"/>
                  </a:lnTo>
                  <a:lnTo>
                    <a:pt x="1527833" y="11251"/>
                  </a:lnTo>
                  <a:lnTo>
                    <a:pt x="1587920" y="6756"/>
                  </a:lnTo>
                  <a:lnTo>
                    <a:pt x="1648628" y="3369"/>
                  </a:lnTo>
                  <a:lnTo>
                    <a:pt x="1709924" y="1111"/>
                  </a:lnTo>
                  <a:lnTo>
                    <a:pt x="1771777" y="0"/>
                  </a:lnTo>
                  <a:lnTo>
                    <a:pt x="1832403" y="39"/>
                  </a:lnTo>
                  <a:lnTo>
                    <a:pt x="1892558" y="1187"/>
                  </a:lnTo>
                  <a:lnTo>
                    <a:pt x="1952209" y="3427"/>
                  </a:lnTo>
                  <a:lnTo>
                    <a:pt x="2011326" y="6742"/>
                  </a:lnTo>
                  <a:lnTo>
                    <a:pt x="2069876" y="11114"/>
                  </a:lnTo>
                  <a:lnTo>
                    <a:pt x="2127826" y="16526"/>
                  </a:lnTo>
                  <a:lnTo>
                    <a:pt x="2185145" y="22961"/>
                  </a:lnTo>
                  <a:lnTo>
                    <a:pt x="2241801" y="30401"/>
                  </a:lnTo>
                  <a:lnTo>
                    <a:pt x="2297763" y="38829"/>
                  </a:lnTo>
                  <a:lnTo>
                    <a:pt x="2352997" y="48228"/>
                  </a:lnTo>
                  <a:lnTo>
                    <a:pt x="2407472" y="58580"/>
                  </a:lnTo>
                  <a:lnTo>
                    <a:pt x="2461156" y="69869"/>
                  </a:lnTo>
                  <a:lnTo>
                    <a:pt x="2514017" y="82077"/>
                  </a:lnTo>
                  <a:lnTo>
                    <a:pt x="2566023" y="95187"/>
                  </a:lnTo>
                  <a:lnTo>
                    <a:pt x="2617143" y="109182"/>
                  </a:lnTo>
                  <a:lnTo>
                    <a:pt x="2667343" y="124043"/>
                  </a:lnTo>
                  <a:lnTo>
                    <a:pt x="2716593" y="139755"/>
                  </a:lnTo>
                  <a:lnTo>
                    <a:pt x="2764860" y="156299"/>
                  </a:lnTo>
                  <a:lnTo>
                    <a:pt x="2812112" y="173658"/>
                  </a:lnTo>
                  <a:lnTo>
                    <a:pt x="2858317" y="191816"/>
                  </a:lnTo>
                  <a:lnTo>
                    <a:pt x="2903443" y="210755"/>
                  </a:lnTo>
                  <a:lnTo>
                    <a:pt x="2947459" y="230457"/>
                  </a:lnTo>
                  <a:lnTo>
                    <a:pt x="2990332" y="250905"/>
                  </a:lnTo>
                  <a:lnTo>
                    <a:pt x="3032030" y="272083"/>
                  </a:lnTo>
                  <a:lnTo>
                    <a:pt x="3072522" y="293972"/>
                  </a:lnTo>
                  <a:lnTo>
                    <a:pt x="3111775" y="316556"/>
                  </a:lnTo>
                  <a:lnTo>
                    <a:pt x="3149757" y="339817"/>
                  </a:lnTo>
                  <a:lnTo>
                    <a:pt x="3186437" y="363738"/>
                  </a:lnTo>
                  <a:lnTo>
                    <a:pt x="3221782" y="388301"/>
                  </a:lnTo>
                  <a:lnTo>
                    <a:pt x="3255760" y="413490"/>
                  </a:lnTo>
                  <a:lnTo>
                    <a:pt x="3288340" y="439288"/>
                  </a:lnTo>
                  <a:lnTo>
                    <a:pt x="3319490" y="465676"/>
                  </a:lnTo>
                  <a:lnTo>
                    <a:pt x="3349177" y="492637"/>
                  </a:lnTo>
                  <a:lnTo>
                    <a:pt x="3377370" y="520155"/>
                  </a:lnTo>
                  <a:lnTo>
                    <a:pt x="3404036" y="548212"/>
                  </a:lnTo>
                  <a:lnTo>
                    <a:pt x="3452661" y="605874"/>
                  </a:lnTo>
                  <a:lnTo>
                    <a:pt x="3494796" y="665484"/>
                  </a:lnTo>
                  <a:lnTo>
                    <a:pt x="3530187" y="726905"/>
                  </a:lnTo>
                  <a:lnTo>
                    <a:pt x="3558576" y="789999"/>
                  </a:lnTo>
                  <a:lnTo>
                    <a:pt x="3579709" y="854627"/>
                  </a:lnTo>
                  <a:lnTo>
                    <a:pt x="3593328" y="920651"/>
                  </a:lnTo>
                  <a:lnTo>
                    <a:pt x="3599180" y="987933"/>
                  </a:lnTo>
                  <a:lnTo>
                    <a:pt x="3599434" y="996315"/>
                  </a:lnTo>
                  <a:lnTo>
                    <a:pt x="3599434" y="1004570"/>
                  </a:lnTo>
                  <a:lnTo>
                    <a:pt x="3599307" y="1012952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58412" y="3508247"/>
              <a:ext cx="4753610" cy="288290"/>
            </a:xfrm>
            <a:custGeom>
              <a:avLst/>
              <a:gdLst/>
              <a:ahLst/>
              <a:cxnLst/>
              <a:rect l="l" t="t" r="r" b="b"/>
              <a:pathLst>
                <a:path w="4753609" h="288289">
                  <a:moveTo>
                    <a:pt x="4753356" y="288035"/>
                  </a:moveTo>
                  <a:lnTo>
                    <a:pt x="4745921" y="242529"/>
                  </a:lnTo>
                  <a:lnTo>
                    <a:pt x="4725216" y="202996"/>
                  </a:lnTo>
                  <a:lnTo>
                    <a:pt x="4693636" y="171815"/>
                  </a:lnTo>
                  <a:lnTo>
                    <a:pt x="4653576" y="151363"/>
                  </a:lnTo>
                  <a:lnTo>
                    <a:pt x="4607433" y="144018"/>
                  </a:lnTo>
                  <a:lnTo>
                    <a:pt x="4319651" y="144018"/>
                  </a:lnTo>
                  <a:lnTo>
                    <a:pt x="4273494" y="136672"/>
                  </a:lnTo>
                  <a:lnTo>
                    <a:pt x="4233402" y="116220"/>
                  </a:lnTo>
                  <a:lnTo>
                    <a:pt x="4201784" y="85039"/>
                  </a:lnTo>
                  <a:lnTo>
                    <a:pt x="4181048" y="45506"/>
                  </a:lnTo>
                  <a:lnTo>
                    <a:pt x="4173601" y="0"/>
                  </a:lnTo>
                  <a:lnTo>
                    <a:pt x="4166166" y="45506"/>
                  </a:lnTo>
                  <a:lnTo>
                    <a:pt x="4145461" y="85039"/>
                  </a:lnTo>
                  <a:lnTo>
                    <a:pt x="4113881" y="116220"/>
                  </a:lnTo>
                  <a:lnTo>
                    <a:pt x="4073821" y="136672"/>
                  </a:lnTo>
                  <a:lnTo>
                    <a:pt x="4027678" y="144018"/>
                  </a:lnTo>
                  <a:lnTo>
                    <a:pt x="3314318" y="144018"/>
                  </a:lnTo>
                  <a:lnTo>
                    <a:pt x="3268175" y="151363"/>
                  </a:lnTo>
                  <a:lnTo>
                    <a:pt x="3228115" y="171815"/>
                  </a:lnTo>
                  <a:lnTo>
                    <a:pt x="3196535" y="202996"/>
                  </a:lnTo>
                  <a:lnTo>
                    <a:pt x="3175830" y="242529"/>
                  </a:lnTo>
                  <a:lnTo>
                    <a:pt x="3168395" y="288035"/>
                  </a:lnTo>
                </a:path>
                <a:path w="4753609" h="288289">
                  <a:moveTo>
                    <a:pt x="0" y="288035"/>
                  </a:moveTo>
                  <a:lnTo>
                    <a:pt x="7434" y="242529"/>
                  </a:lnTo>
                  <a:lnTo>
                    <a:pt x="28139" y="202996"/>
                  </a:lnTo>
                  <a:lnTo>
                    <a:pt x="59719" y="171815"/>
                  </a:lnTo>
                  <a:lnTo>
                    <a:pt x="99779" y="151363"/>
                  </a:lnTo>
                  <a:lnTo>
                    <a:pt x="145923" y="144018"/>
                  </a:lnTo>
                  <a:lnTo>
                    <a:pt x="433197" y="144018"/>
                  </a:lnTo>
                  <a:lnTo>
                    <a:pt x="479340" y="136672"/>
                  </a:lnTo>
                  <a:lnTo>
                    <a:pt x="519400" y="116220"/>
                  </a:lnTo>
                  <a:lnTo>
                    <a:pt x="550980" y="85039"/>
                  </a:lnTo>
                  <a:lnTo>
                    <a:pt x="571685" y="45506"/>
                  </a:lnTo>
                  <a:lnTo>
                    <a:pt x="579120" y="0"/>
                  </a:lnTo>
                  <a:lnTo>
                    <a:pt x="586566" y="45506"/>
                  </a:lnTo>
                  <a:lnTo>
                    <a:pt x="607295" y="85039"/>
                  </a:lnTo>
                  <a:lnTo>
                    <a:pt x="638894" y="116220"/>
                  </a:lnTo>
                  <a:lnTo>
                    <a:pt x="678948" y="136672"/>
                  </a:lnTo>
                  <a:lnTo>
                    <a:pt x="725042" y="144018"/>
                  </a:lnTo>
                  <a:lnTo>
                    <a:pt x="1437513" y="144018"/>
                  </a:lnTo>
                  <a:lnTo>
                    <a:pt x="1483656" y="151363"/>
                  </a:lnTo>
                  <a:lnTo>
                    <a:pt x="1523716" y="171815"/>
                  </a:lnTo>
                  <a:lnTo>
                    <a:pt x="1555296" y="202996"/>
                  </a:lnTo>
                  <a:lnTo>
                    <a:pt x="1576001" y="242529"/>
                  </a:lnTo>
                  <a:lnTo>
                    <a:pt x="1583436" y="288035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27292" y="3005327"/>
              <a:ext cx="1925320" cy="215265"/>
            </a:xfrm>
            <a:custGeom>
              <a:avLst/>
              <a:gdLst/>
              <a:ahLst/>
              <a:cxnLst/>
              <a:rect l="l" t="t" r="r" b="b"/>
              <a:pathLst>
                <a:path w="1925320" h="215264">
                  <a:moveTo>
                    <a:pt x="1924811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924811" y="214884"/>
                  </a:lnTo>
                  <a:lnTo>
                    <a:pt x="1924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43754" y="2925700"/>
            <a:ext cx="3763010" cy="6007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  <a:tabLst>
                <a:tab pos="1871980" algn="l"/>
              </a:tabLst>
            </a:pPr>
            <a:r>
              <a:rPr sz="1400" spc="-5" dirty="0">
                <a:latin typeface="Calibri"/>
                <a:cs typeface="Calibri"/>
              </a:rPr>
              <a:t>P(place│Jamaa-el-fna)	P(tourisme│Jamaa-el-fna)</a:t>
            </a:r>
            <a:endParaRPr sz="1400">
              <a:latin typeface="Calibri"/>
              <a:cs typeface="Calibri"/>
            </a:endParaRPr>
          </a:p>
          <a:p>
            <a:pPr marR="90170" algn="ctr">
              <a:lnSpc>
                <a:spcPct val="100000"/>
              </a:lnSpc>
              <a:spcBef>
                <a:spcPts val="490"/>
              </a:spcBef>
            </a:pPr>
            <a:r>
              <a:rPr sz="1600" b="1" spc="-5" dirty="0">
                <a:solidFill>
                  <a:srgbClr val="C0504D"/>
                </a:solidFill>
                <a:latin typeface="Calibri"/>
                <a:cs typeface="Calibri"/>
              </a:rPr>
              <a:t>Mot</a:t>
            </a:r>
            <a:r>
              <a:rPr sz="1600" b="1" spc="-3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0504D"/>
                </a:solidFill>
                <a:latin typeface="Calibri"/>
                <a:cs typeface="Calibri"/>
              </a:rPr>
              <a:t>central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227826" y="4335779"/>
          <a:ext cx="325120" cy="189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marL="127000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31445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131445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31445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31445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621792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1764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3" y="59944"/>
                </a:lnTo>
                <a:lnTo>
                  <a:pt x="59943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812151" y="4335779"/>
          <a:ext cx="325120" cy="189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780288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0260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420859" y="4335779"/>
          <a:ext cx="325120" cy="189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941">
                <a:tc>
                  <a:txBody>
                    <a:bodyPr/>
                    <a:lstStyle/>
                    <a:p>
                      <a:pPr marL="635" algn="ctr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277">
                <a:tc>
                  <a:txBody>
                    <a:bodyPr/>
                    <a:lstStyle/>
                    <a:p>
                      <a:pPr marL="1905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63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63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63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941070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710419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1053064" y="4335779"/>
          <a:ext cx="325120" cy="189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marL="127000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31445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22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941">
                <a:tc>
                  <a:txBody>
                    <a:bodyPr/>
                    <a:lstStyle/>
                    <a:p>
                      <a:pPr marL="130810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225">
                <a:tc>
                  <a:txBody>
                    <a:bodyPr/>
                    <a:lstStyle/>
                    <a:p>
                      <a:pPr marL="131445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130810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30810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30810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30810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11042904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342623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665090" y="4335779"/>
          <a:ext cx="325120" cy="1896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451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173"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308">
                <a:tc>
                  <a:txBody>
                    <a:bodyPr/>
                    <a:lstStyle/>
                    <a:p>
                      <a:pPr marL="1905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465582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5554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30123" y="833104"/>
            <a:ext cx="11242040" cy="80391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réseau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neurones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cherche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apprendre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dernière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couche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d'activation,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nous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utilisons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fonction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softmax.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latin typeface="Calibri"/>
                <a:cs typeface="Calibri"/>
              </a:rPr>
              <a:t>Softmax </a:t>
            </a:r>
            <a:r>
              <a:rPr sz="1800" spc="-10" dirty="0">
                <a:latin typeface="Calibri"/>
                <a:cs typeface="Calibri"/>
              </a:rPr>
              <a:t>produit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probabilité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multinomiale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vecteur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sortie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couche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cachée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92454" y="1986407"/>
            <a:ext cx="499745" cy="212090"/>
          </a:xfrm>
          <a:custGeom>
            <a:avLst/>
            <a:gdLst/>
            <a:ahLst/>
            <a:cxnLst/>
            <a:rect l="l" t="t" r="r" b="b"/>
            <a:pathLst>
              <a:path w="499744" h="212089">
                <a:moveTo>
                  <a:pt x="219735" y="1650"/>
                </a:moveTo>
                <a:lnTo>
                  <a:pt x="202552" y="1650"/>
                </a:lnTo>
                <a:lnTo>
                  <a:pt x="202552" y="209295"/>
                </a:lnTo>
                <a:lnTo>
                  <a:pt x="219735" y="209295"/>
                </a:lnTo>
                <a:lnTo>
                  <a:pt x="219735" y="1650"/>
                </a:lnTo>
                <a:close/>
              </a:path>
              <a:path w="499744" h="212089">
                <a:moveTo>
                  <a:pt x="432168" y="0"/>
                </a:moveTo>
                <a:lnTo>
                  <a:pt x="429158" y="8635"/>
                </a:lnTo>
                <a:lnTo>
                  <a:pt x="441416" y="13946"/>
                </a:lnTo>
                <a:lnTo>
                  <a:pt x="451959" y="21304"/>
                </a:lnTo>
                <a:lnTo>
                  <a:pt x="473352" y="55431"/>
                </a:lnTo>
                <a:lnTo>
                  <a:pt x="480339" y="104901"/>
                </a:lnTo>
                <a:lnTo>
                  <a:pt x="479563" y="123571"/>
                </a:lnTo>
                <a:lnTo>
                  <a:pt x="467829" y="169290"/>
                </a:lnTo>
                <a:lnTo>
                  <a:pt x="441556" y="197865"/>
                </a:lnTo>
                <a:lnTo>
                  <a:pt x="429488" y="203200"/>
                </a:lnTo>
                <a:lnTo>
                  <a:pt x="432168" y="211835"/>
                </a:lnTo>
                <a:lnTo>
                  <a:pt x="472610" y="187707"/>
                </a:lnTo>
                <a:lnTo>
                  <a:pt x="495325" y="143335"/>
                </a:lnTo>
                <a:lnTo>
                  <a:pt x="499643" y="105917"/>
                </a:lnTo>
                <a:lnTo>
                  <a:pt x="498567" y="86536"/>
                </a:lnTo>
                <a:lnTo>
                  <a:pt x="482244" y="37083"/>
                </a:lnTo>
                <a:lnTo>
                  <a:pt x="447520" y="5544"/>
                </a:lnTo>
                <a:lnTo>
                  <a:pt x="432168" y="0"/>
                </a:lnTo>
                <a:close/>
              </a:path>
              <a:path w="499744" h="212089">
                <a:moveTo>
                  <a:pt x="67525" y="0"/>
                </a:moveTo>
                <a:lnTo>
                  <a:pt x="27154" y="24110"/>
                </a:lnTo>
                <a:lnTo>
                  <a:pt x="4370" y="68595"/>
                </a:lnTo>
                <a:lnTo>
                  <a:pt x="0" y="105917"/>
                </a:lnTo>
                <a:lnTo>
                  <a:pt x="1088" y="125370"/>
                </a:lnTo>
                <a:lnTo>
                  <a:pt x="17411" y="174751"/>
                </a:lnTo>
                <a:lnTo>
                  <a:pt x="52133" y="206238"/>
                </a:lnTo>
                <a:lnTo>
                  <a:pt x="67525" y="211835"/>
                </a:lnTo>
                <a:lnTo>
                  <a:pt x="70205" y="203200"/>
                </a:lnTo>
                <a:lnTo>
                  <a:pt x="58144" y="197865"/>
                </a:lnTo>
                <a:lnTo>
                  <a:pt x="47734" y="190436"/>
                </a:lnTo>
                <a:lnTo>
                  <a:pt x="26372" y="155765"/>
                </a:lnTo>
                <a:lnTo>
                  <a:pt x="19316" y="104901"/>
                </a:lnTo>
                <a:lnTo>
                  <a:pt x="20100" y="86776"/>
                </a:lnTo>
                <a:lnTo>
                  <a:pt x="31864" y="42163"/>
                </a:lnTo>
                <a:lnTo>
                  <a:pt x="58337" y="13946"/>
                </a:lnTo>
                <a:lnTo>
                  <a:pt x="70548" y="8635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30123" y="1916048"/>
            <a:ext cx="60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P</a:t>
            </a:r>
            <a:r>
              <a:rPr sz="1800" spc="3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c</a:t>
            </a:r>
            <a:r>
              <a:rPr sz="1800" spc="1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w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26564" y="1812670"/>
            <a:ext cx="715010" cy="212090"/>
          </a:xfrm>
          <a:custGeom>
            <a:avLst/>
            <a:gdLst/>
            <a:ahLst/>
            <a:cxnLst/>
            <a:rect l="l" t="t" r="r" b="b"/>
            <a:pathLst>
              <a:path w="715010" h="212089">
                <a:moveTo>
                  <a:pt x="647065" y="0"/>
                </a:moveTo>
                <a:lnTo>
                  <a:pt x="644017" y="8636"/>
                </a:lnTo>
                <a:lnTo>
                  <a:pt x="656284" y="13946"/>
                </a:lnTo>
                <a:lnTo>
                  <a:pt x="666813" y="21304"/>
                </a:lnTo>
                <a:lnTo>
                  <a:pt x="688232" y="55431"/>
                </a:lnTo>
                <a:lnTo>
                  <a:pt x="695198" y="104901"/>
                </a:lnTo>
                <a:lnTo>
                  <a:pt x="694414" y="123571"/>
                </a:lnTo>
                <a:lnTo>
                  <a:pt x="682752" y="169290"/>
                </a:lnTo>
                <a:lnTo>
                  <a:pt x="656445" y="197865"/>
                </a:lnTo>
                <a:lnTo>
                  <a:pt x="644398" y="203200"/>
                </a:lnTo>
                <a:lnTo>
                  <a:pt x="647065" y="211836"/>
                </a:lnTo>
                <a:lnTo>
                  <a:pt x="687462" y="187707"/>
                </a:lnTo>
                <a:lnTo>
                  <a:pt x="710184" y="143335"/>
                </a:lnTo>
                <a:lnTo>
                  <a:pt x="714502" y="105917"/>
                </a:lnTo>
                <a:lnTo>
                  <a:pt x="713426" y="86536"/>
                </a:lnTo>
                <a:lnTo>
                  <a:pt x="697103" y="37083"/>
                </a:lnTo>
                <a:lnTo>
                  <a:pt x="662402" y="5544"/>
                </a:lnTo>
                <a:lnTo>
                  <a:pt x="647065" y="0"/>
                </a:lnTo>
                <a:close/>
              </a:path>
              <a:path w="715010" h="212089">
                <a:moveTo>
                  <a:pt x="67563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35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30" y="197865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776"/>
                </a:lnTo>
                <a:lnTo>
                  <a:pt x="31877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19655" y="1742313"/>
            <a:ext cx="97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exp</a:t>
            </a:r>
            <a:r>
              <a:rPr sz="1800" spc="305" dirty="0">
                <a:latin typeface="Cambria Math"/>
                <a:cs typeface="Cambria Math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800" b="1" spc="7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aseline="30092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sz="1800" spc="-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38072" y="1798701"/>
            <a:ext cx="1908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86485" algn="l"/>
                <a:tab pos="1419860" algn="l"/>
                <a:tab pos="1869439" algn="l"/>
              </a:tabLst>
            </a:pPr>
            <a:r>
              <a:rPr sz="2700" baseline="-27777" dirty="0">
                <a:latin typeface="Cambria Math"/>
                <a:cs typeface="Cambria Math"/>
              </a:rPr>
              <a:t>=</a:t>
            </a:r>
            <a:r>
              <a:rPr sz="1800" u="heavy" dirty="0">
                <a:solidFill>
                  <a:srgbClr val="4F81B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u="heavy" dirty="0">
                <a:solidFill>
                  <a:srgbClr val="4F81BC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	</a:t>
            </a:r>
            <a:r>
              <a:rPr sz="1200" u="heavy" dirty="0">
                <a:solidFill>
                  <a:srgbClr val="F79546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	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61235" y="2211705"/>
            <a:ext cx="308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0" dirty="0">
                <a:latin typeface="Cambria Math"/>
                <a:cs typeface="Cambria Math"/>
              </a:rPr>
              <a:t>𝑖</a:t>
            </a:r>
            <a:r>
              <a:rPr sz="1300" spc="-20" dirty="0">
                <a:latin typeface="Cambria Math"/>
                <a:cs typeface="Cambria Math"/>
              </a:rPr>
              <a:t>=</a:t>
            </a: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74291" y="1998345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75" baseline="-18518" dirty="0">
                <a:latin typeface="Cambria Math"/>
                <a:cs typeface="Cambria Math"/>
              </a:rPr>
              <a:t>∑</a:t>
            </a:r>
            <a:r>
              <a:rPr sz="1300" spc="50" dirty="0">
                <a:latin typeface="Cambria Math"/>
                <a:cs typeface="Cambria Math"/>
              </a:rPr>
              <a:t>V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55876" y="2085213"/>
            <a:ext cx="1189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ex</a:t>
            </a:r>
            <a:r>
              <a:rPr sz="1800" spc="-5" dirty="0">
                <a:latin typeface="Cambria Math"/>
                <a:cs typeface="Cambria Math"/>
              </a:rPr>
              <a:t>p</a:t>
            </a:r>
            <a:r>
              <a:rPr sz="1800" dirty="0">
                <a:latin typeface="Cambria Math"/>
                <a:cs typeface="Cambria Math"/>
              </a:rPr>
              <a:t>(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b="1" spc="5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800" baseline="-20833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1800" spc="7" baseline="30092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sz="1800" spc="-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800" spc="7" baseline="-20833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92454" y="3036442"/>
            <a:ext cx="499745" cy="212090"/>
          </a:xfrm>
          <a:custGeom>
            <a:avLst/>
            <a:gdLst/>
            <a:ahLst/>
            <a:cxnLst/>
            <a:rect l="l" t="t" r="r" b="b"/>
            <a:pathLst>
              <a:path w="499744" h="212089">
                <a:moveTo>
                  <a:pt x="219735" y="1651"/>
                </a:moveTo>
                <a:lnTo>
                  <a:pt x="202552" y="1651"/>
                </a:lnTo>
                <a:lnTo>
                  <a:pt x="202552" y="209296"/>
                </a:lnTo>
                <a:lnTo>
                  <a:pt x="219735" y="209296"/>
                </a:lnTo>
                <a:lnTo>
                  <a:pt x="219735" y="1651"/>
                </a:lnTo>
                <a:close/>
              </a:path>
              <a:path w="499744" h="212089">
                <a:moveTo>
                  <a:pt x="432168" y="0"/>
                </a:moveTo>
                <a:lnTo>
                  <a:pt x="429158" y="8636"/>
                </a:lnTo>
                <a:lnTo>
                  <a:pt x="441416" y="13946"/>
                </a:lnTo>
                <a:lnTo>
                  <a:pt x="451959" y="21304"/>
                </a:lnTo>
                <a:lnTo>
                  <a:pt x="473352" y="55431"/>
                </a:lnTo>
                <a:lnTo>
                  <a:pt x="480339" y="104902"/>
                </a:lnTo>
                <a:lnTo>
                  <a:pt x="479563" y="123571"/>
                </a:lnTo>
                <a:lnTo>
                  <a:pt x="467829" y="169291"/>
                </a:lnTo>
                <a:lnTo>
                  <a:pt x="441556" y="197865"/>
                </a:lnTo>
                <a:lnTo>
                  <a:pt x="429488" y="203200"/>
                </a:lnTo>
                <a:lnTo>
                  <a:pt x="432168" y="211836"/>
                </a:lnTo>
                <a:lnTo>
                  <a:pt x="472610" y="187707"/>
                </a:lnTo>
                <a:lnTo>
                  <a:pt x="495325" y="143335"/>
                </a:lnTo>
                <a:lnTo>
                  <a:pt x="499643" y="105918"/>
                </a:lnTo>
                <a:lnTo>
                  <a:pt x="498567" y="86536"/>
                </a:lnTo>
                <a:lnTo>
                  <a:pt x="482244" y="37084"/>
                </a:lnTo>
                <a:lnTo>
                  <a:pt x="447520" y="5544"/>
                </a:lnTo>
                <a:lnTo>
                  <a:pt x="432168" y="0"/>
                </a:lnTo>
                <a:close/>
              </a:path>
              <a:path w="499744" h="212089">
                <a:moveTo>
                  <a:pt x="67525" y="0"/>
                </a:moveTo>
                <a:lnTo>
                  <a:pt x="27154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33" y="206238"/>
                </a:lnTo>
                <a:lnTo>
                  <a:pt x="67525" y="211836"/>
                </a:lnTo>
                <a:lnTo>
                  <a:pt x="70205" y="203200"/>
                </a:lnTo>
                <a:lnTo>
                  <a:pt x="58144" y="197865"/>
                </a:lnTo>
                <a:lnTo>
                  <a:pt x="47734" y="190436"/>
                </a:lnTo>
                <a:lnTo>
                  <a:pt x="26372" y="155765"/>
                </a:lnTo>
                <a:lnTo>
                  <a:pt x="19316" y="104902"/>
                </a:lnTo>
                <a:lnTo>
                  <a:pt x="20100" y="86776"/>
                </a:lnTo>
                <a:lnTo>
                  <a:pt x="31864" y="42164"/>
                </a:lnTo>
                <a:lnTo>
                  <a:pt x="58337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11910" y="3851783"/>
            <a:ext cx="715010" cy="212090"/>
          </a:xfrm>
          <a:custGeom>
            <a:avLst/>
            <a:gdLst/>
            <a:ahLst/>
            <a:cxnLst/>
            <a:rect l="l" t="t" r="r" b="b"/>
            <a:pathLst>
              <a:path w="715010" h="212089">
                <a:moveTo>
                  <a:pt x="647090" y="0"/>
                </a:moveTo>
                <a:lnTo>
                  <a:pt x="644042" y="8636"/>
                </a:lnTo>
                <a:lnTo>
                  <a:pt x="656309" y="13946"/>
                </a:lnTo>
                <a:lnTo>
                  <a:pt x="666838" y="21304"/>
                </a:lnTo>
                <a:lnTo>
                  <a:pt x="688258" y="55431"/>
                </a:lnTo>
                <a:lnTo>
                  <a:pt x="695223" y="104902"/>
                </a:lnTo>
                <a:lnTo>
                  <a:pt x="694439" y="123571"/>
                </a:lnTo>
                <a:lnTo>
                  <a:pt x="682777" y="169291"/>
                </a:lnTo>
                <a:lnTo>
                  <a:pt x="656470" y="197866"/>
                </a:lnTo>
                <a:lnTo>
                  <a:pt x="644423" y="203200"/>
                </a:lnTo>
                <a:lnTo>
                  <a:pt x="647090" y="211836"/>
                </a:lnTo>
                <a:lnTo>
                  <a:pt x="687488" y="187707"/>
                </a:lnTo>
                <a:lnTo>
                  <a:pt x="710209" y="143335"/>
                </a:lnTo>
                <a:lnTo>
                  <a:pt x="714527" y="105918"/>
                </a:lnTo>
                <a:lnTo>
                  <a:pt x="713451" y="86536"/>
                </a:lnTo>
                <a:lnTo>
                  <a:pt x="697128" y="37084"/>
                </a:lnTo>
                <a:lnTo>
                  <a:pt x="662427" y="5544"/>
                </a:lnTo>
                <a:lnTo>
                  <a:pt x="647090" y="0"/>
                </a:lnTo>
                <a:close/>
              </a:path>
              <a:path w="715010" h="212089">
                <a:moveTo>
                  <a:pt x="67525" y="0"/>
                </a:moveTo>
                <a:lnTo>
                  <a:pt x="27154" y="24110"/>
                </a:lnTo>
                <a:lnTo>
                  <a:pt x="4370" y="68595"/>
                </a:lnTo>
                <a:lnTo>
                  <a:pt x="0" y="105918"/>
                </a:lnTo>
                <a:lnTo>
                  <a:pt x="1088" y="125370"/>
                </a:lnTo>
                <a:lnTo>
                  <a:pt x="17411" y="174752"/>
                </a:lnTo>
                <a:lnTo>
                  <a:pt x="52133" y="206238"/>
                </a:lnTo>
                <a:lnTo>
                  <a:pt x="67525" y="211836"/>
                </a:lnTo>
                <a:lnTo>
                  <a:pt x="70205" y="203200"/>
                </a:lnTo>
                <a:lnTo>
                  <a:pt x="58144" y="197866"/>
                </a:lnTo>
                <a:lnTo>
                  <a:pt x="47734" y="190436"/>
                </a:lnTo>
                <a:lnTo>
                  <a:pt x="26372" y="155765"/>
                </a:lnTo>
                <a:lnTo>
                  <a:pt x="19316" y="104902"/>
                </a:lnTo>
                <a:lnTo>
                  <a:pt x="20100" y="86776"/>
                </a:lnTo>
                <a:lnTo>
                  <a:pt x="31864" y="42164"/>
                </a:lnTo>
                <a:lnTo>
                  <a:pt x="58337" y="13946"/>
                </a:lnTo>
                <a:lnTo>
                  <a:pt x="70548" y="8636"/>
                </a:lnTo>
                <a:lnTo>
                  <a:pt x="67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79323" y="2501646"/>
            <a:ext cx="2564130" cy="196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souvent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63500" marR="68580">
              <a:lnSpc>
                <a:spcPct val="155600"/>
              </a:lnSpc>
              <a:spcBef>
                <a:spcPts val="300"/>
              </a:spcBef>
              <a:tabLst>
                <a:tab pos="796290" algn="l"/>
              </a:tabLst>
            </a:pPr>
            <a:r>
              <a:rPr sz="1800" dirty="0">
                <a:latin typeface="Cambria Math"/>
                <a:cs typeface="Cambria Math"/>
              </a:rPr>
              <a:t>P</a:t>
            </a:r>
            <a:r>
              <a:rPr sz="1800" spc="3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c</a:t>
            </a:r>
            <a:r>
              <a:rPr sz="1800" spc="1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w	=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libri"/>
                <a:cs typeface="Calibri"/>
              </a:rPr>
              <a:t>Softmax(</a:t>
            </a:r>
            <a:r>
              <a:rPr sz="1800" b="1" spc="-5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r>
              <a:rPr sz="1800" spc="-7" baseline="-20833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800" spc="150" baseline="-20833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800" spc="-7" baseline="-20833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latin typeface="Calibri"/>
                <a:cs typeface="Calibri"/>
              </a:rPr>
              <a:t>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Nous </a:t>
            </a:r>
            <a:r>
              <a:rPr sz="1800" spc="-10" dirty="0">
                <a:latin typeface="Calibri"/>
                <a:cs typeface="Calibri"/>
              </a:rPr>
              <a:t>avons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63500">
              <a:lnSpc>
                <a:spcPts val="700"/>
              </a:lnSpc>
              <a:spcBef>
                <a:spcPts val="900"/>
              </a:spcBef>
              <a:tabLst>
                <a:tab pos="1219835" algn="l"/>
              </a:tabLst>
            </a:pPr>
            <a:r>
              <a:rPr sz="1800" dirty="0">
                <a:latin typeface="Cambria Math"/>
                <a:cs typeface="Cambria Math"/>
              </a:rPr>
              <a:t>exp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800" baseline="-20833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800" spc="195" baseline="-20833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. 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800" baseline="-20833" dirty="0">
                <a:solidFill>
                  <a:srgbClr val="F79546"/>
                </a:solidFill>
                <a:latin typeface="Calibri"/>
                <a:cs typeface="Calibri"/>
              </a:rPr>
              <a:t>w	</a:t>
            </a:r>
            <a:r>
              <a:rPr sz="1800" dirty="0">
                <a:latin typeface="Symbol"/>
                <a:cs typeface="Symbol"/>
              </a:rPr>
              <a:t>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694690">
              <a:lnSpc>
                <a:spcPts val="690"/>
              </a:lnSpc>
            </a:pP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0123" y="4542633"/>
            <a:ext cx="330200" cy="9175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300" spc="110" dirty="0">
                <a:latin typeface="Cambria Math"/>
                <a:cs typeface="Cambria Math"/>
              </a:rPr>
              <a:t>V</a:t>
            </a:r>
            <a:endParaRPr sz="13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800" spc="1110" dirty="0">
                <a:latin typeface="Cambria Math"/>
                <a:cs typeface="Cambria Math"/>
              </a:rPr>
              <a:t>∑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1300" spc="40" dirty="0">
                <a:latin typeface="Cambria Math"/>
                <a:cs typeface="Cambria Math"/>
              </a:rPr>
              <a:t>c=1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98675" y="4776851"/>
            <a:ext cx="715010" cy="212090"/>
          </a:xfrm>
          <a:custGeom>
            <a:avLst/>
            <a:gdLst/>
            <a:ahLst/>
            <a:cxnLst/>
            <a:rect l="l" t="t" r="r" b="b"/>
            <a:pathLst>
              <a:path w="715010" h="212089">
                <a:moveTo>
                  <a:pt x="647065" y="0"/>
                </a:moveTo>
                <a:lnTo>
                  <a:pt x="644017" y="8636"/>
                </a:lnTo>
                <a:lnTo>
                  <a:pt x="656284" y="13946"/>
                </a:lnTo>
                <a:lnTo>
                  <a:pt x="666813" y="21304"/>
                </a:lnTo>
                <a:lnTo>
                  <a:pt x="688232" y="55431"/>
                </a:lnTo>
                <a:lnTo>
                  <a:pt x="695198" y="104901"/>
                </a:lnTo>
                <a:lnTo>
                  <a:pt x="694414" y="123570"/>
                </a:lnTo>
                <a:lnTo>
                  <a:pt x="682751" y="169291"/>
                </a:lnTo>
                <a:lnTo>
                  <a:pt x="656445" y="197866"/>
                </a:lnTo>
                <a:lnTo>
                  <a:pt x="644398" y="203200"/>
                </a:lnTo>
                <a:lnTo>
                  <a:pt x="647065" y="211836"/>
                </a:lnTo>
                <a:lnTo>
                  <a:pt x="687462" y="187707"/>
                </a:lnTo>
                <a:lnTo>
                  <a:pt x="710183" y="143335"/>
                </a:lnTo>
                <a:lnTo>
                  <a:pt x="714501" y="105918"/>
                </a:lnTo>
                <a:lnTo>
                  <a:pt x="713426" y="86536"/>
                </a:lnTo>
                <a:lnTo>
                  <a:pt x="697103" y="37084"/>
                </a:lnTo>
                <a:lnTo>
                  <a:pt x="662402" y="5544"/>
                </a:lnTo>
                <a:lnTo>
                  <a:pt x="647065" y="0"/>
                </a:lnTo>
                <a:close/>
              </a:path>
              <a:path w="715010" h="212089">
                <a:moveTo>
                  <a:pt x="67563" y="0"/>
                </a:moveTo>
                <a:lnTo>
                  <a:pt x="27094" y="24110"/>
                </a:lnTo>
                <a:lnTo>
                  <a:pt x="4365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35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04" y="104901"/>
                </a:lnTo>
                <a:lnTo>
                  <a:pt x="20089" y="86776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5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191767" y="4707128"/>
            <a:ext cx="97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exp</a:t>
            </a:r>
            <a:r>
              <a:rPr sz="1800" spc="305" dirty="0">
                <a:latin typeface="Cambria Math"/>
                <a:cs typeface="Cambria Math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800" b="1" spc="7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aseline="30092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sz="1800" spc="-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54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133347" y="5023815"/>
            <a:ext cx="13970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10" dirty="0">
                <a:latin typeface="Cambria Math"/>
                <a:cs typeface="Cambria Math"/>
              </a:rPr>
              <a:t>V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94992" y="5043627"/>
            <a:ext cx="768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46099" y="4821655"/>
            <a:ext cx="1671955" cy="5283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  <a:tabLst>
                <a:tab pos="850265" algn="l"/>
                <a:tab pos="1184275" algn="l"/>
                <a:tab pos="1633220" algn="l"/>
              </a:tabLst>
            </a:pPr>
            <a:r>
              <a:rPr sz="1200" u="heavy" dirty="0">
                <a:solidFill>
                  <a:srgbClr val="4F81B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u="heavy" dirty="0">
                <a:solidFill>
                  <a:srgbClr val="4F81BC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	</a:t>
            </a:r>
            <a:r>
              <a:rPr sz="1200" u="heavy" dirty="0">
                <a:solidFill>
                  <a:srgbClr val="F79546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	</a:t>
            </a:r>
            <a:endParaRPr sz="1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15"/>
              </a:spcBef>
            </a:pPr>
            <a:r>
              <a:rPr sz="2700" spc="-7" baseline="1543" dirty="0">
                <a:latin typeface="Cambria Math"/>
                <a:cs typeface="Cambria Math"/>
              </a:rPr>
              <a:t>∑</a:t>
            </a:r>
            <a:r>
              <a:rPr sz="1950" spc="300" baseline="-21367" dirty="0">
                <a:latin typeface="Cambria Math"/>
                <a:cs typeface="Cambria Math"/>
              </a:rPr>
              <a:t>𝑖</a:t>
            </a:r>
            <a:r>
              <a:rPr sz="1950" spc="-30" baseline="-21367" dirty="0">
                <a:latin typeface="Cambria Math"/>
                <a:cs typeface="Cambria Math"/>
              </a:rPr>
              <a:t>=</a:t>
            </a:r>
            <a:r>
              <a:rPr sz="1950" spc="60" baseline="-21367" dirty="0">
                <a:latin typeface="Cambria Math"/>
                <a:cs typeface="Cambria Math"/>
              </a:rPr>
              <a:t>1</a:t>
            </a:r>
            <a:r>
              <a:rPr sz="1950" spc="7" baseline="-2136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ex</a:t>
            </a:r>
            <a:r>
              <a:rPr sz="1800" spc="-10" dirty="0">
                <a:latin typeface="Cambria Math"/>
                <a:cs typeface="Cambria Math"/>
              </a:rPr>
              <a:t>p</a:t>
            </a:r>
            <a:r>
              <a:rPr sz="1800" dirty="0">
                <a:latin typeface="Cambria Math"/>
                <a:cs typeface="Cambria Math"/>
              </a:rPr>
              <a:t>(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b="1" dirty="0">
                <a:solidFill>
                  <a:srgbClr val="4F81BC"/>
                </a:solidFill>
                <a:latin typeface="Calibri"/>
                <a:cs typeface="Calibri"/>
              </a:rPr>
              <a:t>u</a:t>
            </a:r>
            <a:r>
              <a:rPr sz="1800" baseline="-20833" dirty="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sz="1800" spc="187" baseline="-20833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F81BC"/>
                </a:solidFill>
                <a:latin typeface="Calibri"/>
                <a:cs typeface="Calibri"/>
              </a:rPr>
              <a:t>.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800" spc="-15" baseline="-20833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29916" y="4880559"/>
            <a:ext cx="387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423" y="926719"/>
            <a:ext cx="11074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Avec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fenêtre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rayon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constitue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d'ailleurs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hyperparamètre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modèle,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7" baseline="-20833" dirty="0">
                <a:latin typeface="Calibri"/>
                <a:cs typeface="Calibri"/>
              </a:rPr>
              <a:t>t</a:t>
            </a:r>
            <a:r>
              <a:rPr sz="1800" spc="225" baseline="-20833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 </a:t>
            </a: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cours.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contexte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7" baseline="-20833" dirty="0">
                <a:latin typeface="Calibri"/>
                <a:cs typeface="Calibri"/>
              </a:rPr>
              <a:t>t</a:t>
            </a:r>
            <a:r>
              <a:rPr sz="1800" spc="209" baseline="-20833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sera: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(w</a:t>
            </a:r>
            <a:r>
              <a:rPr sz="1800" spc="-7" baseline="-20833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{w</a:t>
            </a:r>
            <a:r>
              <a:rPr sz="1800" baseline="-20833" dirty="0">
                <a:latin typeface="Calibri"/>
                <a:cs typeface="Calibri"/>
              </a:rPr>
              <a:t>t-m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w</a:t>
            </a:r>
            <a:r>
              <a:rPr sz="1800" spc="-7" baseline="-20833" dirty="0">
                <a:latin typeface="Calibri"/>
                <a:cs typeface="Calibri"/>
              </a:rPr>
              <a:t>t-m+1</a:t>
            </a:r>
            <a:r>
              <a:rPr sz="1800" spc="-5" dirty="0">
                <a:latin typeface="Calibri"/>
                <a:cs typeface="Calibri"/>
              </a:rPr>
              <a:t>,…w</a:t>
            </a:r>
            <a:r>
              <a:rPr sz="1800" spc="-7" baseline="-20833" dirty="0">
                <a:latin typeface="Calibri"/>
                <a:cs typeface="Calibri"/>
              </a:rPr>
              <a:t>t-1</a:t>
            </a:r>
            <a:r>
              <a:rPr sz="1800" spc="-5" dirty="0">
                <a:latin typeface="Calibri"/>
                <a:cs typeface="Calibri"/>
              </a:rPr>
              <a:t>,w</a:t>
            </a:r>
            <a:r>
              <a:rPr sz="1800" spc="-7" baseline="-20833" dirty="0">
                <a:latin typeface="Calibri"/>
                <a:cs typeface="Calibri"/>
              </a:rPr>
              <a:t>t+1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…,</a:t>
            </a:r>
            <a:r>
              <a:rPr sz="1800" spc="-5" dirty="0">
                <a:latin typeface="Calibri"/>
                <a:cs typeface="Calibri"/>
              </a:rPr>
              <a:t> w</a:t>
            </a:r>
            <a:r>
              <a:rPr sz="1800" spc="-7" baseline="-20833" dirty="0">
                <a:latin typeface="Calibri"/>
                <a:cs typeface="Calibri"/>
              </a:rPr>
              <a:t>t+m-1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7" baseline="-20833" dirty="0">
                <a:latin typeface="Calibri"/>
                <a:cs typeface="Calibri"/>
              </a:rPr>
              <a:t>t+m</a:t>
            </a:r>
            <a:r>
              <a:rPr sz="1800" spc="-5" dirty="0"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023" y="2246452"/>
            <a:ext cx="11249660" cy="223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paire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(w</a:t>
            </a:r>
            <a:r>
              <a:rPr sz="1800" spc="-7" baseline="-20833" dirty="0">
                <a:latin typeface="Calibri"/>
                <a:cs typeface="Calibri"/>
              </a:rPr>
              <a:t>t</a:t>
            </a:r>
            <a:r>
              <a:rPr sz="1800" spc="262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entrée,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baseline="-20833" dirty="0">
                <a:latin typeface="Calibri"/>
                <a:cs typeface="Calibri"/>
              </a:rPr>
              <a:t>t-j</a:t>
            </a:r>
            <a:r>
              <a:rPr sz="1800" spc="217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sortie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souhaitée),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fonction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utiliser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rétropropagation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ajuster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endParaRPr sz="18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paramètres.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Ensuite,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considère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j=m-1,…,1,-1,…,-m+1,-m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refait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mêmes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paire</a:t>
            </a:r>
            <a:endParaRPr sz="1800" dirty="0">
              <a:latin typeface="Calibri"/>
              <a:cs typeface="Calibri"/>
            </a:endParaRPr>
          </a:p>
          <a:p>
            <a:pPr marL="50800" marR="21526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(w</a:t>
            </a:r>
            <a:r>
              <a:rPr sz="1800" spc="-7" baseline="-20833" dirty="0">
                <a:latin typeface="Calibri"/>
                <a:cs typeface="Calibri"/>
              </a:rPr>
              <a:t>t</a:t>
            </a:r>
            <a:r>
              <a:rPr sz="1800" spc="232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entrée,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baseline="-20833" dirty="0">
                <a:latin typeface="Calibri"/>
                <a:cs typeface="Calibri"/>
              </a:rPr>
              <a:t>t-j</a:t>
            </a:r>
            <a:r>
              <a:rPr sz="1800" spc="195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sortie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souhaitée),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correspond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reste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baseline="-20833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fonction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utilise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5" dirty="0">
                <a:latin typeface="Calibri"/>
                <a:cs typeface="Calibri"/>
              </a:rPr>
              <a:t>rétropropagation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ajuster</a:t>
            </a:r>
            <a:r>
              <a:rPr sz="1800" dirty="0">
                <a:latin typeface="Calibri"/>
                <a:cs typeface="Calibri"/>
              </a:rPr>
              <a:t> les </a:t>
            </a:r>
            <a:r>
              <a:rPr sz="1800" spc="-10" dirty="0">
                <a:latin typeface="Calibri"/>
                <a:cs typeface="Calibri"/>
              </a:rPr>
              <a:t>paramètres.</a:t>
            </a:r>
            <a:endParaRPr sz="18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latin typeface="Calibri"/>
                <a:cs typeface="Calibri"/>
              </a:rPr>
              <a:t>Ensuite,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considère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baseline="-20833" dirty="0">
                <a:latin typeface="Calibri"/>
                <a:cs typeface="Calibri"/>
              </a:rPr>
              <a:t>t+1</a:t>
            </a:r>
            <a:r>
              <a:rPr sz="1800" spc="217" baseline="-20833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(w</a:t>
            </a:r>
            <a:r>
              <a:rPr sz="1800" spc="-7" baseline="-20833" dirty="0">
                <a:latin typeface="Calibri"/>
                <a:cs typeface="Calibri"/>
              </a:rPr>
              <a:t>t+1</a:t>
            </a:r>
            <a:r>
              <a:rPr sz="1800" spc="-5" dirty="0">
                <a:latin typeface="Calibri"/>
                <a:cs typeface="Calibri"/>
              </a:rPr>
              <a:t>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refait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calculs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ci-dessus.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Calibri"/>
              <a:cs typeface="Calibri"/>
            </a:endParaRPr>
          </a:p>
          <a:p>
            <a:pPr marL="1188085" algn="ctr">
              <a:lnSpc>
                <a:spcPts val="1660"/>
              </a:lnSpc>
            </a:pPr>
            <a:r>
              <a:rPr sz="1600" b="1" spc="-25" dirty="0">
                <a:solidFill>
                  <a:srgbClr val="585858"/>
                </a:solidFill>
                <a:latin typeface="Calibri"/>
                <a:cs typeface="Calibri"/>
              </a:rPr>
              <a:t>Taille</a:t>
            </a:r>
            <a:r>
              <a:rPr sz="16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 fenêtre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 :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1600" dirty="0">
              <a:latin typeface="Calibri"/>
              <a:cs typeface="Calibri"/>
            </a:endParaRPr>
          </a:p>
          <a:p>
            <a:pPr marL="1207770" algn="ctr">
              <a:lnSpc>
                <a:spcPts val="1900"/>
              </a:lnSpc>
            </a:pPr>
            <a:r>
              <a:rPr sz="1800" b="1" spc="-15" dirty="0">
                <a:solidFill>
                  <a:srgbClr val="1F487C"/>
                </a:solidFill>
                <a:latin typeface="Calibri"/>
                <a:cs typeface="Calibri"/>
              </a:rPr>
              <a:t>Contexte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9882" y="190322"/>
            <a:ext cx="6958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Softmax</a:t>
            </a:r>
            <a:r>
              <a:rPr sz="4000" spc="10" dirty="0"/>
              <a:t> </a:t>
            </a:r>
            <a:r>
              <a:rPr sz="4000" spc="-5" dirty="0"/>
              <a:t>pour</a:t>
            </a:r>
            <a:r>
              <a:rPr sz="4000" spc="5" dirty="0"/>
              <a:t> </a:t>
            </a:r>
            <a:r>
              <a:rPr sz="4000" spc="-5" dirty="0"/>
              <a:t>la</a:t>
            </a:r>
            <a:r>
              <a:rPr sz="4000" spc="5" dirty="0"/>
              <a:t> </a:t>
            </a:r>
            <a:r>
              <a:rPr sz="4000" spc="-10" dirty="0"/>
              <a:t>couche</a:t>
            </a:r>
            <a:r>
              <a:rPr sz="4000" spc="20" dirty="0"/>
              <a:t> </a:t>
            </a:r>
            <a:r>
              <a:rPr sz="4000" spc="-5" dirty="0"/>
              <a:t>de</a:t>
            </a:r>
            <a:r>
              <a:rPr sz="4000" dirty="0"/>
              <a:t> </a:t>
            </a:r>
            <a:r>
              <a:rPr sz="4000" spc="-5" dirty="0"/>
              <a:t>sortie</a:t>
            </a:r>
            <a:endParaRPr sz="4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3458" y="5784341"/>
            <a:ext cx="3168395" cy="3703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12330" y="5784341"/>
            <a:ext cx="3131820" cy="370332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93672" y="5777991"/>
          <a:ext cx="1022603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125"/>
                        </a:lnSpc>
                        <a:spcBef>
                          <a:spcPts val="695"/>
                        </a:spcBef>
                      </a:pPr>
                      <a:r>
                        <a:rPr sz="2700" b="1" spc="-7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t-m-1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125"/>
                        </a:lnSpc>
                        <a:spcBef>
                          <a:spcPts val="695"/>
                        </a:spcBef>
                      </a:pPr>
                      <a:r>
                        <a:rPr sz="2700" b="1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t-m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2125"/>
                        </a:lnSpc>
                        <a:spcBef>
                          <a:spcPts val="695"/>
                        </a:spcBef>
                      </a:pPr>
                      <a:r>
                        <a:rPr sz="2700" b="1" spc="-7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t-m+1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2125"/>
                        </a:lnSpc>
                        <a:spcBef>
                          <a:spcPts val="695"/>
                        </a:spcBef>
                      </a:pPr>
                      <a:r>
                        <a:rPr sz="2700" b="1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t-1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7" baseline="-20833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2125"/>
                        </a:lnSpc>
                        <a:spcBef>
                          <a:spcPts val="695"/>
                        </a:spcBef>
                      </a:pPr>
                      <a:r>
                        <a:rPr sz="2700" b="1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2125"/>
                        </a:lnSpc>
                        <a:spcBef>
                          <a:spcPts val="695"/>
                        </a:spcBef>
                      </a:pPr>
                      <a:r>
                        <a:rPr sz="2700" b="1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t+m-1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125"/>
                        </a:lnSpc>
                        <a:spcBef>
                          <a:spcPts val="695"/>
                        </a:spcBef>
                      </a:pPr>
                      <a:r>
                        <a:rPr sz="2700" b="1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t+m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125"/>
                        </a:lnSpc>
                        <a:spcBef>
                          <a:spcPts val="695"/>
                        </a:spcBef>
                      </a:pPr>
                      <a:r>
                        <a:rPr sz="2700" b="1" spc="-7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t+m+1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5432" y="4492815"/>
            <a:ext cx="7540752" cy="138737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15202" y="6164681"/>
            <a:ext cx="1010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C0504D"/>
                </a:solidFill>
                <a:latin typeface="Calibri"/>
                <a:cs typeface="Calibri"/>
              </a:rPr>
              <a:t>Mot</a:t>
            </a:r>
            <a:r>
              <a:rPr sz="1600" b="1" spc="-4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C0504D"/>
                </a:solidFill>
                <a:latin typeface="Calibri"/>
                <a:cs typeface="Calibri"/>
              </a:rPr>
              <a:t>central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5906" y="5276850"/>
            <a:ext cx="821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Calibri"/>
                <a:cs typeface="Calibri"/>
              </a:rPr>
              <a:t>P(w</a:t>
            </a:r>
            <a:r>
              <a:rPr sz="1350" spc="7" baseline="-21604" dirty="0">
                <a:latin typeface="Calibri"/>
                <a:cs typeface="Calibri"/>
              </a:rPr>
              <a:t>t+1</a:t>
            </a:r>
            <a:r>
              <a:rPr sz="1400" spc="5" dirty="0">
                <a:latin typeface="Calibri"/>
                <a:cs typeface="Calibri"/>
              </a:rPr>
              <a:t>│w</a:t>
            </a:r>
            <a:r>
              <a:rPr sz="1350" spc="7" baseline="-21604" dirty="0">
                <a:latin typeface="Calibri"/>
                <a:cs typeface="Calibri"/>
              </a:rPr>
              <a:t>t</a:t>
            </a:r>
            <a:r>
              <a:rPr sz="1400" spc="5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55378" y="4946396"/>
            <a:ext cx="8547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Calibri"/>
                <a:cs typeface="Calibri"/>
              </a:rPr>
              <a:t>P(w</a:t>
            </a:r>
            <a:r>
              <a:rPr sz="1350" spc="7" baseline="-21604" dirty="0">
                <a:latin typeface="Calibri"/>
                <a:cs typeface="Calibri"/>
              </a:rPr>
              <a:t>t+m</a:t>
            </a:r>
            <a:r>
              <a:rPr sz="1400" spc="5" dirty="0">
                <a:latin typeface="Calibri"/>
                <a:cs typeface="Calibri"/>
              </a:rPr>
              <a:t>│w</a:t>
            </a:r>
            <a:r>
              <a:rPr sz="1350" spc="7" baseline="-21604" dirty="0">
                <a:latin typeface="Calibri"/>
                <a:cs typeface="Calibri"/>
              </a:rPr>
              <a:t>t</a:t>
            </a:r>
            <a:r>
              <a:rPr sz="1400" spc="5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2096" y="5046345"/>
            <a:ext cx="9518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Calibri"/>
                <a:cs typeface="Calibri"/>
              </a:rPr>
              <a:t>P(w</a:t>
            </a:r>
            <a:r>
              <a:rPr sz="1350" spc="7" baseline="-21604" dirty="0">
                <a:latin typeface="Calibri"/>
                <a:cs typeface="Calibri"/>
              </a:rPr>
              <a:t>t+m-1</a:t>
            </a:r>
            <a:r>
              <a:rPr sz="1400" spc="5" dirty="0">
                <a:latin typeface="Calibri"/>
                <a:cs typeface="Calibri"/>
              </a:rPr>
              <a:t>│w</a:t>
            </a:r>
            <a:r>
              <a:rPr sz="1350" spc="7" baseline="-21604" dirty="0">
                <a:latin typeface="Calibri"/>
                <a:cs typeface="Calibri"/>
              </a:rPr>
              <a:t>t</a:t>
            </a:r>
            <a:r>
              <a:rPr sz="1400" spc="5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52871" y="5276850"/>
            <a:ext cx="7981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P(w</a:t>
            </a:r>
            <a:r>
              <a:rPr sz="1350" baseline="-21604" dirty="0">
                <a:latin typeface="Calibri"/>
                <a:cs typeface="Calibri"/>
              </a:rPr>
              <a:t>t-1</a:t>
            </a:r>
            <a:r>
              <a:rPr sz="1400" dirty="0">
                <a:latin typeface="Calibri"/>
                <a:cs typeface="Calibri"/>
              </a:rPr>
              <a:t>│w</a:t>
            </a:r>
            <a:r>
              <a:rPr sz="1350" baseline="-21604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7585" y="4946396"/>
            <a:ext cx="831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P(w</a:t>
            </a:r>
            <a:r>
              <a:rPr sz="1350" baseline="-21604" dirty="0">
                <a:latin typeface="Calibri"/>
                <a:cs typeface="Calibri"/>
              </a:rPr>
              <a:t>t-m</a:t>
            </a:r>
            <a:r>
              <a:rPr sz="1400" dirty="0">
                <a:latin typeface="Calibri"/>
                <a:cs typeface="Calibri"/>
              </a:rPr>
              <a:t>│w</a:t>
            </a:r>
            <a:r>
              <a:rPr sz="1350" baseline="-21604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3458" y="5046345"/>
            <a:ext cx="9518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Calibri"/>
                <a:cs typeface="Calibri"/>
              </a:rPr>
              <a:t>P(w</a:t>
            </a:r>
            <a:r>
              <a:rPr sz="1350" spc="7" baseline="-21604" dirty="0">
                <a:latin typeface="Calibri"/>
                <a:cs typeface="Calibri"/>
              </a:rPr>
              <a:t>t-m+1</a:t>
            </a:r>
            <a:r>
              <a:rPr sz="1400" spc="5" dirty="0">
                <a:latin typeface="Calibri"/>
                <a:cs typeface="Calibri"/>
              </a:rPr>
              <a:t>│w</a:t>
            </a:r>
            <a:r>
              <a:rPr sz="1350" spc="7" baseline="-21604" dirty="0">
                <a:latin typeface="Calibri"/>
                <a:cs typeface="Calibri"/>
              </a:rPr>
              <a:t>t</a:t>
            </a:r>
            <a:r>
              <a:rPr sz="1400" spc="5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43219" y="1788414"/>
            <a:ext cx="768350" cy="212090"/>
          </a:xfrm>
          <a:custGeom>
            <a:avLst/>
            <a:gdLst/>
            <a:ahLst/>
            <a:cxnLst/>
            <a:rect l="l" t="t" r="r" b="b"/>
            <a:pathLst>
              <a:path w="768350" h="212089">
                <a:moveTo>
                  <a:pt x="451357" y="1524"/>
                </a:moveTo>
                <a:lnTo>
                  <a:pt x="434213" y="1524"/>
                </a:lnTo>
                <a:lnTo>
                  <a:pt x="434213" y="209296"/>
                </a:lnTo>
                <a:lnTo>
                  <a:pt x="451357" y="209296"/>
                </a:lnTo>
                <a:lnTo>
                  <a:pt x="451357" y="1524"/>
                </a:lnTo>
                <a:close/>
              </a:path>
              <a:path w="768350" h="212089">
                <a:moveTo>
                  <a:pt x="700404" y="0"/>
                </a:moveTo>
                <a:lnTo>
                  <a:pt x="697356" y="8509"/>
                </a:lnTo>
                <a:lnTo>
                  <a:pt x="709624" y="13819"/>
                </a:lnTo>
                <a:lnTo>
                  <a:pt x="720153" y="21177"/>
                </a:lnTo>
                <a:lnTo>
                  <a:pt x="741572" y="55322"/>
                </a:lnTo>
                <a:lnTo>
                  <a:pt x="748537" y="104775"/>
                </a:lnTo>
                <a:lnTo>
                  <a:pt x="747772" y="123444"/>
                </a:lnTo>
                <a:lnTo>
                  <a:pt x="736091" y="169163"/>
                </a:lnTo>
                <a:lnTo>
                  <a:pt x="709785" y="197738"/>
                </a:lnTo>
                <a:lnTo>
                  <a:pt x="697737" y="203073"/>
                </a:lnTo>
                <a:lnTo>
                  <a:pt x="700404" y="211709"/>
                </a:lnTo>
                <a:lnTo>
                  <a:pt x="740802" y="187652"/>
                </a:lnTo>
                <a:lnTo>
                  <a:pt x="763587" y="143271"/>
                </a:lnTo>
                <a:lnTo>
                  <a:pt x="767969" y="105918"/>
                </a:lnTo>
                <a:lnTo>
                  <a:pt x="766873" y="86483"/>
                </a:lnTo>
                <a:lnTo>
                  <a:pt x="750442" y="37084"/>
                </a:lnTo>
                <a:lnTo>
                  <a:pt x="715742" y="5526"/>
                </a:lnTo>
                <a:lnTo>
                  <a:pt x="700404" y="0"/>
                </a:lnTo>
                <a:close/>
              </a:path>
              <a:path w="768350" h="212089">
                <a:moveTo>
                  <a:pt x="67563" y="0"/>
                </a:moveTo>
                <a:lnTo>
                  <a:pt x="27094" y="24056"/>
                </a:lnTo>
                <a:lnTo>
                  <a:pt x="4365" y="68548"/>
                </a:lnTo>
                <a:lnTo>
                  <a:pt x="0" y="105918"/>
                </a:lnTo>
                <a:lnTo>
                  <a:pt x="1093" y="125350"/>
                </a:lnTo>
                <a:lnTo>
                  <a:pt x="17398" y="174625"/>
                </a:lnTo>
                <a:lnTo>
                  <a:pt x="52135" y="206182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291" y="13819"/>
                </a:lnTo>
                <a:lnTo>
                  <a:pt x="70484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68897" y="1850516"/>
            <a:ext cx="480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5925" algn="l"/>
              </a:tabLst>
            </a:pPr>
            <a:r>
              <a:rPr sz="1200" spc="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−</a:t>
            </a:r>
            <a:r>
              <a:rPr sz="1200" dirty="0">
                <a:latin typeface="Cambria Math"/>
                <a:cs typeface="Cambria Math"/>
              </a:rPr>
              <a:t>j	</a:t>
            </a:r>
            <a:r>
              <a:rPr sz="1200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020" y="1725128"/>
            <a:ext cx="634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61915" algn="l"/>
                <a:tab pos="5791835" algn="l"/>
                <a:tab pos="6165215" algn="l"/>
              </a:tabLst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lang="fr-FR" sz="1800" spc="-5" dirty="0">
                <a:latin typeface="Calibri"/>
                <a:cs typeface="Calibri"/>
              </a:rPr>
              <a:t>j</a:t>
            </a:r>
            <a:r>
              <a:rPr lang="fr-FR" sz="1800" dirty="0">
                <a:latin typeface="Calibri"/>
                <a:cs typeface="Calibri"/>
              </a:rPr>
              <a:t>=</a:t>
            </a:r>
            <a:r>
              <a:rPr sz="1800" dirty="0">
                <a:latin typeface="Calibri"/>
                <a:cs typeface="Calibri"/>
              </a:rPr>
              <a:t>m, 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eau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es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ule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	</a:t>
            </a:r>
            <a:r>
              <a:rPr sz="2700" baseline="1543" dirty="0">
                <a:latin typeface="Cambria Math"/>
                <a:cs typeface="Cambria Math"/>
              </a:rPr>
              <a:t>P </a:t>
            </a:r>
            <a:r>
              <a:rPr sz="2700" spc="-60" baseline="1543" dirty="0">
                <a:latin typeface="Cambria Math"/>
                <a:cs typeface="Cambria Math"/>
              </a:rPr>
              <a:t> </a:t>
            </a:r>
            <a:r>
              <a:rPr sz="2700" baseline="1543" dirty="0">
                <a:latin typeface="Calibri"/>
                <a:cs typeface="Calibri"/>
              </a:rPr>
              <a:t>w	w	</a:t>
            </a:r>
            <a:r>
              <a:rPr sz="2700" baseline="1543" dirty="0">
                <a:latin typeface="Cambria Math"/>
                <a:cs typeface="Cambria Math"/>
              </a:rPr>
              <a:t>=</a:t>
            </a:r>
          </a:p>
        </p:txBody>
      </p:sp>
      <p:sp>
        <p:nvSpPr>
          <p:cNvPr id="19" name="object 19"/>
          <p:cNvSpPr/>
          <p:nvPr/>
        </p:nvSpPr>
        <p:spPr>
          <a:xfrm>
            <a:off x="7029577" y="1885695"/>
            <a:ext cx="1679575" cy="15240"/>
          </a:xfrm>
          <a:custGeom>
            <a:avLst/>
            <a:gdLst/>
            <a:ahLst/>
            <a:cxnLst/>
            <a:rect l="l" t="t" r="r" b="b"/>
            <a:pathLst>
              <a:path w="1679575" h="15239">
                <a:moveTo>
                  <a:pt x="1679448" y="0"/>
                </a:moveTo>
                <a:lnTo>
                  <a:pt x="0" y="0"/>
                </a:lnTo>
                <a:lnTo>
                  <a:pt x="0" y="15239"/>
                </a:lnTo>
                <a:lnTo>
                  <a:pt x="1679448" y="15239"/>
                </a:lnTo>
                <a:lnTo>
                  <a:pt x="167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38846" y="1614677"/>
            <a:ext cx="1010285" cy="212090"/>
          </a:xfrm>
          <a:custGeom>
            <a:avLst/>
            <a:gdLst/>
            <a:ahLst/>
            <a:cxnLst/>
            <a:rect l="l" t="t" r="r" b="b"/>
            <a:pathLst>
              <a:path w="1010284" h="212089">
                <a:moveTo>
                  <a:pt x="942721" y="0"/>
                </a:moveTo>
                <a:lnTo>
                  <a:pt x="939673" y="8509"/>
                </a:lnTo>
                <a:lnTo>
                  <a:pt x="951940" y="13819"/>
                </a:lnTo>
                <a:lnTo>
                  <a:pt x="962469" y="21177"/>
                </a:lnTo>
                <a:lnTo>
                  <a:pt x="983888" y="55322"/>
                </a:lnTo>
                <a:lnTo>
                  <a:pt x="990853" y="104775"/>
                </a:lnTo>
                <a:lnTo>
                  <a:pt x="990088" y="123444"/>
                </a:lnTo>
                <a:lnTo>
                  <a:pt x="978407" y="169163"/>
                </a:lnTo>
                <a:lnTo>
                  <a:pt x="952101" y="197738"/>
                </a:lnTo>
                <a:lnTo>
                  <a:pt x="940053" y="203073"/>
                </a:lnTo>
                <a:lnTo>
                  <a:pt x="942721" y="211709"/>
                </a:lnTo>
                <a:lnTo>
                  <a:pt x="983118" y="187652"/>
                </a:lnTo>
                <a:lnTo>
                  <a:pt x="1005903" y="143271"/>
                </a:lnTo>
                <a:lnTo>
                  <a:pt x="1010284" y="105918"/>
                </a:lnTo>
                <a:lnTo>
                  <a:pt x="1009189" y="86483"/>
                </a:lnTo>
                <a:lnTo>
                  <a:pt x="992758" y="37084"/>
                </a:lnTo>
                <a:lnTo>
                  <a:pt x="958058" y="5526"/>
                </a:lnTo>
                <a:lnTo>
                  <a:pt x="942721" y="0"/>
                </a:lnTo>
                <a:close/>
              </a:path>
              <a:path w="1010284" h="212089">
                <a:moveTo>
                  <a:pt x="67563" y="0"/>
                </a:moveTo>
                <a:lnTo>
                  <a:pt x="27094" y="24056"/>
                </a:lnTo>
                <a:lnTo>
                  <a:pt x="4365" y="68548"/>
                </a:lnTo>
                <a:lnTo>
                  <a:pt x="0" y="105918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35" y="206182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291" y="13819"/>
                </a:lnTo>
                <a:lnTo>
                  <a:pt x="70484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32573" y="1544192"/>
            <a:ext cx="134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exp</a:t>
            </a:r>
            <a:r>
              <a:rPr sz="1800" spc="310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</a:t>
            </a:r>
            <a:r>
              <a:rPr sz="1800" spc="-7" baseline="-20833" dirty="0">
                <a:latin typeface="Calibri"/>
                <a:cs typeface="Calibri"/>
              </a:rPr>
              <a:t>w</a:t>
            </a:r>
            <a:r>
              <a:rPr sz="1800" spc="-7" baseline="-39351" dirty="0">
                <a:latin typeface="Calibri"/>
                <a:cs typeface="Calibri"/>
              </a:rPr>
              <a:t>t−jt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</a:t>
            </a:r>
            <a:r>
              <a:rPr sz="1800" spc="-7" baseline="-20833" dirty="0">
                <a:latin typeface="Calibri"/>
                <a:cs typeface="Calibri"/>
              </a:rPr>
              <a:t>w</a:t>
            </a:r>
            <a:r>
              <a:rPr sz="1800" spc="-7" baseline="-39351" dirty="0">
                <a:latin typeface="Calibri"/>
                <a:cs typeface="Calibri"/>
              </a:rPr>
              <a:t>t</a:t>
            </a:r>
            <a:endParaRPr sz="1800" baseline="-39351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55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179309" y="2013585"/>
            <a:ext cx="308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0" dirty="0">
                <a:latin typeface="Cambria Math"/>
                <a:cs typeface="Cambria Math"/>
              </a:rPr>
              <a:t>𝑖</a:t>
            </a:r>
            <a:r>
              <a:rPr sz="1300" spc="-20" dirty="0">
                <a:latin typeface="Cambria Math"/>
                <a:cs typeface="Cambria Math"/>
              </a:rPr>
              <a:t>=</a:t>
            </a: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92366" y="1800225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75" baseline="-18518" dirty="0">
                <a:latin typeface="Cambria Math"/>
                <a:cs typeface="Cambria Math"/>
              </a:rPr>
              <a:t>∑</a:t>
            </a:r>
            <a:r>
              <a:rPr sz="1300" spc="50" dirty="0">
                <a:latin typeface="Cambria Math"/>
                <a:cs typeface="Cambria Math"/>
              </a:rPr>
              <a:t>V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80502" y="2019680"/>
            <a:ext cx="539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41630" algn="l"/>
              </a:tabLst>
            </a:pPr>
            <a:r>
              <a:rPr sz="1200" dirty="0">
                <a:latin typeface="Calibri"/>
                <a:cs typeface="Calibri"/>
              </a:rPr>
              <a:t>i	</a:t>
            </a:r>
            <a:r>
              <a:rPr sz="1200" spc="-5" dirty="0">
                <a:latin typeface="Calibri"/>
                <a:cs typeface="Calibri"/>
              </a:rPr>
              <a:t>w</a:t>
            </a:r>
            <a:r>
              <a:rPr sz="1800" spc="-7" baseline="-18518" dirty="0">
                <a:latin typeface="Calibri"/>
                <a:cs typeface="Calibri"/>
              </a:rPr>
              <a:t>t</a:t>
            </a:r>
            <a:endParaRPr sz="1800" baseline="-18518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61250" y="1887092"/>
            <a:ext cx="1287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54430" algn="l"/>
              </a:tabLst>
            </a:pPr>
            <a:r>
              <a:rPr sz="1800" spc="-5" dirty="0">
                <a:latin typeface="Cambria Math"/>
                <a:cs typeface="Cambria Math"/>
              </a:rPr>
              <a:t>exp(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b="1" dirty="0">
                <a:latin typeface="Calibri"/>
                <a:cs typeface="Calibri"/>
              </a:rPr>
              <a:t>u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spc="-7" baseline="30092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	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423" y="926719"/>
            <a:ext cx="11074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Avec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fenêtre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rayon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constitue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d'ailleurs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hyperparamètre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modèle,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7" baseline="-20833" dirty="0">
                <a:latin typeface="Calibri"/>
                <a:cs typeface="Calibri"/>
              </a:rPr>
              <a:t>t</a:t>
            </a:r>
            <a:r>
              <a:rPr sz="1800" spc="225" baseline="-20833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 </a:t>
            </a: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cours.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contexte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7" baseline="-20833" dirty="0">
                <a:latin typeface="Calibri"/>
                <a:cs typeface="Calibri"/>
              </a:rPr>
              <a:t>t</a:t>
            </a:r>
            <a:r>
              <a:rPr sz="1800" spc="209" baseline="-20833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sera: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(w</a:t>
            </a:r>
            <a:r>
              <a:rPr sz="1800" spc="-7" baseline="-20833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{w</a:t>
            </a:r>
            <a:r>
              <a:rPr sz="1800" baseline="-20833" dirty="0">
                <a:latin typeface="Calibri"/>
                <a:cs typeface="Calibri"/>
              </a:rPr>
              <a:t>t-m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w</a:t>
            </a:r>
            <a:r>
              <a:rPr sz="1800" spc="-7" baseline="-20833" dirty="0">
                <a:latin typeface="Calibri"/>
                <a:cs typeface="Calibri"/>
              </a:rPr>
              <a:t>t-m+1</a:t>
            </a:r>
            <a:r>
              <a:rPr sz="1800" spc="-5" dirty="0">
                <a:latin typeface="Calibri"/>
                <a:cs typeface="Calibri"/>
              </a:rPr>
              <a:t>,…w</a:t>
            </a:r>
            <a:r>
              <a:rPr sz="1800" spc="-7" baseline="-20833" dirty="0">
                <a:latin typeface="Calibri"/>
                <a:cs typeface="Calibri"/>
              </a:rPr>
              <a:t>t-1</a:t>
            </a:r>
            <a:r>
              <a:rPr sz="1800" spc="-5" dirty="0">
                <a:latin typeface="Calibri"/>
                <a:cs typeface="Calibri"/>
              </a:rPr>
              <a:t>,w</a:t>
            </a:r>
            <a:r>
              <a:rPr sz="1800" spc="-7" baseline="-20833" dirty="0">
                <a:latin typeface="Calibri"/>
                <a:cs typeface="Calibri"/>
              </a:rPr>
              <a:t>t+1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…,</a:t>
            </a:r>
            <a:r>
              <a:rPr sz="1800" spc="-5" dirty="0">
                <a:latin typeface="Calibri"/>
                <a:cs typeface="Calibri"/>
              </a:rPr>
              <a:t> w</a:t>
            </a:r>
            <a:r>
              <a:rPr sz="1800" spc="-7" baseline="-20833" dirty="0">
                <a:latin typeface="Calibri"/>
                <a:cs typeface="Calibri"/>
              </a:rPr>
              <a:t>t+m-1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7" baseline="-20833" dirty="0">
                <a:latin typeface="Calibri"/>
                <a:cs typeface="Calibri"/>
              </a:rPr>
              <a:t>t+m</a:t>
            </a:r>
            <a:r>
              <a:rPr sz="1800" spc="-5" dirty="0"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023" y="2246452"/>
            <a:ext cx="11249660" cy="2990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fr-FR" sz="1800" b="1" spc="-5" dirty="0">
                <a:latin typeface="Calibri"/>
                <a:cs typeface="Calibri"/>
              </a:rPr>
              <a:t>Processus :</a:t>
            </a: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fr-FR" sz="1400" b="1" spc="-5" dirty="0">
                <a:latin typeface="Calibri"/>
                <a:cs typeface="Calibri"/>
              </a:rPr>
              <a:t>Initialisation :</a:t>
            </a:r>
            <a:r>
              <a:rPr lang="fr-FR" sz="1400" spc="-5" dirty="0">
                <a:latin typeface="Calibri"/>
                <a:cs typeface="Calibri"/>
              </a:rPr>
              <a:t> Les mots sont initialement représentés par des vecteurs aléatoires.</a:t>
            </a: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fr-FR" sz="1400" spc="-5" dirty="0">
                <a:latin typeface="Calibri"/>
                <a:cs typeface="Calibri"/>
              </a:rPr>
              <a:t>Pour un mot central donné "</a:t>
            </a:r>
            <a:r>
              <a:rPr lang="fr-FR" sz="1400" spc="-5" dirty="0" err="1">
                <a:latin typeface="Calibri"/>
                <a:cs typeface="Calibri"/>
              </a:rPr>
              <a:t>w</a:t>
            </a:r>
            <a:r>
              <a:rPr lang="fr-FR" sz="1000" spc="-5" dirty="0" err="1">
                <a:latin typeface="Calibri"/>
                <a:cs typeface="Calibri"/>
              </a:rPr>
              <a:t>t</a:t>
            </a:r>
            <a:r>
              <a:rPr lang="fr-FR" sz="1400" spc="-5" dirty="0">
                <a:latin typeface="Calibri"/>
                <a:cs typeface="Calibri"/>
              </a:rPr>
              <a:t>", nous essayons de prédire chaque mot contexte "</a:t>
            </a:r>
            <a:r>
              <a:rPr lang="fr-FR" sz="1400" spc="-5" dirty="0" err="1">
                <a:latin typeface="Calibri"/>
                <a:cs typeface="Calibri"/>
              </a:rPr>
              <a:t>w</a:t>
            </a:r>
            <a:r>
              <a:rPr lang="fr-FR" sz="1000" spc="-5" dirty="0" err="1">
                <a:latin typeface="Calibri"/>
                <a:cs typeface="Calibri"/>
              </a:rPr>
              <a:t>t</a:t>
            </a:r>
            <a:r>
              <a:rPr lang="fr-FR" sz="1000" spc="-5" dirty="0">
                <a:latin typeface="Calibri"/>
                <a:cs typeface="Calibri"/>
              </a:rPr>
              <a:t>-j</a:t>
            </a:r>
            <a:r>
              <a:rPr lang="fr-FR" sz="1400" spc="-5" dirty="0">
                <a:latin typeface="Calibri"/>
                <a:cs typeface="Calibri"/>
              </a:rPr>
              <a:t>" en utilisant "</a:t>
            </a:r>
            <a:r>
              <a:rPr lang="fr-FR" sz="1400" spc="-5" dirty="0" err="1">
                <a:latin typeface="Calibri"/>
                <a:cs typeface="Calibri"/>
              </a:rPr>
              <a:t>w</a:t>
            </a:r>
            <a:r>
              <a:rPr lang="fr-FR" sz="1000" spc="-5" dirty="0" err="1">
                <a:latin typeface="Calibri"/>
                <a:cs typeface="Calibri"/>
              </a:rPr>
              <a:t>t</a:t>
            </a:r>
            <a:r>
              <a:rPr lang="fr-FR" sz="1400" spc="-5" dirty="0">
                <a:latin typeface="Calibri"/>
                <a:cs typeface="Calibri"/>
              </a:rPr>
              <a:t>" comme entrée.</a:t>
            </a: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fr-FR" sz="1400" b="1" spc="-5" dirty="0">
                <a:latin typeface="Calibri"/>
                <a:cs typeface="Calibri"/>
              </a:rPr>
              <a:t>Calcul de la perte : </a:t>
            </a:r>
            <a:r>
              <a:rPr lang="fr-FR" sz="1400" spc="-5" dirty="0">
                <a:latin typeface="Calibri"/>
                <a:cs typeface="Calibri"/>
              </a:rPr>
              <a:t>Pour la paire (</a:t>
            </a:r>
            <a:r>
              <a:rPr lang="fr-FR" sz="1400" spc="-5" dirty="0" err="1">
                <a:latin typeface="Calibri"/>
                <a:cs typeface="Calibri"/>
              </a:rPr>
              <a:t>w</a:t>
            </a:r>
            <a:r>
              <a:rPr lang="fr-FR" sz="1000" spc="-5" dirty="0" err="1">
                <a:latin typeface="Calibri"/>
                <a:cs typeface="Calibri"/>
              </a:rPr>
              <a:t>t</a:t>
            </a:r>
            <a:r>
              <a:rPr lang="fr-FR" sz="1400" spc="-5" dirty="0">
                <a:latin typeface="Calibri"/>
                <a:cs typeface="Calibri"/>
              </a:rPr>
              <a:t> : entrée, </a:t>
            </a:r>
            <a:r>
              <a:rPr lang="fr-FR" sz="1400" spc="-5" dirty="0" err="1">
                <a:latin typeface="Calibri"/>
                <a:cs typeface="Calibri"/>
              </a:rPr>
              <a:t>w</a:t>
            </a:r>
            <a:r>
              <a:rPr lang="fr-FR" sz="1000" spc="-5" dirty="0" err="1">
                <a:latin typeface="Calibri"/>
                <a:cs typeface="Calibri"/>
              </a:rPr>
              <a:t>t</a:t>
            </a:r>
            <a:r>
              <a:rPr lang="fr-FR" sz="1000" spc="-5" dirty="0">
                <a:latin typeface="Calibri"/>
                <a:cs typeface="Calibri"/>
              </a:rPr>
              <a:t>-j</a:t>
            </a:r>
            <a:r>
              <a:rPr lang="fr-FR" sz="1400" spc="-5" dirty="0">
                <a:latin typeface="Calibri"/>
                <a:cs typeface="Calibri"/>
              </a:rPr>
              <a:t> : sortie souhaitée), une fonction perte est calculée qui mesure à quel point nos prédictions sont éloignées de la réalité.</a:t>
            </a: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fr-FR" sz="1400" b="1" spc="-5" dirty="0">
                <a:latin typeface="Calibri"/>
                <a:cs typeface="Calibri"/>
              </a:rPr>
              <a:t>Rétropropagation : </a:t>
            </a:r>
            <a:r>
              <a:rPr lang="fr-FR" sz="1400" spc="-5" dirty="0">
                <a:latin typeface="Calibri"/>
                <a:cs typeface="Calibri"/>
              </a:rPr>
              <a:t>Nous utilisons ensuite la rétropropagation pour ajuster les vecteurs de mots de manière à minimiser cette perte.</a:t>
            </a: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fr-FR" sz="1400" spc="-5" dirty="0">
                <a:latin typeface="Calibri"/>
                <a:cs typeface="Calibri"/>
              </a:rPr>
              <a:t>Ce processus est répété pour tous les mots contexte "</a:t>
            </a:r>
            <a:r>
              <a:rPr lang="fr-FR" sz="1400" spc="-5" dirty="0" err="1">
                <a:latin typeface="Calibri"/>
                <a:cs typeface="Calibri"/>
              </a:rPr>
              <a:t>w</a:t>
            </a:r>
            <a:r>
              <a:rPr lang="fr-FR" sz="1000" spc="-5" dirty="0" err="1">
                <a:latin typeface="Calibri"/>
                <a:cs typeface="Calibri"/>
              </a:rPr>
              <a:t>t</a:t>
            </a:r>
            <a:r>
              <a:rPr lang="fr-FR" sz="1000" spc="-5" dirty="0">
                <a:latin typeface="Calibri"/>
                <a:cs typeface="Calibri"/>
              </a:rPr>
              <a:t>-j</a:t>
            </a:r>
            <a:r>
              <a:rPr lang="fr-FR" sz="1400" spc="-5" dirty="0">
                <a:latin typeface="Calibri"/>
                <a:cs typeface="Calibri"/>
              </a:rPr>
              <a:t>" de "</a:t>
            </a:r>
            <a:r>
              <a:rPr lang="fr-FR" sz="1400" spc="-5" dirty="0" err="1">
                <a:latin typeface="Calibri"/>
                <a:cs typeface="Calibri"/>
              </a:rPr>
              <a:t>w</a:t>
            </a:r>
            <a:r>
              <a:rPr lang="fr-FR" sz="1000" spc="-5" dirty="0" err="1">
                <a:latin typeface="Calibri"/>
                <a:cs typeface="Calibri"/>
              </a:rPr>
              <a:t>t</a:t>
            </a:r>
            <a:r>
              <a:rPr lang="fr-FR" sz="1400" spc="-5" dirty="0">
                <a:latin typeface="Calibri"/>
                <a:cs typeface="Calibri"/>
              </a:rPr>
              <a:t>".</a:t>
            </a:r>
          </a:p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lang="fr-FR" sz="1400" spc="-5" dirty="0">
                <a:latin typeface="Calibri"/>
                <a:cs typeface="Calibri"/>
              </a:rPr>
              <a:t>Une fois que tous les mots contexte pour un mot central donné ont été traités, nous passons au mot suivant "wt+1" et répétons les étapes précédentes.</a:t>
            </a: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1400" spc="-10" dirty="0">
                <a:latin typeface="Calibri"/>
                <a:cs typeface="Calibri"/>
              </a:rPr>
              <a:t>Ensuite,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considère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</a:t>
            </a:r>
            <a:r>
              <a:rPr sz="1400" baseline="-20833" dirty="0">
                <a:latin typeface="Calibri"/>
                <a:cs typeface="Calibri"/>
              </a:rPr>
              <a:t>t+1</a:t>
            </a:r>
            <a:r>
              <a:rPr sz="1400" spc="217" baseline="-20833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central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contexte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(w</a:t>
            </a:r>
            <a:r>
              <a:rPr sz="1400" spc="-7" baseline="-20833" dirty="0">
                <a:latin typeface="Calibri"/>
                <a:cs typeface="Calibri"/>
              </a:rPr>
              <a:t>t+1</a:t>
            </a:r>
            <a:r>
              <a:rPr sz="1400" spc="-5" dirty="0">
                <a:latin typeface="Calibri"/>
                <a:cs typeface="Calibri"/>
              </a:rPr>
              <a:t>)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refait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tous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calculs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ci-dessus.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Calibri"/>
              <a:cs typeface="Calibri"/>
            </a:endParaRPr>
          </a:p>
          <a:p>
            <a:pPr marL="1188085" algn="ctr">
              <a:lnSpc>
                <a:spcPts val="1660"/>
              </a:lnSpc>
            </a:pPr>
            <a:r>
              <a:rPr sz="1600" b="1" spc="-25" dirty="0">
                <a:solidFill>
                  <a:srgbClr val="585858"/>
                </a:solidFill>
                <a:latin typeface="Calibri"/>
                <a:cs typeface="Calibri"/>
              </a:rPr>
              <a:t>Taille</a:t>
            </a:r>
            <a:r>
              <a:rPr sz="1600" b="1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 fenêtre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 :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1600" dirty="0">
              <a:latin typeface="Calibri"/>
              <a:cs typeface="Calibri"/>
            </a:endParaRPr>
          </a:p>
          <a:p>
            <a:pPr marL="1207770" algn="ctr">
              <a:lnSpc>
                <a:spcPts val="1900"/>
              </a:lnSpc>
            </a:pPr>
            <a:r>
              <a:rPr sz="1800" b="1" spc="-15" dirty="0">
                <a:solidFill>
                  <a:srgbClr val="1F487C"/>
                </a:solidFill>
                <a:latin typeface="Calibri"/>
                <a:cs typeface="Calibri"/>
              </a:rPr>
              <a:t>Contexte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9882" y="190322"/>
            <a:ext cx="6958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Softmax</a:t>
            </a:r>
            <a:r>
              <a:rPr sz="4000" spc="10" dirty="0"/>
              <a:t> </a:t>
            </a:r>
            <a:r>
              <a:rPr sz="4000" spc="-5" dirty="0"/>
              <a:t>pour</a:t>
            </a:r>
            <a:r>
              <a:rPr sz="4000" spc="5" dirty="0"/>
              <a:t> </a:t>
            </a:r>
            <a:r>
              <a:rPr sz="4000" spc="-5" dirty="0"/>
              <a:t>la</a:t>
            </a:r>
            <a:r>
              <a:rPr sz="4000" spc="5" dirty="0"/>
              <a:t> </a:t>
            </a:r>
            <a:r>
              <a:rPr sz="4000" spc="-10" dirty="0"/>
              <a:t>couche</a:t>
            </a:r>
            <a:r>
              <a:rPr sz="4000" spc="20" dirty="0"/>
              <a:t> </a:t>
            </a:r>
            <a:r>
              <a:rPr sz="4000" spc="-5" dirty="0"/>
              <a:t>de</a:t>
            </a:r>
            <a:r>
              <a:rPr sz="4000" dirty="0"/>
              <a:t> </a:t>
            </a:r>
            <a:r>
              <a:rPr sz="4000" spc="-5" dirty="0"/>
              <a:t>sortie</a:t>
            </a:r>
            <a:endParaRPr sz="4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3458" y="5784341"/>
            <a:ext cx="3168395" cy="3703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12330" y="5784341"/>
            <a:ext cx="3131820" cy="370332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93672" y="5777991"/>
          <a:ext cx="1022603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1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2125"/>
                        </a:lnSpc>
                        <a:spcBef>
                          <a:spcPts val="695"/>
                        </a:spcBef>
                      </a:pPr>
                      <a:r>
                        <a:rPr sz="2700" b="1" spc="-7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t-m-1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125"/>
                        </a:lnSpc>
                        <a:spcBef>
                          <a:spcPts val="695"/>
                        </a:spcBef>
                      </a:pPr>
                      <a:r>
                        <a:rPr sz="2700" b="1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t-m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2125"/>
                        </a:lnSpc>
                        <a:spcBef>
                          <a:spcPts val="695"/>
                        </a:spcBef>
                      </a:pPr>
                      <a:r>
                        <a:rPr sz="2700" b="1" spc="-7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t-m+1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2125"/>
                        </a:lnSpc>
                        <a:spcBef>
                          <a:spcPts val="695"/>
                        </a:spcBef>
                      </a:pPr>
                      <a:r>
                        <a:rPr sz="2700" b="1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t-1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7" baseline="-20833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2125"/>
                        </a:lnSpc>
                        <a:spcBef>
                          <a:spcPts val="695"/>
                        </a:spcBef>
                      </a:pPr>
                      <a:r>
                        <a:rPr sz="2700" b="1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2125"/>
                        </a:lnSpc>
                        <a:spcBef>
                          <a:spcPts val="695"/>
                        </a:spcBef>
                      </a:pPr>
                      <a:r>
                        <a:rPr sz="2700" b="1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t+m-1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125"/>
                        </a:lnSpc>
                        <a:spcBef>
                          <a:spcPts val="695"/>
                        </a:spcBef>
                      </a:pPr>
                      <a:r>
                        <a:rPr sz="2700" b="1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t+m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125"/>
                        </a:lnSpc>
                        <a:spcBef>
                          <a:spcPts val="695"/>
                        </a:spcBef>
                      </a:pPr>
                      <a:r>
                        <a:rPr sz="2700" b="1" spc="-7" baseline="13888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t+m+1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5432" y="4492815"/>
            <a:ext cx="7540752" cy="138737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315202" y="6164681"/>
            <a:ext cx="1010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C0504D"/>
                </a:solidFill>
                <a:latin typeface="Calibri"/>
                <a:cs typeface="Calibri"/>
              </a:rPr>
              <a:t>Mot</a:t>
            </a:r>
            <a:r>
              <a:rPr sz="1600" b="1" spc="-4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C0504D"/>
                </a:solidFill>
                <a:latin typeface="Calibri"/>
                <a:cs typeface="Calibri"/>
              </a:rPr>
              <a:t>central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5906" y="5276850"/>
            <a:ext cx="821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Calibri"/>
                <a:cs typeface="Calibri"/>
              </a:rPr>
              <a:t>P(w</a:t>
            </a:r>
            <a:r>
              <a:rPr sz="1350" spc="7" baseline="-21604" dirty="0">
                <a:latin typeface="Calibri"/>
                <a:cs typeface="Calibri"/>
              </a:rPr>
              <a:t>t+1</a:t>
            </a:r>
            <a:r>
              <a:rPr sz="1400" spc="5" dirty="0">
                <a:latin typeface="Calibri"/>
                <a:cs typeface="Calibri"/>
              </a:rPr>
              <a:t>│w</a:t>
            </a:r>
            <a:r>
              <a:rPr sz="1350" spc="7" baseline="-21604" dirty="0">
                <a:latin typeface="Calibri"/>
                <a:cs typeface="Calibri"/>
              </a:rPr>
              <a:t>t</a:t>
            </a:r>
            <a:r>
              <a:rPr sz="1400" spc="5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55378" y="4946396"/>
            <a:ext cx="8547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Calibri"/>
                <a:cs typeface="Calibri"/>
              </a:rPr>
              <a:t>P(w</a:t>
            </a:r>
            <a:r>
              <a:rPr sz="1350" spc="7" baseline="-21604" dirty="0">
                <a:latin typeface="Calibri"/>
                <a:cs typeface="Calibri"/>
              </a:rPr>
              <a:t>t+m</a:t>
            </a:r>
            <a:r>
              <a:rPr sz="1400" spc="5" dirty="0">
                <a:latin typeface="Calibri"/>
                <a:cs typeface="Calibri"/>
              </a:rPr>
              <a:t>│w</a:t>
            </a:r>
            <a:r>
              <a:rPr sz="1350" spc="7" baseline="-21604" dirty="0">
                <a:latin typeface="Calibri"/>
                <a:cs typeface="Calibri"/>
              </a:rPr>
              <a:t>t</a:t>
            </a:r>
            <a:r>
              <a:rPr sz="1400" spc="5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2096" y="5046345"/>
            <a:ext cx="9518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Calibri"/>
                <a:cs typeface="Calibri"/>
              </a:rPr>
              <a:t>P(w</a:t>
            </a:r>
            <a:r>
              <a:rPr sz="1350" spc="7" baseline="-21604" dirty="0">
                <a:latin typeface="Calibri"/>
                <a:cs typeface="Calibri"/>
              </a:rPr>
              <a:t>t+m-1</a:t>
            </a:r>
            <a:r>
              <a:rPr sz="1400" spc="5" dirty="0">
                <a:latin typeface="Calibri"/>
                <a:cs typeface="Calibri"/>
              </a:rPr>
              <a:t>│w</a:t>
            </a:r>
            <a:r>
              <a:rPr sz="1350" spc="7" baseline="-21604" dirty="0">
                <a:latin typeface="Calibri"/>
                <a:cs typeface="Calibri"/>
              </a:rPr>
              <a:t>t</a:t>
            </a:r>
            <a:r>
              <a:rPr sz="1400" spc="5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52871" y="5276850"/>
            <a:ext cx="7981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P(w</a:t>
            </a:r>
            <a:r>
              <a:rPr sz="1350" baseline="-21604" dirty="0">
                <a:latin typeface="Calibri"/>
                <a:cs typeface="Calibri"/>
              </a:rPr>
              <a:t>t-1</a:t>
            </a:r>
            <a:r>
              <a:rPr sz="1400" dirty="0">
                <a:latin typeface="Calibri"/>
                <a:cs typeface="Calibri"/>
              </a:rPr>
              <a:t>│w</a:t>
            </a:r>
            <a:r>
              <a:rPr sz="1350" baseline="-21604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7585" y="4946396"/>
            <a:ext cx="831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P(w</a:t>
            </a:r>
            <a:r>
              <a:rPr sz="1350" baseline="-21604" dirty="0">
                <a:latin typeface="Calibri"/>
                <a:cs typeface="Calibri"/>
              </a:rPr>
              <a:t>t-m</a:t>
            </a:r>
            <a:r>
              <a:rPr sz="1400" dirty="0">
                <a:latin typeface="Calibri"/>
                <a:cs typeface="Calibri"/>
              </a:rPr>
              <a:t>│w</a:t>
            </a:r>
            <a:r>
              <a:rPr sz="1350" baseline="-21604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3458" y="5046345"/>
            <a:ext cx="9518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Calibri"/>
                <a:cs typeface="Calibri"/>
              </a:rPr>
              <a:t>P(w</a:t>
            </a:r>
            <a:r>
              <a:rPr sz="1350" spc="7" baseline="-21604" dirty="0">
                <a:latin typeface="Calibri"/>
                <a:cs typeface="Calibri"/>
              </a:rPr>
              <a:t>t-m+1</a:t>
            </a:r>
            <a:r>
              <a:rPr sz="1400" spc="5" dirty="0">
                <a:latin typeface="Calibri"/>
                <a:cs typeface="Calibri"/>
              </a:rPr>
              <a:t>│w</a:t>
            </a:r>
            <a:r>
              <a:rPr sz="1350" spc="7" baseline="-21604" dirty="0">
                <a:latin typeface="Calibri"/>
                <a:cs typeface="Calibri"/>
              </a:rPr>
              <a:t>t</a:t>
            </a:r>
            <a:r>
              <a:rPr sz="1400" spc="5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43219" y="1788414"/>
            <a:ext cx="768350" cy="212090"/>
          </a:xfrm>
          <a:custGeom>
            <a:avLst/>
            <a:gdLst/>
            <a:ahLst/>
            <a:cxnLst/>
            <a:rect l="l" t="t" r="r" b="b"/>
            <a:pathLst>
              <a:path w="768350" h="212089">
                <a:moveTo>
                  <a:pt x="451357" y="1524"/>
                </a:moveTo>
                <a:lnTo>
                  <a:pt x="434213" y="1524"/>
                </a:lnTo>
                <a:lnTo>
                  <a:pt x="434213" y="209296"/>
                </a:lnTo>
                <a:lnTo>
                  <a:pt x="451357" y="209296"/>
                </a:lnTo>
                <a:lnTo>
                  <a:pt x="451357" y="1524"/>
                </a:lnTo>
                <a:close/>
              </a:path>
              <a:path w="768350" h="212089">
                <a:moveTo>
                  <a:pt x="700404" y="0"/>
                </a:moveTo>
                <a:lnTo>
                  <a:pt x="697356" y="8509"/>
                </a:lnTo>
                <a:lnTo>
                  <a:pt x="709624" y="13819"/>
                </a:lnTo>
                <a:lnTo>
                  <a:pt x="720153" y="21177"/>
                </a:lnTo>
                <a:lnTo>
                  <a:pt x="741572" y="55322"/>
                </a:lnTo>
                <a:lnTo>
                  <a:pt x="748537" y="104775"/>
                </a:lnTo>
                <a:lnTo>
                  <a:pt x="747772" y="123444"/>
                </a:lnTo>
                <a:lnTo>
                  <a:pt x="736091" y="169163"/>
                </a:lnTo>
                <a:lnTo>
                  <a:pt x="709785" y="197738"/>
                </a:lnTo>
                <a:lnTo>
                  <a:pt x="697737" y="203073"/>
                </a:lnTo>
                <a:lnTo>
                  <a:pt x="700404" y="211709"/>
                </a:lnTo>
                <a:lnTo>
                  <a:pt x="740802" y="187652"/>
                </a:lnTo>
                <a:lnTo>
                  <a:pt x="763587" y="143271"/>
                </a:lnTo>
                <a:lnTo>
                  <a:pt x="767969" y="105918"/>
                </a:lnTo>
                <a:lnTo>
                  <a:pt x="766873" y="86483"/>
                </a:lnTo>
                <a:lnTo>
                  <a:pt x="750442" y="37084"/>
                </a:lnTo>
                <a:lnTo>
                  <a:pt x="715742" y="5526"/>
                </a:lnTo>
                <a:lnTo>
                  <a:pt x="700404" y="0"/>
                </a:lnTo>
                <a:close/>
              </a:path>
              <a:path w="768350" h="212089">
                <a:moveTo>
                  <a:pt x="67563" y="0"/>
                </a:moveTo>
                <a:lnTo>
                  <a:pt x="27094" y="24056"/>
                </a:lnTo>
                <a:lnTo>
                  <a:pt x="4365" y="68548"/>
                </a:lnTo>
                <a:lnTo>
                  <a:pt x="0" y="105918"/>
                </a:lnTo>
                <a:lnTo>
                  <a:pt x="1093" y="125350"/>
                </a:lnTo>
                <a:lnTo>
                  <a:pt x="17398" y="174625"/>
                </a:lnTo>
                <a:lnTo>
                  <a:pt x="52135" y="206182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291" y="13819"/>
                </a:lnTo>
                <a:lnTo>
                  <a:pt x="70484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68897" y="1850516"/>
            <a:ext cx="480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5925" algn="l"/>
              </a:tabLst>
            </a:pPr>
            <a:r>
              <a:rPr sz="1200" spc="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−</a:t>
            </a:r>
            <a:r>
              <a:rPr sz="1200" dirty="0">
                <a:latin typeface="Cambria Math"/>
                <a:cs typeface="Cambria Math"/>
              </a:rPr>
              <a:t>j	</a:t>
            </a:r>
            <a:r>
              <a:rPr sz="1200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020" y="1725128"/>
            <a:ext cx="634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61915" algn="l"/>
                <a:tab pos="5791835" algn="l"/>
                <a:tab pos="6165215" algn="l"/>
              </a:tabLst>
            </a:pP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lang="fr-FR" sz="1800" spc="-5" dirty="0">
                <a:latin typeface="Calibri"/>
                <a:cs typeface="Calibri"/>
              </a:rPr>
              <a:t>j</a:t>
            </a:r>
            <a:r>
              <a:rPr lang="fr-FR" sz="1800" dirty="0">
                <a:latin typeface="Calibri"/>
                <a:cs typeface="Calibri"/>
              </a:rPr>
              <a:t>=</a:t>
            </a:r>
            <a:r>
              <a:rPr sz="1800" dirty="0">
                <a:latin typeface="Calibri"/>
                <a:cs typeface="Calibri"/>
              </a:rPr>
              <a:t>m, 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eau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e </a:t>
            </a:r>
            <a:r>
              <a:rPr sz="1800" spc="-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es </a:t>
            </a:r>
            <a:r>
              <a:rPr sz="1800" spc="-25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ule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	</a:t>
            </a:r>
            <a:r>
              <a:rPr sz="2700" baseline="1543" dirty="0">
                <a:latin typeface="Cambria Math"/>
                <a:cs typeface="Cambria Math"/>
              </a:rPr>
              <a:t>P </a:t>
            </a:r>
            <a:r>
              <a:rPr sz="2700" spc="-60" baseline="1543" dirty="0">
                <a:latin typeface="Cambria Math"/>
                <a:cs typeface="Cambria Math"/>
              </a:rPr>
              <a:t> </a:t>
            </a:r>
            <a:r>
              <a:rPr sz="2700" baseline="1543" dirty="0">
                <a:latin typeface="Calibri"/>
                <a:cs typeface="Calibri"/>
              </a:rPr>
              <a:t>w	w	</a:t>
            </a:r>
            <a:r>
              <a:rPr sz="2700" baseline="1543" dirty="0">
                <a:latin typeface="Cambria Math"/>
                <a:cs typeface="Cambria Math"/>
              </a:rPr>
              <a:t>=</a:t>
            </a:r>
          </a:p>
        </p:txBody>
      </p:sp>
      <p:sp>
        <p:nvSpPr>
          <p:cNvPr id="19" name="object 19"/>
          <p:cNvSpPr/>
          <p:nvPr/>
        </p:nvSpPr>
        <p:spPr>
          <a:xfrm>
            <a:off x="7029577" y="1885695"/>
            <a:ext cx="1679575" cy="15240"/>
          </a:xfrm>
          <a:custGeom>
            <a:avLst/>
            <a:gdLst/>
            <a:ahLst/>
            <a:cxnLst/>
            <a:rect l="l" t="t" r="r" b="b"/>
            <a:pathLst>
              <a:path w="1679575" h="15239">
                <a:moveTo>
                  <a:pt x="1679448" y="0"/>
                </a:moveTo>
                <a:lnTo>
                  <a:pt x="0" y="0"/>
                </a:lnTo>
                <a:lnTo>
                  <a:pt x="0" y="15239"/>
                </a:lnTo>
                <a:lnTo>
                  <a:pt x="1679448" y="15239"/>
                </a:lnTo>
                <a:lnTo>
                  <a:pt x="16794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38846" y="1614677"/>
            <a:ext cx="1010285" cy="212090"/>
          </a:xfrm>
          <a:custGeom>
            <a:avLst/>
            <a:gdLst/>
            <a:ahLst/>
            <a:cxnLst/>
            <a:rect l="l" t="t" r="r" b="b"/>
            <a:pathLst>
              <a:path w="1010284" h="212089">
                <a:moveTo>
                  <a:pt x="942721" y="0"/>
                </a:moveTo>
                <a:lnTo>
                  <a:pt x="939673" y="8509"/>
                </a:lnTo>
                <a:lnTo>
                  <a:pt x="951940" y="13819"/>
                </a:lnTo>
                <a:lnTo>
                  <a:pt x="962469" y="21177"/>
                </a:lnTo>
                <a:lnTo>
                  <a:pt x="983888" y="55322"/>
                </a:lnTo>
                <a:lnTo>
                  <a:pt x="990853" y="104775"/>
                </a:lnTo>
                <a:lnTo>
                  <a:pt x="990088" y="123444"/>
                </a:lnTo>
                <a:lnTo>
                  <a:pt x="978407" y="169163"/>
                </a:lnTo>
                <a:lnTo>
                  <a:pt x="952101" y="197738"/>
                </a:lnTo>
                <a:lnTo>
                  <a:pt x="940053" y="203073"/>
                </a:lnTo>
                <a:lnTo>
                  <a:pt x="942721" y="211709"/>
                </a:lnTo>
                <a:lnTo>
                  <a:pt x="983118" y="187652"/>
                </a:lnTo>
                <a:lnTo>
                  <a:pt x="1005903" y="143271"/>
                </a:lnTo>
                <a:lnTo>
                  <a:pt x="1010284" y="105918"/>
                </a:lnTo>
                <a:lnTo>
                  <a:pt x="1009189" y="86483"/>
                </a:lnTo>
                <a:lnTo>
                  <a:pt x="992758" y="37084"/>
                </a:lnTo>
                <a:lnTo>
                  <a:pt x="958058" y="5526"/>
                </a:lnTo>
                <a:lnTo>
                  <a:pt x="942721" y="0"/>
                </a:lnTo>
                <a:close/>
              </a:path>
              <a:path w="1010284" h="212089">
                <a:moveTo>
                  <a:pt x="67563" y="0"/>
                </a:moveTo>
                <a:lnTo>
                  <a:pt x="27094" y="24056"/>
                </a:lnTo>
                <a:lnTo>
                  <a:pt x="4365" y="68548"/>
                </a:lnTo>
                <a:lnTo>
                  <a:pt x="0" y="105918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35" y="206182"/>
                </a:lnTo>
                <a:lnTo>
                  <a:pt x="67563" y="211709"/>
                </a:lnTo>
                <a:lnTo>
                  <a:pt x="70230" y="203073"/>
                </a:lnTo>
                <a:lnTo>
                  <a:pt x="58130" y="197738"/>
                </a:lnTo>
                <a:lnTo>
                  <a:pt x="47720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7"/>
                </a:lnTo>
                <a:lnTo>
                  <a:pt x="58291" y="13819"/>
                </a:lnTo>
                <a:lnTo>
                  <a:pt x="70484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32573" y="1544192"/>
            <a:ext cx="134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exp</a:t>
            </a:r>
            <a:r>
              <a:rPr sz="1800" spc="310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</a:t>
            </a:r>
            <a:r>
              <a:rPr sz="1800" spc="-7" baseline="-20833" dirty="0">
                <a:latin typeface="Calibri"/>
                <a:cs typeface="Calibri"/>
              </a:rPr>
              <a:t>w</a:t>
            </a:r>
            <a:r>
              <a:rPr sz="1800" spc="-7" baseline="-39351" dirty="0">
                <a:latin typeface="Calibri"/>
                <a:cs typeface="Calibri"/>
              </a:rPr>
              <a:t>t−jt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</a:t>
            </a:r>
            <a:r>
              <a:rPr sz="1800" spc="-7" baseline="-20833" dirty="0">
                <a:latin typeface="Calibri"/>
                <a:cs typeface="Calibri"/>
              </a:rPr>
              <a:t>w</a:t>
            </a:r>
            <a:r>
              <a:rPr sz="1800" spc="-7" baseline="-39351" dirty="0">
                <a:latin typeface="Calibri"/>
                <a:cs typeface="Calibri"/>
              </a:rPr>
              <a:t>t</a:t>
            </a:r>
            <a:endParaRPr sz="1800" baseline="-39351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55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179309" y="2013585"/>
            <a:ext cx="30861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200" dirty="0">
                <a:latin typeface="Cambria Math"/>
                <a:cs typeface="Cambria Math"/>
              </a:rPr>
              <a:t>𝑖</a:t>
            </a:r>
            <a:r>
              <a:rPr sz="1300" spc="-20" dirty="0">
                <a:latin typeface="Cambria Math"/>
                <a:cs typeface="Cambria Math"/>
              </a:rPr>
              <a:t>=</a:t>
            </a: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92366" y="1800225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75" baseline="-18518" dirty="0">
                <a:latin typeface="Cambria Math"/>
                <a:cs typeface="Cambria Math"/>
              </a:rPr>
              <a:t>∑</a:t>
            </a:r>
            <a:r>
              <a:rPr sz="1300" spc="50" dirty="0">
                <a:latin typeface="Cambria Math"/>
                <a:cs typeface="Cambria Math"/>
              </a:rPr>
              <a:t>V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80502" y="2019680"/>
            <a:ext cx="539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41630" algn="l"/>
              </a:tabLst>
            </a:pPr>
            <a:r>
              <a:rPr sz="1200" dirty="0">
                <a:latin typeface="Calibri"/>
                <a:cs typeface="Calibri"/>
              </a:rPr>
              <a:t>i	</a:t>
            </a:r>
            <a:r>
              <a:rPr sz="1200" spc="-5" dirty="0">
                <a:latin typeface="Calibri"/>
                <a:cs typeface="Calibri"/>
              </a:rPr>
              <a:t>w</a:t>
            </a:r>
            <a:r>
              <a:rPr sz="1800" spc="-7" baseline="-18518" dirty="0">
                <a:latin typeface="Calibri"/>
                <a:cs typeface="Calibri"/>
              </a:rPr>
              <a:t>t</a:t>
            </a:r>
            <a:endParaRPr sz="1800" baseline="-18518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61250" y="1887092"/>
            <a:ext cx="1287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54430" algn="l"/>
              </a:tabLst>
            </a:pPr>
            <a:r>
              <a:rPr sz="1800" spc="-5" dirty="0">
                <a:latin typeface="Cambria Math"/>
                <a:cs typeface="Cambria Math"/>
              </a:rPr>
              <a:t>exp(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b="1" dirty="0">
                <a:latin typeface="Calibri"/>
                <a:cs typeface="Calibri"/>
              </a:rPr>
              <a:t>u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spc="-7" baseline="30092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	</a:t>
            </a:r>
            <a:r>
              <a:rPr sz="180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3096069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0123" y="833104"/>
            <a:ext cx="11196320" cy="111633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spc="-15" dirty="0">
                <a:latin typeface="Calibri"/>
                <a:cs typeface="Calibri"/>
              </a:rPr>
              <a:t>Pour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illustrer,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considère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 </a:t>
            </a: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"Jamaa-el-fna"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m=1,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(Jamaa-el-fna)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{Place,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tourisme}.</a:t>
            </a:r>
            <a:endParaRPr sz="1800" dirty="0">
              <a:latin typeface="Calibri"/>
              <a:cs typeface="Calibri"/>
            </a:endParaRPr>
          </a:p>
          <a:p>
            <a:pPr marL="12700" marR="531495">
              <a:lnSpc>
                <a:spcPct val="113900"/>
              </a:lnSpc>
              <a:spcBef>
                <a:spcPts val="600"/>
              </a:spcBef>
            </a:pP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réseau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neurones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calculer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sortie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paire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(Jamaa-el-fna</a:t>
            </a:r>
            <a:r>
              <a:rPr sz="1800" dirty="0">
                <a:latin typeface="Calibri"/>
                <a:cs typeface="Calibri"/>
              </a:rPr>
              <a:t> 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entrée,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sortie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souhaitée),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fonction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utiliser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rétropropagation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123" y="1904016"/>
            <a:ext cx="3816985" cy="166433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ajuster </a:t>
            </a:r>
            <a:r>
              <a:rPr sz="1800" dirty="0">
                <a:latin typeface="Calibri"/>
                <a:cs typeface="Calibri"/>
              </a:rPr>
              <a:t>les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paramètres.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10" dirty="0">
                <a:latin typeface="Calibri"/>
                <a:cs typeface="Calibri"/>
              </a:rPr>
              <a:t>Ensuite,</a:t>
            </a:r>
            <a:r>
              <a:rPr sz="1800" spc="-5" dirty="0">
                <a:latin typeface="Calibri"/>
                <a:cs typeface="Calibri"/>
              </a:rPr>
              <a:t> il</a:t>
            </a:r>
            <a:r>
              <a:rPr sz="1800" spc="-10" dirty="0">
                <a:latin typeface="Calibri"/>
                <a:cs typeface="Calibri"/>
              </a:rPr>
              <a:t> considère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paire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13900"/>
              </a:lnSpc>
              <a:spcBef>
                <a:spcPts val="605"/>
              </a:spcBef>
            </a:pPr>
            <a:r>
              <a:rPr sz="1800" spc="-5" dirty="0">
                <a:latin typeface="Calibri"/>
                <a:cs typeface="Calibri"/>
              </a:rPr>
              <a:t>(Jamaa-el-fna,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tourisme)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refait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 </a:t>
            </a:r>
            <a:r>
              <a:rPr sz="1800" spc="-10" dirty="0">
                <a:latin typeface="Calibri"/>
                <a:cs typeface="Calibri"/>
              </a:rPr>
              <a:t>calculs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utilisant 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paramètres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ajustés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-5" dirty="0">
                <a:latin typeface="Calibri"/>
                <a:cs typeface="Calibri"/>
              </a:rPr>
              <a:t> nouveau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-10" dirty="0">
                <a:latin typeface="Calibri"/>
                <a:cs typeface="Calibri"/>
              </a:rPr>
              <a:t> fonction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perte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123" y="3564849"/>
            <a:ext cx="2757805" cy="9639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utiliser la</a:t>
            </a:r>
            <a:r>
              <a:rPr sz="1800" spc="-15" dirty="0">
                <a:latin typeface="Calibri"/>
                <a:cs typeface="Calibri"/>
              </a:rPr>
              <a:t> rétropropagation</a:t>
            </a:r>
            <a:endParaRPr sz="1800" dirty="0">
              <a:latin typeface="Calibri"/>
              <a:cs typeface="Calibri"/>
            </a:endParaRPr>
          </a:p>
          <a:p>
            <a:pPr marL="12700" marR="585470">
              <a:lnSpc>
                <a:spcPct val="113900"/>
              </a:lnSpc>
            </a:pPr>
            <a:r>
              <a:rPr sz="1800" spc="-5" dirty="0">
                <a:latin typeface="Calibri"/>
                <a:cs typeface="Calibri"/>
              </a:rPr>
              <a:t>pour </a:t>
            </a:r>
            <a:r>
              <a:rPr sz="1800" spc="-10" dirty="0">
                <a:latin typeface="Calibri"/>
                <a:cs typeface="Calibri"/>
              </a:rPr>
              <a:t>ajuster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5" dirty="0">
                <a:latin typeface="Calibri"/>
                <a:cs typeface="Calibri"/>
              </a:rPr>
              <a:t>nouveau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paramètres.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9882" y="190322"/>
            <a:ext cx="6958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Softmax</a:t>
            </a:r>
            <a:r>
              <a:rPr sz="4000" spc="10" dirty="0"/>
              <a:t> </a:t>
            </a:r>
            <a:r>
              <a:rPr sz="4000" spc="-5" dirty="0"/>
              <a:t>pour</a:t>
            </a:r>
            <a:r>
              <a:rPr sz="4000" spc="5" dirty="0"/>
              <a:t> </a:t>
            </a:r>
            <a:r>
              <a:rPr sz="4000" spc="-5" dirty="0"/>
              <a:t>la</a:t>
            </a:r>
            <a:r>
              <a:rPr sz="4000" spc="5" dirty="0"/>
              <a:t> </a:t>
            </a:r>
            <a:r>
              <a:rPr sz="4000" spc="-10" dirty="0"/>
              <a:t>couche</a:t>
            </a:r>
            <a:r>
              <a:rPr sz="4000" spc="20" dirty="0"/>
              <a:t> </a:t>
            </a:r>
            <a:r>
              <a:rPr sz="4000" spc="-5" dirty="0"/>
              <a:t>de</a:t>
            </a:r>
            <a:r>
              <a:rPr sz="4000" dirty="0"/>
              <a:t> </a:t>
            </a:r>
            <a:r>
              <a:rPr sz="4000" spc="-5" dirty="0"/>
              <a:t>sortie</a:t>
            </a:r>
            <a:endParaRPr sz="4000"/>
          </a:p>
        </p:txBody>
      </p:sp>
      <p:grpSp>
        <p:nvGrpSpPr>
          <p:cNvPr id="6" name="object 6"/>
          <p:cNvGrpSpPr/>
          <p:nvPr/>
        </p:nvGrpSpPr>
        <p:grpSpPr>
          <a:xfrm>
            <a:off x="4060316" y="3796665"/>
            <a:ext cx="4759960" cy="370840"/>
            <a:chOff x="4060316" y="3796665"/>
            <a:chExt cx="4759960" cy="3708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0316" y="3796665"/>
              <a:ext cx="1554480" cy="3703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4808" y="3796665"/>
              <a:ext cx="1584959" cy="370331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53966" y="3790315"/>
          <a:ext cx="785367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Jamaa-el-fna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tourisme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climat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chaud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513959" y="2002281"/>
            <a:ext cx="1821814" cy="4864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695"/>
              </a:lnSpc>
              <a:spcBef>
                <a:spcPts val="95"/>
              </a:spcBef>
            </a:pP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Taille</a:t>
            </a:r>
            <a:r>
              <a:rPr sz="16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fenêtre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 :</a:t>
            </a:r>
            <a:r>
              <a:rPr sz="16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19685" algn="ctr">
              <a:lnSpc>
                <a:spcPts val="1935"/>
              </a:lnSpc>
            </a:pPr>
            <a:r>
              <a:rPr sz="1800" b="1" spc="-15" dirty="0">
                <a:solidFill>
                  <a:srgbClr val="1F487C"/>
                </a:solidFill>
                <a:latin typeface="Calibri"/>
                <a:cs typeface="Calibri"/>
              </a:rPr>
              <a:t>Contexte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07834" y="3322954"/>
            <a:ext cx="1096010" cy="537845"/>
          </a:xfrm>
          <a:custGeom>
            <a:avLst/>
            <a:gdLst/>
            <a:ahLst/>
            <a:cxnLst/>
            <a:rect l="l" t="t" r="r" b="b"/>
            <a:pathLst>
              <a:path w="1096009" h="537845">
                <a:moveTo>
                  <a:pt x="643382" y="0"/>
                </a:moveTo>
                <a:lnTo>
                  <a:pt x="601091" y="1016"/>
                </a:lnTo>
                <a:lnTo>
                  <a:pt x="558292" y="4572"/>
                </a:lnTo>
                <a:lnTo>
                  <a:pt x="498983" y="13716"/>
                </a:lnTo>
                <a:lnTo>
                  <a:pt x="441579" y="27305"/>
                </a:lnTo>
                <a:lnTo>
                  <a:pt x="386461" y="44958"/>
                </a:lnTo>
                <a:lnTo>
                  <a:pt x="333756" y="66675"/>
                </a:lnTo>
                <a:lnTo>
                  <a:pt x="283972" y="91948"/>
                </a:lnTo>
                <a:lnTo>
                  <a:pt x="237236" y="120650"/>
                </a:lnTo>
                <a:lnTo>
                  <a:pt x="193801" y="152527"/>
                </a:lnTo>
                <a:lnTo>
                  <a:pt x="153924" y="187198"/>
                </a:lnTo>
                <a:lnTo>
                  <a:pt x="117983" y="224662"/>
                </a:lnTo>
                <a:lnTo>
                  <a:pt x="86360" y="264414"/>
                </a:lnTo>
                <a:lnTo>
                  <a:pt x="59055" y="306197"/>
                </a:lnTo>
                <a:lnTo>
                  <a:pt x="36575" y="350139"/>
                </a:lnTo>
                <a:lnTo>
                  <a:pt x="19176" y="395478"/>
                </a:lnTo>
                <a:lnTo>
                  <a:pt x="7239" y="442341"/>
                </a:lnTo>
                <a:lnTo>
                  <a:pt x="889" y="490220"/>
                </a:lnTo>
                <a:lnTo>
                  <a:pt x="0" y="514477"/>
                </a:lnTo>
                <a:lnTo>
                  <a:pt x="508" y="537845"/>
                </a:lnTo>
                <a:lnTo>
                  <a:pt x="29083" y="537210"/>
                </a:lnTo>
                <a:lnTo>
                  <a:pt x="28575" y="513715"/>
                </a:lnTo>
                <a:lnTo>
                  <a:pt x="29464" y="491363"/>
                </a:lnTo>
                <a:lnTo>
                  <a:pt x="35433" y="447040"/>
                </a:lnTo>
                <a:lnTo>
                  <a:pt x="46609" y="403479"/>
                </a:lnTo>
                <a:lnTo>
                  <a:pt x="62992" y="361061"/>
                </a:lnTo>
                <a:lnTo>
                  <a:pt x="84074" y="320040"/>
                </a:lnTo>
                <a:lnTo>
                  <a:pt x="109855" y="280543"/>
                </a:lnTo>
                <a:lnTo>
                  <a:pt x="139954" y="242950"/>
                </a:lnTo>
                <a:lnTo>
                  <a:pt x="174117" y="207518"/>
                </a:lnTo>
                <a:lnTo>
                  <a:pt x="212090" y="174498"/>
                </a:lnTo>
                <a:lnTo>
                  <a:pt x="253619" y="144018"/>
                </a:lnTo>
                <a:lnTo>
                  <a:pt x="298323" y="116712"/>
                </a:lnTo>
                <a:lnTo>
                  <a:pt x="346201" y="92456"/>
                </a:lnTo>
                <a:lnTo>
                  <a:pt x="396875" y="71628"/>
                </a:lnTo>
                <a:lnTo>
                  <a:pt x="449834" y="54737"/>
                </a:lnTo>
                <a:lnTo>
                  <a:pt x="505079" y="41783"/>
                </a:lnTo>
                <a:lnTo>
                  <a:pt x="562101" y="33020"/>
                </a:lnTo>
                <a:lnTo>
                  <a:pt x="602996" y="29464"/>
                </a:lnTo>
                <a:lnTo>
                  <a:pt x="643636" y="28575"/>
                </a:lnTo>
                <a:lnTo>
                  <a:pt x="836030" y="28575"/>
                </a:lnTo>
                <a:lnTo>
                  <a:pt x="804418" y="19558"/>
                </a:lnTo>
                <a:lnTo>
                  <a:pt x="765683" y="11303"/>
                </a:lnTo>
                <a:lnTo>
                  <a:pt x="725805" y="5207"/>
                </a:lnTo>
                <a:lnTo>
                  <a:pt x="684911" y="1397"/>
                </a:lnTo>
                <a:lnTo>
                  <a:pt x="664210" y="381"/>
                </a:lnTo>
                <a:lnTo>
                  <a:pt x="643382" y="0"/>
                </a:lnTo>
                <a:close/>
              </a:path>
              <a:path w="1096009" h="537845">
                <a:moveTo>
                  <a:pt x="1028874" y="171691"/>
                </a:moveTo>
                <a:lnTo>
                  <a:pt x="1007618" y="189611"/>
                </a:lnTo>
                <a:lnTo>
                  <a:pt x="1095502" y="227584"/>
                </a:lnTo>
                <a:lnTo>
                  <a:pt x="1084752" y="182753"/>
                </a:lnTo>
                <a:lnTo>
                  <a:pt x="1039114" y="182753"/>
                </a:lnTo>
                <a:lnTo>
                  <a:pt x="1028874" y="171691"/>
                </a:lnTo>
                <a:close/>
              </a:path>
              <a:path w="1096009" h="537845">
                <a:moveTo>
                  <a:pt x="1050684" y="153304"/>
                </a:moveTo>
                <a:lnTo>
                  <a:pt x="1028874" y="171691"/>
                </a:lnTo>
                <a:lnTo>
                  <a:pt x="1039114" y="182753"/>
                </a:lnTo>
                <a:lnTo>
                  <a:pt x="1059942" y="163068"/>
                </a:lnTo>
                <a:lnTo>
                  <a:pt x="1050684" y="153304"/>
                </a:lnTo>
                <a:close/>
              </a:path>
              <a:path w="1096009" h="537845">
                <a:moveTo>
                  <a:pt x="1073150" y="134366"/>
                </a:moveTo>
                <a:lnTo>
                  <a:pt x="1050684" y="153304"/>
                </a:lnTo>
                <a:lnTo>
                  <a:pt x="1059942" y="163068"/>
                </a:lnTo>
                <a:lnTo>
                  <a:pt x="1039114" y="182753"/>
                </a:lnTo>
                <a:lnTo>
                  <a:pt x="1084752" y="182753"/>
                </a:lnTo>
                <a:lnTo>
                  <a:pt x="1073150" y="134366"/>
                </a:lnTo>
                <a:close/>
              </a:path>
              <a:path w="1096009" h="537845">
                <a:moveTo>
                  <a:pt x="836030" y="28575"/>
                </a:moveTo>
                <a:lnTo>
                  <a:pt x="643636" y="28575"/>
                </a:lnTo>
                <a:lnTo>
                  <a:pt x="663701" y="28956"/>
                </a:lnTo>
                <a:lnTo>
                  <a:pt x="683514" y="29972"/>
                </a:lnTo>
                <a:lnTo>
                  <a:pt x="722630" y="33528"/>
                </a:lnTo>
                <a:lnTo>
                  <a:pt x="760857" y="39497"/>
                </a:lnTo>
                <a:lnTo>
                  <a:pt x="798449" y="47498"/>
                </a:lnTo>
                <a:lnTo>
                  <a:pt x="869061" y="70104"/>
                </a:lnTo>
                <a:lnTo>
                  <a:pt x="934085" y="100711"/>
                </a:lnTo>
                <a:lnTo>
                  <a:pt x="992251" y="138811"/>
                </a:lnTo>
                <a:lnTo>
                  <a:pt x="1028874" y="171691"/>
                </a:lnTo>
                <a:lnTo>
                  <a:pt x="1050684" y="153304"/>
                </a:lnTo>
                <a:lnTo>
                  <a:pt x="1008888" y="115570"/>
                </a:lnTo>
                <a:lnTo>
                  <a:pt x="947166" y="75184"/>
                </a:lnTo>
                <a:lnTo>
                  <a:pt x="878713" y="43180"/>
                </a:lnTo>
                <a:lnTo>
                  <a:pt x="842264" y="30353"/>
                </a:lnTo>
                <a:lnTo>
                  <a:pt x="836030" y="285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061459" y="2505582"/>
            <a:ext cx="4754880" cy="1345565"/>
            <a:chOff x="4061459" y="2505582"/>
            <a:chExt cx="4754880" cy="1345565"/>
          </a:xfrm>
        </p:grpSpPr>
        <p:sp>
          <p:nvSpPr>
            <p:cNvPr id="13" name="object 13"/>
            <p:cNvSpPr/>
            <p:nvPr/>
          </p:nvSpPr>
          <p:spPr>
            <a:xfrm>
              <a:off x="5067934" y="3308349"/>
              <a:ext cx="1096010" cy="542290"/>
            </a:xfrm>
            <a:custGeom>
              <a:avLst/>
              <a:gdLst/>
              <a:ahLst/>
              <a:cxnLst/>
              <a:rect l="l" t="t" r="r" b="b"/>
              <a:pathLst>
                <a:path w="1096010" h="542289">
                  <a:moveTo>
                    <a:pt x="658185" y="28575"/>
                  </a:moveTo>
                  <a:lnTo>
                    <a:pt x="456311" y="28575"/>
                  </a:lnTo>
                  <a:lnTo>
                    <a:pt x="476757" y="28955"/>
                  </a:lnTo>
                  <a:lnTo>
                    <a:pt x="497331" y="29845"/>
                  </a:lnTo>
                  <a:lnTo>
                    <a:pt x="538606" y="33527"/>
                  </a:lnTo>
                  <a:lnTo>
                    <a:pt x="595629" y="42672"/>
                  </a:lnTo>
                  <a:lnTo>
                    <a:pt x="650748" y="56134"/>
                  </a:lnTo>
                  <a:lnTo>
                    <a:pt x="703579" y="73405"/>
                  </a:lnTo>
                  <a:lnTo>
                    <a:pt x="753999" y="94614"/>
                  </a:lnTo>
                  <a:lnTo>
                    <a:pt x="801624" y="119125"/>
                  </a:lnTo>
                  <a:lnTo>
                    <a:pt x="846074" y="146812"/>
                  </a:lnTo>
                  <a:lnTo>
                    <a:pt x="887222" y="177546"/>
                  </a:lnTo>
                  <a:lnTo>
                    <a:pt x="924940" y="210947"/>
                  </a:lnTo>
                  <a:lnTo>
                    <a:pt x="958595" y="246507"/>
                  </a:lnTo>
                  <a:lnTo>
                    <a:pt x="988313" y="284352"/>
                  </a:lnTo>
                  <a:lnTo>
                    <a:pt x="1013587" y="323850"/>
                  </a:lnTo>
                  <a:lnTo>
                    <a:pt x="1034288" y="365125"/>
                  </a:lnTo>
                  <a:lnTo>
                    <a:pt x="1050163" y="407543"/>
                  </a:lnTo>
                  <a:lnTo>
                    <a:pt x="1060830" y="450976"/>
                  </a:lnTo>
                  <a:lnTo>
                    <a:pt x="1066291" y="495426"/>
                  </a:lnTo>
                  <a:lnTo>
                    <a:pt x="1066927" y="517779"/>
                  </a:lnTo>
                  <a:lnTo>
                    <a:pt x="1066038" y="541274"/>
                  </a:lnTo>
                  <a:lnTo>
                    <a:pt x="1094613" y="542289"/>
                  </a:lnTo>
                  <a:lnTo>
                    <a:pt x="1095502" y="518794"/>
                  </a:lnTo>
                  <a:lnTo>
                    <a:pt x="1094866" y="494538"/>
                  </a:lnTo>
                  <a:lnTo>
                    <a:pt x="1092707" y="470535"/>
                  </a:lnTo>
                  <a:lnTo>
                    <a:pt x="1084072" y="423163"/>
                  </a:lnTo>
                  <a:lnTo>
                    <a:pt x="1069848" y="376936"/>
                  </a:lnTo>
                  <a:lnTo>
                    <a:pt x="1050416" y="332231"/>
                  </a:lnTo>
                  <a:lnTo>
                    <a:pt x="1026032" y="289178"/>
                  </a:lnTo>
                  <a:lnTo>
                    <a:pt x="996950" y="248158"/>
                  </a:lnTo>
                  <a:lnTo>
                    <a:pt x="963549" y="209296"/>
                  </a:lnTo>
                  <a:lnTo>
                    <a:pt x="925956" y="172974"/>
                  </a:lnTo>
                  <a:lnTo>
                    <a:pt x="884681" y="139319"/>
                  </a:lnTo>
                  <a:lnTo>
                    <a:pt x="839851" y="108712"/>
                  </a:lnTo>
                  <a:lnTo>
                    <a:pt x="791844" y="81279"/>
                  </a:lnTo>
                  <a:lnTo>
                    <a:pt x="740663" y="57530"/>
                  </a:lnTo>
                  <a:lnTo>
                    <a:pt x="686942" y="37337"/>
                  </a:lnTo>
                  <a:lnTo>
                    <a:pt x="659129" y="28828"/>
                  </a:lnTo>
                  <a:lnTo>
                    <a:pt x="658185" y="28575"/>
                  </a:lnTo>
                  <a:close/>
                </a:path>
                <a:path w="1096010" h="542289">
                  <a:moveTo>
                    <a:pt x="21970" y="134238"/>
                  </a:moveTo>
                  <a:lnTo>
                    <a:pt x="0" y="227457"/>
                  </a:lnTo>
                  <a:lnTo>
                    <a:pt x="87756" y="189102"/>
                  </a:lnTo>
                  <a:lnTo>
                    <a:pt x="79076" y="181863"/>
                  </a:lnTo>
                  <a:lnTo>
                    <a:pt x="56641" y="181863"/>
                  </a:lnTo>
                  <a:lnTo>
                    <a:pt x="34798" y="163449"/>
                  </a:lnTo>
                  <a:lnTo>
                    <a:pt x="44024" y="152631"/>
                  </a:lnTo>
                  <a:lnTo>
                    <a:pt x="21970" y="134238"/>
                  </a:lnTo>
                  <a:close/>
                </a:path>
                <a:path w="1096010" h="542289">
                  <a:moveTo>
                    <a:pt x="44024" y="152631"/>
                  </a:moveTo>
                  <a:lnTo>
                    <a:pt x="34798" y="163449"/>
                  </a:lnTo>
                  <a:lnTo>
                    <a:pt x="56641" y="181863"/>
                  </a:lnTo>
                  <a:lnTo>
                    <a:pt x="65277" y="171323"/>
                  </a:lnTo>
                  <a:lnTo>
                    <a:pt x="65823" y="170811"/>
                  </a:lnTo>
                  <a:lnTo>
                    <a:pt x="44024" y="152631"/>
                  </a:lnTo>
                  <a:close/>
                </a:path>
                <a:path w="1096010" h="542289">
                  <a:moveTo>
                    <a:pt x="65823" y="170811"/>
                  </a:moveTo>
                  <a:lnTo>
                    <a:pt x="65277" y="171323"/>
                  </a:lnTo>
                  <a:lnTo>
                    <a:pt x="56641" y="181863"/>
                  </a:lnTo>
                  <a:lnTo>
                    <a:pt x="79076" y="181863"/>
                  </a:lnTo>
                  <a:lnTo>
                    <a:pt x="65823" y="170811"/>
                  </a:lnTo>
                  <a:close/>
                </a:path>
                <a:path w="1096010" h="542289">
                  <a:moveTo>
                    <a:pt x="456818" y="0"/>
                  </a:moveTo>
                  <a:lnTo>
                    <a:pt x="414781" y="1142"/>
                  </a:lnTo>
                  <a:lnTo>
                    <a:pt x="373634" y="4572"/>
                  </a:lnTo>
                  <a:lnTo>
                    <a:pt x="333248" y="10667"/>
                  </a:lnTo>
                  <a:lnTo>
                    <a:pt x="294131" y="18796"/>
                  </a:lnTo>
                  <a:lnTo>
                    <a:pt x="256031" y="29337"/>
                  </a:lnTo>
                  <a:lnTo>
                    <a:pt x="219075" y="42163"/>
                  </a:lnTo>
                  <a:lnTo>
                    <a:pt x="183768" y="57150"/>
                  </a:lnTo>
                  <a:lnTo>
                    <a:pt x="117728" y="93472"/>
                  </a:lnTo>
                  <a:lnTo>
                    <a:pt x="59309" y="137922"/>
                  </a:lnTo>
                  <a:lnTo>
                    <a:pt x="44024" y="152631"/>
                  </a:lnTo>
                  <a:lnTo>
                    <a:pt x="65823" y="170811"/>
                  </a:lnTo>
                  <a:lnTo>
                    <a:pt x="77469" y="159892"/>
                  </a:lnTo>
                  <a:lnTo>
                    <a:pt x="104012" y="138049"/>
                  </a:lnTo>
                  <a:lnTo>
                    <a:pt x="162813" y="99822"/>
                  </a:lnTo>
                  <a:lnTo>
                    <a:pt x="228473" y="69214"/>
                  </a:lnTo>
                  <a:lnTo>
                    <a:pt x="300100" y="46862"/>
                  </a:lnTo>
                  <a:lnTo>
                    <a:pt x="337947" y="38862"/>
                  </a:lnTo>
                  <a:lnTo>
                    <a:pt x="376427" y="33020"/>
                  </a:lnTo>
                  <a:lnTo>
                    <a:pt x="416051" y="29717"/>
                  </a:lnTo>
                  <a:lnTo>
                    <a:pt x="456311" y="28575"/>
                  </a:lnTo>
                  <a:lnTo>
                    <a:pt x="658185" y="28575"/>
                  </a:lnTo>
                  <a:lnTo>
                    <a:pt x="630809" y="21209"/>
                  </a:lnTo>
                  <a:lnTo>
                    <a:pt x="572515" y="9398"/>
                  </a:lnTo>
                  <a:lnTo>
                    <a:pt x="520953" y="3048"/>
                  </a:lnTo>
                  <a:lnTo>
                    <a:pt x="478027" y="380"/>
                  </a:lnTo>
                  <a:lnTo>
                    <a:pt x="456818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28641" y="2510154"/>
              <a:ext cx="3599815" cy="1019175"/>
            </a:xfrm>
            <a:custGeom>
              <a:avLst/>
              <a:gdLst/>
              <a:ahLst/>
              <a:cxnLst/>
              <a:rect l="l" t="t" r="r" b="b"/>
              <a:pathLst>
                <a:path w="3599815" h="1019175">
                  <a:moveTo>
                    <a:pt x="0" y="1018921"/>
                  </a:moveTo>
                  <a:lnTo>
                    <a:pt x="2246" y="950178"/>
                  </a:lnTo>
                  <a:lnTo>
                    <a:pt x="12652" y="882608"/>
                  </a:lnTo>
                  <a:lnTo>
                    <a:pt x="30953" y="816364"/>
                  </a:lnTo>
                  <a:lnTo>
                    <a:pt x="56886" y="751595"/>
                  </a:lnTo>
                  <a:lnTo>
                    <a:pt x="90186" y="688456"/>
                  </a:lnTo>
                  <a:lnTo>
                    <a:pt x="130589" y="627096"/>
                  </a:lnTo>
                  <a:lnTo>
                    <a:pt x="177833" y="567668"/>
                  </a:lnTo>
                  <a:lnTo>
                    <a:pt x="203937" y="538725"/>
                  </a:lnTo>
                  <a:lnTo>
                    <a:pt x="231652" y="510323"/>
                  </a:lnTo>
                  <a:lnTo>
                    <a:pt x="260945" y="482480"/>
                  </a:lnTo>
                  <a:lnTo>
                    <a:pt x="291784" y="455214"/>
                  </a:lnTo>
                  <a:lnTo>
                    <a:pt x="324134" y="428545"/>
                  </a:lnTo>
                  <a:lnTo>
                    <a:pt x="357963" y="402492"/>
                  </a:lnTo>
                  <a:lnTo>
                    <a:pt x="393239" y="377073"/>
                  </a:lnTo>
                  <a:lnTo>
                    <a:pt x="429928" y="352308"/>
                  </a:lnTo>
                  <a:lnTo>
                    <a:pt x="467996" y="328216"/>
                  </a:lnTo>
                  <a:lnTo>
                    <a:pt x="507412" y="304815"/>
                  </a:lnTo>
                  <a:lnTo>
                    <a:pt x="548142" y="282125"/>
                  </a:lnTo>
                  <a:lnTo>
                    <a:pt x="590153" y="260165"/>
                  </a:lnTo>
                  <a:lnTo>
                    <a:pt x="633413" y="238953"/>
                  </a:lnTo>
                  <a:lnTo>
                    <a:pt x="677887" y="218508"/>
                  </a:lnTo>
                  <a:lnTo>
                    <a:pt x="723544" y="198850"/>
                  </a:lnTo>
                  <a:lnTo>
                    <a:pt x="770350" y="179997"/>
                  </a:lnTo>
                  <a:lnTo>
                    <a:pt x="818272" y="161969"/>
                  </a:lnTo>
                  <a:lnTo>
                    <a:pt x="867278" y="144784"/>
                  </a:lnTo>
                  <a:lnTo>
                    <a:pt x="917334" y="128462"/>
                  </a:lnTo>
                  <a:lnTo>
                    <a:pt x="968407" y="113020"/>
                  </a:lnTo>
                  <a:lnTo>
                    <a:pt x="1020464" y="98479"/>
                  </a:lnTo>
                  <a:lnTo>
                    <a:pt x="1073473" y="84857"/>
                  </a:lnTo>
                  <a:lnTo>
                    <a:pt x="1127400" y="72174"/>
                  </a:lnTo>
                  <a:lnTo>
                    <a:pt x="1182213" y="60447"/>
                  </a:lnTo>
                  <a:lnTo>
                    <a:pt x="1237877" y="49697"/>
                  </a:lnTo>
                  <a:lnTo>
                    <a:pt x="1294362" y="39942"/>
                  </a:lnTo>
                  <a:lnTo>
                    <a:pt x="1351632" y="31200"/>
                  </a:lnTo>
                  <a:lnTo>
                    <a:pt x="1409657" y="23492"/>
                  </a:lnTo>
                  <a:lnTo>
                    <a:pt x="1468401" y="16836"/>
                  </a:lnTo>
                  <a:lnTo>
                    <a:pt x="1527833" y="11251"/>
                  </a:lnTo>
                  <a:lnTo>
                    <a:pt x="1587920" y="6756"/>
                  </a:lnTo>
                  <a:lnTo>
                    <a:pt x="1648628" y="3369"/>
                  </a:lnTo>
                  <a:lnTo>
                    <a:pt x="1709924" y="1111"/>
                  </a:lnTo>
                  <a:lnTo>
                    <a:pt x="1771777" y="0"/>
                  </a:lnTo>
                  <a:lnTo>
                    <a:pt x="1832403" y="39"/>
                  </a:lnTo>
                  <a:lnTo>
                    <a:pt x="1892558" y="1187"/>
                  </a:lnTo>
                  <a:lnTo>
                    <a:pt x="1952209" y="3427"/>
                  </a:lnTo>
                  <a:lnTo>
                    <a:pt x="2011326" y="6742"/>
                  </a:lnTo>
                  <a:lnTo>
                    <a:pt x="2069876" y="11114"/>
                  </a:lnTo>
                  <a:lnTo>
                    <a:pt x="2127826" y="16526"/>
                  </a:lnTo>
                  <a:lnTo>
                    <a:pt x="2185145" y="22961"/>
                  </a:lnTo>
                  <a:lnTo>
                    <a:pt x="2241801" y="30401"/>
                  </a:lnTo>
                  <a:lnTo>
                    <a:pt x="2297763" y="38829"/>
                  </a:lnTo>
                  <a:lnTo>
                    <a:pt x="2352997" y="48228"/>
                  </a:lnTo>
                  <a:lnTo>
                    <a:pt x="2407472" y="58580"/>
                  </a:lnTo>
                  <a:lnTo>
                    <a:pt x="2461156" y="69869"/>
                  </a:lnTo>
                  <a:lnTo>
                    <a:pt x="2514017" y="82077"/>
                  </a:lnTo>
                  <a:lnTo>
                    <a:pt x="2566023" y="95187"/>
                  </a:lnTo>
                  <a:lnTo>
                    <a:pt x="2617143" y="109182"/>
                  </a:lnTo>
                  <a:lnTo>
                    <a:pt x="2667343" y="124043"/>
                  </a:lnTo>
                  <a:lnTo>
                    <a:pt x="2716593" y="139755"/>
                  </a:lnTo>
                  <a:lnTo>
                    <a:pt x="2764860" y="156299"/>
                  </a:lnTo>
                  <a:lnTo>
                    <a:pt x="2812112" y="173658"/>
                  </a:lnTo>
                  <a:lnTo>
                    <a:pt x="2858317" y="191816"/>
                  </a:lnTo>
                  <a:lnTo>
                    <a:pt x="2903443" y="210755"/>
                  </a:lnTo>
                  <a:lnTo>
                    <a:pt x="2947459" y="230457"/>
                  </a:lnTo>
                  <a:lnTo>
                    <a:pt x="2990332" y="250905"/>
                  </a:lnTo>
                  <a:lnTo>
                    <a:pt x="3032030" y="272083"/>
                  </a:lnTo>
                  <a:lnTo>
                    <a:pt x="3072522" y="293972"/>
                  </a:lnTo>
                  <a:lnTo>
                    <a:pt x="3111775" y="316556"/>
                  </a:lnTo>
                  <a:lnTo>
                    <a:pt x="3149757" y="339817"/>
                  </a:lnTo>
                  <a:lnTo>
                    <a:pt x="3186437" y="363738"/>
                  </a:lnTo>
                  <a:lnTo>
                    <a:pt x="3221782" y="388301"/>
                  </a:lnTo>
                  <a:lnTo>
                    <a:pt x="3255760" y="413490"/>
                  </a:lnTo>
                  <a:lnTo>
                    <a:pt x="3288340" y="439288"/>
                  </a:lnTo>
                  <a:lnTo>
                    <a:pt x="3319490" y="465676"/>
                  </a:lnTo>
                  <a:lnTo>
                    <a:pt x="3349177" y="492637"/>
                  </a:lnTo>
                  <a:lnTo>
                    <a:pt x="3377370" y="520155"/>
                  </a:lnTo>
                  <a:lnTo>
                    <a:pt x="3404036" y="548212"/>
                  </a:lnTo>
                  <a:lnTo>
                    <a:pt x="3452661" y="605874"/>
                  </a:lnTo>
                  <a:lnTo>
                    <a:pt x="3494796" y="665484"/>
                  </a:lnTo>
                  <a:lnTo>
                    <a:pt x="3530187" y="726905"/>
                  </a:lnTo>
                  <a:lnTo>
                    <a:pt x="3558576" y="789999"/>
                  </a:lnTo>
                  <a:lnTo>
                    <a:pt x="3579709" y="854627"/>
                  </a:lnTo>
                  <a:lnTo>
                    <a:pt x="3593328" y="920651"/>
                  </a:lnTo>
                  <a:lnTo>
                    <a:pt x="3599180" y="987933"/>
                  </a:lnTo>
                  <a:lnTo>
                    <a:pt x="3599434" y="996315"/>
                  </a:lnTo>
                  <a:lnTo>
                    <a:pt x="3599434" y="1004570"/>
                  </a:lnTo>
                  <a:lnTo>
                    <a:pt x="3599307" y="1012952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66031" y="3508247"/>
              <a:ext cx="4745990" cy="288290"/>
            </a:xfrm>
            <a:custGeom>
              <a:avLst/>
              <a:gdLst/>
              <a:ahLst/>
              <a:cxnLst/>
              <a:rect l="l" t="t" r="r" b="b"/>
              <a:pathLst>
                <a:path w="4745990" h="288289">
                  <a:moveTo>
                    <a:pt x="4745736" y="288035"/>
                  </a:moveTo>
                  <a:lnTo>
                    <a:pt x="4738301" y="242529"/>
                  </a:lnTo>
                  <a:lnTo>
                    <a:pt x="4717596" y="202996"/>
                  </a:lnTo>
                  <a:lnTo>
                    <a:pt x="4686016" y="171815"/>
                  </a:lnTo>
                  <a:lnTo>
                    <a:pt x="4645956" y="151363"/>
                  </a:lnTo>
                  <a:lnTo>
                    <a:pt x="4599813" y="144018"/>
                  </a:lnTo>
                  <a:lnTo>
                    <a:pt x="4312031" y="144018"/>
                  </a:lnTo>
                  <a:lnTo>
                    <a:pt x="4265874" y="136672"/>
                  </a:lnTo>
                  <a:lnTo>
                    <a:pt x="4225782" y="116220"/>
                  </a:lnTo>
                  <a:lnTo>
                    <a:pt x="4194164" y="85039"/>
                  </a:lnTo>
                  <a:lnTo>
                    <a:pt x="4173428" y="45506"/>
                  </a:lnTo>
                  <a:lnTo>
                    <a:pt x="4165981" y="0"/>
                  </a:lnTo>
                  <a:lnTo>
                    <a:pt x="4158546" y="45506"/>
                  </a:lnTo>
                  <a:lnTo>
                    <a:pt x="4137841" y="85039"/>
                  </a:lnTo>
                  <a:lnTo>
                    <a:pt x="4106261" y="116220"/>
                  </a:lnTo>
                  <a:lnTo>
                    <a:pt x="4066201" y="136672"/>
                  </a:lnTo>
                  <a:lnTo>
                    <a:pt x="4020058" y="144018"/>
                  </a:lnTo>
                  <a:lnTo>
                    <a:pt x="3306698" y="144018"/>
                  </a:lnTo>
                  <a:lnTo>
                    <a:pt x="3260555" y="151363"/>
                  </a:lnTo>
                  <a:lnTo>
                    <a:pt x="3220495" y="171815"/>
                  </a:lnTo>
                  <a:lnTo>
                    <a:pt x="3188915" y="202996"/>
                  </a:lnTo>
                  <a:lnTo>
                    <a:pt x="3168210" y="242529"/>
                  </a:lnTo>
                  <a:lnTo>
                    <a:pt x="3160775" y="288035"/>
                  </a:lnTo>
                </a:path>
                <a:path w="4745990" h="288289">
                  <a:moveTo>
                    <a:pt x="0" y="288035"/>
                  </a:moveTo>
                  <a:lnTo>
                    <a:pt x="7434" y="242529"/>
                  </a:lnTo>
                  <a:lnTo>
                    <a:pt x="28139" y="202996"/>
                  </a:lnTo>
                  <a:lnTo>
                    <a:pt x="59719" y="171815"/>
                  </a:lnTo>
                  <a:lnTo>
                    <a:pt x="99779" y="151363"/>
                  </a:lnTo>
                  <a:lnTo>
                    <a:pt x="145922" y="144018"/>
                  </a:lnTo>
                  <a:lnTo>
                    <a:pt x="419862" y="144018"/>
                  </a:lnTo>
                  <a:lnTo>
                    <a:pt x="465956" y="136672"/>
                  </a:lnTo>
                  <a:lnTo>
                    <a:pt x="506010" y="116220"/>
                  </a:lnTo>
                  <a:lnTo>
                    <a:pt x="537609" y="85039"/>
                  </a:lnTo>
                  <a:lnTo>
                    <a:pt x="558338" y="45506"/>
                  </a:lnTo>
                  <a:lnTo>
                    <a:pt x="565784" y="0"/>
                  </a:lnTo>
                  <a:lnTo>
                    <a:pt x="573219" y="45506"/>
                  </a:lnTo>
                  <a:lnTo>
                    <a:pt x="593924" y="85039"/>
                  </a:lnTo>
                  <a:lnTo>
                    <a:pt x="625504" y="116220"/>
                  </a:lnTo>
                  <a:lnTo>
                    <a:pt x="665564" y="136672"/>
                  </a:lnTo>
                  <a:lnTo>
                    <a:pt x="711707" y="144018"/>
                  </a:lnTo>
                  <a:lnTo>
                    <a:pt x="1400937" y="144018"/>
                  </a:lnTo>
                  <a:lnTo>
                    <a:pt x="1447080" y="151363"/>
                  </a:lnTo>
                  <a:lnTo>
                    <a:pt x="1487140" y="171815"/>
                  </a:lnTo>
                  <a:lnTo>
                    <a:pt x="1518720" y="202996"/>
                  </a:lnTo>
                  <a:lnTo>
                    <a:pt x="1539425" y="242529"/>
                  </a:lnTo>
                  <a:lnTo>
                    <a:pt x="1546859" y="288035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27291" y="3005327"/>
              <a:ext cx="1925320" cy="215265"/>
            </a:xfrm>
            <a:custGeom>
              <a:avLst/>
              <a:gdLst/>
              <a:ahLst/>
              <a:cxnLst/>
              <a:rect l="l" t="t" r="r" b="b"/>
              <a:pathLst>
                <a:path w="1925320" h="215264">
                  <a:moveTo>
                    <a:pt x="1924811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1924811" y="214884"/>
                  </a:lnTo>
                  <a:lnTo>
                    <a:pt x="1924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643754" y="2937766"/>
            <a:ext cx="3763010" cy="5746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  <a:tabLst>
                <a:tab pos="1871980" algn="l"/>
              </a:tabLst>
            </a:pPr>
            <a:r>
              <a:rPr sz="1400" spc="-5" dirty="0">
                <a:latin typeface="Calibri"/>
                <a:cs typeface="Calibri"/>
              </a:rPr>
              <a:t>P(place│Jamaa-el-fna)	P(tourisme│Jamaa-el-fna)</a:t>
            </a:r>
            <a:endParaRPr sz="1400">
              <a:latin typeface="Calibri"/>
              <a:cs typeface="Calibri"/>
            </a:endParaRPr>
          </a:p>
          <a:p>
            <a:pPr marR="50800" algn="ctr">
              <a:lnSpc>
                <a:spcPct val="100000"/>
              </a:lnSpc>
              <a:spcBef>
                <a:spcPts val="380"/>
              </a:spcBef>
            </a:pPr>
            <a:r>
              <a:rPr sz="1600" b="1" spc="-10" dirty="0">
                <a:solidFill>
                  <a:srgbClr val="C0504D"/>
                </a:solidFill>
                <a:latin typeface="Calibri"/>
                <a:cs typeface="Calibri"/>
              </a:rPr>
              <a:t>Mot</a:t>
            </a:r>
            <a:r>
              <a:rPr sz="1600" b="1" spc="-2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C0504D"/>
                </a:solidFill>
                <a:latin typeface="Calibri"/>
                <a:cs typeface="Calibri"/>
              </a:rPr>
              <a:t>central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227826" y="4335779"/>
          <a:ext cx="325120" cy="189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marL="127000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31445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131445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31445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31445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21792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1764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3" y="59944"/>
                </a:lnTo>
                <a:lnTo>
                  <a:pt x="59943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812151" y="4335779"/>
          <a:ext cx="325120" cy="189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780288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0260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420859" y="4335779"/>
          <a:ext cx="325120" cy="189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941">
                <a:tc>
                  <a:txBody>
                    <a:bodyPr/>
                    <a:lstStyle/>
                    <a:p>
                      <a:pPr marL="635" algn="ctr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277">
                <a:tc>
                  <a:txBody>
                    <a:bodyPr/>
                    <a:lstStyle/>
                    <a:p>
                      <a:pPr marL="1905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63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63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63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941070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710419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1053064" y="4335779"/>
          <a:ext cx="325120" cy="189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marL="127000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31445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22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941">
                <a:tc>
                  <a:txBody>
                    <a:bodyPr/>
                    <a:lstStyle/>
                    <a:p>
                      <a:pPr marL="130810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225">
                <a:tc>
                  <a:txBody>
                    <a:bodyPr/>
                    <a:lstStyle/>
                    <a:p>
                      <a:pPr marL="131445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130810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30810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30810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30810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11042904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342623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665090" y="4335779"/>
          <a:ext cx="325120" cy="1896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451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173"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308">
                <a:tc>
                  <a:txBody>
                    <a:bodyPr/>
                    <a:lstStyle/>
                    <a:p>
                      <a:pPr marL="1905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465582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95554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56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580" y="190322"/>
            <a:ext cx="2136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Skip-gram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5614796" y="3796665"/>
            <a:ext cx="4753610" cy="370840"/>
            <a:chOff x="5614796" y="3796665"/>
            <a:chExt cx="4753610" cy="370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4796" y="3796665"/>
              <a:ext cx="1584959" cy="3703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3192" y="3796665"/>
              <a:ext cx="1584959" cy="370331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53966" y="3790315"/>
          <a:ext cx="788987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3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3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Jamaa-el-fna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tourisme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climat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chaud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8361680" y="3322954"/>
            <a:ext cx="1095375" cy="537845"/>
          </a:xfrm>
          <a:custGeom>
            <a:avLst/>
            <a:gdLst/>
            <a:ahLst/>
            <a:cxnLst/>
            <a:rect l="l" t="t" r="r" b="b"/>
            <a:pathLst>
              <a:path w="1095375" h="537845">
                <a:moveTo>
                  <a:pt x="643254" y="0"/>
                </a:moveTo>
                <a:lnTo>
                  <a:pt x="601091" y="1016"/>
                </a:lnTo>
                <a:lnTo>
                  <a:pt x="558292" y="4572"/>
                </a:lnTo>
                <a:lnTo>
                  <a:pt x="498855" y="13843"/>
                </a:lnTo>
                <a:lnTo>
                  <a:pt x="441451" y="27305"/>
                </a:lnTo>
                <a:lnTo>
                  <a:pt x="386334" y="44958"/>
                </a:lnTo>
                <a:lnTo>
                  <a:pt x="333755" y="66675"/>
                </a:lnTo>
                <a:lnTo>
                  <a:pt x="283972" y="91948"/>
                </a:lnTo>
                <a:lnTo>
                  <a:pt x="237109" y="120650"/>
                </a:lnTo>
                <a:lnTo>
                  <a:pt x="193675" y="152527"/>
                </a:lnTo>
                <a:lnTo>
                  <a:pt x="153924" y="187198"/>
                </a:lnTo>
                <a:lnTo>
                  <a:pt x="117983" y="224536"/>
                </a:lnTo>
                <a:lnTo>
                  <a:pt x="86233" y="264414"/>
                </a:lnTo>
                <a:lnTo>
                  <a:pt x="59054" y="306197"/>
                </a:lnTo>
                <a:lnTo>
                  <a:pt x="36575" y="350139"/>
                </a:lnTo>
                <a:lnTo>
                  <a:pt x="19176" y="395478"/>
                </a:lnTo>
                <a:lnTo>
                  <a:pt x="7239" y="442341"/>
                </a:lnTo>
                <a:lnTo>
                  <a:pt x="889" y="490220"/>
                </a:lnTo>
                <a:lnTo>
                  <a:pt x="0" y="514477"/>
                </a:lnTo>
                <a:lnTo>
                  <a:pt x="508" y="537845"/>
                </a:lnTo>
                <a:lnTo>
                  <a:pt x="29083" y="537210"/>
                </a:lnTo>
                <a:lnTo>
                  <a:pt x="28448" y="513715"/>
                </a:lnTo>
                <a:lnTo>
                  <a:pt x="29464" y="491363"/>
                </a:lnTo>
                <a:lnTo>
                  <a:pt x="35305" y="447040"/>
                </a:lnTo>
                <a:lnTo>
                  <a:pt x="46609" y="403479"/>
                </a:lnTo>
                <a:lnTo>
                  <a:pt x="62992" y="361061"/>
                </a:lnTo>
                <a:lnTo>
                  <a:pt x="84074" y="320040"/>
                </a:lnTo>
                <a:lnTo>
                  <a:pt x="109854" y="280543"/>
                </a:lnTo>
                <a:lnTo>
                  <a:pt x="139826" y="242950"/>
                </a:lnTo>
                <a:lnTo>
                  <a:pt x="173990" y="207518"/>
                </a:lnTo>
                <a:lnTo>
                  <a:pt x="211963" y="174498"/>
                </a:lnTo>
                <a:lnTo>
                  <a:pt x="253492" y="144018"/>
                </a:lnTo>
                <a:lnTo>
                  <a:pt x="298323" y="116712"/>
                </a:lnTo>
                <a:lnTo>
                  <a:pt x="346201" y="92456"/>
                </a:lnTo>
                <a:lnTo>
                  <a:pt x="396748" y="71628"/>
                </a:lnTo>
                <a:lnTo>
                  <a:pt x="449706" y="54737"/>
                </a:lnTo>
                <a:lnTo>
                  <a:pt x="504951" y="41656"/>
                </a:lnTo>
                <a:lnTo>
                  <a:pt x="562101" y="33020"/>
                </a:lnTo>
                <a:lnTo>
                  <a:pt x="602996" y="29464"/>
                </a:lnTo>
                <a:lnTo>
                  <a:pt x="643636" y="28575"/>
                </a:lnTo>
                <a:lnTo>
                  <a:pt x="835924" y="28575"/>
                </a:lnTo>
                <a:lnTo>
                  <a:pt x="804418" y="19558"/>
                </a:lnTo>
                <a:lnTo>
                  <a:pt x="765683" y="11303"/>
                </a:lnTo>
                <a:lnTo>
                  <a:pt x="725804" y="5207"/>
                </a:lnTo>
                <a:lnTo>
                  <a:pt x="684911" y="1397"/>
                </a:lnTo>
                <a:lnTo>
                  <a:pt x="664210" y="381"/>
                </a:lnTo>
                <a:lnTo>
                  <a:pt x="643254" y="0"/>
                </a:lnTo>
                <a:close/>
              </a:path>
              <a:path w="1095375" h="537845">
                <a:moveTo>
                  <a:pt x="1028771" y="171585"/>
                </a:moveTo>
                <a:lnTo>
                  <a:pt x="1007491" y="189484"/>
                </a:lnTo>
                <a:lnTo>
                  <a:pt x="1095375" y="227584"/>
                </a:lnTo>
                <a:lnTo>
                  <a:pt x="1084594" y="182625"/>
                </a:lnTo>
                <a:lnTo>
                  <a:pt x="1038987" y="182625"/>
                </a:lnTo>
                <a:lnTo>
                  <a:pt x="1028771" y="171585"/>
                </a:lnTo>
                <a:close/>
              </a:path>
              <a:path w="1095375" h="537845">
                <a:moveTo>
                  <a:pt x="1050562" y="153256"/>
                </a:moveTo>
                <a:lnTo>
                  <a:pt x="1028771" y="171585"/>
                </a:lnTo>
                <a:lnTo>
                  <a:pt x="1038987" y="182625"/>
                </a:lnTo>
                <a:lnTo>
                  <a:pt x="1059815" y="163068"/>
                </a:lnTo>
                <a:lnTo>
                  <a:pt x="1050562" y="153256"/>
                </a:lnTo>
                <a:close/>
              </a:path>
              <a:path w="1095375" h="537845">
                <a:moveTo>
                  <a:pt x="1073023" y="134366"/>
                </a:moveTo>
                <a:lnTo>
                  <a:pt x="1050562" y="153256"/>
                </a:lnTo>
                <a:lnTo>
                  <a:pt x="1059815" y="163068"/>
                </a:lnTo>
                <a:lnTo>
                  <a:pt x="1038987" y="182625"/>
                </a:lnTo>
                <a:lnTo>
                  <a:pt x="1084594" y="182625"/>
                </a:lnTo>
                <a:lnTo>
                  <a:pt x="1073023" y="134366"/>
                </a:lnTo>
                <a:close/>
              </a:path>
              <a:path w="1095375" h="537845">
                <a:moveTo>
                  <a:pt x="835924" y="28575"/>
                </a:moveTo>
                <a:lnTo>
                  <a:pt x="643636" y="28575"/>
                </a:lnTo>
                <a:lnTo>
                  <a:pt x="663701" y="28956"/>
                </a:lnTo>
                <a:lnTo>
                  <a:pt x="683514" y="29972"/>
                </a:lnTo>
                <a:lnTo>
                  <a:pt x="722629" y="33528"/>
                </a:lnTo>
                <a:lnTo>
                  <a:pt x="760856" y="39497"/>
                </a:lnTo>
                <a:lnTo>
                  <a:pt x="798322" y="47498"/>
                </a:lnTo>
                <a:lnTo>
                  <a:pt x="869061" y="70104"/>
                </a:lnTo>
                <a:lnTo>
                  <a:pt x="934085" y="100711"/>
                </a:lnTo>
                <a:lnTo>
                  <a:pt x="992251" y="138811"/>
                </a:lnTo>
                <a:lnTo>
                  <a:pt x="1028771" y="171585"/>
                </a:lnTo>
                <a:lnTo>
                  <a:pt x="1050562" y="153256"/>
                </a:lnTo>
                <a:lnTo>
                  <a:pt x="1008761" y="115570"/>
                </a:lnTo>
                <a:lnTo>
                  <a:pt x="947166" y="75184"/>
                </a:lnTo>
                <a:lnTo>
                  <a:pt x="878586" y="43180"/>
                </a:lnTo>
                <a:lnTo>
                  <a:pt x="842137" y="30353"/>
                </a:lnTo>
                <a:lnTo>
                  <a:pt x="835924" y="285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608320" y="2505582"/>
            <a:ext cx="4761230" cy="1345565"/>
            <a:chOff x="5608320" y="2505582"/>
            <a:chExt cx="4761230" cy="1345565"/>
          </a:xfrm>
        </p:grpSpPr>
        <p:sp>
          <p:nvSpPr>
            <p:cNvPr id="9" name="object 9"/>
            <p:cNvSpPr/>
            <p:nvPr/>
          </p:nvSpPr>
          <p:spPr>
            <a:xfrm>
              <a:off x="6621653" y="3308349"/>
              <a:ext cx="1096010" cy="542290"/>
            </a:xfrm>
            <a:custGeom>
              <a:avLst/>
              <a:gdLst/>
              <a:ahLst/>
              <a:cxnLst/>
              <a:rect l="l" t="t" r="r" b="b"/>
              <a:pathLst>
                <a:path w="1096009" h="542289">
                  <a:moveTo>
                    <a:pt x="658185" y="28575"/>
                  </a:moveTo>
                  <a:lnTo>
                    <a:pt x="456438" y="28575"/>
                  </a:lnTo>
                  <a:lnTo>
                    <a:pt x="476757" y="28955"/>
                  </a:lnTo>
                  <a:lnTo>
                    <a:pt x="497331" y="29845"/>
                  </a:lnTo>
                  <a:lnTo>
                    <a:pt x="538606" y="33527"/>
                  </a:lnTo>
                  <a:lnTo>
                    <a:pt x="595629" y="42672"/>
                  </a:lnTo>
                  <a:lnTo>
                    <a:pt x="650748" y="56134"/>
                  </a:lnTo>
                  <a:lnTo>
                    <a:pt x="703579" y="73405"/>
                  </a:lnTo>
                  <a:lnTo>
                    <a:pt x="753999" y="94614"/>
                  </a:lnTo>
                  <a:lnTo>
                    <a:pt x="801624" y="119125"/>
                  </a:lnTo>
                  <a:lnTo>
                    <a:pt x="846074" y="146812"/>
                  </a:lnTo>
                  <a:lnTo>
                    <a:pt x="887222" y="177546"/>
                  </a:lnTo>
                  <a:lnTo>
                    <a:pt x="924941" y="210947"/>
                  </a:lnTo>
                  <a:lnTo>
                    <a:pt x="958596" y="246507"/>
                  </a:lnTo>
                  <a:lnTo>
                    <a:pt x="988314" y="284352"/>
                  </a:lnTo>
                  <a:lnTo>
                    <a:pt x="1013587" y="323850"/>
                  </a:lnTo>
                  <a:lnTo>
                    <a:pt x="1034288" y="365125"/>
                  </a:lnTo>
                  <a:lnTo>
                    <a:pt x="1050163" y="407543"/>
                  </a:lnTo>
                  <a:lnTo>
                    <a:pt x="1060830" y="450976"/>
                  </a:lnTo>
                  <a:lnTo>
                    <a:pt x="1066292" y="495426"/>
                  </a:lnTo>
                  <a:lnTo>
                    <a:pt x="1066927" y="517779"/>
                  </a:lnTo>
                  <a:lnTo>
                    <a:pt x="1066038" y="541274"/>
                  </a:lnTo>
                  <a:lnTo>
                    <a:pt x="1094613" y="542289"/>
                  </a:lnTo>
                  <a:lnTo>
                    <a:pt x="1095502" y="518794"/>
                  </a:lnTo>
                  <a:lnTo>
                    <a:pt x="1094867" y="494538"/>
                  </a:lnTo>
                  <a:lnTo>
                    <a:pt x="1092707" y="470535"/>
                  </a:lnTo>
                  <a:lnTo>
                    <a:pt x="1084072" y="423163"/>
                  </a:lnTo>
                  <a:lnTo>
                    <a:pt x="1069848" y="376936"/>
                  </a:lnTo>
                  <a:lnTo>
                    <a:pt x="1050417" y="332231"/>
                  </a:lnTo>
                  <a:lnTo>
                    <a:pt x="1026032" y="289178"/>
                  </a:lnTo>
                  <a:lnTo>
                    <a:pt x="996950" y="248158"/>
                  </a:lnTo>
                  <a:lnTo>
                    <a:pt x="963549" y="209296"/>
                  </a:lnTo>
                  <a:lnTo>
                    <a:pt x="925956" y="172974"/>
                  </a:lnTo>
                  <a:lnTo>
                    <a:pt x="884681" y="139319"/>
                  </a:lnTo>
                  <a:lnTo>
                    <a:pt x="839851" y="108712"/>
                  </a:lnTo>
                  <a:lnTo>
                    <a:pt x="791845" y="81279"/>
                  </a:lnTo>
                  <a:lnTo>
                    <a:pt x="740664" y="57530"/>
                  </a:lnTo>
                  <a:lnTo>
                    <a:pt x="686943" y="37337"/>
                  </a:lnTo>
                  <a:lnTo>
                    <a:pt x="659129" y="28828"/>
                  </a:lnTo>
                  <a:lnTo>
                    <a:pt x="658185" y="28575"/>
                  </a:lnTo>
                  <a:close/>
                </a:path>
                <a:path w="1096009" h="542289">
                  <a:moveTo>
                    <a:pt x="21971" y="134238"/>
                  </a:moveTo>
                  <a:lnTo>
                    <a:pt x="0" y="227457"/>
                  </a:lnTo>
                  <a:lnTo>
                    <a:pt x="87756" y="189102"/>
                  </a:lnTo>
                  <a:lnTo>
                    <a:pt x="79076" y="181863"/>
                  </a:lnTo>
                  <a:lnTo>
                    <a:pt x="56642" y="181863"/>
                  </a:lnTo>
                  <a:lnTo>
                    <a:pt x="34798" y="163449"/>
                  </a:lnTo>
                  <a:lnTo>
                    <a:pt x="44024" y="152631"/>
                  </a:lnTo>
                  <a:lnTo>
                    <a:pt x="21971" y="134238"/>
                  </a:lnTo>
                  <a:close/>
                </a:path>
                <a:path w="1096009" h="542289">
                  <a:moveTo>
                    <a:pt x="44024" y="152631"/>
                  </a:moveTo>
                  <a:lnTo>
                    <a:pt x="34798" y="163449"/>
                  </a:lnTo>
                  <a:lnTo>
                    <a:pt x="56642" y="181863"/>
                  </a:lnTo>
                  <a:lnTo>
                    <a:pt x="65277" y="171323"/>
                  </a:lnTo>
                  <a:lnTo>
                    <a:pt x="65823" y="170811"/>
                  </a:lnTo>
                  <a:lnTo>
                    <a:pt x="44024" y="152631"/>
                  </a:lnTo>
                  <a:close/>
                </a:path>
                <a:path w="1096009" h="542289">
                  <a:moveTo>
                    <a:pt x="65823" y="170811"/>
                  </a:moveTo>
                  <a:lnTo>
                    <a:pt x="65277" y="171323"/>
                  </a:lnTo>
                  <a:lnTo>
                    <a:pt x="56642" y="181863"/>
                  </a:lnTo>
                  <a:lnTo>
                    <a:pt x="79076" y="181863"/>
                  </a:lnTo>
                  <a:lnTo>
                    <a:pt x="65823" y="170811"/>
                  </a:lnTo>
                  <a:close/>
                </a:path>
                <a:path w="1096009" h="542289">
                  <a:moveTo>
                    <a:pt x="456946" y="0"/>
                  </a:moveTo>
                  <a:lnTo>
                    <a:pt x="414908" y="1142"/>
                  </a:lnTo>
                  <a:lnTo>
                    <a:pt x="373761" y="4572"/>
                  </a:lnTo>
                  <a:lnTo>
                    <a:pt x="333248" y="10667"/>
                  </a:lnTo>
                  <a:lnTo>
                    <a:pt x="294131" y="18796"/>
                  </a:lnTo>
                  <a:lnTo>
                    <a:pt x="256031" y="29337"/>
                  </a:lnTo>
                  <a:lnTo>
                    <a:pt x="219201" y="42163"/>
                  </a:lnTo>
                  <a:lnTo>
                    <a:pt x="183769" y="57150"/>
                  </a:lnTo>
                  <a:lnTo>
                    <a:pt x="117855" y="93472"/>
                  </a:lnTo>
                  <a:lnTo>
                    <a:pt x="59308" y="137922"/>
                  </a:lnTo>
                  <a:lnTo>
                    <a:pt x="44024" y="152631"/>
                  </a:lnTo>
                  <a:lnTo>
                    <a:pt x="65823" y="170811"/>
                  </a:lnTo>
                  <a:lnTo>
                    <a:pt x="77470" y="159892"/>
                  </a:lnTo>
                  <a:lnTo>
                    <a:pt x="104013" y="138049"/>
                  </a:lnTo>
                  <a:lnTo>
                    <a:pt x="162814" y="99822"/>
                  </a:lnTo>
                  <a:lnTo>
                    <a:pt x="228600" y="69214"/>
                  </a:lnTo>
                  <a:lnTo>
                    <a:pt x="300100" y="46862"/>
                  </a:lnTo>
                  <a:lnTo>
                    <a:pt x="337947" y="38862"/>
                  </a:lnTo>
                  <a:lnTo>
                    <a:pt x="376554" y="33020"/>
                  </a:lnTo>
                  <a:lnTo>
                    <a:pt x="416051" y="29717"/>
                  </a:lnTo>
                  <a:lnTo>
                    <a:pt x="456438" y="28575"/>
                  </a:lnTo>
                  <a:lnTo>
                    <a:pt x="658185" y="28575"/>
                  </a:lnTo>
                  <a:lnTo>
                    <a:pt x="630808" y="21209"/>
                  </a:lnTo>
                  <a:lnTo>
                    <a:pt x="572516" y="9398"/>
                  </a:lnTo>
                  <a:lnTo>
                    <a:pt x="520953" y="3048"/>
                  </a:lnTo>
                  <a:lnTo>
                    <a:pt x="478027" y="380"/>
                  </a:lnTo>
                  <a:lnTo>
                    <a:pt x="456946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89218" y="2510154"/>
              <a:ext cx="3599815" cy="1019175"/>
            </a:xfrm>
            <a:custGeom>
              <a:avLst/>
              <a:gdLst/>
              <a:ahLst/>
              <a:cxnLst/>
              <a:rect l="l" t="t" r="r" b="b"/>
              <a:pathLst>
                <a:path w="3599815" h="1019175">
                  <a:moveTo>
                    <a:pt x="0" y="1018921"/>
                  </a:moveTo>
                  <a:lnTo>
                    <a:pt x="2246" y="950178"/>
                  </a:lnTo>
                  <a:lnTo>
                    <a:pt x="12652" y="882608"/>
                  </a:lnTo>
                  <a:lnTo>
                    <a:pt x="30953" y="816364"/>
                  </a:lnTo>
                  <a:lnTo>
                    <a:pt x="56886" y="751595"/>
                  </a:lnTo>
                  <a:lnTo>
                    <a:pt x="90186" y="688456"/>
                  </a:lnTo>
                  <a:lnTo>
                    <a:pt x="130589" y="627096"/>
                  </a:lnTo>
                  <a:lnTo>
                    <a:pt x="177833" y="567668"/>
                  </a:lnTo>
                  <a:lnTo>
                    <a:pt x="203937" y="538725"/>
                  </a:lnTo>
                  <a:lnTo>
                    <a:pt x="231652" y="510323"/>
                  </a:lnTo>
                  <a:lnTo>
                    <a:pt x="260945" y="482480"/>
                  </a:lnTo>
                  <a:lnTo>
                    <a:pt x="291784" y="455214"/>
                  </a:lnTo>
                  <a:lnTo>
                    <a:pt x="324134" y="428545"/>
                  </a:lnTo>
                  <a:lnTo>
                    <a:pt x="357963" y="402492"/>
                  </a:lnTo>
                  <a:lnTo>
                    <a:pt x="393239" y="377073"/>
                  </a:lnTo>
                  <a:lnTo>
                    <a:pt x="429928" y="352308"/>
                  </a:lnTo>
                  <a:lnTo>
                    <a:pt x="467996" y="328216"/>
                  </a:lnTo>
                  <a:lnTo>
                    <a:pt x="507412" y="304815"/>
                  </a:lnTo>
                  <a:lnTo>
                    <a:pt x="548142" y="282125"/>
                  </a:lnTo>
                  <a:lnTo>
                    <a:pt x="590153" y="260165"/>
                  </a:lnTo>
                  <a:lnTo>
                    <a:pt x="633413" y="238953"/>
                  </a:lnTo>
                  <a:lnTo>
                    <a:pt x="677887" y="218508"/>
                  </a:lnTo>
                  <a:lnTo>
                    <a:pt x="723544" y="198850"/>
                  </a:lnTo>
                  <a:lnTo>
                    <a:pt x="770350" y="179997"/>
                  </a:lnTo>
                  <a:lnTo>
                    <a:pt x="818272" y="161969"/>
                  </a:lnTo>
                  <a:lnTo>
                    <a:pt x="867278" y="144784"/>
                  </a:lnTo>
                  <a:lnTo>
                    <a:pt x="917334" y="128462"/>
                  </a:lnTo>
                  <a:lnTo>
                    <a:pt x="968407" y="113020"/>
                  </a:lnTo>
                  <a:lnTo>
                    <a:pt x="1020464" y="98479"/>
                  </a:lnTo>
                  <a:lnTo>
                    <a:pt x="1073473" y="84857"/>
                  </a:lnTo>
                  <a:lnTo>
                    <a:pt x="1127400" y="72174"/>
                  </a:lnTo>
                  <a:lnTo>
                    <a:pt x="1182213" y="60447"/>
                  </a:lnTo>
                  <a:lnTo>
                    <a:pt x="1237877" y="49697"/>
                  </a:lnTo>
                  <a:lnTo>
                    <a:pt x="1294362" y="39942"/>
                  </a:lnTo>
                  <a:lnTo>
                    <a:pt x="1351632" y="31200"/>
                  </a:lnTo>
                  <a:lnTo>
                    <a:pt x="1409657" y="23492"/>
                  </a:lnTo>
                  <a:lnTo>
                    <a:pt x="1468401" y="16836"/>
                  </a:lnTo>
                  <a:lnTo>
                    <a:pt x="1527833" y="11251"/>
                  </a:lnTo>
                  <a:lnTo>
                    <a:pt x="1587920" y="6756"/>
                  </a:lnTo>
                  <a:lnTo>
                    <a:pt x="1648628" y="3369"/>
                  </a:lnTo>
                  <a:lnTo>
                    <a:pt x="1709924" y="1111"/>
                  </a:lnTo>
                  <a:lnTo>
                    <a:pt x="1771777" y="0"/>
                  </a:lnTo>
                  <a:lnTo>
                    <a:pt x="1832403" y="39"/>
                  </a:lnTo>
                  <a:lnTo>
                    <a:pt x="1892558" y="1187"/>
                  </a:lnTo>
                  <a:lnTo>
                    <a:pt x="1952209" y="3427"/>
                  </a:lnTo>
                  <a:lnTo>
                    <a:pt x="2011326" y="6742"/>
                  </a:lnTo>
                  <a:lnTo>
                    <a:pt x="2069876" y="11114"/>
                  </a:lnTo>
                  <a:lnTo>
                    <a:pt x="2127826" y="16526"/>
                  </a:lnTo>
                  <a:lnTo>
                    <a:pt x="2185145" y="22961"/>
                  </a:lnTo>
                  <a:lnTo>
                    <a:pt x="2241801" y="30401"/>
                  </a:lnTo>
                  <a:lnTo>
                    <a:pt x="2297763" y="38829"/>
                  </a:lnTo>
                  <a:lnTo>
                    <a:pt x="2352997" y="48228"/>
                  </a:lnTo>
                  <a:lnTo>
                    <a:pt x="2407472" y="58580"/>
                  </a:lnTo>
                  <a:lnTo>
                    <a:pt x="2461156" y="69869"/>
                  </a:lnTo>
                  <a:lnTo>
                    <a:pt x="2514017" y="82077"/>
                  </a:lnTo>
                  <a:lnTo>
                    <a:pt x="2566023" y="95187"/>
                  </a:lnTo>
                  <a:lnTo>
                    <a:pt x="2617143" y="109182"/>
                  </a:lnTo>
                  <a:lnTo>
                    <a:pt x="2667343" y="124043"/>
                  </a:lnTo>
                  <a:lnTo>
                    <a:pt x="2716593" y="139755"/>
                  </a:lnTo>
                  <a:lnTo>
                    <a:pt x="2764860" y="156299"/>
                  </a:lnTo>
                  <a:lnTo>
                    <a:pt x="2812112" y="173658"/>
                  </a:lnTo>
                  <a:lnTo>
                    <a:pt x="2858317" y="191816"/>
                  </a:lnTo>
                  <a:lnTo>
                    <a:pt x="2903443" y="210755"/>
                  </a:lnTo>
                  <a:lnTo>
                    <a:pt x="2947459" y="230457"/>
                  </a:lnTo>
                  <a:lnTo>
                    <a:pt x="2990332" y="250905"/>
                  </a:lnTo>
                  <a:lnTo>
                    <a:pt x="3032030" y="272083"/>
                  </a:lnTo>
                  <a:lnTo>
                    <a:pt x="3072522" y="293972"/>
                  </a:lnTo>
                  <a:lnTo>
                    <a:pt x="3111775" y="316556"/>
                  </a:lnTo>
                  <a:lnTo>
                    <a:pt x="3149757" y="339817"/>
                  </a:lnTo>
                  <a:lnTo>
                    <a:pt x="3186437" y="363738"/>
                  </a:lnTo>
                  <a:lnTo>
                    <a:pt x="3221782" y="388301"/>
                  </a:lnTo>
                  <a:lnTo>
                    <a:pt x="3255760" y="413490"/>
                  </a:lnTo>
                  <a:lnTo>
                    <a:pt x="3288340" y="439288"/>
                  </a:lnTo>
                  <a:lnTo>
                    <a:pt x="3319490" y="465676"/>
                  </a:lnTo>
                  <a:lnTo>
                    <a:pt x="3349177" y="492637"/>
                  </a:lnTo>
                  <a:lnTo>
                    <a:pt x="3377370" y="520155"/>
                  </a:lnTo>
                  <a:lnTo>
                    <a:pt x="3404036" y="548212"/>
                  </a:lnTo>
                  <a:lnTo>
                    <a:pt x="3452661" y="605874"/>
                  </a:lnTo>
                  <a:lnTo>
                    <a:pt x="3494796" y="665484"/>
                  </a:lnTo>
                  <a:lnTo>
                    <a:pt x="3530187" y="726905"/>
                  </a:lnTo>
                  <a:lnTo>
                    <a:pt x="3558576" y="789999"/>
                  </a:lnTo>
                  <a:lnTo>
                    <a:pt x="3579709" y="854627"/>
                  </a:lnTo>
                  <a:lnTo>
                    <a:pt x="3593328" y="920651"/>
                  </a:lnTo>
                  <a:lnTo>
                    <a:pt x="3599180" y="987933"/>
                  </a:lnTo>
                  <a:lnTo>
                    <a:pt x="3599434" y="996315"/>
                  </a:lnTo>
                  <a:lnTo>
                    <a:pt x="3599434" y="1004570"/>
                  </a:lnTo>
                  <a:lnTo>
                    <a:pt x="3599307" y="1012952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81288" y="3508247"/>
              <a:ext cx="1583690" cy="288290"/>
            </a:xfrm>
            <a:custGeom>
              <a:avLst/>
              <a:gdLst/>
              <a:ahLst/>
              <a:cxnLst/>
              <a:rect l="l" t="t" r="r" b="b"/>
              <a:pathLst>
                <a:path w="1583690" h="288289">
                  <a:moveTo>
                    <a:pt x="1583435" y="288035"/>
                  </a:moveTo>
                  <a:lnTo>
                    <a:pt x="1576001" y="242529"/>
                  </a:lnTo>
                  <a:lnTo>
                    <a:pt x="1555296" y="202996"/>
                  </a:lnTo>
                  <a:lnTo>
                    <a:pt x="1523716" y="171815"/>
                  </a:lnTo>
                  <a:lnTo>
                    <a:pt x="1483656" y="151363"/>
                  </a:lnTo>
                  <a:lnTo>
                    <a:pt x="1437512" y="144018"/>
                  </a:lnTo>
                  <a:lnTo>
                    <a:pt x="1150238" y="144018"/>
                  </a:lnTo>
                  <a:lnTo>
                    <a:pt x="1104095" y="136672"/>
                  </a:lnTo>
                  <a:lnTo>
                    <a:pt x="1064035" y="116220"/>
                  </a:lnTo>
                  <a:lnTo>
                    <a:pt x="1032455" y="85039"/>
                  </a:lnTo>
                  <a:lnTo>
                    <a:pt x="1011750" y="45506"/>
                  </a:lnTo>
                  <a:lnTo>
                    <a:pt x="1004315" y="0"/>
                  </a:lnTo>
                  <a:lnTo>
                    <a:pt x="996869" y="45506"/>
                  </a:lnTo>
                  <a:lnTo>
                    <a:pt x="976140" y="85039"/>
                  </a:lnTo>
                  <a:lnTo>
                    <a:pt x="944541" y="116220"/>
                  </a:lnTo>
                  <a:lnTo>
                    <a:pt x="904487" y="136672"/>
                  </a:lnTo>
                  <a:lnTo>
                    <a:pt x="858392" y="144018"/>
                  </a:lnTo>
                  <a:lnTo>
                    <a:pt x="145922" y="144018"/>
                  </a:lnTo>
                  <a:lnTo>
                    <a:pt x="99779" y="151363"/>
                  </a:lnTo>
                  <a:lnTo>
                    <a:pt x="59719" y="171815"/>
                  </a:lnTo>
                  <a:lnTo>
                    <a:pt x="28139" y="202996"/>
                  </a:lnTo>
                  <a:lnTo>
                    <a:pt x="7434" y="242529"/>
                  </a:lnTo>
                  <a:lnTo>
                    <a:pt x="0" y="288035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12892" y="3508247"/>
              <a:ext cx="1583690" cy="288290"/>
            </a:xfrm>
            <a:custGeom>
              <a:avLst/>
              <a:gdLst/>
              <a:ahLst/>
              <a:cxnLst/>
              <a:rect l="l" t="t" r="r" b="b"/>
              <a:pathLst>
                <a:path w="1583690" h="288289">
                  <a:moveTo>
                    <a:pt x="0" y="288035"/>
                  </a:moveTo>
                  <a:lnTo>
                    <a:pt x="7434" y="242529"/>
                  </a:lnTo>
                  <a:lnTo>
                    <a:pt x="28139" y="202996"/>
                  </a:lnTo>
                  <a:lnTo>
                    <a:pt x="59719" y="171815"/>
                  </a:lnTo>
                  <a:lnTo>
                    <a:pt x="99779" y="151363"/>
                  </a:lnTo>
                  <a:lnTo>
                    <a:pt x="145923" y="144018"/>
                  </a:lnTo>
                  <a:lnTo>
                    <a:pt x="433197" y="144018"/>
                  </a:lnTo>
                  <a:lnTo>
                    <a:pt x="479340" y="136672"/>
                  </a:lnTo>
                  <a:lnTo>
                    <a:pt x="519400" y="116220"/>
                  </a:lnTo>
                  <a:lnTo>
                    <a:pt x="550980" y="85039"/>
                  </a:lnTo>
                  <a:lnTo>
                    <a:pt x="571685" y="45506"/>
                  </a:lnTo>
                  <a:lnTo>
                    <a:pt x="579120" y="0"/>
                  </a:lnTo>
                  <a:lnTo>
                    <a:pt x="586566" y="45506"/>
                  </a:lnTo>
                  <a:lnTo>
                    <a:pt x="607295" y="85039"/>
                  </a:lnTo>
                  <a:lnTo>
                    <a:pt x="638894" y="116220"/>
                  </a:lnTo>
                  <a:lnTo>
                    <a:pt x="678948" y="136672"/>
                  </a:lnTo>
                  <a:lnTo>
                    <a:pt x="725043" y="144018"/>
                  </a:lnTo>
                  <a:lnTo>
                    <a:pt x="1437513" y="144018"/>
                  </a:lnTo>
                  <a:lnTo>
                    <a:pt x="1483656" y="151363"/>
                  </a:lnTo>
                  <a:lnTo>
                    <a:pt x="1523716" y="171815"/>
                  </a:lnTo>
                  <a:lnTo>
                    <a:pt x="1555296" y="202996"/>
                  </a:lnTo>
                  <a:lnTo>
                    <a:pt x="1576001" y="242529"/>
                  </a:lnTo>
                  <a:lnTo>
                    <a:pt x="1583436" y="288035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30123" y="926719"/>
            <a:ext cx="11090910" cy="2599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passe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ensuite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"tourisme"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considère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paire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(tourisme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entrée,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Jamaa-el-fna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sortie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souhaitée)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10" dirty="0">
                <a:latin typeface="Calibri"/>
                <a:cs typeface="Calibri"/>
              </a:rPr>
              <a:t>fait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ajuster</a:t>
            </a:r>
            <a:r>
              <a:rPr sz="1800" dirty="0">
                <a:latin typeface="Calibri"/>
                <a:cs typeface="Calibri"/>
              </a:rPr>
              <a:t> les </a:t>
            </a:r>
            <a:r>
              <a:rPr sz="1800" spc="-10" dirty="0">
                <a:latin typeface="Calibri"/>
                <a:cs typeface="Calibri"/>
              </a:rPr>
              <a:t>paramètres.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Calibri"/>
                <a:cs typeface="Calibri"/>
              </a:rPr>
              <a:t>Puis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considère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paire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(tourisme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entrée,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climat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sortie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souhaitée)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ainsi</a:t>
            </a:r>
            <a:r>
              <a:rPr sz="1800" spc="-5" dirty="0">
                <a:latin typeface="Calibri"/>
                <a:cs typeface="Calibri"/>
              </a:rPr>
              <a:t> 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suite</a:t>
            </a:r>
            <a:r>
              <a:rPr sz="1800" dirty="0">
                <a:latin typeface="Calibri"/>
                <a:cs typeface="Calibri"/>
              </a:rPr>
              <a:t> …</a:t>
            </a:r>
            <a:endParaRPr sz="1800">
              <a:latin typeface="Calibri"/>
              <a:cs typeface="Calibri"/>
            </a:endParaRPr>
          </a:p>
          <a:p>
            <a:pPr marL="3606800" algn="ctr">
              <a:lnSpc>
                <a:spcPts val="1695"/>
              </a:lnSpc>
              <a:spcBef>
                <a:spcPts val="1385"/>
              </a:spcBef>
            </a:pP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Taille</a:t>
            </a:r>
            <a:r>
              <a:rPr sz="1600" b="1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de la</a:t>
            </a:r>
            <a:r>
              <a:rPr sz="16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fenêtre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 :</a:t>
            </a:r>
            <a:r>
              <a:rPr sz="160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3626485" algn="ctr">
              <a:lnSpc>
                <a:spcPts val="1935"/>
              </a:lnSpc>
            </a:pPr>
            <a:r>
              <a:rPr sz="1800" b="1" spc="-15" dirty="0">
                <a:solidFill>
                  <a:srgbClr val="1F487C"/>
                </a:solidFill>
                <a:latin typeface="Calibri"/>
                <a:cs typeface="Calibri"/>
              </a:rPr>
              <a:t>Contexte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alibri"/>
              <a:cs typeface="Calibri"/>
            </a:endParaRPr>
          </a:p>
          <a:p>
            <a:pPr marL="3548379" algn="ctr">
              <a:lnSpc>
                <a:spcPct val="100000"/>
              </a:lnSpc>
              <a:tabLst>
                <a:tab pos="5543550" algn="l"/>
              </a:tabLst>
            </a:pPr>
            <a:r>
              <a:rPr sz="1400" spc="-5" dirty="0">
                <a:latin typeface="Calibri"/>
                <a:cs typeface="Calibri"/>
              </a:rPr>
              <a:t>P(Jamaa-el-fna│tourisme)	P(climat│tourisme)</a:t>
            </a:r>
            <a:endParaRPr sz="1400">
              <a:latin typeface="Calibri"/>
              <a:cs typeface="Calibri"/>
            </a:endParaRPr>
          </a:p>
          <a:p>
            <a:pPr marL="6906259">
              <a:lnSpc>
                <a:spcPct val="100000"/>
              </a:lnSpc>
              <a:spcBef>
                <a:spcPts val="490"/>
              </a:spcBef>
            </a:pPr>
            <a:r>
              <a:rPr sz="1600" b="1" spc="-10" dirty="0">
                <a:solidFill>
                  <a:srgbClr val="C0504D"/>
                </a:solidFill>
                <a:latin typeface="Calibri"/>
                <a:cs typeface="Calibri"/>
              </a:rPr>
              <a:t>Mot</a:t>
            </a:r>
            <a:r>
              <a:rPr sz="1600" b="1" spc="-2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C0504D"/>
                </a:solidFill>
                <a:latin typeface="Calibri"/>
                <a:cs typeface="Calibri"/>
              </a:rPr>
              <a:t>central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227826" y="4335779"/>
          <a:ext cx="325120" cy="189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marL="127000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31445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131445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31445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31445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21792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1764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3" y="59944"/>
                </a:lnTo>
                <a:lnTo>
                  <a:pt x="59943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812151" y="4335779"/>
          <a:ext cx="325120" cy="189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780288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0260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9420859" y="4335779"/>
          <a:ext cx="325120" cy="189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941">
                <a:tc>
                  <a:txBody>
                    <a:bodyPr/>
                    <a:lstStyle/>
                    <a:p>
                      <a:pPr marL="635" algn="ctr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277">
                <a:tc>
                  <a:txBody>
                    <a:bodyPr/>
                    <a:lstStyle/>
                    <a:p>
                      <a:pPr marL="1905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63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63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63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941070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710419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1053064" y="4335779"/>
          <a:ext cx="325120" cy="189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marL="127000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31445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22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941">
                <a:tc>
                  <a:txBody>
                    <a:bodyPr/>
                    <a:lstStyle/>
                    <a:p>
                      <a:pPr marL="130810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225">
                <a:tc>
                  <a:txBody>
                    <a:bodyPr/>
                    <a:lstStyle/>
                    <a:p>
                      <a:pPr marL="131445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130810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30810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30810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30810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11042904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342623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665090" y="4335779"/>
          <a:ext cx="325120" cy="1896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451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173"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308">
                <a:tc>
                  <a:txBody>
                    <a:bodyPr/>
                    <a:lstStyle/>
                    <a:p>
                      <a:pPr marL="1905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465582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5554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57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32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1192" y="190322"/>
            <a:ext cx="37706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One</a:t>
            </a:r>
            <a:r>
              <a:rPr sz="4000" spc="-25" dirty="0"/>
              <a:t> </a:t>
            </a:r>
            <a:r>
              <a:rPr sz="4000" spc="-5" dirty="0"/>
              <a:t>hot</a:t>
            </a:r>
            <a:r>
              <a:rPr sz="4000" spc="-25" dirty="0"/>
              <a:t> </a:t>
            </a:r>
            <a:r>
              <a:rPr sz="4000" spc="-10" dirty="0"/>
              <a:t>encoding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30123" y="1236345"/>
            <a:ext cx="10608310" cy="4495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Représenter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mots </a:t>
            </a:r>
            <a:r>
              <a:rPr sz="1800" spc="-10" dirty="0">
                <a:latin typeface="Calibri"/>
                <a:cs typeface="Calibri"/>
              </a:rPr>
              <a:t>contenus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texte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</a:t>
            </a:r>
            <a:r>
              <a:rPr sz="1800" dirty="0">
                <a:latin typeface="Calibri"/>
                <a:cs typeface="Calibri"/>
              </a:rPr>
              <a:t> des </a:t>
            </a:r>
            <a:r>
              <a:rPr sz="1800" spc="-10" dirty="0">
                <a:latin typeface="Calibri"/>
                <a:cs typeface="Calibri"/>
              </a:rPr>
              <a:t>nombres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savent</a:t>
            </a:r>
            <a:r>
              <a:rPr sz="1800" spc="-25" dirty="0">
                <a:latin typeface="Calibri"/>
                <a:cs typeface="Calibri"/>
              </a:rPr>
              <a:t> interpréter.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spc="-35" dirty="0">
                <a:latin typeface="Calibri"/>
                <a:cs typeface="Calibri"/>
              </a:rPr>
              <a:t>L’approche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plus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hot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encoding.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spc="-5" dirty="0">
                <a:latin typeface="Calibri"/>
                <a:cs typeface="Calibri"/>
              </a:rPr>
              <a:t>Corpus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latin typeface="Calibri"/>
                <a:cs typeface="Calibri"/>
              </a:rPr>
              <a:t>«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Marrakech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est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connue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par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 place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jamaa-el-fna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climat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chaud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sec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»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latin typeface="Calibri"/>
                <a:cs typeface="Calibri"/>
              </a:rPr>
              <a:t>«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numérique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est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</a:t>
            </a:r>
            <a:r>
              <a:rPr sz="1800" b="1" spc="-10" dirty="0">
                <a:latin typeface="Calibri"/>
                <a:cs typeface="Calibri"/>
              </a:rPr>
              <a:t> train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transformer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</a:t>
            </a:r>
            <a:r>
              <a:rPr sz="1800" b="1" spc="-5" dirty="0">
                <a:latin typeface="Calibri"/>
                <a:cs typeface="Calibri"/>
              </a:rPr>
              <a:t> monde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»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spc="-5" dirty="0">
                <a:latin typeface="Calibri"/>
                <a:cs typeface="Calibri"/>
              </a:rPr>
              <a:t>Chaque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corpus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représenté</a:t>
            </a:r>
            <a:r>
              <a:rPr sz="1800" dirty="0">
                <a:latin typeface="Calibri"/>
                <a:cs typeface="Calibri"/>
              </a:rPr>
              <a:t> par</a:t>
            </a:r>
            <a:r>
              <a:rPr sz="1800" spc="-5" dirty="0">
                <a:latin typeface="Calibri"/>
                <a:cs typeface="Calibri"/>
              </a:rPr>
              <a:t> 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vecteur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longueur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(0,…,0,1,0,…,0).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étant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spc="-5" dirty="0">
                <a:latin typeface="Calibri"/>
                <a:cs typeface="Calibri"/>
              </a:rPr>
              <a:t>longueur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vocabulaire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corpus.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spc="-10" dirty="0">
                <a:latin typeface="Calibri"/>
                <a:cs typeface="Calibri"/>
              </a:rPr>
              <a:t>considère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simplifier,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5" dirty="0">
                <a:latin typeface="Calibri"/>
                <a:cs typeface="Calibri"/>
              </a:rPr>
              <a:t>partir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corpus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présenté,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vocabulaire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V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suivant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800" b="1" dirty="0">
                <a:latin typeface="Calibri"/>
                <a:cs typeface="Calibri"/>
              </a:rPr>
              <a:t>V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{Marrakech,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est, </a:t>
            </a:r>
            <a:r>
              <a:rPr sz="1800" b="1" spc="-5" dirty="0">
                <a:latin typeface="Calibri"/>
                <a:cs typeface="Calibri"/>
              </a:rPr>
              <a:t>connue,</a:t>
            </a:r>
            <a:r>
              <a:rPr sz="1800" b="1" spc="-35" dirty="0">
                <a:latin typeface="Calibri"/>
                <a:cs typeface="Calibri"/>
              </a:rPr>
              <a:t> par,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sa, place,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jamaa-el-fna,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et, </a:t>
            </a:r>
            <a:r>
              <a:rPr sz="1800" b="1" dirty="0">
                <a:latin typeface="Calibri"/>
                <a:cs typeface="Calibri"/>
              </a:rPr>
              <a:t>son,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climat,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chaud,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sec,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numérique,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en,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train, </a:t>
            </a:r>
            <a:r>
              <a:rPr sz="1800" b="1" dirty="0">
                <a:latin typeface="Calibri"/>
                <a:cs typeface="Calibri"/>
              </a:rPr>
              <a:t>de,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b="1" spc="-20" dirty="0">
                <a:latin typeface="Calibri"/>
                <a:cs typeface="Calibri"/>
              </a:rPr>
              <a:t>transformer,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monde}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1800" b="1" dirty="0">
                <a:latin typeface="Calibri"/>
                <a:cs typeface="Calibri"/>
              </a:rPr>
              <a:t>V </a:t>
            </a:r>
            <a:r>
              <a:rPr sz="1800" spc="-10" dirty="0">
                <a:latin typeface="Calibri"/>
                <a:cs typeface="Calibri"/>
              </a:rPr>
              <a:t>représente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vocabulaire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nombre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ici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V=19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désigne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 </a:t>
            </a:r>
            <a:r>
              <a:rPr sz="1800" spc="-20" dirty="0">
                <a:latin typeface="Calibri"/>
                <a:cs typeface="Calibri"/>
              </a:rPr>
              <a:t>longueur.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9580" y="190322"/>
            <a:ext cx="2136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Skip-gram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7170801" y="3796665"/>
            <a:ext cx="4752340" cy="370840"/>
            <a:chOff x="7170801" y="3796665"/>
            <a:chExt cx="4752340" cy="3708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0801" y="3796665"/>
              <a:ext cx="1583435" cy="3703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9197" y="3796665"/>
              <a:ext cx="1583435" cy="370331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53966" y="3790315"/>
          <a:ext cx="78632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Jamaa-el-fna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tourisme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climat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9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chaud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621394" y="2002281"/>
            <a:ext cx="1821814" cy="4864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695"/>
              </a:lnSpc>
              <a:spcBef>
                <a:spcPts val="95"/>
              </a:spcBef>
            </a:pP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Taille</a:t>
            </a:r>
            <a:r>
              <a:rPr sz="1600" b="1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6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585858"/>
                </a:solidFill>
                <a:latin typeface="Calibri"/>
                <a:cs typeface="Calibri"/>
              </a:rPr>
              <a:t>fenêtre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 :</a:t>
            </a:r>
            <a:r>
              <a:rPr sz="160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19050" algn="ctr">
              <a:lnSpc>
                <a:spcPts val="1935"/>
              </a:lnSpc>
            </a:pPr>
            <a:r>
              <a:rPr sz="1800" b="1" spc="-15" dirty="0">
                <a:solidFill>
                  <a:srgbClr val="1F487C"/>
                </a:solidFill>
                <a:latin typeface="Calibri"/>
                <a:cs typeface="Calibri"/>
              </a:rPr>
              <a:t>Contexte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4863" y="3308350"/>
            <a:ext cx="1095375" cy="542290"/>
          </a:xfrm>
          <a:custGeom>
            <a:avLst/>
            <a:gdLst/>
            <a:ahLst/>
            <a:cxnLst/>
            <a:rect l="l" t="t" r="r" b="b"/>
            <a:pathLst>
              <a:path w="1095375" h="542289">
                <a:moveTo>
                  <a:pt x="658185" y="28575"/>
                </a:moveTo>
                <a:lnTo>
                  <a:pt x="456310" y="28575"/>
                </a:lnTo>
                <a:lnTo>
                  <a:pt x="476757" y="28955"/>
                </a:lnTo>
                <a:lnTo>
                  <a:pt x="497331" y="29845"/>
                </a:lnTo>
                <a:lnTo>
                  <a:pt x="538606" y="33527"/>
                </a:lnTo>
                <a:lnTo>
                  <a:pt x="595629" y="42672"/>
                </a:lnTo>
                <a:lnTo>
                  <a:pt x="650747" y="56134"/>
                </a:lnTo>
                <a:lnTo>
                  <a:pt x="703579" y="73405"/>
                </a:lnTo>
                <a:lnTo>
                  <a:pt x="753998" y="94614"/>
                </a:lnTo>
                <a:lnTo>
                  <a:pt x="801496" y="119125"/>
                </a:lnTo>
                <a:lnTo>
                  <a:pt x="846073" y="146812"/>
                </a:lnTo>
                <a:lnTo>
                  <a:pt x="887221" y="177546"/>
                </a:lnTo>
                <a:lnTo>
                  <a:pt x="924940" y="210947"/>
                </a:lnTo>
                <a:lnTo>
                  <a:pt x="958595" y="246507"/>
                </a:lnTo>
                <a:lnTo>
                  <a:pt x="988186" y="284352"/>
                </a:lnTo>
                <a:lnTo>
                  <a:pt x="1013459" y="323850"/>
                </a:lnTo>
                <a:lnTo>
                  <a:pt x="1034160" y="365125"/>
                </a:lnTo>
                <a:lnTo>
                  <a:pt x="1050035" y="407543"/>
                </a:lnTo>
                <a:lnTo>
                  <a:pt x="1060830" y="450976"/>
                </a:lnTo>
                <a:lnTo>
                  <a:pt x="1066164" y="495426"/>
                </a:lnTo>
                <a:lnTo>
                  <a:pt x="1066927" y="517779"/>
                </a:lnTo>
                <a:lnTo>
                  <a:pt x="1066037" y="541274"/>
                </a:lnTo>
                <a:lnTo>
                  <a:pt x="1094612" y="542289"/>
                </a:lnTo>
                <a:lnTo>
                  <a:pt x="1095375" y="518794"/>
                </a:lnTo>
                <a:lnTo>
                  <a:pt x="1094739" y="494538"/>
                </a:lnTo>
                <a:lnTo>
                  <a:pt x="1092580" y="470535"/>
                </a:lnTo>
                <a:lnTo>
                  <a:pt x="1083944" y="423163"/>
                </a:lnTo>
                <a:lnTo>
                  <a:pt x="1069847" y="376936"/>
                </a:lnTo>
                <a:lnTo>
                  <a:pt x="1050416" y="332231"/>
                </a:lnTo>
                <a:lnTo>
                  <a:pt x="1025905" y="289178"/>
                </a:lnTo>
                <a:lnTo>
                  <a:pt x="996950" y="248158"/>
                </a:lnTo>
                <a:lnTo>
                  <a:pt x="963421" y="209296"/>
                </a:lnTo>
                <a:lnTo>
                  <a:pt x="925829" y="172974"/>
                </a:lnTo>
                <a:lnTo>
                  <a:pt x="884554" y="139319"/>
                </a:lnTo>
                <a:lnTo>
                  <a:pt x="839723" y="108712"/>
                </a:lnTo>
                <a:lnTo>
                  <a:pt x="791717" y="81279"/>
                </a:lnTo>
                <a:lnTo>
                  <a:pt x="740663" y="57530"/>
                </a:lnTo>
                <a:lnTo>
                  <a:pt x="686942" y="37337"/>
                </a:lnTo>
                <a:lnTo>
                  <a:pt x="659129" y="28828"/>
                </a:lnTo>
                <a:lnTo>
                  <a:pt x="658185" y="28575"/>
                </a:lnTo>
                <a:close/>
              </a:path>
              <a:path w="1095375" h="542289">
                <a:moveTo>
                  <a:pt x="21970" y="134238"/>
                </a:moveTo>
                <a:lnTo>
                  <a:pt x="0" y="227457"/>
                </a:lnTo>
                <a:lnTo>
                  <a:pt x="87756" y="189102"/>
                </a:lnTo>
                <a:lnTo>
                  <a:pt x="79076" y="181863"/>
                </a:lnTo>
                <a:lnTo>
                  <a:pt x="56641" y="181863"/>
                </a:lnTo>
                <a:lnTo>
                  <a:pt x="34797" y="163449"/>
                </a:lnTo>
                <a:lnTo>
                  <a:pt x="44024" y="152631"/>
                </a:lnTo>
                <a:lnTo>
                  <a:pt x="21970" y="134238"/>
                </a:lnTo>
                <a:close/>
              </a:path>
              <a:path w="1095375" h="542289">
                <a:moveTo>
                  <a:pt x="44024" y="152631"/>
                </a:moveTo>
                <a:lnTo>
                  <a:pt x="34797" y="163449"/>
                </a:lnTo>
                <a:lnTo>
                  <a:pt x="56641" y="181863"/>
                </a:lnTo>
                <a:lnTo>
                  <a:pt x="65404" y="171323"/>
                </a:lnTo>
                <a:lnTo>
                  <a:pt x="65891" y="170867"/>
                </a:lnTo>
                <a:lnTo>
                  <a:pt x="44024" y="152631"/>
                </a:lnTo>
                <a:close/>
              </a:path>
              <a:path w="1095375" h="542289">
                <a:moveTo>
                  <a:pt x="65891" y="170867"/>
                </a:moveTo>
                <a:lnTo>
                  <a:pt x="65404" y="171323"/>
                </a:lnTo>
                <a:lnTo>
                  <a:pt x="56641" y="181863"/>
                </a:lnTo>
                <a:lnTo>
                  <a:pt x="79076" y="181863"/>
                </a:lnTo>
                <a:lnTo>
                  <a:pt x="65891" y="170867"/>
                </a:lnTo>
                <a:close/>
              </a:path>
              <a:path w="1095375" h="542289">
                <a:moveTo>
                  <a:pt x="456818" y="0"/>
                </a:moveTo>
                <a:lnTo>
                  <a:pt x="414908" y="1142"/>
                </a:lnTo>
                <a:lnTo>
                  <a:pt x="373633" y="4572"/>
                </a:lnTo>
                <a:lnTo>
                  <a:pt x="333247" y="10667"/>
                </a:lnTo>
                <a:lnTo>
                  <a:pt x="294258" y="18796"/>
                </a:lnTo>
                <a:lnTo>
                  <a:pt x="256031" y="29337"/>
                </a:lnTo>
                <a:lnTo>
                  <a:pt x="219075" y="42163"/>
                </a:lnTo>
                <a:lnTo>
                  <a:pt x="183768" y="57150"/>
                </a:lnTo>
                <a:lnTo>
                  <a:pt x="117855" y="93472"/>
                </a:lnTo>
                <a:lnTo>
                  <a:pt x="59308" y="137922"/>
                </a:lnTo>
                <a:lnTo>
                  <a:pt x="44024" y="152631"/>
                </a:lnTo>
                <a:lnTo>
                  <a:pt x="65891" y="170867"/>
                </a:lnTo>
                <a:lnTo>
                  <a:pt x="77596" y="159892"/>
                </a:lnTo>
                <a:lnTo>
                  <a:pt x="104012" y="138049"/>
                </a:lnTo>
                <a:lnTo>
                  <a:pt x="162813" y="99822"/>
                </a:lnTo>
                <a:lnTo>
                  <a:pt x="228472" y="69214"/>
                </a:lnTo>
                <a:lnTo>
                  <a:pt x="300100" y="46862"/>
                </a:lnTo>
                <a:lnTo>
                  <a:pt x="337946" y="38862"/>
                </a:lnTo>
                <a:lnTo>
                  <a:pt x="376427" y="33020"/>
                </a:lnTo>
                <a:lnTo>
                  <a:pt x="416051" y="29717"/>
                </a:lnTo>
                <a:lnTo>
                  <a:pt x="456310" y="28575"/>
                </a:lnTo>
                <a:lnTo>
                  <a:pt x="658185" y="28575"/>
                </a:lnTo>
                <a:lnTo>
                  <a:pt x="630808" y="21209"/>
                </a:lnTo>
                <a:lnTo>
                  <a:pt x="572515" y="9398"/>
                </a:lnTo>
                <a:lnTo>
                  <a:pt x="520953" y="3048"/>
                </a:lnTo>
                <a:lnTo>
                  <a:pt x="478154" y="380"/>
                </a:lnTo>
                <a:lnTo>
                  <a:pt x="45681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14763" y="3322954"/>
            <a:ext cx="1096010" cy="537845"/>
          </a:xfrm>
          <a:custGeom>
            <a:avLst/>
            <a:gdLst/>
            <a:ahLst/>
            <a:cxnLst/>
            <a:rect l="l" t="t" r="r" b="b"/>
            <a:pathLst>
              <a:path w="1096009" h="537845">
                <a:moveTo>
                  <a:pt x="643381" y="0"/>
                </a:moveTo>
                <a:lnTo>
                  <a:pt x="601090" y="1016"/>
                </a:lnTo>
                <a:lnTo>
                  <a:pt x="558418" y="4572"/>
                </a:lnTo>
                <a:lnTo>
                  <a:pt x="499109" y="13716"/>
                </a:lnTo>
                <a:lnTo>
                  <a:pt x="441705" y="27305"/>
                </a:lnTo>
                <a:lnTo>
                  <a:pt x="386460" y="44958"/>
                </a:lnTo>
                <a:lnTo>
                  <a:pt x="333882" y="66675"/>
                </a:lnTo>
                <a:lnTo>
                  <a:pt x="283971" y="91948"/>
                </a:lnTo>
                <a:lnTo>
                  <a:pt x="237235" y="120650"/>
                </a:lnTo>
                <a:lnTo>
                  <a:pt x="193801" y="152527"/>
                </a:lnTo>
                <a:lnTo>
                  <a:pt x="153923" y="187198"/>
                </a:lnTo>
                <a:lnTo>
                  <a:pt x="117982" y="224662"/>
                </a:lnTo>
                <a:lnTo>
                  <a:pt x="86359" y="264414"/>
                </a:lnTo>
                <a:lnTo>
                  <a:pt x="59054" y="306197"/>
                </a:lnTo>
                <a:lnTo>
                  <a:pt x="36575" y="350139"/>
                </a:lnTo>
                <a:lnTo>
                  <a:pt x="19176" y="395478"/>
                </a:lnTo>
                <a:lnTo>
                  <a:pt x="7238" y="442341"/>
                </a:lnTo>
                <a:lnTo>
                  <a:pt x="1015" y="490220"/>
                </a:lnTo>
                <a:lnTo>
                  <a:pt x="0" y="514477"/>
                </a:lnTo>
                <a:lnTo>
                  <a:pt x="634" y="537845"/>
                </a:lnTo>
                <a:lnTo>
                  <a:pt x="29082" y="537210"/>
                </a:lnTo>
                <a:lnTo>
                  <a:pt x="28575" y="513715"/>
                </a:lnTo>
                <a:lnTo>
                  <a:pt x="29463" y="491363"/>
                </a:lnTo>
                <a:lnTo>
                  <a:pt x="35432" y="447040"/>
                </a:lnTo>
                <a:lnTo>
                  <a:pt x="46735" y="403479"/>
                </a:lnTo>
                <a:lnTo>
                  <a:pt x="62991" y="361061"/>
                </a:lnTo>
                <a:lnTo>
                  <a:pt x="84200" y="320040"/>
                </a:lnTo>
                <a:lnTo>
                  <a:pt x="109854" y="280543"/>
                </a:lnTo>
                <a:lnTo>
                  <a:pt x="139953" y="242950"/>
                </a:lnTo>
                <a:lnTo>
                  <a:pt x="174116" y="207518"/>
                </a:lnTo>
                <a:lnTo>
                  <a:pt x="212089" y="174498"/>
                </a:lnTo>
                <a:lnTo>
                  <a:pt x="253618" y="144018"/>
                </a:lnTo>
                <a:lnTo>
                  <a:pt x="298450" y="116712"/>
                </a:lnTo>
                <a:lnTo>
                  <a:pt x="346201" y="92456"/>
                </a:lnTo>
                <a:lnTo>
                  <a:pt x="396875" y="71628"/>
                </a:lnTo>
                <a:lnTo>
                  <a:pt x="449833" y="54737"/>
                </a:lnTo>
                <a:lnTo>
                  <a:pt x="505078" y="41783"/>
                </a:lnTo>
                <a:lnTo>
                  <a:pt x="562101" y="33020"/>
                </a:lnTo>
                <a:lnTo>
                  <a:pt x="602995" y="29464"/>
                </a:lnTo>
                <a:lnTo>
                  <a:pt x="643635" y="28575"/>
                </a:lnTo>
                <a:lnTo>
                  <a:pt x="835924" y="28575"/>
                </a:lnTo>
                <a:lnTo>
                  <a:pt x="804417" y="19558"/>
                </a:lnTo>
                <a:lnTo>
                  <a:pt x="765809" y="11303"/>
                </a:lnTo>
                <a:lnTo>
                  <a:pt x="725804" y="5207"/>
                </a:lnTo>
                <a:lnTo>
                  <a:pt x="684910" y="1397"/>
                </a:lnTo>
                <a:lnTo>
                  <a:pt x="664209" y="381"/>
                </a:lnTo>
                <a:lnTo>
                  <a:pt x="643381" y="0"/>
                </a:lnTo>
                <a:close/>
              </a:path>
              <a:path w="1096009" h="537845">
                <a:moveTo>
                  <a:pt x="1028825" y="171574"/>
                </a:moveTo>
                <a:lnTo>
                  <a:pt x="1007490" y="189484"/>
                </a:lnTo>
                <a:lnTo>
                  <a:pt x="1095502" y="227584"/>
                </a:lnTo>
                <a:lnTo>
                  <a:pt x="1084721" y="182625"/>
                </a:lnTo>
                <a:lnTo>
                  <a:pt x="1039113" y="182625"/>
                </a:lnTo>
                <a:lnTo>
                  <a:pt x="1028825" y="171574"/>
                </a:lnTo>
                <a:close/>
              </a:path>
              <a:path w="1096009" h="537845">
                <a:moveTo>
                  <a:pt x="1050642" y="153260"/>
                </a:moveTo>
                <a:lnTo>
                  <a:pt x="1028825" y="171574"/>
                </a:lnTo>
                <a:lnTo>
                  <a:pt x="1039113" y="182625"/>
                </a:lnTo>
                <a:lnTo>
                  <a:pt x="1059941" y="163068"/>
                </a:lnTo>
                <a:lnTo>
                  <a:pt x="1050642" y="153260"/>
                </a:lnTo>
                <a:close/>
              </a:path>
              <a:path w="1096009" h="537845">
                <a:moveTo>
                  <a:pt x="1073150" y="134366"/>
                </a:moveTo>
                <a:lnTo>
                  <a:pt x="1050642" y="153260"/>
                </a:lnTo>
                <a:lnTo>
                  <a:pt x="1059941" y="163068"/>
                </a:lnTo>
                <a:lnTo>
                  <a:pt x="1039113" y="182625"/>
                </a:lnTo>
                <a:lnTo>
                  <a:pt x="1084721" y="182625"/>
                </a:lnTo>
                <a:lnTo>
                  <a:pt x="1073150" y="134366"/>
                </a:lnTo>
                <a:close/>
              </a:path>
              <a:path w="1096009" h="537845">
                <a:moveTo>
                  <a:pt x="835924" y="28575"/>
                </a:moveTo>
                <a:lnTo>
                  <a:pt x="643635" y="28575"/>
                </a:lnTo>
                <a:lnTo>
                  <a:pt x="663701" y="28956"/>
                </a:lnTo>
                <a:lnTo>
                  <a:pt x="683640" y="29972"/>
                </a:lnTo>
                <a:lnTo>
                  <a:pt x="722756" y="33528"/>
                </a:lnTo>
                <a:lnTo>
                  <a:pt x="760856" y="39497"/>
                </a:lnTo>
                <a:lnTo>
                  <a:pt x="798448" y="47498"/>
                </a:lnTo>
                <a:lnTo>
                  <a:pt x="869187" y="70104"/>
                </a:lnTo>
                <a:lnTo>
                  <a:pt x="934211" y="100711"/>
                </a:lnTo>
                <a:lnTo>
                  <a:pt x="992377" y="138811"/>
                </a:lnTo>
                <a:lnTo>
                  <a:pt x="1028825" y="171574"/>
                </a:lnTo>
                <a:lnTo>
                  <a:pt x="1050642" y="153260"/>
                </a:lnTo>
                <a:lnTo>
                  <a:pt x="1008887" y="115570"/>
                </a:lnTo>
                <a:lnTo>
                  <a:pt x="947165" y="75184"/>
                </a:lnTo>
                <a:lnTo>
                  <a:pt x="878712" y="43180"/>
                </a:lnTo>
                <a:lnTo>
                  <a:pt x="842136" y="30353"/>
                </a:lnTo>
                <a:lnTo>
                  <a:pt x="835924" y="285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81315" y="3011640"/>
            <a:ext cx="3133725" cy="51435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1950720" algn="l"/>
              </a:tabLst>
            </a:pPr>
            <a:r>
              <a:rPr sz="1400" spc="-5" dirty="0">
                <a:latin typeface="Calibri"/>
                <a:cs typeface="Calibri"/>
              </a:rPr>
              <a:t>P(tourisme│climat)	P(chaud│climat)</a:t>
            </a:r>
            <a:endParaRPr sz="1400">
              <a:latin typeface="Calibri"/>
              <a:cs typeface="Calibri"/>
            </a:endParaRPr>
          </a:p>
          <a:p>
            <a:pPr marL="1108075">
              <a:lnSpc>
                <a:spcPct val="100000"/>
              </a:lnSpc>
              <a:spcBef>
                <a:spcPts val="130"/>
              </a:spcBef>
            </a:pPr>
            <a:r>
              <a:rPr sz="1600" b="1" spc="-10" dirty="0">
                <a:solidFill>
                  <a:srgbClr val="C0504D"/>
                </a:solidFill>
                <a:latin typeface="Calibri"/>
                <a:cs typeface="Calibri"/>
              </a:rPr>
              <a:t>Mot</a:t>
            </a:r>
            <a:r>
              <a:rPr sz="1600" b="1" spc="-2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C0504D"/>
                </a:solidFill>
                <a:latin typeface="Calibri"/>
                <a:cs typeface="Calibri"/>
              </a:rPr>
              <a:t>central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227826" y="4335779"/>
          <a:ext cx="325120" cy="189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marL="127000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31445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131445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31445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31445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21792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1764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3" y="59944"/>
                </a:lnTo>
                <a:lnTo>
                  <a:pt x="59943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812151" y="4335779"/>
          <a:ext cx="325120" cy="189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780288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0260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420859" y="4335779"/>
          <a:ext cx="325120" cy="189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941">
                <a:tc>
                  <a:txBody>
                    <a:bodyPr/>
                    <a:lstStyle/>
                    <a:p>
                      <a:pPr marL="635" algn="ctr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277">
                <a:tc>
                  <a:txBody>
                    <a:bodyPr/>
                    <a:lstStyle/>
                    <a:p>
                      <a:pPr marL="1905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63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63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63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941070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10419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1053064" y="4335779"/>
          <a:ext cx="325120" cy="1896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marL="127000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7">
                <a:tc>
                  <a:txBody>
                    <a:bodyPr/>
                    <a:lstStyle/>
                    <a:p>
                      <a:pPr marL="131445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222">
                <a:tc>
                  <a:txBody>
                    <a:bodyPr/>
                    <a:lstStyle/>
                    <a:p>
                      <a:pPr marL="131445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941">
                <a:tc>
                  <a:txBody>
                    <a:bodyPr/>
                    <a:lstStyle/>
                    <a:p>
                      <a:pPr marL="130810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225">
                <a:tc>
                  <a:txBody>
                    <a:bodyPr/>
                    <a:lstStyle/>
                    <a:p>
                      <a:pPr marL="131445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130810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30810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30810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30810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11042904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342623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7161276" y="2505582"/>
            <a:ext cx="4761230" cy="1295400"/>
            <a:chOff x="7161276" y="2505582"/>
            <a:chExt cx="4761230" cy="1295400"/>
          </a:xfrm>
        </p:grpSpPr>
        <p:sp>
          <p:nvSpPr>
            <p:cNvPr id="24" name="object 24"/>
            <p:cNvSpPr/>
            <p:nvPr/>
          </p:nvSpPr>
          <p:spPr>
            <a:xfrm>
              <a:off x="7746746" y="2510154"/>
              <a:ext cx="3599815" cy="1019175"/>
            </a:xfrm>
            <a:custGeom>
              <a:avLst/>
              <a:gdLst/>
              <a:ahLst/>
              <a:cxnLst/>
              <a:rect l="l" t="t" r="r" b="b"/>
              <a:pathLst>
                <a:path w="3599815" h="1019175">
                  <a:moveTo>
                    <a:pt x="0" y="1018921"/>
                  </a:moveTo>
                  <a:lnTo>
                    <a:pt x="2246" y="950178"/>
                  </a:lnTo>
                  <a:lnTo>
                    <a:pt x="12652" y="882608"/>
                  </a:lnTo>
                  <a:lnTo>
                    <a:pt x="30953" y="816364"/>
                  </a:lnTo>
                  <a:lnTo>
                    <a:pt x="56886" y="751595"/>
                  </a:lnTo>
                  <a:lnTo>
                    <a:pt x="90186" y="688456"/>
                  </a:lnTo>
                  <a:lnTo>
                    <a:pt x="130589" y="627096"/>
                  </a:lnTo>
                  <a:lnTo>
                    <a:pt x="177833" y="567668"/>
                  </a:lnTo>
                  <a:lnTo>
                    <a:pt x="203937" y="538725"/>
                  </a:lnTo>
                  <a:lnTo>
                    <a:pt x="231652" y="510323"/>
                  </a:lnTo>
                  <a:lnTo>
                    <a:pt x="260945" y="482480"/>
                  </a:lnTo>
                  <a:lnTo>
                    <a:pt x="291784" y="455214"/>
                  </a:lnTo>
                  <a:lnTo>
                    <a:pt x="324134" y="428545"/>
                  </a:lnTo>
                  <a:lnTo>
                    <a:pt x="357963" y="402492"/>
                  </a:lnTo>
                  <a:lnTo>
                    <a:pt x="393239" y="377073"/>
                  </a:lnTo>
                  <a:lnTo>
                    <a:pt x="429928" y="352308"/>
                  </a:lnTo>
                  <a:lnTo>
                    <a:pt x="467996" y="328216"/>
                  </a:lnTo>
                  <a:lnTo>
                    <a:pt x="507412" y="304815"/>
                  </a:lnTo>
                  <a:lnTo>
                    <a:pt x="548142" y="282125"/>
                  </a:lnTo>
                  <a:lnTo>
                    <a:pt x="590153" y="260165"/>
                  </a:lnTo>
                  <a:lnTo>
                    <a:pt x="633413" y="238953"/>
                  </a:lnTo>
                  <a:lnTo>
                    <a:pt x="677887" y="218508"/>
                  </a:lnTo>
                  <a:lnTo>
                    <a:pt x="723544" y="198850"/>
                  </a:lnTo>
                  <a:lnTo>
                    <a:pt x="770350" y="179997"/>
                  </a:lnTo>
                  <a:lnTo>
                    <a:pt x="818272" y="161969"/>
                  </a:lnTo>
                  <a:lnTo>
                    <a:pt x="867278" y="144784"/>
                  </a:lnTo>
                  <a:lnTo>
                    <a:pt x="917334" y="128462"/>
                  </a:lnTo>
                  <a:lnTo>
                    <a:pt x="968407" y="113020"/>
                  </a:lnTo>
                  <a:lnTo>
                    <a:pt x="1020464" y="98479"/>
                  </a:lnTo>
                  <a:lnTo>
                    <a:pt x="1073473" y="84857"/>
                  </a:lnTo>
                  <a:lnTo>
                    <a:pt x="1127400" y="72174"/>
                  </a:lnTo>
                  <a:lnTo>
                    <a:pt x="1182213" y="60447"/>
                  </a:lnTo>
                  <a:lnTo>
                    <a:pt x="1237877" y="49697"/>
                  </a:lnTo>
                  <a:lnTo>
                    <a:pt x="1294362" y="39942"/>
                  </a:lnTo>
                  <a:lnTo>
                    <a:pt x="1351632" y="31200"/>
                  </a:lnTo>
                  <a:lnTo>
                    <a:pt x="1409657" y="23492"/>
                  </a:lnTo>
                  <a:lnTo>
                    <a:pt x="1468401" y="16836"/>
                  </a:lnTo>
                  <a:lnTo>
                    <a:pt x="1527833" y="11251"/>
                  </a:lnTo>
                  <a:lnTo>
                    <a:pt x="1587920" y="6756"/>
                  </a:lnTo>
                  <a:lnTo>
                    <a:pt x="1648628" y="3369"/>
                  </a:lnTo>
                  <a:lnTo>
                    <a:pt x="1709924" y="1111"/>
                  </a:lnTo>
                  <a:lnTo>
                    <a:pt x="1771777" y="0"/>
                  </a:lnTo>
                  <a:lnTo>
                    <a:pt x="1832403" y="39"/>
                  </a:lnTo>
                  <a:lnTo>
                    <a:pt x="1892558" y="1187"/>
                  </a:lnTo>
                  <a:lnTo>
                    <a:pt x="1952209" y="3427"/>
                  </a:lnTo>
                  <a:lnTo>
                    <a:pt x="2011326" y="6742"/>
                  </a:lnTo>
                  <a:lnTo>
                    <a:pt x="2069876" y="11114"/>
                  </a:lnTo>
                  <a:lnTo>
                    <a:pt x="2127826" y="16526"/>
                  </a:lnTo>
                  <a:lnTo>
                    <a:pt x="2185145" y="22961"/>
                  </a:lnTo>
                  <a:lnTo>
                    <a:pt x="2241801" y="30401"/>
                  </a:lnTo>
                  <a:lnTo>
                    <a:pt x="2297763" y="38829"/>
                  </a:lnTo>
                  <a:lnTo>
                    <a:pt x="2352997" y="48228"/>
                  </a:lnTo>
                  <a:lnTo>
                    <a:pt x="2407472" y="58580"/>
                  </a:lnTo>
                  <a:lnTo>
                    <a:pt x="2461156" y="69869"/>
                  </a:lnTo>
                  <a:lnTo>
                    <a:pt x="2514017" y="82077"/>
                  </a:lnTo>
                  <a:lnTo>
                    <a:pt x="2566023" y="95187"/>
                  </a:lnTo>
                  <a:lnTo>
                    <a:pt x="2617143" y="109182"/>
                  </a:lnTo>
                  <a:lnTo>
                    <a:pt x="2667343" y="124043"/>
                  </a:lnTo>
                  <a:lnTo>
                    <a:pt x="2716593" y="139755"/>
                  </a:lnTo>
                  <a:lnTo>
                    <a:pt x="2764860" y="156299"/>
                  </a:lnTo>
                  <a:lnTo>
                    <a:pt x="2812112" y="173658"/>
                  </a:lnTo>
                  <a:lnTo>
                    <a:pt x="2858317" y="191816"/>
                  </a:lnTo>
                  <a:lnTo>
                    <a:pt x="2903443" y="210755"/>
                  </a:lnTo>
                  <a:lnTo>
                    <a:pt x="2947459" y="230457"/>
                  </a:lnTo>
                  <a:lnTo>
                    <a:pt x="2990332" y="250905"/>
                  </a:lnTo>
                  <a:lnTo>
                    <a:pt x="3032030" y="272083"/>
                  </a:lnTo>
                  <a:lnTo>
                    <a:pt x="3072522" y="293972"/>
                  </a:lnTo>
                  <a:lnTo>
                    <a:pt x="3111775" y="316556"/>
                  </a:lnTo>
                  <a:lnTo>
                    <a:pt x="3149757" y="339817"/>
                  </a:lnTo>
                  <a:lnTo>
                    <a:pt x="3186437" y="363738"/>
                  </a:lnTo>
                  <a:lnTo>
                    <a:pt x="3221782" y="388301"/>
                  </a:lnTo>
                  <a:lnTo>
                    <a:pt x="3255760" y="413490"/>
                  </a:lnTo>
                  <a:lnTo>
                    <a:pt x="3288340" y="439288"/>
                  </a:lnTo>
                  <a:lnTo>
                    <a:pt x="3319490" y="465676"/>
                  </a:lnTo>
                  <a:lnTo>
                    <a:pt x="3349177" y="492637"/>
                  </a:lnTo>
                  <a:lnTo>
                    <a:pt x="3377370" y="520155"/>
                  </a:lnTo>
                  <a:lnTo>
                    <a:pt x="3404036" y="548212"/>
                  </a:lnTo>
                  <a:lnTo>
                    <a:pt x="3452661" y="605874"/>
                  </a:lnTo>
                  <a:lnTo>
                    <a:pt x="3494796" y="665484"/>
                  </a:lnTo>
                  <a:lnTo>
                    <a:pt x="3530187" y="726905"/>
                  </a:lnTo>
                  <a:lnTo>
                    <a:pt x="3558576" y="789999"/>
                  </a:lnTo>
                  <a:lnTo>
                    <a:pt x="3579709" y="854627"/>
                  </a:lnTo>
                  <a:lnTo>
                    <a:pt x="3593328" y="920651"/>
                  </a:lnTo>
                  <a:lnTo>
                    <a:pt x="3599179" y="987933"/>
                  </a:lnTo>
                  <a:lnTo>
                    <a:pt x="3599433" y="996315"/>
                  </a:lnTo>
                  <a:lnTo>
                    <a:pt x="3599433" y="1004570"/>
                  </a:lnTo>
                  <a:lnTo>
                    <a:pt x="3599306" y="1012952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65848" y="3508247"/>
              <a:ext cx="4752340" cy="288290"/>
            </a:xfrm>
            <a:custGeom>
              <a:avLst/>
              <a:gdLst/>
              <a:ahLst/>
              <a:cxnLst/>
              <a:rect l="l" t="t" r="r" b="b"/>
              <a:pathLst>
                <a:path w="4752340" h="288289">
                  <a:moveTo>
                    <a:pt x="4751832" y="288035"/>
                  </a:moveTo>
                  <a:lnTo>
                    <a:pt x="4744397" y="242529"/>
                  </a:lnTo>
                  <a:lnTo>
                    <a:pt x="4723692" y="202996"/>
                  </a:lnTo>
                  <a:lnTo>
                    <a:pt x="4692112" y="171815"/>
                  </a:lnTo>
                  <a:lnTo>
                    <a:pt x="4652052" y="151363"/>
                  </a:lnTo>
                  <a:lnTo>
                    <a:pt x="4605908" y="144018"/>
                  </a:lnTo>
                  <a:lnTo>
                    <a:pt x="4318634" y="144018"/>
                  </a:lnTo>
                  <a:lnTo>
                    <a:pt x="4272491" y="136672"/>
                  </a:lnTo>
                  <a:lnTo>
                    <a:pt x="4232431" y="116220"/>
                  </a:lnTo>
                  <a:lnTo>
                    <a:pt x="4200851" y="85039"/>
                  </a:lnTo>
                  <a:lnTo>
                    <a:pt x="4180146" y="45506"/>
                  </a:lnTo>
                  <a:lnTo>
                    <a:pt x="4172711" y="0"/>
                  </a:lnTo>
                  <a:lnTo>
                    <a:pt x="4165265" y="45506"/>
                  </a:lnTo>
                  <a:lnTo>
                    <a:pt x="4144536" y="85039"/>
                  </a:lnTo>
                  <a:lnTo>
                    <a:pt x="4112937" y="116220"/>
                  </a:lnTo>
                  <a:lnTo>
                    <a:pt x="4072883" y="136672"/>
                  </a:lnTo>
                  <a:lnTo>
                    <a:pt x="4026788" y="144018"/>
                  </a:lnTo>
                  <a:lnTo>
                    <a:pt x="3314319" y="144018"/>
                  </a:lnTo>
                  <a:lnTo>
                    <a:pt x="3268175" y="151363"/>
                  </a:lnTo>
                  <a:lnTo>
                    <a:pt x="3228115" y="171815"/>
                  </a:lnTo>
                  <a:lnTo>
                    <a:pt x="3196535" y="202996"/>
                  </a:lnTo>
                  <a:lnTo>
                    <a:pt x="3175830" y="242529"/>
                  </a:lnTo>
                  <a:lnTo>
                    <a:pt x="3168396" y="288035"/>
                  </a:lnTo>
                </a:path>
                <a:path w="4752340" h="288289">
                  <a:moveTo>
                    <a:pt x="0" y="288035"/>
                  </a:moveTo>
                  <a:lnTo>
                    <a:pt x="7434" y="242529"/>
                  </a:lnTo>
                  <a:lnTo>
                    <a:pt x="28139" y="202996"/>
                  </a:lnTo>
                  <a:lnTo>
                    <a:pt x="59719" y="171815"/>
                  </a:lnTo>
                  <a:lnTo>
                    <a:pt x="99779" y="151363"/>
                  </a:lnTo>
                  <a:lnTo>
                    <a:pt x="145923" y="144018"/>
                  </a:lnTo>
                  <a:lnTo>
                    <a:pt x="433197" y="144018"/>
                  </a:lnTo>
                  <a:lnTo>
                    <a:pt x="479340" y="136672"/>
                  </a:lnTo>
                  <a:lnTo>
                    <a:pt x="519400" y="116220"/>
                  </a:lnTo>
                  <a:lnTo>
                    <a:pt x="550980" y="85039"/>
                  </a:lnTo>
                  <a:lnTo>
                    <a:pt x="571685" y="45506"/>
                  </a:lnTo>
                  <a:lnTo>
                    <a:pt x="579120" y="0"/>
                  </a:lnTo>
                  <a:lnTo>
                    <a:pt x="586566" y="45506"/>
                  </a:lnTo>
                  <a:lnTo>
                    <a:pt x="607295" y="85039"/>
                  </a:lnTo>
                  <a:lnTo>
                    <a:pt x="638894" y="116220"/>
                  </a:lnTo>
                  <a:lnTo>
                    <a:pt x="678948" y="136672"/>
                  </a:lnTo>
                  <a:lnTo>
                    <a:pt x="725043" y="144018"/>
                  </a:lnTo>
                  <a:lnTo>
                    <a:pt x="1437512" y="144018"/>
                  </a:lnTo>
                  <a:lnTo>
                    <a:pt x="1483656" y="151363"/>
                  </a:lnTo>
                  <a:lnTo>
                    <a:pt x="1523716" y="171815"/>
                  </a:lnTo>
                  <a:lnTo>
                    <a:pt x="1555296" y="202996"/>
                  </a:lnTo>
                  <a:lnTo>
                    <a:pt x="1576001" y="242529"/>
                  </a:lnTo>
                  <a:lnTo>
                    <a:pt x="1583435" y="288035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30123" y="1198244"/>
            <a:ext cx="10598150" cy="65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Dans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modèle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skip-gram, une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fenêtre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coulissante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taille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fixe</a:t>
            </a:r>
            <a:r>
              <a:rPr sz="1800" dirty="0">
                <a:latin typeface="Calibri"/>
                <a:cs typeface="Calibri"/>
              </a:rPr>
              <a:t> 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déplace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texte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 au </a:t>
            </a:r>
            <a:r>
              <a:rPr sz="1800" spc="-10" dirty="0">
                <a:latin typeface="Calibri"/>
                <a:cs typeface="Calibri"/>
              </a:rPr>
              <a:t>centre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l'entrée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réseau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 ceux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 sa</a:t>
            </a:r>
            <a:r>
              <a:rPr sz="1800" spc="-5" dirty="0">
                <a:latin typeface="Calibri"/>
                <a:cs typeface="Calibri"/>
              </a:rPr>
              <a:t> gauche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droite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fenêtre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5" dirty="0">
                <a:latin typeface="Calibri"/>
                <a:cs typeface="Calibri"/>
              </a:rPr>
              <a:t>contexte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doivent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être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prédit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0123" y="1861184"/>
            <a:ext cx="1288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par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réseau.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665090" y="4335779"/>
          <a:ext cx="325120" cy="1896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451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173"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308">
                <a:tc>
                  <a:txBody>
                    <a:bodyPr/>
                    <a:lstStyle/>
                    <a:p>
                      <a:pPr marL="1905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46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09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041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465582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8"/>
                </a:moveTo>
                <a:lnTo>
                  <a:pt x="36593" y="1895717"/>
                </a:lnTo>
                <a:lnTo>
                  <a:pt x="17541" y="1882871"/>
                </a:lnTo>
                <a:lnTo>
                  <a:pt x="4704" y="1863818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55540" y="4337303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18"/>
                </a:lnTo>
                <a:lnTo>
                  <a:pt x="42402" y="1882871"/>
                </a:lnTo>
                <a:lnTo>
                  <a:pt x="23350" y="1895717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58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292" y="190322"/>
            <a:ext cx="521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Illustration</a:t>
            </a:r>
            <a:r>
              <a:rPr sz="4000" spc="15" dirty="0"/>
              <a:t> </a:t>
            </a:r>
            <a:r>
              <a:rPr sz="4000" spc="-5" dirty="0"/>
              <a:t>du</a:t>
            </a:r>
            <a:r>
              <a:rPr sz="4000" spc="-10" dirty="0"/>
              <a:t> </a:t>
            </a:r>
            <a:r>
              <a:rPr sz="4000" spc="-35" dirty="0"/>
              <a:t>Word2vec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9660" y="913947"/>
            <a:ext cx="9883775" cy="165862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30"/>
              </a:spcBef>
            </a:pPr>
            <a:r>
              <a:rPr sz="1600" spc="-10" dirty="0">
                <a:latin typeface="Calibri"/>
                <a:cs typeface="Calibri"/>
              </a:rPr>
              <a:t>Considérons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</a:t>
            </a:r>
            <a:r>
              <a:rPr sz="1600" spc="-10" dirty="0">
                <a:latin typeface="Calibri"/>
                <a:cs typeface="Calibri"/>
              </a:rPr>
              <a:t> corpus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d'entrainement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C</a:t>
            </a:r>
            <a:r>
              <a:rPr sz="1575" b="1" baseline="-21164" dirty="0">
                <a:latin typeface="Calibri"/>
                <a:cs typeface="Calibri"/>
              </a:rPr>
              <a:t>train</a:t>
            </a:r>
            <a:r>
              <a:rPr sz="1575" b="1" spc="195" baseline="-21164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  <a:p>
            <a:pPr marL="25400" marR="5455285">
              <a:lnSpc>
                <a:spcPct val="100000"/>
              </a:lnSpc>
              <a:spcBef>
                <a:spcPts val="740"/>
              </a:spcBef>
            </a:pP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Marrakech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connue</a:t>
            </a:r>
            <a:r>
              <a:rPr sz="1400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place</a:t>
            </a:r>
            <a:r>
              <a:rPr sz="1400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Jamaa-el-fna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tourisme climat</a:t>
            </a:r>
            <a:r>
              <a:rPr sz="1400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chaud </a:t>
            </a:r>
            <a:r>
              <a:rPr sz="1400" spc="-3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Conférence</a:t>
            </a:r>
            <a:r>
              <a:rPr sz="1400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climat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palais</a:t>
            </a:r>
            <a:r>
              <a:rPr sz="1400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congrès</a:t>
            </a:r>
            <a:r>
              <a:rPr sz="1400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Marrakech</a:t>
            </a:r>
            <a:endParaRPr sz="1400">
              <a:latin typeface="Calibri"/>
              <a:cs typeface="Calibri"/>
            </a:endParaRPr>
          </a:p>
          <a:p>
            <a:pPr marL="25400" marR="5998845">
              <a:lnSpc>
                <a:spcPct val="100000"/>
              </a:lnSpc>
            </a:pP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Jardins</a:t>
            </a:r>
            <a:r>
              <a:rPr sz="1400" spc="1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climat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 congrès</a:t>
            </a:r>
            <a:r>
              <a:rPr sz="1400" spc="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favorisent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tourisme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 Marrakech </a:t>
            </a:r>
            <a:r>
              <a:rPr sz="1400" spc="-3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F81BC"/>
                </a:solidFill>
                <a:latin typeface="Calibri"/>
                <a:cs typeface="Calibri"/>
              </a:rPr>
              <a:t>Tourisme</a:t>
            </a:r>
            <a:r>
              <a:rPr sz="1400" spc="-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F81BC"/>
                </a:solidFill>
                <a:latin typeface="Calibri"/>
                <a:cs typeface="Calibri"/>
              </a:rPr>
              <a:t>Marrakech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climat</a:t>
            </a:r>
            <a:r>
              <a:rPr sz="14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F81BC"/>
                </a:solidFill>
                <a:latin typeface="Calibri"/>
                <a:cs typeface="Calibri"/>
              </a:rPr>
              <a:t>chaud jardins</a:t>
            </a:r>
            <a:endParaRPr sz="1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730"/>
              </a:spcBef>
            </a:pPr>
            <a:r>
              <a:rPr sz="1600" b="1" spc="-15" dirty="0">
                <a:latin typeface="Calibri"/>
                <a:cs typeface="Calibri"/>
              </a:rPr>
              <a:t>V={Marrakech,</a:t>
            </a:r>
            <a:r>
              <a:rPr sz="1600" b="1" spc="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connue,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place,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Jamaa-el-fna,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tourisme,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climat,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chaud,</a:t>
            </a:r>
            <a:r>
              <a:rPr sz="1600" b="1" spc="4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conférence,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palais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,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congrès,</a:t>
            </a:r>
            <a:r>
              <a:rPr sz="1600" b="1" spc="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jardins,</a:t>
            </a:r>
            <a:r>
              <a:rPr sz="1600" b="1" spc="4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favorisent}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960" y="4620659"/>
            <a:ext cx="7328534" cy="105727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0"/>
              </a:spcBef>
            </a:pPr>
            <a:r>
              <a:rPr sz="1600" spc="-5" dirty="0">
                <a:latin typeface="Calibri"/>
                <a:cs typeface="Calibri"/>
              </a:rPr>
              <a:t>On 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12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|</a:t>
            </a:r>
            <a:r>
              <a:rPr sz="1600" b="1" spc="-5" dirty="0">
                <a:latin typeface="Calibri"/>
                <a:cs typeface="Calibri"/>
              </a:rPr>
              <a:t>C</a:t>
            </a:r>
            <a:r>
              <a:rPr sz="1575" spc="-7" baseline="-21164" dirty="0">
                <a:latin typeface="Calibri"/>
                <a:cs typeface="Calibri"/>
              </a:rPr>
              <a:t>train</a:t>
            </a:r>
            <a:r>
              <a:rPr sz="1600" spc="-5" dirty="0">
                <a:latin typeface="Calibri"/>
                <a:cs typeface="Calibri"/>
              </a:rPr>
              <a:t>|=23.</a:t>
            </a:r>
            <a:endParaRPr sz="16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45"/>
              </a:spcBef>
            </a:pPr>
            <a:r>
              <a:rPr sz="1600" spc="-5" dirty="0">
                <a:latin typeface="Calibri"/>
                <a:cs typeface="Calibri"/>
              </a:rPr>
              <a:t>On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utilise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contexte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rayon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m=1.</a:t>
            </a:r>
            <a:endParaRPr sz="16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sz="1600" b="1" spc="-1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600" spc="-10" dirty="0">
                <a:solidFill>
                  <a:srgbClr val="4F81BC"/>
                </a:solidFill>
                <a:latin typeface="Calibri"/>
                <a:cs typeface="Calibri"/>
              </a:rPr>
              <a:t>(climat)={(tourisme,</a:t>
            </a:r>
            <a:r>
              <a:rPr sz="1600" spc="5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F81BC"/>
                </a:solidFill>
                <a:latin typeface="Calibri"/>
                <a:cs typeface="Calibri"/>
              </a:rPr>
              <a:t>chaud),(Conférence,</a:t>
            </a:r>
            <a:r>
              <a:rPr sz="1600" spc="7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F81BC"/>
                </a:solidFill>
                <a:latin typeface="Calibri"/>
                <a:cs typeface="Calibri"/>
              </a:rPr>
              <a:t>palais),(Jardins,</a:t>
            </a:r>
            <a:r>
              <a:rPr sz="1600" spc="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F81BC"/>
                </a:solidFill>
                <a:latin typeface="Calibri"/>
                <a:cs typeface="Calibri"/>
              </a:rPr>
              <a:t>congrès),(Marrakech,</a:t>
            </a:r>
            <a:r>
              <a:rPr sz="1600" spc="9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F81BC"/>
                </a:solidFill>
                <a:latin typeface="Calibri"/>
                <a:cs typeface="Calibri"/>
              </a:rPr>
              <a:t>chaud)}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08277" y="2640838"/>
          <a:ext cx="325120" cy="1896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199388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8"/>
                </a:moveTo>
                <a:lnTo>
                  <a:pt x="36609" y="1895723"/>
                </a:lnTo>
                <a:lnTo>
                  <a:pt x="17556" y="1882886"/>
                </a:lnTo>
                <a:lnTo>
                  <a:pt x="4710" y="1863834"/>
                </a:lnTo>
                <a:lnTo>
                  <a:pt x="0" y="1840484"/>
                </a:lnTo>
                <a:lnTo>
                  <a:pt x="0" y="59944"/>
                </a:lnTo>
                <a:lnTo>
                  <a:pt x="4710" y="36593"/>
                </a:lnTo>
                <a:lnTo>
                  <a:pt x="17556" y="17541"/>
                </a:lnTo>
                <a:lnTo>
                  <a:pt x="36609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9108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3" y="59944"/>
                </a:lnTo>
                <a:lnTo>
                  <a:pt x="59943" y="1840484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20568" y="2640407"/>
          <a:ext cx="361315" cy="1896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894">
                <a:tc>
                  <a:txBody>
                    <a:bodyPr/>
                    <a:lstStyle/>
                    <a:p>
                      <a:pPr marR="8890"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R="698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R="762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R="762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762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R="762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785617" y="2640838"/>
          <a:ext cx="325120" cy="1896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714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941"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150">
                <a:tc>
                  <a:txBody>
                    <a:bodyPr/>
                    <a:lstStyle/>
                    <a:p>
                      <a:pPr marL="1905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2776727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8"/>
                </a:moveTo>
                <a:lnTo>
                  <a:pt x="36593" y="1895723"/>
                </a:lnTo>
                <a:lnTo>
                  <a:pt x="17541" y="1882886"/>
                </a:lnTo>
                <a:lnTo>
                  <a:pt x="4704" y="1863834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76448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3" y="59944"/>
                </a:lnTo>
                <a:lnTo>
                  <a:pt x="59943" y="1840484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728720" y="2640838"/>
          <a:ext cx="325120" cy="1896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720084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8"/>
                </a:moveTo>
                <a:lnTo>
                  <a:pt x="36593" y="1895723"/>
                </a:lnTo>
                <a:lnTo>
                  <a:pt x="17541" y="1882886"/>
                </a:lnTo>
                <a:lnTo>
                  <a:pt x="4704" y="1863834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19803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654980" y="2640407"/>
          <a:ext cx="361315" cy="1896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894">
                <a:tc>
                  <a:txBody>
                    <a:bodyPr/>
                    <a:lstStyle/>
                    <a:p>
                      <a:pPr marL="136525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L="140970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40970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40970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140970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40970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40970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L="140970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L="140970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140970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40970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40970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392596" y="2640407"/>
          <a:ext cx="361315" cy="1896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894">
                <a:tc>
                  <a:txBody>
                    <a:bodyPr/>
                    <a:lstStyle/>
                    <a:p>
                      <a:pPr marR="8255"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R="6350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R="635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635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R="635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173">
                <a:tc>
                  <a:txBody>
                    <a:bodyPr/>
                    <a:lstStyle/>
                    <a:p>
                      <a:pPr marR="6985" algn="ctr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308">
                <a:tc>
                  <a:txBody>
                    <a:bodyPr/>
                    <a:lstStyle/>
                    <a:p>
                      <a:pPr marR="6350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R="635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R="6985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R="698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698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052184" y="2640838"/>
          <a:ext cx="325120" cy="18960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438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966"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090">
                <a:tc>
                  <a:txBody>
                    <a:bodyPr/>
                    <a:lstStyle/>
                    <a:p>
                      <a:pPr marL="1905" algn="ctr">
                        <a:lnSpc>
                          <a:spcPts val="109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042659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8"/>
                </a:moveTo>
                <a:lnTo>
                  <a:pt x="36593" y="1895723"/>
                </a:lnTo>
                <a:lnTo>
                  <a:pt x="17541" y="1882886"/>
                </a:lnTo>
                <a:lnTo>
                  <a:pt x="4704" y="1863834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42379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812964" y="2640407"/>
          <a:ext cx="361315" cy="1896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894">
                <a:tc>
                  <a:txBody>
                    <a:bodyPr/>
                    <a:lstStyle/>
                    <a:p>
                      <a:pPr marR="8255"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R="6350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R="635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635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R="635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247">
                <a:tc>
                  <a:txBody>
                    <a:bodyPr/>
                    <a:lstStyle/>
                    <a:p>
                      <a:pPr marR="635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753">
                <a:tc>
                  <a:txBody>
                    <a:bodyPr/>
                    <a:lstStyle/>
                    <a:p>
                      <a:pPr marR="6985" algn="ctr">
                        <a:lnSpc>
                          <a:spcPts val="114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315">
                <a:tc>
                  <a:txBody>
                    <a:bodyPr/>
                    <a:lstStyle/>
                    <a:p>
                      <a:pPr marR="698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R="698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698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678673" y="2640838"/>
          <a:ext cx="325120" cy="1896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7668768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8"/>
                </a:moveTo>
                <a:lnTo>
                  <a:pt x="36593" y="1895723"/>
                </a:lnTo>
                <a:lnTo>
                  <a:pt x="17541" y="1882886"/>
                </a:lnTo>
                <a:lnTo>
                  <a:pt x="4704" y="1863834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68488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3" y="59944"/>
                </a:lnTo>
                <a:lnTo>
                  <a:pt x="59943" y="1840484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8338488" y="2640407"/>
          <a:ext cx="361315" cy="1896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894">
                <a:tc>
                  <a:txBody>
                    <a:bodyPr/>
                    <a:lstStyle/>
                    <a:p>
                      <a:pPr marR="7620"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R="5080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R="508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508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R="508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R="508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R="508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R="508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R="5715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R="698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6985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R="698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9095993" y="2640838"/>
          <a:ext cx="325120" cy="1896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marR="119380" algn="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R="121285" algn="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R="121285" algn="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121285" algn="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R="121285" algn="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R="121285" algn="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R="121285" algn="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R="121285" algn="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R="121920" algn="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R="122555" algn="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R="122555" algn="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R="122555" algn="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9086088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8"/>
                </a:moveTo>
                <a:lnTo>
                  <a:pt x="36593" y="1895723"/>
                </a:lnTo>
                <a:lnTo>
                  <a:pt x="17541" y="1882886"/>
                </a:lnTo>
                <a:lnTo>
                  <a:pt x="4704" y="1863834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85807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9827132" y="2640838"/>
          <a:ext cx="325120" cy="1896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3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38">
                <a:tc>
                  <a:txBody>
                    <a:bodyPr/>
                    <a:lstStyle/>
                    <a:p>
                      <a:pPr marL="1905" algn="ct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47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905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36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72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959"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184"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19"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050">
                <a:tc>
                  <a:txBody>
                    <a:bodyPr/>
                    <a:lstStyle/>
                    <a:p>
                      <a:pPr marL="1270" algn="ctr">
                        <a:lnSpc>
                          <a:spcPts val="108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9817607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4" y="1900428"/>
                </a:moveTo>
                <a:lnTo>
                  <a:pt x="36593" y="1895723"/>
                </a:lnTo>
                <a:lnTo>
                  <a:pt x="17541" y="1882886"/>
                </a:lnTo>
                <a:lnTo>
                  <a:pt x="4704" y="1863834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117328" y="2642616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66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6397" y="237490"/>
            <a:ext cx="4297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Ajuster</a:t>
            </a:r>
            <a:r>
              <a:rPr spc="-20" dirty="0"/>
              <a:t> </a:t>
            </a:r>
            <a:r>
              <a:rPr dirty="0"/>
              <a:t>les</a:t>
            </a:r>
            <a:r>
              <a:rPr spc="-20" dirty="0"/>
              <a:t> paramètres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8302" y="1836165"/>
            <a:ext cx="163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6600"/>
                </a:solidFill>
                <a:latin typeface="Calibri"/>
                <a:cs typeface="Calibri"/>
              </a:rPr>
              <a:t>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6986" y="1923033"/>
            <a:ext cx="6540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FF6600"/>
                </a:solidFill>
                <a:latin typeface="Calibri"/>
                <a:cs typeface="Calibri"/>
              </a:rPr>
              <a:t>s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3216" y="2220976"/>
          <a:ext cx="1517649" cy="18032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9446">
                <a:tc>
                  <a:txBody>
                    <a:bodyPr/>
                    <a:lstStyle/>
                    <a:p>
                      <a:pPr marR="44450" algn="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94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44450" algn="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285">
                <a:tc>
                  <a:txBody>
                    <a:bodyPr/>
                    <a:lstStyle/>
                    <a:p>
                      <a:pPr marR="44450" algn="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742">
                <a:tc>
                  <a:txBody>
                    <a:bodyPr/>
                    <a:lstStyle/>
                    <a:p>
                      <a:pPr marR="44450" algn="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2">
                <a:tc>
                  <a:txBody>
                    <a:bodyPr/>
                    <a:lstStyle/>
                    <a:p>
                      <a:pPr marR="26034" algn="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44450" algn="r">
                        <a:lnSpc>
                          <a:spcPts val="1050"/>
                        </a:lnSpc>
                      </a:pPr>
                      <a:r>
                        <a:rPr sz="1000" spc="-5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50"/>
                        </a:lnSpc>
                      </a:pPr>
                      <a:r>
                        <a:rPr sz="1000" spc="-5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050"/>
                        </a:lnSpc>
                      </a:pPr>
                      <a:r>
                        <a:rPr sz="1000" spc="-5" dirty="0">
                          <a:solidFill>
                            <a:srgbClr val="EC7C30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26034" algn="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-0.9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26034" algn="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44450" algn="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44450" algn="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44450" algn="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446">
                <a:tc>
                  <a:txBody>
                    <a:bodyPr/>
                    <a:lstStyle/>
                    <a:p>
                      <a:pPr marR="26034" algn="r">
                        <a:lnSpc>
                          <a:spcPts val="100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00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0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0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51331" y="2215895"/>
            <a:ext cx="85725" cy="1800225"/>
          </a:xfrm>
          <a:custGeom>
            <a:avLst/>
            <a:gdLst/>
            <a:ahLst/>
            <a:cxnLst/>
            <a:rect l="l" t="t" r="r" b="b"/>
            <a:pathLst>
              <a:path w="85725" h="1800225">
                <a:moveTo>
                  <a:pt x="85394" y="1799843"/>
                </a:moveTo>
                <a:lnTo>
                  <a:pt x="52152" y="1793134"/>
                </a:lnTo>
                <a:lnTo>
                  <a:pt x="25009" y="1774840"/>
                </a:lnTo>
                <a:lnTo>
                  <a:pt x="6709" y="1747712"/>
                </a:lnTo>
                <a:lnTo>
                  <a:pt x="0" y="1714499"/>
                </a:lnTo>
                <a:lnTo>
                  <a:pt x="0" y="85343"/>
                </a:lnTo>
                <a:lnTo>
                  <a:pt x="6709" y="52131"/>
                </a:lnTo>
                <a:lnTo>
                  <a:pt x="25009" y="25003"/>
                </a:lnTo>
                <a:lnTo>
                  <a:pt x="52152" y="6709"/>
                </a:lnTo>
                <a:lnTo>
                  <a:pt x="8539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9592" y="2215895"/>
            <a:ext cx="85725" cy="1800225"/>
          </a:xfrm>
          <a:custGeom>
            <a:avLst/>
            <a:gdLst/>
            <a:ahLst/>
            <a:cxnLst/>
            <a:rect l="l" t="t" r="r" b="b"/>
            <a:pathLst>
              <a:path w="85725" h="1800225">
                <a:moveTo>
                  <a:pt x="0" y="0"/>
                </a:moveTo>
                <a:lnTo>
                  <a:pt x="33212" y="6709"/>
                </a:lnTo>
                <a:lnTo>
                  <a:pt x="60340" y="25003"/>
                </a:lnTo>
                <a:lnTo>
                  <a:pt x="78634" y="52131"/>
                </a:lnTo>
                <a:lnTo>
                  <a:pt x="85343" y="85343"/>
                </a:lnTo>
                <a:lnTo>
                  <a:pt x="85343" y="1714499"/>
                </a:lnTo>
                <a:lnTo>
                  <a:pt x="78634" y="1747712"/>
                </a:lnTo>
                <a:lnTo>
                  <a:pt x="60340" y="1774840"/>
                </a:lnTo>
                <a:lnTo>
                  <a:pt x="33212" y="1793134"/>
                </a:lnTo>
                <a:lnTo>
                  <a:pt x="0" y="179984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2048" y="2166873"/>
            <a:ext cx="90170" cy="1855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E36C09"/>
                </a:solidFill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337" y="1836165"/>
            <a:ext cx="340360" cy="35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ts val="142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w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ts val="1180"/>
              </a:lnSpc>
            </a:pPr>
            <a:r>
              <a:rPr sz="1000" spc="-5" dirty="0">
                <a:latin typeface="Calibri"/>
                <a:cs typeface="Calibri"/>
              </a:rPr>
              <a:t>climat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8055" y="2215895"/>
            <a:ext cx="30480" cy="1800225"/>
          </a:xfrm>
          <a:custGeom>
            <a:avLst/>
            <a:gdLst/>
            <a:ahLst/>
            <a:cxnLst/>
            <a:rect l="l" t="t" r="r" b="b"/>
            <a:pathLst>
              <a:path w="30479" h="1800225">
                <a:moveTo>
                  <a:pt x="29971" y="1799843"/>
                </a:moveTo>
                <a:lnTo>
                  <a:pt x="18307" y="1797482"/>
                </a:lnTo>
                <a:lnTo>
                  <a:pt x="8780" y="1791049"/>
                </a:lnTo>
                <a:lnTo>
                  <a:pt x="2356" y="1781520"/>
                </a:lnTo>
                <a:lnTo>
                  <a:pt x="0" y="1769871"/>
                </a:lnTo>
                <a:lnTo>
                  <a:pt x="0" y="29971"/>
                </a:lnTo>
                <a:lnTo>
                  <a:pt x="2356" y="18323"/>
                </a:lnTo>
                <a:lnTo>
                  <a:pt x="8780" y="8794"/>
                </a:lnTo>
                <a:lnTo>
                  <a:pt x="18307" y="2361"/>
                </a:lnTo>
                <a:lnTo>
                  <a:pt x="2997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7916" y="2215895"/>
            <a:ext cx="30480" cy="1800225"/>
          </a:xfrm>
          <a:custGeom>
            <a:avLst/>
            <a:gdLst/>
            <a:ahLst/>
            <a:cxnLst/>
            <a:rect l="l" t="t" r="r" b="b"/>
            <a:pathLst>
              <a:path w="30479" h="1800225">
                <a:moveTo>
                  <a:pt x="0" y="0"/>
                </a:moveTo>
                <a:lnTo>
                  <a:pt x="11664" y="2361"/>
                </a:lnTo>
                <a:lnTo>
                  <a:pt x="21191" y="8794"/>
                </a:lnTo>
                <a:lnTo>
                  <a:pt x="27615" y="18323"/>
                </a:lnTo>
                <a:lnTo>
                  <a:pt x="29971" y="29971"/>
                </a:lnTo>
                <a:lnTo>
                  <a:pt x="29971" y="1769871"/>
                </a:lnTo>
                <a:lnTo>
                  <a:pt x="27615" y="1781520"/>
                </a:lnTo>
                <a:lnTo>
                  <a:pt x="21191" y="1791049"/>
                </a:lnTo>
                <a:lnTo>
                  <a:pt x="11664" y="1797482"/>
                </a:lnTo>
                <a:lnTo>
                  <a:pt x="0" y="179984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82189" y="2695981"/>
            <a:ext cx="224154" cy="91884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395"/>
              </a:spcBef>
            </a:pPr>
            <a:r>
              <a:rPr sz="1000" spc="-5" dirty="0">
                <a:solidFill>
                  <a:srgbClr val="E36C09"/>
                </a:solidFill>
                <a:latin typeface="Calibri"/>
                <a:cs typeface="Calibri"/>
              </a:rPr>
              <a:t>0.1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spc="-10" dirty="0">
                <a:solidFill>
                  <a:srgbClr val="E36C09"/>
                </a:solidFill>
                <a:latin typeface="Calibri"/>
                <a:cs typeface="Calibri"/>
              </a:rPr>
              <a:t>-</a:t>
            </a:r>
            <a:r>
              <a:rPr sz="1000" spc="-5" dirty="0">
                <a:solidFill>
                  <a:srgbClr val="E36C09"/>
                </a:solidFill>
                <a:latin typeface="Calibri"/>
                <a:cs typeface="Calibri"/>
              </a:rPr>
              <a:t>1.1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5" dirty="0">
                <a:solidFill>
                  <a:srgbClr val="E36C09"/>
                </a:solidFill>
                <a:latin typeface="Calibri"/>
                <a:cs typeface="Calibri"/>
              </a:rPr>
              <a:t>-</a:t>
            </a:r>
            <a:r>
              <a:rPr sz="1000" spc="-5" dirty="0">
                <a:solidFill>
                  <a:srgbClr val="E36C09"/>
                </a:solidFill>
                <a:latin typeface="Calibri"/>
                <a:cs typeface="Calibri"/>
              </a:rPr>
              <a:t>0.3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000" spc="-10" dirty="0">
                <a:solidFill>
                  <a:srgbClr val="E36C09"/>
                </a:solidFill>
                <a:latin typeface="Calibri"/>
                <a:cs typeface="Calibri"/>
              </a:rPr>
              <a:t>-</a:t>
            </a:r>
            <a:r>
              <a:rPr sz="1000" spc="-5" dirty="0">
                <a:solidFill>
                  <a:srgbClr val="E36C09"/>
                </a:solidFill>
                <a:latin typeface="Calibri"/>
                <a:cs typeface="Calibri"/>
              </a:rPr>
              <a:t>1.0</a:t>
            </a:r>
            <a:endParaRPr sz="10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  <a:spcBef>
                <a:spcPts val="165"/>
              </a:spcBef>
            </a:pPr>
            <a:r>
              <a:rPr sz="1000" spc="-5" dirty="0">
                <a:solidFill>
                  <a:srgbClr val="E36C09"/>
                </a:solidFill>
                <a:latin typeface="Calibri"/>
                <a:cs typeface="Calibri"/>
              </a:rPr>
              <a:t>0.1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52472" y="2740151"/>
            <a:ext cx="48260" cy="899160"/>
          </a:xfrm>
          <a:custGeom>
            <a:avLst/>
            <a:gdLst/>
            <a:ahLst/>
            <a:cxnLst/>
            <a:rect l="l" t="t" r="r" b="b"/>
            <a:pathLst>
              <a:path w="48260" h="899160">
                <a:moveTo>
                  <a:pt x="47751" y="899160"/>
                </a:moveTo>
                <a:lnTo>
                  <a:pt x="29146" y="895413"/>
                </a:lnTo>
                <a:lnTo>
                  <a:pt x="13969" y="885190"/>
                </a:lnTo>
                <a:lnTo>
                  <a:pt x="3746" y="870013"/>
                </a:lnTo>
                <a:lnTo>
                  <a:pt x="0" y="851408"/>
                </a:lnTo>
                <a:lnTo>
                  <a:pt x="0" y="47751"/>
                </a:lnTo>
                <a:lnTo>
                  <a:pt x="3746" y="29146"/>
                </a:lnTo>
                <a:lnTo>
                  <a:pt x="13969" y="13970"/>
                </a:lnTo>
                <a:lnTo>
                  <a:pt x="29146" y="3746"/>
                </a:lnTo>
                <a:lnTo>
                  <a:pt x="4775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1232" y="2740151"/>
            <a:ext cx="48260" cy="899160"/>
          </a:xfrm>
          <a:custGeom>
            <a:avLst/>
            <a:gdLst/>
            <a:ahLst/>
            <a:cxnLst/>
            <a:rect l="l" t="t" r="r" b="b"/>
            <a:pathLst>
              <a:path w="48260" h="899160">
                <a:moveTo>
                  <a:pt x="0" y="0"/>
                </a:moveTo>
                <a:lnTo>
                  <a:pt x="18605" y="3746"/>
                </a:lnTo>
                <a:lnTo>
                  <a:pt x="33781" y="13970"/>
                </a:lnTo>
                <a:lnTo>
                  <a:pt x="44005" y="29146"/>
                </a:lnTo>
                <a:lnTo>
                  <a:pt x="47751" y="47751"/>
                </a:lnTo>
                <a:lnTo>
                  <a:pt x="47751" y="851408"/>
                </a:lnTo>
                <a:lnTo>
                  <a:pt x="44005" y="870013"/>
                </a:lnTo>
                <a:lnTo>
                  <a:pt x="33781" y="885190"/>
                </a:lnTo>
                <a:lnTo>
                  <a:pt x="18605" y="895413"/>
                </a:lnTo>
                <a:lnTo>
                  <a:pt x="0" y="8991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72970" y="1837689"/>
            <a:ext cx="6324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975" baseline="-21367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975" spc="67" baseline="-21367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solidFill>
                  <a:srgbClr val="F79546"/>
                </a:solidFill>
                <a:latin typeface="Calibri"/>
                <a:cs typeface="Calibri"/>
              </a:rPr>
              <a:t>=</a:t>
            </a:r>
            <a:r>
              <a:rPr sz="1000" b="1" spc="-1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975" baseline="-21367" dirty="0">
                <a:solidFill>
                  <a:srgbClr val="F79546"/>
                </a:solidFill>
                <a:latin typeface="Calibri"/>
                <a:cs typeface="Calibri"/>
              </a:rPr>
              <a:t>s</a:t>
            </a:r>
            <a:r>
              <a:rPr sz="975" baseline="25641" dirty="0">
                <a:solidFill>
                  <a:srgbClr val="F79546"/>
                </a:solidFill>
                <a:latin typeface="Calibri"/>
                <a:cs typeface="Calibri"/>
              </a:rPr>
              <a:t>t</a:t>
            </a:r>
            <a:r>
              <a:rPr sz="975" spc="97" baseline="25641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000" b="1" spc="-5" dirty="0">
                <a:latin typeface="Calibri"/>
                <a:cs typeface="Calibri"/>
              </a:rPr>
              <a:t>w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37021" y="1397380"/>
          <a:ext cx="318135" cy="18032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446"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285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742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2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446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5704332" y="1394460"/>
            <a:ext cx="30480" cy="1801495"/>
          </a:xfrm>
          <a:custGeom>
            <a:avLst/>
            <a:gdLst/>
            <a:ahLst/>
            <a:cxnLst/>
            <a:rect l="l" t="t" r="r" b="b"/>
            <a:pathLst>
              <a:path w="30479" h="1801495">
                <a:moveTo>
                  <a:pt x="30225" y="1801367"/>
                </a:moveTo>
                <a:lnTo>
                  <a:pt x="18484" y="1798984"/>
                </a:lnTo>
                <a:lnTo>
                  <a:pt x="8874" y="1792493"/>
                </a:lnTo>
                <a:lnTo>
                  <a:pt x="2383" y="1782883"/>
                </a:lnTo>
                <a:lnTo>
                  <a:pt x="0" y="1771141"/>
                </a:lnTo>
                <a:lnTo>
                  <a:pt x="0" y="30225"/>
                </a:lnTo>
                <a:lnTo>
                  <a:pt x="2383" y="18484"/>
                </a:lnTo>
                <a:lnTo>
                  <a:pt x="8874" y="8874"/>
                </a:lnTo>
                <a:lnTo>
                  <a:pt x="18484" y="2383"/>
                </a:lnTo>
                <a:lnTo>
                  <a:pt x="3022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55461" y="1394460"/>
            <a:ext cx="30480" cy="1801495"/>
          </a:xfrm>
          <a:custGeom>
            <a:avLst/>
            <a:gdLst/>
            <a:ahLst/>
            <a:cxnLst/>
            <a:rect l="l" t="t" r="r" b="b"/>
            <a:pathLst>
              <a:path w="30479" h="1801495">
                <a:moveTo>
                  <a:pt x="0" y="0"/>
                </a:moveTo>
                <a:lnTo>
                  <a:pt x="11741" y="2383"/>
                </a:lnTo>
                <a:lnTo>
                  <a:pt x="21351" y="8874"/>
                </a:lnTo>
                <a:lnTo>
                  <a:pt x="27842" y="18484"/>
                </a:lnTo>
                <a:lnTo>
                  <a:pt x="30225" y="30225"/>
                </a:lnTo>
                <a:lnTo>
                  <a:pt x="30225" y="1771141"/>
                </a:lnTo>
                <a:lnTo>
                  <a:pt x="27842" y="1782883"/>
                </a:lnTo>
                <a:lnTo>
                  <a:pt x="21351" y="1792493"/>
                </a:lnTo>
                <a:lnTo>
                  <a:pt x="11741" y="1798984"/>
                </a:lnTo>
                <a:lnTo>
                  <a:pt x="0" y="180136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86476" y="1196467"/>
            <a:ext cx="4876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AF50"/>
                </a:solidFill>
                <a:latin typeface="Calibri"/>
                <a:cs typeface="Calibri"/>
              </a:rPr>
              <a:t>touri</a:t>
            </a:r>
            <a:r>
              <a:rPr sz="1000" spc="-15" dirty="0">
                <a:solidFill>
                  <a:srgbClr val="00AF50"/>
                </a:solidFill>
                <a:latin typeface="Calibri"/>
                <a:cs typeface="Calibri"/>
              </a:rPr>
              <a:t>s</a:t>
            </a:r>
            <a:r>
              <a:rPr sz="1000" spc="-10" dirty="0">
                <a:solidFill>
                  <a:srgbClr val="00AF50"/>
                </a:solidFill>
                <a:latin typeface="Calibri"/>
                <a:cs typeface="Calibri"/>
              </a:rPr>
              <a:t>m</a:t>
            </a:r>
            <a:r>
              <a:rPr sz="1000" spc="-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637021" y="3379400"/>
          <a:ext cx="348615" cy="1828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367">
                <a:tc>
                  <a:txBody>
                    <a:bodyPr/>
                    <a:lstStyle/>
                    <a:p>
                      <a:pPr marL="127000">
                        <a:lnSpc>
                          <a:spcPts val="105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08">
                <a:tc>
                  <a:txBody>
                    <a:bodyPr/>
                    <a:lstStyle/>
                    <a:p>
                      <a:pPr marL="127000">
                        <a:lnSpc>
                          <a:spcPts val="11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067">
                <a:tc>
                  <a:txBody>
                    <a:bodyPr/>
                    <a:lstStyle/>
                    <a:p>
                      <a:pPr marL="127000">
                        <a:lnSpc>
                          <a:spcPts val="110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297">
                <a:tc>
                  <a:txBody>
                    <a:bodyPr/>
                    <a:lstStyle/>
                    <a:p>
                      <a:pPr marL="127000">
                        <a:lnSpc>
                          <a:spcPts val="110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3129">
                <a:tc>
                  <a:txBody>
                    <a:bodyPr/>
                    <a:lstStyle/>
                    <a:p>
                      <a:pPr marL="127000">
                        <a:lnSpc>
                          <a:spcPts val="110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127000">
                        <a:lnSpc>
                          <a:spcPts val="110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971">
                <a:tc>
                  <a:txBody>
                    <a:bodyPr/>
                    <a:lstStyle/>
                    <a:p>
                      <a:pPr marL="127000">
                        <a:lnSpc>
                          <a:spcPts val="1105"/>
                        </a:lnSpc>
                      </a:pPr>
                      <a:r>
                        <a:rPr sz="100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971">
                <a:tc>
                  <a:txBody>
                    <a:bodyPr/>
                    <a:lstStyle/>
                    <a:p>
                      <a:pPr marL="127000">
                        <a:lnSpc>
                          <a:spcPts val="110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127000">
                        <a:lnSpc>
                          <a:spcPts val="110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127000">
                        <a:lnSpc>
                          <a:spcPts val="110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034">
                <a:tc>
                  <a:txBody>
                    <a:bodyPr/>
                    <a:lstStyle/>
                    <a:p>
                      <a:pPr marL="127000">
                        <a:lnSpc>
                          <a:spcPts val="110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1454">
                <a:tc>
                  <a:txBody>
                    <a:bodyPr/>
                    <a:lstStyle/>
                    <a:p>
                      <a:pPr marL="127000">
                        <a:lnSpc>
                          <a:spcPts val="109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5704332" y="3407664"/>
            <a:ext cx="30480" cy="1800225"/>
          </a:xfrm>
          <a:custGeom>
            <a:avLst/>
            <a:gdLst/>
            <a:ahLst/>
            <a:cxnLst/>
            <a:rect l="l" t="t" r="r" b="b"/>
            <a:pathLst>
              <a:path w="30479" h="1800225">
                <a:moveTo>
                  <a:pt x="30225" y="1799844"/>
                </a:moveTo>
                <a:lnTo>
                  <a:pt x="18484" y="1797460"/>
                </a:lnTo>
                <a:lnTo>
                  <a:pt x="8874" y="1790969"/>
                </a:lnTo>
                <a:lnTo>
                  <a:pt x="2383" y="1781359"/>
                </a:lnTo>
                <a:lnTo>
                  <a:pt x="0" y="1769618"/>
                </a:lnTo>
                <a:lnTo>
                  <a:pt x="0" y="30225"/>
                </a:lnTo>
                <a:lnTo>
                  <a:pt x="2383" y="18484"/>
                </a:lnTo>
                <a:lnTo>
                  <a:pt x="8874" y="8874"/>
                </a:lnTo>
                <a:lnTo>
                  <a:pt x="18484" y="2383"/>
                </a:lnTo>
                <a:lnTo>
                  <a:pt x="3022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55461" y="3407664"/>
            <a:ext cx="30480" cy="1800225"/>
          </a:xfrm>
          <a:custGeom>
            <a:avLst/>
            <a:gdLst/>
            <a:ahLst/>
            <a:cxnLst/>
            <a:rect l="l" t="t" r="r" b="b"/>
            <a:pathLst>
              <a:path w="30479" h="1800225">
                <a:moveTo>
                  <a:pt x="0" y="0"/>
                </a:moveTo>
                <a:lnTo>
                  <a:pt x="11741" y="2383"/>
                </a:lnTo>
                <a:lnTo>
                  <a:pt x="21351" y="8874"/>
                </a:lnTo>
                <a:lnTo>
                  <a:pt x="27842" y="18484"/>
                </a:lnTo>
                <a:lnTo>
                  <a:pt x="30225" y="30225"/>
                </a:lnTo>
                <a:lnTo>
                  <a:pt x="30225" y="1769618"/>
                </a:lnTo>
                <a:lnTo>
                  <a:pt x="27842" y="1781359"/>
                </a:lnTo>
                <a:lnTo>
                  <a:pt x="21351" y="1790969"/>
                </a:lnTo>
                <a:lnTo>
                  <a:pt x="11741" y="1797460"/>
                </a:lnTo>
                <a:lnTo>
                  <a:pt x="0" y="17998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23305" y="3231261"/>
            <a:ext cx="340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6F2F9F"/>
                </a:solidFill>
                <a:latin typeface="Calibri"/>
                <a:cs typeface="Calibri"/>
              </a:rPr>
              <a:t>cha</a:t>
            </a:r>
            <a:r>
              <a:rPr sz="1000" dirty="0">
                <a:solidFill>
                  <a:srgbClr val="6F2F9F"/>
                </a:solidFill>
                <a:latin typeface="Calibri"/>
                <a:cs typeface="Calibri"/>
              </a:rPr>
              <a:t>u</a:t>
            </a:r>
            <a:r>
              <a:rPr sz="1000" spc="-5" dirty="0">
                <a:solidFill>
                  <a:srgbClr val="6F2F9F"/>
                </a:solidFill>
                <a:latin typeface="Calibri"/>
                <a:cs typeface="Calibri"/>
              </a:rPr>
              <a:t>d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640583" y="2209603"/>
          <a:ext cx="1520824" cy="18909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545">
                <a:tc>
                  <a:txBody>
                    <a:bodyPr/>
                    <a:lstStyle/>
                    <a:p>
                      <a:pPr marR="25400" algn="r">
                        <a:lnSpc>
                          <a:spcPts val="109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9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09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9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619">
                <a:tc>
                  <a:txBody>
                    <a:bodyPr/>
                    <a:lstStyle/>
                    <a:p>
                      <a:pPr marR="25400" algn="r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-1.0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3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3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944">
                <a:tc>
                  <a:txBody>
                    <a:bodyPr/>
                    <a:lstStyle/>
                    <a:p>
                      <a:pPr marR="45085" algn="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6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5085" algn="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5085" algn="r">
                        <a:lnSpc>
                          <a:spcPts val="1145"/>
                        </a:lnSpc>
                      </a:pPr>
                      <a:r>
                        <a:rPr sz="10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</a:pPr>
                      <a:r>
                        <a:rPr sz="10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45"/>
                        </a:lnSpc>
                      </a:pPr>
                      <a:r>
                        <a:rPr sz="1000" b="1" spc="-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-0.3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45"/>
                        </a:lnSpc>
                      </a:pPr>
                      <a:r>
                        <a:rPr sz="10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682">
                <a:tc>
                  <a:txBody>
                    <a:bodyPr/>
                    <a:lstStyle/>
                    <a:p>
                      <a:pPr marR="25400" algn="r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3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3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3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880">
                <a:tc>
                  <a:txBody>
                    <a:bodyPr/>
                    <a:lstStyle/>
                    <a:p>
                      <a:pPr marR="43815" algn="r">
                        <a:lnSpc>
                          <a:spcPts val="1160"/>
                        </a:lnSpc>
                      </a:pPr>
                      <a:r>
                        <a:rPr sz="1000" b="1" spc="-10" dirty="0">
                          <a:solidFill>
                            <a:srgbClr val="A468D2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160"/>
                        </a:lnSpc>
                      </a:pPr>
                      <a:r>
                        <a:rPr sz="1000" b="1" spc="-10" dirty="0">
                          <a:solidFill>
                            <a:srgbClr val="A468D2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60"/>
                        </a:lnSpc>
                      </a:pPr>
                      <a:r>
                        <a:rPr sz="1000" b="1" spc="-10" dirty="0">
                          <a:solidFill>
                            <a:srgbClr val="A468D2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60"/>
                        </a:lnSpc>
                      </a:pPr>
                      <a:r>
                        <a:rPr sz="1000" b="1" spc="-5" dirty="0">
                          <a:solidFill>
                            <a:srgbClr val="A468D2"/>
                          </a:solidFill>
                          <a:latin typeface="Times New Roman"/>
                          <a:cs typeface="Times New Roman"/>
                        </a:rPr>
                        <a:t>-1.0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60"/>
                        </a:lnSpc>
                      </a:pPr>
                      <a:r>
                        <a:rPr sz="1000" b="1" dirty="0">
                          <a:solidFill>
                            <a:srgbClr val="A468D2"/>
                          </a:solidFill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25400" algn="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8813">
                <a:tc>
                  <a:txBody>
                    <a:bodyPr/>
                    <a:lstStyle/>
                    <a:p>
                      <a:pPr marR="45085" algn="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8487">
                <a:tc>
                  <a:txBody>
                    <a:bodyPr/>
                    <a:lstStyle/>
                    <a:p>
                      <a:pPr marR="25400" algn="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-1.0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145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0.7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8724">
                <a:tc>
                  <a:txBody>
                    <a:bodyPr/>
                    <a:lstStyle/>
                    <a:p>
                      <a:pPr marR="45085" algn="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-1.1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14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1783">
                <a:tc>
                  <a:txBody>
                    <a:bodyPr/>
                    <a:lstStyle/>
                    <a:p>
                      <a:pPr marR="45085" algn="r">
                        <a:lnSpc>
                          <a:spcPts val="109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9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0.1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09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095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0.2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2641092" y="2215895"/>
            <a:ext cx="92710" cy="1908175"/>
          </a:xfrm>
          <a:custGeom>
            <a:avLst/>
            <a:gdLst/>
            <a:ahLst/>
            <a:cxnLst/>
            <a:rect l="l" t="t" r="r" b="b"/>
            <a:pathLst>
              <a:path w="92710" h="1908175">
                <a:moveTo>
                  <a:pt x="92201" y="1908047"/>
                </a:moveTo>
                <a:lnTo>
                  <a:pt x="56310" y="1900803"/>
                </a:lnTo>
                <a:lnTo>
                  <a:pt x="27003" y="1881044"/>
                </a:lnTo>
                <a:lnTo>
                  <a:pt x="7244" y="1851737"/>
                </a:lnTo>
                <a:lnTo>
                  <a:pt x="0" y="1815845"/>
                </a:lnTo>
                <a:lnTo>
                  <a:pt x="0" y="92201"/>
                </a:lnTo>
                <a:lnTo>
                  <a:pt x="7244" y="56310"/>
                </a:lnTo>
                <a:lnTo>
                  <a:pt x="27003" y="27003"/>
                </a:lnTo>
                <a:lnTo>
                  <a:pt x="56310" y="7244"/>
                </a:lnTo>
                <a:lnTo>
                  <a:pt x="9220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3746" y="2215895"/>
            <a:ext cx="92710" cy="1908175"/>
          </a:xfrm>
          <a:custGeom>
            <a:avLst/>
            <a:gdLst/>
            <a:ahLst/>
            <a:cxnLst/>
            <a:rect l="l" t="t" r="r" b="b"/>
            <a:pathLst>
              <a:path w="92710" h="1908175">
                <a:moveTo>
                  <a:pt x="0" y="0"/>
                </a:moveTo>
                <a:lnTo>
                  <a:pt x="35891" y="7244"/>
                </a:lnTo>
                <a:lnTo>
                  <a:pt x="65198" y="27003"/>
                </a:lnTo>
                <a:lnTo>
                  <a:pt x="84957" y="56310"/>
                </a:lnTo>
                <a:lnTo>
                  <a:pt x="92201" y="92201"/>
                </a:lnTo>
                <a:lnTo>
                  <a:pt x="92201" y="1815845"/>
                </a:lnTo>
                <a:lnTo>
                  <a:pt x="84957" y="1851737"/>
                </a:lnTo>
                <a:lnTo>
                  <a:pt x="65198" y="1881044"/>
                </a:lnTo>
                <a:lnTo>
                  <a:pt x="35891" y="1900803"/>
                </a:lnTo>
                <a:lnTo>
                  <a:pt x="0" y="19080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311141" y="2183383"/>
            <a:ext cx="224154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0.1</a:t>
            </a:r>
            <a:endParaRPr sz="1000">
              <a:latin typeface="Calibri"/>
              <a:cs typeface="Calibri"/>
            </a:endParaRPr>
          </a:p>
          <a:p>
            <a:pPr marL="3048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0.7</a:t>
            </a:r>
            <a:endParaRPr sz="1000">
              <a:latin typeface="Calibri"/>
              <a:cs typeface="Calibri"/>
            </a:endParaRPr>
          </a:p>
          <a:p>
            <a:pPr marL="3048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0.4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1.6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0.1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15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0.3</a:t>
            </a:r>
            <a:endParaRPr sz="1000">
              <a:latin typeface="Calibri"/>
              <a:cs typeface="Calibri"/>
            </a:endParaRPr>
          </a:p>
          <a:p>
            <a:pPr marL="3048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2.3</a:t>
            </a:r>
            <a:endParaRPr sz="1000">
              <a:latin typeface="Calibri"/>
              <a:cs typeface="Calibri"/>
            </a:endParaRPr>
          </a:p>
          <a:p>
            <a:pPr marL="3048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0.9</a:t>
            </a:r>
            <a:endParaRPr sz="1000">
              <a:latin typeface="Calibri"/>
              <a:cs typeface="Calibri"/>
            </a:endParaRPr>
          </a:p>
          <a:p>
            <a:pPr marL="3048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1.1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0.6</a:t>
            </a:r>
            <a:endParaRPr sz="1000">
              <a:latin typeface="Calibri"/>
              <a:cs typeface="Calibri"/>
            </a:endParaRPr>
          </a:p>
          <a:p>
            <a:pPr marL="3048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0.7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0.8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250435" y="2225039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59943" y="1900428"/>
                </a:moveTo>
                <a:lnTo>
                  <a:pt x="36593" y="1895723"/>
                </a:lnTo>
                <a:lnTo>
                  <a:pt x="17541" y="1882886"/>
                </a:lnTo>
                <a:lnTo>
                  <a:pt x="4704" y="1863834"/>
                </a:lnTo>
                <a:lnTo>
                  <a:pt x="0" y="1840484"/>
                </a:lnTo>
                <a:lnTo>
                  <a:pt x="0" y="59944"/>
                </a:lnTo>
                <a:lnTo>
                  <a:pt x="4704" y="36593"/>
                </a:lnTo>
                <a:lnTo>
                  <a:pt x="17541" y="17541"/>
                </a:lnTo>
                <a:lnTo>
                  <a:pt x="36593" y="4704"/>
                </a:lnTo>
                <a:lnTo>
                  <a:pt x="5994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50155" y="2225039"/>
            <a:ext cx="60325" cy="1900555"/>
          </a:xfrm>
          <a:custGeom>
            <a:avLst/>
            <a:gdLst/>
            <a:ahLst/>
            <a:cxnLst/>
            <a:rect l="l" t="t" r="r" b="b"/>
            <a:pathLst>
              <a:path w="60325" h="1900554">
                <a:moveTo>
                  <a:pt x="0" y="0"/>
                </a:moveTo>
                <a:lnTo>
                  <a:pt x="23350" y="4704"/>
                </a:lnTo>
                <a:lnTo>
                  <a:pt x="42402" y="17541"/>
                </a:lnTo>
                <a:lnTo>
                  <a:pt x="55239" y="36593"/>
                </a:lnTo>
                <a:lnTo>
                  <a:pt x="59944" y="59944"/>
                </a:lnTo>
                <a:lnTo>
                  <a:pt x="59944" y="1840484"/>
                </a:lnTo>
                <a:lnTo>
                  <a:pt x="55239" y="1863834"/>
                </a:lnTo>
                <a:lnTo>
                  <a:pt x="42402" y="1882886"/>
                </a:lnTo>
                <a:lnTo>
                  <a:pt x="23350" y="1895723"/>
                </a:lnTo>
                <a:lnTo>
                  <a:pt x="0" y="1900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789393" y="3396768"/>
          <a:ext cx="570230" cy="1809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88">
                <a:tc>
                  <a:txBody>
                    <a:bodyPr/>
                    <a:lstStyle/>
                    <a:p>
                      <a:pPr marL="12065" algn="ctr">
                        <a:lnSpc>
                          <a:spcPts val="994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12065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0.081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12065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0.060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285">
                <a:tc>
                  <a:txBody>
                    <a:bodyPr/>
                    <a:lstStyle/>
                    <a:p>
                      <a:pPr marL="12065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0.008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38">
                <a:tc>
                  <a:txBody>
                    <a:bodyPr/>
                    <a:lstStyle/>
                    <a:p>
                      <a:pPr marL="12700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641">
                <a:tc>
                  <a:txBody>
                    <a:bodyPr/>
                    <a:lstStyle/>
                    <a:p>
                      <a:pPr marL="12700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88">
                <a:tc>
                  <a:txBody>
                    <a:bodyPr/>
                    <a:lstStyle/>
                    <a:p>
                      <a:pPr marL="12065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solidFill>
                            <a:srgbClr val="A468D2"/>
                          </a:solidFill>
                          <a:latin typeface="Calibri"/>
                          <a:cs typeface="Calibri"/>
                        </a:rPr>
                        <a:t>0.405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12065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0.102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12065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0.125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12065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0.022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12065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0.076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445">
                <a:tc>
                  <a:txBody>
                    <a:bodyPr/>
                    <a:lstStyle/>
                    <a:p>
                      <a:pPr marL="12065" algn="ctr">
                        <a:lnSpc>
                          <a:spcPts val="100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0.018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4852415" y="3398520"/>
            <a:ext cx="72390" cy="1800225"/>
          </a:xfrm>
          <a:custGeom>
            <a:avLst/>
            <a:gdLst/>
            <a:ahLst/>
            <a:cxnLst/>
            <a:rect l="l" t="t" r="r" b="b"/>
            <a:pathLst>
              <a:path w="72389" h="1800225">
                <a:moveTo>
                  <a:pt x="71882" y="1799843"/>
                </a:moveTo>
                <a:lnTo>
                  <a:pt x="43880" y="1794202"/>
                </a:lnTo>
                <a:lnTo>
                  <a:pt x="21034" y="1778809"/>
                </a:lnTo>
                <a:lnTo>
                  <a:pt x="5641" y="1755963"/>
                </a:lnTo>
                <a:lnTo>
                  <a:pt x="0" y="1727961"/>
                </a:lnTo>
                <a:lnTo>
                  <a:pt x="0" y="71881"/>
                </a:lnTo>
                <a:lnTo>
                  <a:pt x="5641" y="43880"/>
                </a:lnTo>
                <a:lnTo>
                  <a:pt x="21034" y="21034"/>
                </a:lnTo>
                <a:lnTo>
                  <a:pt x="43880" y="5641"/>
                </a:lnTo>
                <a:lnTo>
                  <a:pt x="7188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11826" y="3398520"/>
            <a:ext cx="72390" cy="1800225"/>
          </a:xfrm>
          <a:custGeom>
            <a:avLst/>
            <a:gdLst/>
            <a:ahLst/>
            <a:cxnLst/>
            <a:rect l="l" t="t" r="r" b="b"/>
            <a:pathLst>
              <a:path w="72389" h="1800225">
                <a:moveTo>
                  <a:pt x="0" y="0"/>
                </a:moveTo>
                <a:lnTo>
                  <a:pt x="28001" y="5641"/>
                </a:lnTo>
                <a:lnTo>
                  <a:pt x="50847" y="21034"/>
                </a:lnTo>
                <a:lnTo>
                  <a:pt x="66240" y="43880"/>
                </a:lnTo>
                <a:lnTo>
                  <a:pt x="71882" y="71881"/>
                </a:lnTo>
                <a:lnTo>
                  <a:pt x="71882" y="1727961"/>
                </a:lnTo>
                <a:lnTo>
                  <a:pt x="66240" y="1755963"/>
                </a:lnTo>
                <a:lnTo>
                  <a:pt x="50847" y="1778809"/>
                </a:lnTo>
                <a:lnTo>
                  <a:pt x="28001" y="1794202"/>
                </a:lnTo>
                <a:lnTo>
                  <a:pt x="0" y="179984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806775" y="1393142"/>
          <a:ext cx="596900" cy="1807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570">
                <a:tc>
                  <a:txBody>
                    <a:bodyPr/>
                    <a:lstStyle/>
                    <a:p>
                      <a:pPr marL="10160" algn="ctr">
                        <a:lnSpc>
                          <a:spcPts val="98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42">
                <a:tc>
                  <a:txBody>
                    <a:bodyPr/>
                    <a:lstStyle/>
                    <a:p>
                      <a:pPr marL="10160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0.081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2">
                <a:tc>
                  <a:txBody>
                    <a:bodyPr/>
                    <a:lstStyle/>
                    <a:p>
                      <a:pPr marL="10160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0.060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10160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0.008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8255" algn="ctr">
                        <a:lnSpc>
                          <a:spcPts val="1050"/>
                        </a:lnSpc>
                      </a:pPr>
                      <a:r>
                        <a:rPr sz="10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0.036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10160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0.030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10160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0.405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10160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0.102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285">
                <a:tc>
                  <a:txBody>
                    <a:bodyPr/>
                    <a:lstStyle/>
                    <a:p>
                      <a:pPr marL="10160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0.125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679">
                <a:tc>
                  <a:txBody>
                    <a:bodyPr/>
                    <a:lstStyle/>
                    <a:p>
                      <a:pPr marL="10160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0.022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88">
                <a:tc>
                  <a:txBody>
                    <a:bodyPr/>
                    <a:lstStyle/>
                    <a:p>
                      <a:pPr marL="10160" algn="ctr">
                        <a:lnSpc>
                          <a:spcPts val="105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0.076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446">
                <a:tc>
                  <a:txBody>
                    <a:bodyPr/>
                    <a:lstStyle/>
                    <a:p>
                      <a:pPr marL="10160" algn="ctr">
                        <a:lnSpc>
                          <a:spcPts val="100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0.018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4852415" y="1394460"/>
            <a:ext cx="83185" cy="1801495"/>
          </a:xfrm>
          <a:custGeom>
            <a:avLst/>
            <a:gdLst/>
            <a:ahLst/>
            <a:cxnLst/>
            <a:rect l="l" t="t" r="r" b="b"/>
            <a:pathLst>
              <a:path w="83185" h="1801495">
                <a:moveTo>
                  <a:pt x="82804" y="1801367"/>
                </a:moveTo>
                <a:lnTo>
                  <a:pt x="50577" y="1794859"/>
                </a:lnTo>
                <a:lnTo>
                  <a:pt x="24257" y="1777111"/>
                </a:lnTo>
                <a:lnTo>
                  <a:pt x="6508" y="1750790"/>
                </a:lnTo>
                <a:lnTo>
                  <a:pt x="0" y="1718564"/>
                </a:lnTo>
                <a:lnTo>
                  <a:pt x="0" y="82803"/>
                </a:lnTo>
                <a:lnTo>
                  <a:pt x="6508" y="50577"/>
                </a:lnTo>
                <a:lnTo>
                  <a:pt x="24257" y="24257"/>
                </a:lnTo>
                <a:lnTo>
                  <a:pt x="50577" y="6508"/>
                </a:lnTo>
                <a:lnTo>
                  <a:pt x="8280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66435" y="1394460"/>
            <a:ext cx="83185" cy="1801495"/>
          </a:xfrm>
          <a:custGeom>
            <a:avLst/>
            <a:gdLst/>
            <a:ahLst/>
            <a:cxnLst/>
            <a:rect l="l" t="t" r="r" b="b"/>
            <a:pathLst>
              <a:path w="83185" h="1801495">
                <a:moveTo>
                  <a:pt x="0" y="0"/>
                </a:moveTo>
                <a:lnTo>
                  <a:pt x="32226" y="6508"/>
                </a:lnTo>
                <a:lnTo>
                  <a:pt x="58546" y="24256"/>
                </a:lnTo>
                <a:lnTo>
                  <a:pt x="76295" y="50577"/>
                </a:lnTo>
                <a:lnTo>
                  <a:pt x="82803" y="82803"/>
                </a:lnTo>
                <a:lnTo>
                  <a:pt x="82803" y="1718564"/>
                </a:lnTo>
                <a:lnTo>
                  <a:pt x="76295" y="1750790"/>
                </a:lnTo>
                <a:lnTo>
                  <a:pt x="58547" y="1777111"/>
                </a:lnTo>
                <a:lnTo>
                  <a:pt x="32226" y="1794859"/>
                </a:lnTo>
                <a:lnTo>
                  <a:pt x="0" y="180136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152646" y="1836165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r>
              <a:rPr sz="1200" b="1" spc="254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91329" y="1923033"/>
            <a:ext cx="26606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F81BC"/>
                </a:solidFill>
                <a:latin typeface="Calibri"/>
                <a:cs typeface="Calibri"/>
              </a:rPr>
              <a:t>c    </a:t>
            </a:r>
            <a:r>
              <a:rPr sz="800" spc="7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62121" y="1836165"/>
            <a:ext cx="163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00805" y="1923033"/>
            <a:ext cx="6858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65903" y="973582"/>
            <a:ext cx="1055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Softmax(</a:t>
            </a:r>
            <a:r>
              <a:rPr sz="1200" b="1" spc="-5" dirty="0">
                <a:solidFill>
                  <a:srgbClr val="4F81BC"/>
                </a:solidFill>
                <a:latin typeface="Calibri"/>
                <a:cs typeface="Calibri"/>
              </a:rPr>
              <a:t>W</a:t>
            </a:r>
            <a:r>
              <a:rPr sz="1200" spc="-7" baseline="-20833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1200" spc="67" baseline="-20833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79546"/>
                </a:solidFill>
                <a:latin typeface="Calibri"/>
                <a:cs typeface="Calibri"/>
              </a:rPr>
              <a:t>V</a:t>
            </a:r>
            <a:r>
              <a:rPr sz="1200" spc="-7" baseline="-20833" dirty="0">
                <a:solidFill>
                  <a:srgbClr val="F79546"/>
                </a:solidFill>
                <a:latin typeface="Calibri"/>
                <a:cs typeface="Calibri"/>
              </a:rPr>
              <a:t>w</a:t>
            </a:r>
            <a:r>
              <a:rPr sz="1200" spc="-5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42844" y="1369613"/>
            <a:ext cx="67310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096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sz="1000" spc="-5" dirty="0">
                <a:solidFill>
                  <a:srgbClr val="4F81BC"/>
                </a:solidFill>
                <a:latin typeface="Calibri"/>
                <a:cs typeface="Calibri"/>
              </a:rPr>
              <a:t>arrakech  connue </a:t>
            </a:r>
            <a:r>
              <a:rPr sz="10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4F81BC"/>
                </a:solidFill>
                <a:latin typeface="Calibri"/>
                <a:cs typeface="Calibri"/>
              </a:rPr>
              <a:t>place</a:t>
            </a:r>
            <a:endParaRPr sz="1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solidFill>
                  <a:srgbClr val="4F81BC"/>
                </a:solidFill>
                <a:latin typeface="Calibri"/>
                <a:cs typeface="Calibri"/>
              </a:rPr>
              <a:t>ja</a:t>
            </a:r>
            <a:r>
              <a:rPr sz="1000" spc="-10" dirty="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sz="1000" spc="-5" dirty="0">
                <a:solidFill>
                  <a:srgbClr val="4F81BC"/>
                </a:solidFill>
                <a:latin typeface="Calibri"/>
                <a:cs typeface="Calibri"/>
              </a:rPr>
              <a:t>aa</a:t>
            </a:r>
            <a:r>
              <a:rPr sz="1000" spc="-15" dirty="0">
                <a:solidFill>
                  <a:srgbClr val="4F81BC"/>
                </a:solidFill>
                <a:latin typeface="Calibri"/>
                <a:cs typeface="Calibri"/>
              </a:rPr>
              <a:t>-</a:t>
            </a:r>
            <a:r>
              <a:rPr sz="1000" spc="-10" dirty="0">
                <a:solidFill>
                  <a:srgbClr val="4F81BC"/>
                </a:solidFill>
                <a:latin typeface="Calibri"/>
                <a:cs typeface="Calibri"/>
              </a:rPr>
              <a:t>el</a:t>
            </a:r>
            <a:r>
              <a:rPr sz="1000" spc="-15" dirty="0">
                <a:solidFill>
                  <a:srgbClr val="4F81BC"/>
                </a:solidFill>
                <a:latin typeface="Calibri"/>
                <a:cs typeface="Calibri"/>
              </a:rPr>
              <a:t>-f</a:t>
            </a:r>
            <a:r>
              <a:rPr sz="1000" spc="-5" dirty="0">
                <a:solidFill>
                  <a:srgbClr val="4F81BC"/>
                </a:solidFill>
                <a:latin typeface="Calibri"/>
                <a:cs typeface="Calibri"/>
              </a:rPr>
              <a:t>na  </a:t>
            </a:r>
            <a:r>
              <a:rPr sz="1000" spc="-5" dirty="0">
                <a:solidFill>
                  <a:srgbClr val="00AF50"/>
                </a:solidFill>
                <a:latin typeface="Calibri"/>
                <a:cs typeface="Calibri"/>
              </a:rPr>
              <a:t>tourisme </a:t>
            </a:r>
            <a:r>
              <a:rPr sz="1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4F81BC"/>
                </a:solidFill>
                <a:latin typeface="Calibri"/>
                <a:cs typeface="Calibri"/>
              </a:rPr>
              <a:t>climat </a:t>
            </a:r>
            <a:r>
              <a:rPr sz="10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468D2"/>
                </a:solidFill>
                <a:latin typeface="Calibri"/>
                <a:cs typeface="Calibri"/>
              </a:rPr>
              <a:t>chaud </a:t>
            </a:r>
            <a:r>
              <a:rPr sz="1000" dirty="0">
                <a:solidFill>
                  <a:srgbClr val="A468D2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4F81BC"/>
                </a:solidFill>
                <a:latin typeface="Calibri"/>
                <a:cs typeface="Calibri"/>
              </a:rPr>
              <a:t>conférence </a:t>
            </a:r>
            <a:r>
              <a:rPr sz="10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4F81BC"/>
                </a:solidFill>
                <a:latin typeface="Calibri"/>
                <a:cs typeface="Calibri"/>
              </a:rPr>
              <a:t>palais </a:t>
            </a:r>
            <a:r>
              <a:rPr sz="10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4F81BC"/>
                </a:solidFill>
                <a:latin typeface="Calibri"/>
                <a:cs typeface="Calibri"/>
              </a:rPr>
              <a:t>congrès </a:t>
            </a:r>
            <a:r>
              <a:rPr sz="10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4F81BC"/>
                </a:solidFill>
                <a:latin typeface="Calibri"/>
                <a:cs typeface="Calibri"/>
              </a:rPr>
              <a:t>jardins </a:t>
            </a:r>
            <a:r>
              <a:rPr sz="100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4F81BC"/>
                </a:solidFill>
                <a:latin typeface="Calibri"/>
                <a:cs typeface="Calibri"/>
              </a:rPr>
              <a:t>favorisent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30593" y="1008126"/>
            <a:ext cx="32289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mbria Math"/>
                <a:cs typeface="Cambria Math"/>
              </a:rPr>
              <a:t>On </a:t>
            </a:r>
            <a:r>
              <a:rPr sz="1400" dirty="0">
                <a:latin typeface="Cambria Math"/>
                <a:cs typeface="Cambria Math"/>
              </a:rPr>
              <a:t>adopte</a:t>
            </a:r>
            <a:r>
              <a:rPr sz="1400" spc="-3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une</a:t>
            </a:r>
            <a:r>
              <a:rPr sz="1400" spc="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optimisation</a:t>
            </a:r>
            <a:r>
              <a:rPr sz="1400" spc="-4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stochastique</a:t>
            </a:r>
            <a:r>
              <a:rPr sz="1400" spc="-3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: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042531" y="1788414"/>
            <a:ext cx="576580" cy="12700"/>
          </a:xfrm>
          <a:custGeom>
            <a:avLst/>
            <a:gdLst/>
            <a:ahLst/>
            <a:cxnLst/>
            <a:rect l="l" t="t" r="r" b="b"/>
            <a:pathLst>
              <a:path w="576579" h="12700">
                <a:moveTo>
                  <a:pt x="576072" y="0"/>
                </a:moveTo>
                <a:lnTo>
                  <a:pt x="0" y="0"/>
                </a:lnTo>
                <a:lnTo>
                  <a:pt x="0" y="12191"/>
                </a:lnTo>
                <a:lnTo>
                  <a:pt x="576072" y="12191"/>
                </a:lnTo>
                <a:lnTo>
                  <a:pt x="576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030593" y="1528517"/>
            <a:ext cx="60261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mbria Math"/>
                <a:cs typeface="Cambria Math"/>
              </a:rPr>
              <a:t>𝜕</a:t>
            </a:r>
            <a:r>
              <a:rPr sz="1400" spc="-5" dirty="0">
                <a:latin typeface="Calibri"/>
                <a:cs typeface="Calibri"/>
              </a:rPr>
              <a:t>J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mbria Math"/>
                <a:cs typeface="Cambria Math"/>
              </a:rPr>
              <a:t>θ;</a:t>
            </a:r>
            <a:r>
              <a:rPr sz="1400" spc="-7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w</a:t>
            </a:r>
            <a:r>
              <a:rPr sz="1400" dirty="0">
                <a:latin typeface="Calibri"/>
                <a:cs typeface="Calibri"/>
              </a:rPr>
              <a:t>)</a:t>
            </a:r>
          </a:p>
        </p:txBody>
      </p:sp>
      <p:sp>
        <p:nvSpPr>
          <p:cNvPr id="45" name="object 45"/>
          <p:cNvSpPr/>
          <p:nvPr/>
        </p:nvSpPr>
        <p:spPr>
          <a:xfrm>
            <a:off x="8725407" y="1712976"/>
            <a:ext cx="433070" cy="165100"/>
          </a:xfrm>
          <a:custGeom>
            <a:avLst/>
            <a:gdLst/>
            <a:ahLst/>
            <a:cxnLst/>
            <a:rect l="l" t="t" r="r" b="b"/>
            <a:pathLst>
              <a:path w="433070" h="165100">
                <a:moveTo>
                  <a:pt x="214375" y="1143"/>
                </a:moveTo>
                <a:lnTo>
                  <a:pt x="200914" y="1143"/>
                </a:lnTo>
                <a:lnTo>
                  <a:pt x="200914" y="163195"/>
                </a:lnTo>
                <a:lnTo>
                  <a:pt x="214375" y="163195"/>
                </a:lnTo>
                <a:lnTo>
                  <a:pt x="214375" y="1143"/>
                </a:lnTo>
                <a:close/>
              </a:path>
              <a:path w="433070" h="165100">
                <a:moveTo>
                  <a:pt x="380111" y="0"/>
                </a:moveTo>
                <a:lnTo>
                  <a:pt x="377825" y="6603"/>
                </a:lnTo>
                <a:lnTo>
                  <a:pt x="387369" y="10798"/>
                </a:lnTo>
                <a:lnTo>
                  <a:pt x="395604" y="16541"/>
                </a:lnTo>
                <a:lnTo>
                  <a:pt x="415305" y="54784"/>
                </a:lnTo>
                <a:lnTo>
                  <a:pt x="417702" y="81661"/>
                </a:lnTo>
                <a:lnTo>
                  <a:pt x="417103" y="96234"/>
                </a:lnTo>
                <a:lnTo>
                  <a:pt x="402403" y="141027"/>
                </a:lnTo>
                <a:lnTo>
                  <a:pt x="378078" y="158369"/>
                </a:lnTo>
                <a:lnTo>
                  <a:pt x="380111" y="165100"/>
                </a:lnTo>
                <a:lnTo>
                  <a:pt x="419226" y="136271"/>
                </a:lnTo>
                <a:lnTo>
                  <a:pt x="431960" y="97766"/>
                </a:lnTo>
                <a:lnTo>
                  <a:pt x="432816" y="82550"/>
                </a:lnTo>
                <a:lnTo>
                  <a:pt x="431960" y="67407"/>
                </a:lnTo>
                <a:lnTo>
                  <a:pt x="419226" y="28956"/>
                </a:lnTo>
                <a:lnTo>
                  <a:pt x="392116" y="4310"/>
                </a:lnTo>
                <a:lnTo>
                  <a:pt x="380111" y="0"/>
                </a:lnTo>
                <a:close/>
              </a:path>
              <a:path w="433070" h="165100">
                <a:moveTo>
                  <a:pt x="52705" y="0"/>
                </a:moveTo>
                <a:lnTo>
                  <a:pt x="13589" y="28956"/>
                </a:lnTo>
                <a:lnTo>
                  <a:pt x="855" y="67407"/>
                </a:lnTo>
                <a:lnTo>
                  <a:pt x="0" y="82550"/>
                </a:lnTo>
                <a:lnTo>
                  <a:pt x="855" y="97766"/>
                </a:lnTo>
                <a:lnTo>
                  <a:pt x="13589" y="136271"/>
                </a:lnTo>
                <a:lnTo>
                  <a:pt x="52705" y="165100"/>
                </a:lnTo>
                <a:lnTo>
                  <a:pt x="54737" y="158369"/>
                </a:lnTo>
                <a:lnTo>
                  <a:pt x="45358" y="154223"/>
                </a:lnTo>
                <a:lnTo>
                  <a:pt x="37242" y="148447"/>
                </a:lnTo>
                <a:lnTo>
                  <a:pt x="17525" y="109474"/>
                </a:lnTo>
                <a:lnTo>
                  <a:pt x="15113" y="81661"/>
                </a:lnTo>
                <a:lnTo>
                  <a:pt x="15712" y="67609"/>
                </a:lnTo>
                <a:lnTo>
                  <a:pt x="30416" y="23856"/>
                </a:lnTo>
                <a:lnTo>
                  <a:pt x="54991" y="6603"/>
                </a:lnTo>
                <a:lnTo>
                  <a:pt x="52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0085323" y="1654301"/>
            <a:ext cx="1587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mbria Math"/>
                <a:cs typeface="Cambria Math"/>
              </a:rPr>
              <a:t>+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813795" y="1654301"/>
            <a:ext cx="1587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042531" y="2376678"/>
            <a:ext cx="576580" cy="12700"/>
          </a:xfrm>
          <a:custGeom>
            <a:avLst/>
            <a:gdLst/>
            <a:ahLst/>
            <a:cxnLst/>
            <a:rect l="l" t="t" r="r" b="b"/>
            <a:pathLst>
              <a:path w="576579" h="12700">
                <a:moveTo>
                  <a:pt x="576072" y="0"/>
                </a:moveTo>
                <a:lnTo>
                  <a:pt x="0" y="0"/>
                </a:lnTo>
                <a:lnTo>
                  <a:pt x="0" y="12191"/>
                </a:lnTo>
                <a:lnTo>
                  <a:pt x="576072" y="12191"/>
                </a:lnTo>
                <a:lnTo>
                  <a:pt x="576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041513" y="1703641"/>
            <a:ext cx="617729" cy="692497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1400" spc="5" dirty="0">
                <a:latin typeface="Cambria Math"/>
                <a:cs typeface="Cambria Math"/>
              </a:rPr>
              <a:t>𝜕</a:t>
            </a:r>
            <a:r>
              <a:rPr sz="1400" b="1" spc="5" dirty="0">
                <a:latin typeface="Calibri"/>
                <a:cs typeface="Calibri"/>
              </a:rPr>
              <a:t>v</a:t>
            </a:r>
            <a:r>
              <a:rPr sz="1350" spc="7" baseline="-21604" dirty="0">
                <a:latin typeface="Calibri"/>
                <a:cs typeface="Calibri"/>
              </a:rPr>
              <a:t>w</a:t>
            </a:r>
            <a:endParaRPr sz="1350" baseline="-21604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sz="1400" spc="5" dirty="0">
                <a:latin typeface="Cambria Math"/>
                <a:cs typeface="Cambria Math"/>
              </a:rPr>
              <a:t>𝜕</a:t>
            </a:r>
            <a:r>
              <a:rPr sz="1400" spc="-5" dirty="0">
                <a:latin typeface="Calibri"/>
                <a:cs typeface="Calibri"/>
              </a:rPr>
              <a:t>J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spc="-5" dirty="0">
                <a:latin typeface="Cambria Math"/>
                <a:cs typeface="Cambria Math"/>
              </a:rPr>
              <a:t>θ</a:t>
            </a:r>
            <a:r>
              <a:rPr sz="1400" dirty="0">
                <a:latin typeface="Cambria Math"/>
                <a:cs typeface="Cambria Math"/>
              </a:rPr>
              <a:t>;</a:t>
            </a:r>
            <a:r>
              <a:rPr sz="1400" spc="-70" dirty="0">
                <a:latin typeface="Cambria Math"/>
                <a:cs typeface="Cambria Math"/>
              </a:rPr>
              <a:t> </a:t>
            </a:r>
            <a:r>
              <a:rPr sz="1400" spc="5" dirty="0">
                <a:latin typeface="Cambria Math"/>
                <a:cs typeface="Cambria Math"/>
              </a:rPr>
              <a:t>w</a:t>
            </a:r>
            <a:r>
              <a:rPr sz="1400" dirty="0">
                <a:latin typeface="Calibri"/>
                <a:cs typeface="Calibri"/>
              </a:rPr>
              <a:t>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7197090" y="2361692"/>
            <a:ext cx="2203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mbria Math"/>
                <a:cs typeface="Cambria Math"/>
              </a:rPr>
              <a:t>𝜕</a:t>
            </a:r>
            <a:r>
              <a:rPr sz="1400" b="1" dirty="0">
                <a:latin typeface="Calibri"/>
                <a:cs typeface="Calibri"/>
              </a:rPr>
              <a:t>u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92161" y="2463799"/>
            <a:ext cx="7620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Calibri"/>
                <a:cs typeface="Calibri"/>
              </a:rPr>
              <a:t>c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999984" y="2275966"/>
            <a:ext cx="1028700" cy="215900"/>
          </a:xfrm>
          <a:custGeom>
            <a:avLst/>
            <a:gdLst/>
            <a:ahLst/>
            <a:cxnLst/>
            <a:rect l="l" t="t" r="r" b="b"/>
            <a:pathLst>
              <a:path w="1028700" h="215900">
                <a:moveTo>
                  <a:pt x="58801" y="7112"/>
                </a:moveTo>
                <a:lnTo>
                  <a:pt x="56642" y="0"/>
                </a:lnTo>
                <a:lnTo>
                  <a:pt x="43802" y="5029"/>
                </a:lnTo>
                <a:lnTo>
                  <a:pt x="32537" y="12877"/>
                </a:lnTo>
                <a:lnTo>
                  <a:pt x="8293" y="52654"/>
                </a:lnTo>
                <a:lnTo>
                  <a:pt x="0" y="107823"/>
                </a:lnTo>
                <a:lnTo>
                  <a:pt x="914" y="127469"/>
                </a:lnTo>
                <a:lnTo>
                  <a:pt x="14732" y="178435"/>
                </a:lnTo>
                <a:lnTo>
                  <a:pt x="43802" y="210451"/>
                </a:lnTo>
                <a:lnTo>
                  <a:pt x="56642" y="215392"/>
                </a:lnTo>
                <a:lnTo>
                  <a:pt x="58801" y="208280"/>
                </a:lnTo>
                <a:lnTo>
                  <a:pt x="48882" y="203136"/>
                </a:lnTo>
                <a:lnTo>
                  <a:pt x="40284" y="195681"/>
                </a:lnTo>
                <a:lnTo>
                  <a:pt x="22161" y="159677"/>
                </a:lnTo>
                <a:lnTo>
                  <a:pt x="16002" y="107696"/>
                </a:lnTo>
                <a:lnTo>
                  <a:pt x="16687" y="88900"/>
                </a:lnTo>
                <a:lnTo>
                  <a:pt x="26924" y="41783"/>
                </a:lnTo>
                <a:lnTo>
                  <a:pt x="48882" y="12280"/>
                </a:lnTo>
                <a:lnTo>
                  <a:pt x="58801" y="7112"/>
                </a:lnTo>
                <a:close/>
              </a:path>
              <a:path w="1028700" h="215900">
                <a:moveTo>
                  <a:pt x="547243" y="31877"/>
                </a:moveTo>
                <a:lnTo>
                  <a:pt x="544957" y="25273"/>
                </a:lnTo>
                <a:lnTo>
                  <a:pt x="532942" y="29591"/>
                </a:lnTo>
                <a:lnTo>
                  <a:pt x="522439" y="35852"/>
                </a:lnTo>
                <a:lnTo>
                  <a:pt x="495655" y="78701"/>
                </a:lnTo>
                <a:lnTo>
                  <a:pt x="492252" y="107823"/>
                </a:lnTo>
                <a:lnTo>
                  <a:pt x="493102" y="123050"/>
                </a:lnTo>
                <a:lnTo>
                  <a:pt x="505841" y="161544"/>
                </a:lnTo>
                <a:lnTo>
                  <a:pt x="544957" y="190373"/>
                </a:lnTo>
                <a:lnTo>
                  <a:pt x="546989" y="183642"/>
                </a:lnTo>
                <a:lnTo>
                  <a:pt x="537603" y="179501"/>
                </a:lnTo>
                <a:lnTo>
                  <a:pt x="529488" y="173723"/>
                </a:lnTo>
                <a:lnTo>
                  <a:pt x="509778" y="134759"/>
                </a:lnTo>
                <a:lnTo>
                  <a:pt x="507365" y="106934"/>
                </a:lnTo>
                <a:lnTo>
                  <a:pt x="507961" y="92887"/>
                </a:lnTo>
                <a:lnTo>
                  <a:pt x="522668" y="49136"/>
                </a:lnTo>
                <a:lnTo>
                  <a:pt x="537718" y="36080"/>
                </a:lnTo>
                <a:lnTo>
                  <a:pt x="547243" y="31877"/>
                </a:lnTo>
                <a:close/>
              </a:path>
              <a:path w="1028700" h="215900">
                <a:moveTo>
                  <a:pt x="731012" y="26416"/>
                </a:moveTo>
                <a:lnTo>
                  <a:pt x="717550" y="26416"/>
                </a:lnTo>
                <a:lnTo>
                  <a:pt x="717550" y="188468"/>
                </a:lnTo>
                <a:lnTo>
                  <a:pt x="731012" y="188468"/>
                </a:lnTo>
                <a:lnTo>
                  <a:pt x="731012" y="26416"/>
                </a:lnTo>
                <a:close/>
              </a:path>
              <a:path w="1028700" h="215900">
                <a:moveTo>
                  <a:pt x="947928" y="107823"/>
                </a:moveTo>
                <a:lnTo>
                  <a:pt x="940257" y="65874"/>
                </a:lnTo>
                <a:lnTo>
                  <a:pt x="907224" y="29591"/>
                </a:lnTo>
                <a:lnTo>
                  <a:pt x="895223" y="25273"/>
                </a:lnTo>
                <a:lnTo>
                  <a:pt x="892937" y="31877"/>
                </a:lnTo>
                <a:lnTo>
                  <a:pt x="902474" y="36080"/>
                </a:lnTo>
                <a:lnTo>
                  <a:pt x="910717" y="41821"/>
                </a:lnTo>
                <a:lnTo>
                  <a:pt x="930414" y="80060"/>
                </a:lnTo>
                <a:lnTo>
                  <a:pt x="932815" y="106934"/>
                </a:lnTo>
                <a:lnTo>
                  <a:pt x="932205" y="121513"/>
                </a:lnTo>
                <a:lnTo>
                  <a:pt x="917511" y="166306"/>
                </a:lnTo>
                <a:lnTo>
                  <a:pt x="893191" y="183642"/>
                </a:lnTo>
                <a:lnTo>
                  <a:pt x="895223" y="190373"/>
                </a:lnTo>
                <a:lnTo>
                  <a:pt x="934339" y="161544"/>
                </a:lnTo>
                <a:lnTo>
                  <a:pt x="947064" y="123050"/>
                </a:lnTo>
                <a:lnTo>
                  <a:pt x="947928" y="107823"/>
                </a:lnTo>
                <a:close/>
              </a:path>
              <a:path w="1028700" h="215900">
                <a:moveTo>
                  <a:pt x="1028700" y="107696"/>
                </a:moveTo>
                <a:lnTo>
                  <a:pt x="1024991" y="69634"/>
                </a:lnTo>
                <a:lnTo>
                  <a:pt x="1005840" y="23558"/>
                </a:lnTo>
                <a:lnTo>
                  <a:pt x="972058" y="0"/>
                </a:lnTo>
                <a:lnTo>
                  <a:pt x="969899" y="7112"/>
                </a:lnTo>
                <a:lnTo>
                  <a:pt x="979817" y="12280"/>
                </a:lnTo>
                <a:lnTo>
                  <a:pt x="988466" y="19786"/>
                </a:lnTo>
                <a:lnTo>
                  <a:pt x="1006589" y="55854"/>
                </a:lnTo>
                <a:lnTo>
                  <a:pt x="1012698" y="107823"/>
                </a:lnTo>
                <a:lnTo>
                  <a:pt x="1011999" y="126682"/>
                </a:lnTo>
                <a:lnTo>
                  <a:pt x="1001903" y="173736"/>
                </a:lnTo>
                <a:lnTo>
                  <a:pt x="969899" y="208280"/>
                </a:lnTo>
                <a:lnTo>
                  <a:pt x="972058" y="215392"/>
                </a:lnTo>
                <a:lnTo>
                  <a:pt x="1005840" y="191960"/>
                </a:lnTo>
                <a:lnTo>
                  <a:pt x="1024991" y="145834"/>
                </a:lnTo>
                <a:lnTo>
                  <a:pt x="1027772" y="127469"/>
                </a:lnTo>
                <a:lnTo>
                  <a:pt x="1028700" y="107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605014" y="1392499"/>
            <a:ext cx="2146935" cy="10902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R="424180" algn="ctr">
              <a:lnSpc>
                <a:spcPct val="100000"/>
              </a:lnSpc>
              <a:spcBef>
                <a:spcPts val="475"/>
              </a:spcBef>
            </a:pPr>
            <a:r>
              <a:rPr sz="1000" spc="85" dirty="0">
                <a:latin typeface="Cambria Math"/>
                <a:cs typeface="Cambria Math"/>
              </a:rPr>
              <a:t>V</a:t>
            </a:r>
            <a:endParaRPr sz="1000" dirty="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500"/>
              </a:spcBef>
            </a:pP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80" dirty="0">
                <a:latin typeface="Cambria Math"/>
                <a:cs typeface="Cambria Math"/>
              </a:rPr>
              <a:t> </a:t>
            </a:r>
            <a:r>
              <a:rPr sz="1400" spc="5" dirty="0">
                <a:latin typeface="Cambria Math"/>
                <a:cs typeface="Cambria Math"/>
              </a:rPr>
              <a:t>−</a:t>
            </a:r>
            <a:r>
              <a:rPr sz="1400" b="1" dirty="0">
                <a:latin typeface="Calibri"/>
                <a:cs typeface="Calibri"/>
              </a:rPr>
              <a:t>u</a:t>
            </a:r>
            <a:r>
              <a:rPr sz="1350" spc="22" baseline="-18518" dirty="0">
                <a:latin typeface="Calibri"/>
                <a:cs typeface="Calibri"/>
              </a:rPr>
              <a:t>c</a:t>
            </a:r>
            <a:r>
              <a:rPr sz="1350" spc="142" baseline="-18518" dirty="0">
                <a:latin typeface="Calibri"/>
                <a:cs typeface="Calibri"/>
              </a:rPr>
              <a:t> </a:t>
            </a:r>
            <a:r>
              <a:rPr sz="1400" dirty="0">
                <a:latin typeface="Cambria Math"/>
                <a:cs typeface="Cambria Math"/>
              </a:rPr>
              <a:t>+</a:t>
            </a:r>
            <a:r>
              <a:rPr sz="1400" spc="10" dirty="0">
                <a:latin typeface="Cambria Math"/>
                <a:cs typeface="Cambria Math"/>
              </a:rPr>
              <a:t> </a:t>
            </a:r>
            <a:r>
              <a:rPr sz="1400" spc="865" dirty="0">
                <a:latin typeface="Cambria Math"/>
                <a:cs typeface="Cambria Math"/>
              </a:rPr>
              <a:t>∑</a:t>
            </a:r>
            <a:r>
              <a:rPr sz="1400" spc="-8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P </a:t>
            </a:r>
            <a:r>
              <a:rPr sz="1400" spc="-35" dirty="0">
                <a:latin typeface="Cambria Math"/>
                <a:cs typeface="Cambria Math"/>
              </a:rPr>
              <a:t> </a:t>
            </a:r>
            <a:r>
              <a:rPr sz="1400" b="1" dirty="0">
                <a:latin typeface="Calibri"/>
                <a:cs typeface="Calibri"/>
              </a:rPr>
              <a:t>u</a:t>
            </a:r>
            <a:r>
              <a:rPr sz="1350" spc="7" baseline="-18518" dirty="0">
                <a:latin typeface="Calibri"/>
                <a:cs typeface="Calibri"/>
              </a:rPr>
              <a:t>i</a:t>
            </a:r>
            <a:r>
              <a:rPr sz="1350" baseline="-18518" dirty="0">
                <a:latin typeface="Calibri"/>
                <a:cs typeface="Calibri"/>
              </a:rPr>
              <a:t> </a:t>
            </a:r>
            <a:r>
              <a:rPr sz="1350" spc="37" baseline="-18518" dirty="0">
                <a:latin typeface="Calibri"/>
                <a:cs typeface="Calibri"/>
              </a:rPr>
              <a:t> </a:t>
            </a:r>
            <a:r>
              <a:rPr sz="1400" dirty="0">
                <a:latin typeface="Cambria Math"/>
                <a:cs typeface="Cambria Math"/>
              </a:rPr>
              <a:t>w  </a:t>
            </a:r>
            <a:r>
              <a:rPr sz="1400" spc="-35" dirty="0">
                <a:latin typeface="Cambria Math"/>
                <a:cs typeface="Cambria Math"/>
              </a:rPr>
              <a:t> </a:t>
            </a:r>
            <a:r>
              <a:rPr sz="1400" b="1" dirty="0">
                <a:latin typeface="Calibri"/>
                <a:cs typeface="Calibri"/>
              </a:rPr>
              <a:t>u</a:t>
            </a:r>
            <a:r>
              <a:rPr sz="1350" spc="7" baseline="-18518" dirty="0">
                <a:latin typeface="Calibri"/>
                <a:cs typeface="Calibri"/>
              </a:rPr>
              <a:t>i</a:t>
            </a:r>
            <a:r>
              <a:rPr sz="1350" baseline="-18518" dirty="0">
                <a:latin typeface="Calibri"/>
                <a:cs typeface="Calibri"/>
              </a:rPr>
              <a:t> </a:t>
            </a:r>
            <a:r>
              <a:rPr sz="1350" spc="-52" baseline="-18518" dirty="0">
                <a:latin typeface="Calibri"/>
                <a:cs typeface="Calibri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8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−</a:t>
            </a:r>
          </a:p>
          <a:p>
            <a:pPr marR="424815" algn="ctr">
              <a:lnSpc>
                <a:spcPct val="100000"/>
              </a:lnSpc>
              <a:spcBef>
                <a:spcPts val="509"/>
              </a:spcBef>
            </a:pPr>
            <a:r>
              <a:rPr sz="1000" spc="25" dirty="0">
                <a:latin typeface="Cambria Math"/>
                <a:cs typeface="Cambria Math"/>
              </a:rPr>
              <a:t>i=1</a:t>
            </a:r>
            <a:endParaRPr sz="10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050" dirty="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tabLst>
                <a:tab pos="1440815" algn="l"/>
              </a:tabLst>
            </a:pP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8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−</a:t>
            </a:r>
            <a:r>
              <a:rPr sz="1400" spc="34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1</a:t>
            </a:r>
            <a:r>
              <a:rPr sz="1400" spc="-1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−</a:t>
            </a:r>
            <a:r>
              <a:rPr sz="1400" spc="-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P</a:t>
            </a:r>
            <a:r>
              <a:rPr sz="1400" spc="280" dirty="0">
                <a:latin typeface="Cambria Math"/>
                <a:cs typeface="Cambria Math"/>
              </a:rPr>
              <a:t> </a:t>
            </a:r>
            <a:r>
              <a:rPr sz="1400" b="1" spc="5" dirty="0">
                <a:latin typeface="Calibri"/>
                <a:cs typeface="Calibri"/>
              </a:rPr>
              <a:t>u</a:t>
            </a:r>
            <a:r>
              <a:rPr sz="1350" spc="7" baseline="-21604" dirty="0">
                <a:latin typeface="Calibri"/>
                <a:cs typeface="Calibri"/>
              </a:rPr>
              <a:t>c </a:t>
            </a:r>
            <a:r>
              <a:rPr sz="1350" spc="44" baseline="-21604" dirty="0">
                <a:latin typeface="Calibri"/>
                <a:cs typeface="Calibri"/>
              </a:rPr>
              <a:t> </a:t>
            </a:r>
            <a:r>
              <a:rPr sz="1400" dirty="0">
                <a:latin typeface="Cambria Math"/>
                <a:cs typeface="Cambria Math"/>
              </a:rPr>
              <a:t>w	</a:t>
            </a:r>
            <a:r>
              <a:rPr sz="1400" b="1" spc="10" dirty="0">
                <a:latin typeface="Calibri"/>
                <a:cs typeface="Calibri"/>
              </a:rPr>
              <a:t>v</a:t>
            </a:r>
            <a:r>
              <a:rPr sz="1350" spc="15" baseline="-21604" dirty="0">
                <a:latin typeface="Calibri"/>
                <a:cs typeface="Calibri"/>
              </a:rPr>
              <a:t>w</a:t>
            </a:r>
            <a:endParaRPr sz="1350" baseline="-21604" dirty="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30593" y="2607056"/>
            <a:ext cx="27876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Pour </a:t>
            </a:r>
            <a:r>
              <a:rPr sz="1400" spc="-5" dirty="0">
                <a:latin typeface="Calibri"/>
                <a:cs typeface="Calibri"/>
              </a:rPr>
              <a:t>w="climat" </a:t>
            </a:r>
            <a:r>
              <a:rPr sz="1400" spc="-10" dirty="0">
                <a:latin typeface="Calibri"/>
                <a:cs typeface="Calibri"/>
              </a:rPr>
              <a:t>et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c="tourisme",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7134166" y="3151948"/>
            <a:ext cx="29083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75" dirty="0">
                <a:latin typeface="Cambria Math"/>
                <a:cs typeface="Cambria Math"/>
              </a:rPr>
              <a:t>n</a:t>
            </a:r>
            <a:r>
              <a:rPr sz="1000" spc="85" dirty="0">
                <a:latin typeface="Cambria Math"/>
                <a:cs typeface="Cambria Math"/>
              </a:rPr>
              <a:t>ew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05193" y="3167888"/>
            <a:ext cx="11734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63550" algn="l"/>
              </a:tabLst>
            </a:pPr>
            <a:r>
              <a:rPr sz="1400" spc="15" dirty="0">
                <a:latin typeface="Cambria Math"/>
                <a:cs typeface="Cambria Math"/>
              </a:rPr>
              <a:t>𝐯</a:t>
            </a:r>
            <a:r>
              <a:rPr sz="1500" spc="22" baseline="-16666" dirty="0">
                <a:latin typeface="Cambria Math"/>
                <a:cs typeface="Cambria Math"/>
              </a:rPr>
              <a:t>w	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50" dirty="0">
                <a:latin typeface="Cambria Math"/>
                <a:cs typeface="Cambria Math"/>
              </a:rPr>
              <a:t> </a:t>
            </a:r>
            <a:r>
              <a:rPr sz="1400" b="1" spc="10" dirty="0">
                <a:latin typeface="Calibri"/>
                <a:cs typeface="Calibri"/>
              </a:rPr>
              <a:t>v</a:t>
            </a:r>
            <a:r>
              <a:rPr sz="1350" spc="15" baseline="-21604" dirty="0">
                <a:latin typeface="Calibri"/>
                <a:cs typeface="Calibri"/>
              </a:rPr>
              <a:t>w</a:t>
            </a:r>
            <a:r>
              <a:rPr sz="1350" spc="135" baseline="-21604" dirty="0">
                <a:latin typeface="Calibri"/>
                <a:cs typeface="Calibri"/>
              </a:rPr>
              <a:t> </a:t>
            </a:r>
            <a:r>
              <a:rPr sz="1400" dirty="0">
                <a:latin typeface="Cambria Math"/>
                <a:cs typeface="Cambria Math"/>
              </a:rPr>
              <a:t>−</a:t>
            </a:r>
            <a:r>
              <a:rPr sz="1400" spc="-25" dirty="0">
                <a:latin typeface="Cambria Math"/>
                <a:cs typeface="Cambria Math"/>
              </a:rPr>
              <a:t> </a:t>
            </a:r>
            <a:r>
              <a:rPr sz="1400" dirty="0">
                <a:latin typeface="Symbol"/>
                <a:cs typeface="Symbol"/>
              </a:rPr>
              <a:t></a:t>
            </a:r>
          </a:p>
        </p:txBody>
      </p:sp>
      <p:sp>
        <p:nvSpPr>
          <p:cNvPr id="57" name="object 57"/>
          <p:cNvSpPr/>
          <p:nvPr/>
        </p:nvSpPr>
        <p:spPr>
          <a:xfrm>
            <a:off x="8208391" y="3301746"/>
            <a:ext cx="546100" cy="12700"/>
          </a:xfrm>
          <a:custGeom>
            <a:avLst/>
            <a:gdLst/>
            <a:ahLst/>
            <a:cxnLst/>
            <a:rect l="l" t="t" r="r" b="b"/>
            <a:pathLst>
              <a:path w="546100" h="12700">
                <a:moveTo>
                  <a:pt x="545592" y="0"/>
                </a:moveTo>
                <a:lnTo>
                  <a:pt x="0" y="0"/>
                </a:lnTo>
                <a:lnTo>
                  <a:pt x="0" y="12191"/>
                </a:lnTo>
                <a:lnTo>
                  <a:pt x="545592" y="12191"/>
                </a:lnTo>
                <a:lnTo>
                  <a:pt x="545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8196833" y="3032251"/>
            <a:ext cx="5721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mbria Math"/>
                <a:cs typeface="Cambria Math"/>
              </a:rPr>
              <a:t>𝜕</a:t>
            </a:r>
            <a:r>
              <a:rPr sz="1400" spc="-5" dirty="0">
                <a:latin typeface="Calibri"/>
                <a:cs typeface="Calibri"/>
              </a:rPr>
              <a:t>J(</a:t>
            </a:r>
            <a:r>
              <a:rPr sz="1400" spc="-5" dirty="0">
                <a:latin typeface="Cambria Math"/>
                <a:cs typeface="Cambria Math"/>
              </a:rPr>
              <a:t>θ;w</a:t>
            </a:r>
            <a:r>
              <a:rPr sz="1400" spc="-5" dirty="0"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335518" y="3286759"/>
            <a:ext cx="2089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mbria Math"/>
                <a:cs typeface="Cambria Math"/>
              </a:rPr>
              <a:t>𝜕</a:t>
            </a:r>
            <a:r>
              <a:rPr sz="1400" b="1" dirty="0">
                <a:latin typeface="Calibri"/>
                <a:cs typeface="Calibri"/>
              </a:rPr>
              <a:t>v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518397" y="3388868"/>
            <a:ext cx="110489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25" dirty="0">
                <a:latin typeface="Calibri"/>
                <a:cs typeface="Calibri"/>
              </a:rPr>
              <a:t>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792718" y="3167888"/>
            <a:ext cx="1587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372092" y="3167888"/>
            <a:ext cx="4254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mbria Math"/>
                <a:cs typeface="Cambria Math"/>
              </a:rPr>
              <a:t>−</a:t>
            </a:r>
            <a:r>
              <a:rPr sz="1400" spc="-60" dirty="0">
                <a:latin typeface="Cambria Math"/>
                <a:cs typeface="Cambria Math"/>
              </a:rPr>
              <a:t> </a:t>
            </a:r>
            <a:r>
              <a:rPr sz="1400" dirty="0">
                <a:latin typeface="Calibri"/>
                <a:cs typeface="Calibri"/>
              </a:rPr>
              <a:t>0.0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9843896" y="2906902"/>
          <a:ext cx="617220" cy="852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36">
                <a:tc>
                  <a:txBody>
                    <a:bodyPr/>
                    <a:lstStyle/>
                    <a:p>
                      <a:pPr marR="119380" algn="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-0.096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27"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1.060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053">
                <a:tc>
                  <a:txBody>
                    <a:bodyPr/>
                    <a:lstStyle/>
                    <a:p>
                      <a:pPr marR="119380" algn="r">
                        <a:lnSpc>
                          <a:spcPts val="1240"/>
                        </a:lnSpc>
                        <a:tabLst>
                          <a:tab pos="169545" algn="l"/>
                        </a:tabLst>
                      </a:pPr>
                      <a:r>
                        <a:rPr sz="2100" baseline="5952" dirty="0">
                          <a:latin typeface="Calibri"/>
                          <a:cs typeface="Calibri"/>
                        </a:rPr>
                        <a:t>5	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.2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053">
                <a:tc>
                  <a:txBody>
                    <a:bodyPr/>
                    <a:lstStyle/>
                    <a:p>
                      <a:pPr marR="11938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0.964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098">
                <a:tc>
                  <a:txBody>
                    <a:bodyPr/>
                    <a:lstStyle/>
                    <a:p>
                      <a:pPr marR="119380" algn="r">
                        <a:lnSpc>
                          <a:spcPts val="113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-0.096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10466323" y="3167888"/>
            <a:ext cx="1587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042531" y="4377690"/>
            <a:ext cx="576580" cy="12700"/>
          </a:xfrm>
          <a:custGeom>
            <a:avLst/>
            <a:gdLst/>
            <a:ahLst/>
            <a:cxnLst/>
            <a:rect l="l" t="t" r="r" b="b"/>
            <a:pathLst>
              <a:path w="576579" h="12700">
                <a:moveTo>
                  <a:pt x="576072" y="0"/>
                </a:moveTo>
                <a:lnTo>
                  <a:pt x="0" y="0"/>
                </a:lnTo>
                <a:lnTo>
                  <a:pt x="0" y="12191"/>
                </a:lnTo>
                <a:lnTo>
                  <a:pt x="576072" y="12191"/>
                </a:lnTo>
                <a:lnTo>
                  <a:pt x="576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030593" y="4108450"/>
            <a:ext cx="6026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𝜕</a:t>
            </a:r>
            <a:r>
              <a:rPr sz="1400" spc="-5" dirty="0">
                <a:latin typeface="Calibri"/>
                <a:cs typeface="Calibri"/>
              </a:rPr>
              <a:t>J</a:t>
            </a:r>
            <a:r>
              <a:rPr sz="1400" spc="-10" dirty="0">
                <a:latin typeface="Calibri"/>
                <a:cs typeface="Calibri"/>
              </a:rPr>
              <a:t>(</a:t>
            </a:r>
            <a:r>
              <a:rPr sz="1400" dirty="0">
                <a:latin typeface="Cambria Math"/>
                <a:cs typeface="Cambria Math"/>
              </a:rPr>
              <a:t>θ;</a:t>
            </a:r>
            <a:r>
              <a:rPr sz="1400" spc="-7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w</a:t>
            </a:r>
            <a:r>
              <a:rPr sz="1400" dirty="0">
                <a:latin typeface="Calibri"/>
                <a:cs typeface="Calibri"/>
              </a:rPr>
              <a:t>)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7197090" y="4362958"/>
            <a:ext cx="2203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mbria Math"/>
                <a:cs typeface="Cambria Math"/>
              </a:rPr>
              <a:t>𝜕</a:t>
            </a:r>
            <a:r>
              <a:rPr sz="1400" b="1" dirty="0">
                <a:latin typeface="Calibri"/>
                <a:cs typeface="Calibri"/>
              </a:rPr>
              <a:t>u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392161" y="4465066"/>
            <a:ext cx="7620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Calibri"/>
                <a:cs typeface="Calibri"/>
              </a:rPr>
              <a:t>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999984" y="4276978"/>
            <a:ext cx="1028700" cy="215900"/>
          </a:xfrm>
          <a:custGeom>
            <a:avLst/>
            <a:gdLst/>
            <a:ahLst/>
            <a:cxnLst/>
            <a:rect l="l" t="t" r="r" b="b"/>
            <a:pathLst>
              <a:path w="1028700" h="215900">
                <a:moveTo>
                  <a:pt x="58801" y="7112"/>
                </a:moveTo>
                <a:lnTo>
                  <a:pt x="56642" y="0"/>
                </a:lnTo>
                <a:lnTo>
                  <a:pt x="43802" y="5029"/>
                </a:lnTo>
                <a:lnTo>
                  <a:pt x="32537" y="12877"/>
                </a:lnTo>
                <a:lnTo>
                  <a:pt x="8293" y="52654"/>
                </a:lnTo>
                <a:lnTo>
                  <a:pt x="0" y="107823"/>
                </a:lnTo>
                <a:lnTo>
                  <a:pt x="914" y="127469"/>
                </a:lnTo>
                <a:lnTo>
                  <a:pt x="14732" y="178435"/>
                </a:lnTo>
                <a:lnTo>
                  <a:pt x="43802" y="210439"/>
                </a:lnTo>
                <a:lnTo>
                  <a:pt x="56642" y="215392"/>
                </a:lnTo>
                <a:lnTo>
                  <a:pt x="58801" y="208280"/>
                </a:lnTo>
                <a:lnTo>
                  <a:pt x="48882" y="203136"/>
                </a:lnTo>
                <a:lnTo>
                  <a:pt x="40284" y="195681"/>
                </a:lnTo>
                <a:lnTo>
                  <a:pt x="22161" y="159677"/>
                </a:lnTo>
                <a:lnTo>
                  <a:pt x="16002" y="107696"/>
                </a:lnTo>
                <a:lnTo>
                  <a:pt x="16687" y="88900"/>
                </a:lnTo>
                <a:lnTo>
                  <a:pt x="26924" y="41783"/>
                </a:lnTo>
                <a:lnTo>
                  <a:pt x="48882" y="12280"/>
                </a:lnTo>
                <a:lnTo>
                  <a:pt x="58801" y="7112"/>
                </a:lnTo>
                <a:close/>
              </a:path>
              <a:path w="1028700" h="215900">
                <a:moveTo>
                  <a:pt x="547243" y="31877"/>
                </a:moveTo>
                <a:lnTo>
                  <a:pt x="544957" y="25273"/>
                </a:lnTo>
                <a:lnTo>
                  <a:pt x="532942" y="29591"/>
                </a:lnTo>
                <a:lnTo>
                  <a:pt x="522439" y="35852"/>
                </a:lnTo>
                <a:lnTo>
                  <a:pt x="495655" y="78701"/>
                </a:lnTo>
                <a:lnTo>
                  <a:pt x="492252" y="107823"/>
                </a:lnTo>
                <a:lnTo>
                  <a:pt x="493102" y="123050"/>
                </a:lnTo>
                <a:lnTo>
                  <a:pt x="505841" y="161544"/>
                </a:lnTo>
                <a:lnTo>
                  <a:pt x="544957" y="190373"/>
                </a:lnTo>
                <a:lnTo>
                  <a:pt x="546989" y="183642"/>
                </a:lnTo>
                <a:lnTo>
                  <a:pt x="537603" y="179501"/>
                </a:lnTo>
                <a:lnTo>
                  <a:pt x="529488" y="173723"/>
                </a:lnTo>
                <a:lnTo>
                  <a:pt x="509778" y="134759"/>
                </a:lnTo>
                <a:lnTo>
                  <a:pt x="507365" y="106934"/>
                </a:lnTo>
                <a:lnTo>
                  <a:pt x="507961" y="92887"/>
                </a:lnTo>
                <a:lnTo>
                  <a:pt x="522668" y="49136"/>
                </a:lnTo>
                <a:lnTo>
                  <a:pt x="537718" y="36080"/>
                </a:lnTo>
                <a:lnTo>
                  <a:pt x="547243" y="31877"/>
                </a:lnTo>
                <a:close/>
              </a:path>
              <a:path w="1028700" h="215900">
                <a:moveTo>
                  <a:pt x="731012" y="26416"/>
                </a:moveTo>
                <a:lnTo>
                  <a:pt x="717550" y="26416"/>
                </a:lnTo>
                <a:lnTo>
                  <a:pt x="717550" y="188468"/>
                </a:lnTo>
                <a:lnTo>
                  <a:pt x="731012" y="188468"/>
                </a:lnTo>
                <a:lnTo>
                  <a:pt x="731012" y="26416"/>
                </a:lnTo>
                <a:close/>
              </a:path>
              <a:path w="1028700" h="215900">
                <a:moveTo>
                  <a:pt x="947928" y="107823"/>
                </a:moveTo>
                <a:lnTo>
                  <a:pt x="940257" y="65874"/>
                </a:lnTo>
                <a:lnTo>
                  <a:pt x="907224" y="29591"/>
                </a:lnTo>
                <a:lnTo>
                  <a:pt x="895223" y="25273"/>
                </a:lnTo>
                <a:lnTo>
                  <a:pt x="892937" y="31877"/>
                </a:lnTo>
                <a:lnTo>
                  <a:pt x="902474" y="36080"/>
                </a:lnTo>
                <a:lnTo>
                  <a:pt x="910717" y="41821"/>
                </a:lnTo>
                <a:lnTo>
                  <a:pt x="930414" y="80060"/>
                </a:lnTo>
                <a:lnTo>
                  <a:pt x="932815" y="106934"/>
                </a:lnTo>
                <a:lnTo>
                  <a:pt x="932205" y="121513"/>
                </a:lnTo>
                <a:lnTo>
                  <a:pt x="917511" y="166306"/>
                </a:lnTo>
                <a:lnTo>
                  <a:pt x="893191" y="183642"/>
                </a:lnTo>
                <a:lnTo>
                  <a:pt x="895223" y="190373"/>
                </a:lnTo>
                <a:lnTo>
                  <a:pt x="934339" y="161544"/>
                </a:lnTo>
                <a:lnTo>
                  <a:pt x="947064" y="123050"/>
                </a:lnTo>
                <a:lnTo>
                  <a:pt x="947928" y="107823"/>
                </a:lnTo>
                <a:close/>
              </a:path>
              <a:path w="1028700" h="215900">
                <a:moveTo>
                  <a:pt x="1028700" y="107696"/>
                </a:moveTo>
                <a:lnTo>
                  <a:pt x="1024991" y="69634"/>
                </a:lnTo>
                <a:lnTo>
                  <a:pt x="1005840" y="23558"/>
                </a:lnTo>
                <a:lnTo>
                  <a:pt x="972058" y="0"/>
                </a:lnTo>
                <a:lnTo>
                  <a:pt x="969899" y="7112"/>
                </a:lnTo>
                <a:lnTo>
                  <a:pt x="979817" y="12280"/>
                </a:lnTo>
                <a:lnTo>
                  <a:pt x="988466" y="19786"/>
                </a:lnTo>
                <a:lnTo>
                  <a:pt x="1006589" y="55854"/>
                </a:lnTo>
                <a:lnTo>
                  <a:pt x="1012698" y="107823"/>
                </a:lnTo>
                <a:lnTo>
                  <a:pt x="1011999" y="126682"/>
                </a:lnTo>
                <a:lnTo>
                  <a:pt x="1001903" y="173736"/>
                </a:lnTo>
                <a:lnTo>
                  <a:pt x="969899" y="208280"/>
                </a:lnTo>
                <a:lnTo>
                  <a:pt x="972058" y="215392"/>
                </a:lnTo>
                <a:lnTo>
                  <a:pt x="1005840" y="191960"/>
                </a:lnTo>
                <a:lnTo>
                  <a:pt x="1024991" y="145834"/>
                </a:lnTo>
                <a:lnTo>
                  <a:pt x="1027772" y="127469"/>
                </a:lnTo>
                <a:lnTo>
                  <a:pt x="1028700" y="1076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630414" y="4244085"/>
            <a:ext cx="1299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7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−</a:t>
            </a:r>
            <a:r>
              <a:rPr sz="1400" spc="315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1</a:t>
            </a:r>
            <a:r>
              <a:rPr sz="1400" spc="-2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−</a:t>
            </a:r>
            <a:r>
              <a:rPr sz="1400" spc="-1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P</a:t>
            </a:r>
            <a:r>
              <a:rPr sz="1400" spc="260" dirty="0">
                <a:latin typeface="Cambria Math"/>
                <a:cs typeface="Cambria Math"/>
              </a:rPr>
              <a:t> </a:t>
            </a:r>
            <a:r>
              <a:rPr sz="1400" b="1" spc="5" dirty="0">
                <a:latin typeface="Calibri"/>
                <a:cs typeface="Calibri"/>
              </a:rPr>
              <a:t>u</a:t>
            </a:r>
            <a:r>
              <a:rPr sz="1350" spc="7" baseline="-21604" dirty="0">
                <a:latin typeface="Calibri"/>
                <a:cs typeface="Calibri"/>
              </a:rPr>
              <a:t>c </a:t>
            </a:r>
            <a:r>
              <a:rPr sz="1350" spc="22" baseline="-21604" dirty="0">
                <a:latin typeface="Calibri"/>
                <a:cs typeface="Calibri"/>
              </a:rPr>
              <a:t> </a:t>
            </a:r>
            <a:r>
              <a:rPr sz="1400" dirty="0">
                <a:latin typeface="Cambria Math"/>
                <a:cs typeface="Cambria Math"/>
              </a:rPr>
              <a:t>w</a:t>
            </a:r>
          </a:p>
        </p:txBody>
      </p:sp>
      <p:sp>
        <p:nvSpPr>
          <p:cNvPr id="71" name="object 71"/>
          <p:cNvSpPr/>
          <p:nvPr/>
        </p:nvSpPr>
        <p:spPr>
          <a:xfrm>
            <a:off x="9594088" y="4302252"/>
            <a:ext cx="832485" cy="165100"/>
          </a:xfrm>
          <a:custGeom>
            <a:avLst/>
            <a:gdLst/>
            <a:ahLst/>
            <a:cxnLst/>
            <a:rect l="l" t="t" r="r" b="b"/>
            <a:pathLst>
              <a:path w="832484" h="165100">
                <a:moveTo>
                  <a:pt x="779398" y="0"/>
                </a:moveTo>
                <a:lnTo>
                  <a:pt x="777112" y="6604"/>
                </a:lnTo>
                <a:lnTo>
                  <a:pt x="786657" y="10798"/>
                </a:lnTo>
                <a:lnTo>
                  <a:pt x="794892" y="16541"/>
                </a:lnTo>
                <a:lnTo>
                  <a:pt x="814593" y="54784"/>
                </a:lnTo>
                <a:lnTo>
                  <a:pt x="816990" y="81661"/>
                </a:lnTo>
                <a:lnTo>
                  <a:pt x="816391" y="96234"/>
                </a:lnTo>
                <a:lnTo>
                  <a:pt x="801691" y="141027"/>
                </a:lnTo>
                <a:lnTo>
                  <a:pt x="777366" y="158369"/>
                </a:lnTo>
                <a:lnTo>
                  <a:pt x="779398" y="165100"/>
                </a:lnTo>
                <a:lnTo>
                  <a:pt x="818514" y="136271"/>
                </a:lnTo>
                <a:lnTo>
                  <a:pt x="831248" y="97766"/>
                </a:lnTo>
                <a:lnTo>
                  <a:pt x="832103" y="82550"/>
                </a:lnTo>
                <a:lnTo>
                  <a:pt x="831248" y="67407"/>
                </a:lnTo>
                <a:lnTo>
                  <a:pt x="818514" y="28956"/>
                </a:lnTo>
                <a:lnTo>
                  <a:pt x="791404" y="4310"/>
                </a:lnTo>
                <a:lnTo>
                  <a:pt x="779398" y="0"/>
                </a:lnTo>
                <a:close/>
              </a:path>
              <a:path w="832484" h="165100">
                <a:moveTo>
                  <a:pt x="52704" y="0"/>
                </a:moveTo>
                <a:lnTo>
                  <a:pt x="13588" y="28956"/>
                </a:lnTo>
                <a:lnTo>
                  <a:pt x="855" y="67407"/>
                </a:lnTo>
                <a:lnTo>
                  <a:pt x="0" y="82550"/>
                </a:lnTo>
                <a:lnTo>
                  <a:pt x="855" y="97766"/>
                </a:lnTo>
                <a:lnTo>
                  <a:pt x="13588" y="136271"/>
                </a:lnTo>
                <a:lnTo>
                  <a:pt x="52704" y="165100"/>
                </a:lnTo>
                <a:lnTo>
                  <a:pt x="54736" y="158369"/>
                </a:lnTo>
                <a:lnTo>
                  <a:pt x="45358" y="154223"/>
                </a:lnTo>
                <a:lnTo>
                  <a:pt x="37242" y="148447"/>
                </a:lnTo>
                <a:lnTo>
                  <a:pt x="17525" y="109474"/>
                </a:lnTo>
                <a:lnTo>
                  <a:pt x="15112" y="81661"/>
                </a:lnTo>
                <a:lnTo>
                  <a:pt x="15712" y="67609"/>
                </a:lnTo>
                <a:lnTo>
                  <a:pt x="30416" y="23856"/>
                </a:lnTo>
                <a:lnTo>
                  <a:pt x="54990" y="6604"/>
                </a:lnTo>
                <a:lnTo>
                  <a:pt x="52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008109" y="4244085"/>
            <a:ext cx="14001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b="1" spc="10" dirty="0">
                <a:latin typeface="Calibri"/>
                <a:cs typeface="Calibri"/>
              </a:rPr>
              <a:t>v</a:t>
            </a:r>
            <a:r>
              <a:rPr sz="1350" spc="15" baseline="-21604" dirty="0">
                <a:latin typeface="Calibri"/>
                <a:cs typeface="Calibri"/>
              </a:rPr>
              <a:t>w</a:t>
            </a:r>
            <a:r>
              <a:rPr sz="1350" spc="232" baseline="-21604" dirty="0">
                <a:latin typeface="Calibri"/>
                <a:cs typeface="Calibri"/>
              </a:rPr>
              <a:t> 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7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−</a:t>
            </a:r>
            <a:r>
              <a:rPr sz="1400" spc="27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1</a:t>
            </a:r>
            <a:r>
              <a:rPr sz="1400" spc="-30" dirty="0">
                <a:latin typeface="Cambria Math"/>
                <a:cs typeface="Cambria Math"/>
              </a:rPr>
              <a:t> </a:t>
            </a:r>
            <a:r>
              <a:rPr sz="1400" dirty="0">
                <a:latin typeface="Cambria Math"/>
                <a:cs typeface="Cambria Math"/>
              </a:rPr>
              <a:t>− </a:t>
            </a:r>
            <a:r>
              <a:rPr sz="1400" spc="-5" dirty="0">
                <a:latin typeface="Calibri"/>
                <a:cs typeface="Calibri"/>
              </a:rPr>
              <a:t>0.036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0877804" y="4244085"/>
            <a:ext cx="158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140702" y="5303646"/>
            <a:ext cx="290830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75" dirty="0">
                <a:latin typeface="Cambria Math"/>
                <a:cs typeface="Cambria Math"/>
              </a:rPr>
              <a:t>n</a:t>
            </a:r>
            <a:r>
              <a:rPr sz="1000" spc="85" dirty="0">
                <a:latin typeface="Cambria Math"/>
                <a:cs typeface="Cambria Math"/>
              </a:rPr>
              <a:t>ew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005193" y="5320410"/>
            <a:ext cx="1156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400" spc="35" dirty="0">
                <a:latin typeface="Cambria Math"/>
                <a:cs typeface="Cambria Math"/>
              </a:rPr>
              <a:t>𝐮</a:t>
            </a:r>
            <a:r>
              <a:rPr sz="1500" spc="52" baseline="-16666" dirty="0">
                <a:latin typeface="Cambria Math"/>
                <a:cs typeface="Cambria Math"/>
              </a:rPr>
              <a:t>c	</a:t>
            </a: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55" dirty="0">
                <a:latin typeface="Cambria Math"/>
                <a:cs typeface="Cambria Math"/>
              </a:rPr>
              <a:t> </a:t>
            </a:r>
            <a:r>
              <a:rPr sz="1400" b="1" spc="5" dirty="0">
                <a:latin typeface="Calibri"/>
                <a:cs typeface="Calibri"/>
              </a:rPr>
              <a:t>u</a:t>
            </a:r>
            <a:r>
              <a:rPr sz="1350" spc="7" baseline="-21604" dirty="0">
                <a:latin typeface="Calibri"/>
                <a:cs typeface="Calibri"/>
              </a:rPr>
              <a:t>c</a:t>
            </a:r>
            <a:r>
              <a:rPr sz="1350" spc="127" baseline="-21604" dirty="0">
                <a:latin typeface="Calibri"/>
                <a:cs typeface="Calibri"/>
              </a:rPr>
              <a:t> </a:t>
            </a:r>
            <a:r>
              <a:rPr sz="1400" dirty="0">
                <a:latin typeface="Cambria Math"/>
                <a:cs typeface="Cambria Math"/>
              </a:rPr>
              <a:t>−</a:t>
            </a:r>
            <a:r>
              <a:rPr sz="1400" spc="-25" dirty="0">
                <a:latin typeface="Cambria Math"/>
                <a:cs typeface="Cambria Math"/>
              </a:rPr>
              <a:t> </a:t>
            </a:r>
            <a:r>
              <a:rPr sz="1400" dirty="0">
                <a:latin typeface="Symbol"/>
                <a:cs typeface="Symbol"/>
              </a:rPr>
              <a:t>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193151" y="5453634"/>
            <a:ext cx="546100" cy="12700"/>
          </a:xfrm>
          <a:custGeom>
            <a:avLst/>
            <a:gdLst/>
            <a:ahLst/>
            <a:cxnLst/>
            <a:rect l="l" t="t" r="r" b="b"/>
            <a:pathLst>
              <a:path w="546100" h="12700">
                <a:moveTo>
                  <a:pt x="545592" y="0"/>
                </a:moveTo>
                <a:lnTo>
                  <a:pt x="0" y="0"/>
                </a:lnTo>
                <a:lnTo>
                  <a:pt x="0" y="12191"/>
                </a:lnTo>
                <a:lnTo>
                  <a:pt x="545592" y="12191"/>
                </a:lnTo>
                <a:lnTo>
                  <a:pt x="545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8181593" y="5184775"/>
            <a:ext cx="5721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mbria Math"/>
                <a:cs typeface="Cambria Math"/>
              </a:rPr>
              <a:t>𝜕</a:t>
            </a:r>
            <a:r>
              <a:rPr sz="1400" spc="-5" dirty="0">
                <a:latin typeface="Calibri"/>
                <a:cs typeface="Calibri"/>
              </a:rPr>
              <a:t>J(</a:t>
            </a:r>
            <a:r>
              <a:rPr sz="1400" spc="-5" dirty="0">
                <a:latin typeface="Cambria Math"/>
                <a:cs typeface="Cambria Math"/>
              </a:rPr>
              <a:t>θ;w</a:t>
            </a:r>
            <a:r>
              <a:rPr sz="1400" spc="-5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332469" y="5439257"/>
            <a:ext cx="2203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mbria Math"/>
                <a:cs typeface="Cambria Math"/>
              </a:rPr>
              <a:t>𝜕</a:t>
            </a:r>
            <a:r>
              <a:rPr sz="1400" b="1" dirty="0">
                <a:latin typeface="Calibri"/>
                <a:cs typeface="Calibri"/>
              </a:rPr>
              <a:t>u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527542" y="5541365"/>
            <a:ext cx="76200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5" dirty="0">
                <a:latin typeface="Calibri"/>
                <a:cs typeface="Calibri"/>
              </a:rPr>
              <a:t>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775954" y="5320410"/>
            <a:ext cx="158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356597" y="5320410"/>
            <a:ext cx="5143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−</a:t>
            </a:r>
            <a:r>
              <a:rPr sz="1400" spc="-70" dirty="0">
                <a:latin typeface="Cambria Math"/>
                <a:cs typeface="Cambria Math"/>
              </a:rPr>
              <a:t> </a:t>
            </a:r>
            <a:r>
              <a:rPr sz="1400" dirty="0">
                <a:latin typeface="Calibri"/>
                <a:cs typeface="Calibri"/>
              </a:rPr>
              <a:t>0.05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0449559" y="5320410"/>
            <a:ext cx="158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graphicFrame>
        <p:nvGraphicFramePr>
          <p:cNvPr id="83" name="object 83"/>
          <p:cNvGraphicFramePr>
            <a:graphicFrameLocks noGrp="1"/>
          </p:cNvGraphicFramePr>
          <p:nvPr/>
        </p:nvGraphicFramePr>
        <p:xfrm>
          <a:off x="10986896" y="1384046"/>
          <a:ext cx="617855" cy="852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985">
                <a:tc>
                  <a:txBody>
                    <a:bodyPr/>
                    <a:lstStyle/>
                    <a:p>
                      <a:pPr marR="119380" algn="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-0.204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3"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-1.289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 marR="11938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0.812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053">
                <a:tc>
                  <a:txBody>
                    <a:bodyPr/>
                    <a:lstStyle/>
                    <a:p>
                      <a:pPr marR="11938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-0.212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162">
                <a:tc>
                  <a:txBody>
                    <a:bodyPr/>
                    <a:lstStyle/>
                    <a:p>
                      <a:pPr marR="119380" algn="r">
                        <a:lnSpc>
                          <a:spcPts val="113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-0.211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4" name="object 84"/>
          <p:cNvSpPr/>
          <p:nvPr/>
        </p:nvSpPr>
        <p:spPr>
          <a:xfrm>
            <a:off x="11076431" y="1357883"/>
            <a:ext cx="72390" cy="901065"/>
          </a:xfrm>
          <a:custGeom>
            <a:avLst/>
            <a:gdLst/>
            <a:ahLst/>
            <a:cxnLst/>
            <a:rect l="l" t="t" r="r" b="b"/>
            <a:pathLst>
              <a:path w="72390" h="901064">
                <a:moveTo>
                  <a:pt x="71882" y="900683"/>
                </a:moveTo>
                <a:lnTo>
                  <a:pt x="43880" y="895042"/>
                </a:lnTo>
                <a:lnTo>
                  <a:pt x="21034" y="879649"/>
                </a:lnTo>
                <a:lnTo>
                  <a:pt x="5641" y="856803"/>
                </a:lnTo>
                <a:lnTo>
                  <a:pt x="0" y="828801"/>
                </a:lnTo>
                <a:lnTo>
                  <a:pt x="0" y="71881"/>
                </a:lnTo>
                <a:lnTo>
                  <a:pt x="5641" y="43880"/>
                </a:lnTo>
                <a:lnTo>
                  <a:pt x="21034" y="21034"/>
                </a:lnTo>
                <a:lnTo>
                  <a:pt x="43880" y="5641"/>
                </a:lnTo>
                <a:lnTo>
                  <a:pt x="7188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435842" y="1357883"/>
            <a:ext cx="72390" cy="901065"/>
          </a:xfrm>
          <a:custGeom>
            <a:avLst/>
            <a:gdLst/>
            <a:ahLst/>
            <a:cxnLst/>
            <a:rect l="l" t="t" r="r" b="b"/>
            <a:pathLst>
              <a:path w="72390" h="901064">
                <a:moveTo>
                  <a:pt x="0" y="0"/>
                </a:moveTo>
                <a:lnTo>
                  <a:pt x="28001" y="5641"/>
                </a:lnTo>
                <a:lnTo>
                  <a:pt x="50847" y="21034"/>
                </a:lnTo>
                <a:lnTo>
                  <a:pt x="66240" y="43880"/>
                </a:lnTo>
                <a:lnTo>
                  <a:pt x="71881" y="71881"/>
                </a:lnTo>
                <a:lnTo>
                  <a:pt x="71881" y="828801"/>
                </a:lnTo>
                <a:lnTo>
                  <a:pt x="66240" y="856803"/>
                </a:lnTo>
                <a:lnTo>
                  <a:pt x="50847" y="879649"/>
                </a:lnTo>
                <a:lnTo>
                  <a:pt x="28001" y="895042"/>
                </a:lnTo>
                <a:lnTo>
                  <a:pt x="0" y="9006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6" name="object 86"/>
          <p:cNvGraphicFramePr>
            <a:graphicFrameLocks noGrp="1"/>
          </p:cNvGraphicFramePr>
          <p:nvPr/>
        </p:nvGraphicFramePr>
        <p:xfrm>
          <a:off x="9666478" y="1360735"/>
          <a:ext cx="456565" cy="858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99">
                <a:tc>
                  <a:txBody>
                    <a:bodyPr/>
                    <a:lstStyle/>
                    <a:p>
                      <a:pPr marR="120014" algn="r">
                        <a:lnSpc>
                          <a:spcPts val="1090"/>
                        </a:lnSpc>
                      </a:pPr>
                      <a:r>
                        <a:rPr sz="10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751">
                <a:tc>
                  <a:txBody>
                    <a:bodyPr/>
                    <a:lstStyle/>
                    <a:p>
                      <a:pPr marR="119380" algn="r">
                        <a:lnSpc>
                          <a:spcPts val="1180"/>
                        </a:lnSpc>
                      </a:pPr>
                      <a:r>
                        <a:rPr sz="10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287"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-0.3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781">
                <a:tc>
                  <a:txBody>
                    <a:bodyPr/>
                    <a:lstStyle/>
                    <a:p>
                      <a:pPr marR="120014" algn="r">
                        <a:lnSpc>
                          <a:spcPts val="1115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7" name="object 87"/>
          <p:cNvSpPr/>
          <p:nvPr/>
        </p:nvSpPr>
        <p:spPr>
          <a:xfrm>
            <a:off x="9762743" y="1357883"/>
            <a:ext cx="48260" cy="901065"/>
          </a:xfrm>
          <a:custGeom>
            <a:avLst/>
            <a:gdLst/>
            <a:ahLst/>
            <a:cxnLst/>
            <a:rect l="l" t="t" r="r" b="b"/>
            <a:pathLst>
              <a:path w="48259" h="901064">
                <a:moveTo>
                  <a:pt x="48005" y="900683"/>
                </a:moveTo>
                <a:lnTo>
                  <a:pt x="29307" y="896915"/>
                </a:lnTo>
                <a:lnTo>
                  <a:pt x="14049" y="886634"/>
                </a:lnTo>
                <a:lnTo>
                  <a:pt x="3768" y="871376"/>
                </a:lnTo>
                <a:lnTo>
                  <a:pt x="0" y="852677"/>
                </a:lnTo>
                <a:lnTo>
                  <a:pt x="0" y="48005"/>
                </a:lnTo>
                <a:lnTo>
                  <a:pt x="3768" y="29307"/>
                </a:lnTo>
                <a:lnTo>
                  <a:pt x="14049" y="14049"/>
                </a:lnTo>
                <a:lnTo>
                  <a:pt x="29307" y="3768"/>
                </a:lnTo>
                <a:lnTo>
                  <a:pt x="4800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002773" y="1357883"/>
            <a:ext cx="48260" cy="901065"/>
          </a:xfrm>
          <a:custGeom>
            <a:avLst/>
            <a:gdLst/>
            <a:ahLst/>
            <a:cxnLst/>
            <a:rect l="l" t="t" r="r" b="b"/>
            <a:pathLst>
              <a:path w="48259" h="901064">
                <a:moveTo>
                  <a:pt x="0" y="0"/>
                </a:moveTo>
                <a:lnTo>
                  <a:pt x="18698" y="3768"/>
                </a:lnTo>
                <a:lnTo>
                  <a:pt x="33956" y="14049"/>
                </a:lnTo>
                <a:lnTo>
                  <a:pt x="44237" y="29307"/>
                </a:lnTo>
                <a:lnTo>
                  <a:pt x="48005" y="48005"/>
                </a:lnTo>
                <a:lnTo>
                  <a:pt x="48005" y="852677"/>
                </a:lnTo>
                <a:lnTo>
                  <a:pt x="44237" y="871376"/>
                </a:lnTo>
                <a:lnTo>
                  <a:pt x="33956" y="886634"/>
                </a:lnTo>
                <a:lnTo>
                  <a:pt x="18698" y="896915"/>
                </a:lnTo>
                <a:lnTo>
                  <a:pt x="0" y="9006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9" name="object 89"/>
          <p:cNvGraphicFramePr>
            <a:graphicFrameLocks noGrp="1"/>
          </p:cNvGraphicFramePr>
          <p:nvPr/>
        </p:nvGraphicFramePr>
        <p:xfrm>
          <a:off x="10219690" y="1384046"/>
          <a:ext cx="617855" cy="8522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985">
                <a:tc>
                  <a:txBody>
                    <a:bodyPr/>
                    <a:lstStyle/>
                    <a:p>
                      <a:pPr marR="119380" algn="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-0.004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143"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-0.589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 marR="11938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-0.288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053">
                <a:tc>
                  <a:txBody>
                    <a:bodyPr/>
                    <a:lstStyle/>
                    <a:p>
                      <a:pPr marR="11938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-0.512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162">
                <a:tc>
                  <a:txBody>
                    <a:bodyPr/>
                    <a:lstStyle/>
                    <a:p>
                      <a:pPr marR="119380" algn="r">
                        <a:lnSpc>
                          <a:spcPts val="113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0.089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" name="object 90"/>
          <p:cNvSpPr/>
          <p:nvPr/>
        </p:nvSpPr>
        <p:spPr>
          <a:xfrm>
            <a:off x="10308335" y="1357883"/>
            <a:ext cx="72390" cy="901065"/>
          </a:xfrm>
          <a:custGeom>
            <a:avLst/>
            <a:gdLst/>
            <a:ahLst/>
            <a:cxnLst/>
            <a:rect l="l" t="t" r="r" b="b"/>
            <a:pathLst>
              <a:path w="72390" h="901064">
                <a:moveTo>
                  <a:pt x="72136" y="900683"/>
                </a:moveTo>
                <a:lnTo>
                  <a:pt x="44041" y="895020"/>
                </a:lnTo>
                <a:lnTo>
                  <a:pt x="21113" y="879570"/>
                </a:lnTo>
                <a:lnTo>
                  <a:pt x="5663" y="856642"/>
                </a:lnTo>
                <a:lnTo>
                  <a:pt x="0" y="828548"/>
                </a:lnTo>
                <a:lnTo>
                  <a:pt x="0" y="72136"/>
                </a:lnTo>
                <a:lnTo>
                  <a:pt x="5663" y="44041"/>
                </a:lnTo>
                <a:lnTo>
                  <a:pt x="21113" y="21113"/>
                </a:lnTo>
                <a:lnTo>
                  <a:pt x="44041" y="5663"/>
                </a:lnTo>
                <a:lnTo>
                  <a:pt x="721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669016" y="1357883"/>
            <a:ext cx="72390" cy="901065"/>
          </a:xfrm>
          <a:custGeom>
            <a:avLst/>
            <a:gdLst/>
            <a:ahLst/>
            <a:cxnLst/>
            <a:rect l="l" t="t" r="r" b="b"/>
            <a:pathLst>
              <a:path w="72390" h="901064">
                <a:moveTo>
                  <a:pt x="0" y="0"/>
                </a:moveTo>
                <a:lnTo>
                  <a:pt x="28094" y="5663"/>
                </a:lnTo>
                <a:lnTo>
                  <a:pt x="51022" y="21113"/>
                </a:lnTo>
                <a:lnTo>
                  <a:pt x="66472" y="44041"/>
                </a:lnTo>
                <a:lnTo>
                  <a:pt x="72135" y="72136"/>
                </a:lnTo>
                <a:lnTo>
                  <a:pt x="72135" y="828548"/>
                </a:lnTo>
                <a:lnTo>
                  <a:pt x="66472" y="856642"/>
                </a:lnTo>
                <a:lnTo>
                  <a:pt x="51022" y="879570"/>
                </a:lnTo>
                <a:lnTo>
                  <a:pt x="28094" y="895020"/>
                </a:lnTo>
                <a:lnTo>
                  <a:pt x="0" y="90068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2" name="object 92"/>
          <p:cNvGraphicFramePr>
            <a:graphicFrameLocks noGrp="1"/>
          </p:cNvGraphicFramePr>
          <p:nvPr/>
        </p:nvGraphicFramePr>
        <p:xfrm>
          <a:off x="10412094" y="3975480"/>
          <a:ext cx="452120" cy="829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178">
                <a:tc>
                  <a:txBody>
                    <a:bodyPr/>
                    <a:lstStyle/>
                    <a:p>
                      <a:pPr marL="146685">
                        <a:lnSpc>
                          <a:spcPts val="944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990">
                <a:tc>
                  <a:txBody>
                    <a:bodyPr/>
                    <a:lstStyle/>
                    <a:p>
                      <a:pPr marL="127000">
                        <a:lnSpc>
                          <a:spcPts val="1195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735">
                <a:tc>
                  <a:txBody>
                    <a:bodyPr/>
                    <a:lstStyle/>
                    <a:p>
                      <a:pPr marL="127000">
                        <a:lnSpc>
                          <a:spcPts val="1105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418">
                <a:tc>
                  <a:txBody>
                    <a:bodyPr/>
                    <a:lstStyle/>
                    <a:p>
                      <a:pPr marL="12700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987">
                <a:tc>
                  <a:txBody>
                    <a:bodyPr/>
                    <a:lstStyle/>
                    <a:p>
                      <a:pPr marL="146685">
                        <a:lnSpc>
                          <a:spcPts val="108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3" name="object 93"/>
          <p:cNvSpPr/>
          <p:nvPr/>
        </p:nvSpPr>
        <p:spPr>
          <a:xfrm>
            <a:off x="10495788" y="3934967"/>
            <a:ext cx="48260" cy="901065"/>
          </a:xfrm>
          <a:custGeom>
            <a:avLst/>
            <a:gdLst/>
            <a:ahLst/>
            <a:cxnLst/>
            <a:rect l="l" t="t" r="r" b="b"/>
            <a:pathLst>
              <a:path w="48259" h="901064">
                <a:moveTo>
                  <a:pt x="47751" y="900683"/>
                </a:moveTo>
                <a:lnTo>
                  <a:pt x="29146" y="896937"/>
                </a:lnTo>
                <a:lnTo>
                  <a:pt x="13969" y="886713"/>
                </a:lnTo>
                <a:lnTo>
                  <a:pt x="3746" y="871537"/>
                </a:lnTo>
                <a:lnTo>
                  <a:pt x="0" y="852931"/>
                </a:lnTo>
                <a:lnTo>
                  <a:pt x="0" y="47751"/>
                </a:lnTo>
                <a:lnTo>
                  <a:pt x="3746" y="29146"/>
                </a:lnTo>
                <a:lnTo>
                  <a:pt x="13969" y="13969"/>
                </a:lnTo>
                <a:lnTo>
                  <a:pt x="29146" y="3746"/>
                </a:lnTo>
                <a:lnTo>
                  <a:pt x="4775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734547" y="3934967"/>
            <a:ext cx="48260" cy="901065"/>
          </a:xfrm>
          <a:custGeom>
            <a:avLst/>
            <a:gdLst/>
            <a:ahLst/>
            <a:cxnLst/>
            <a:rect l="l" t="t" r="r" b="b"/>
            <a:pathLst>
              <a:path w="48259" h="901064">
                <a:moveTo>
                  <a:pt x="0" y="0"/>
                </a:moveTo>
                <a:lnTo>
                  <a:pt x="18605" y="3746"/>
                </a:lnTo>
                <a:lnTo>
                  <a:pt x="33782" y="13969"/>
                </a:lnTo>
                <a:lnTo>
                  <a:pt x="44005" y="29146"/>
                </a:lnTo>
                <a:lnTo>
                  <a:pt x="47751" y="47751"/>
                </a:lnTo>
                <a:lnTo>
                  <a:pt x="47751" y="852931"/>
                </a:lnTo>
                <a:lnTo>
                  <a:pt x="44005" y="871537"/>
                </a:lnTo>
                <a:lnTo>
                  <a:pt x="33782" y="886713"/>
                </a:lnTo>
                <a:lnTo>
                  <a:pt x="18605" y="896937"/>
                </a:lnTo>
                <a:lnTo>
                  <a:pt x="0" y="9006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5" name="object 95"/>
          <p:cNvGraphicFramePr>
            <a:graphicFrameLocks noGrp="1"/>
          </p:cNvGraphicFramePr>
          <p:nvPr/>
        </p:nvGraphicFramePr>
        <p:xfrm>
          <a:off x="10986896" y="3985920"/>
          <a:ext cx="617855" cy="8527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493">
                <a:tc>
                  <a:txBody>
                    <a:bodyPr/>
                    <a:lstStyle/>
                    <a:p>
                      <a:pPr marR="119380" algn="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-0.096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079"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1.060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053">
                <a:tc>
                  <a:txBody>
                    <a:bodyPr/>
                    <a:lstStyle/>
                    <a:p>
                      <a:pPr marR="11938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0.289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053">
                <a:tc>
                  <a:txBody>
                    <a:bodyPr/>
                    <a:lstStyle/>
                    <a:p>
                      <a:pPr marR="11938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0.964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099">
                <a:tc>
                  <a:txBody>
                    <a:bodyPr/>
                    <a:lstStyle/>
                    <a:p>
                      <a:pPr marR="119380" algn="r">
                        <a:lnSpc>
                          <a:spcPts val="113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-0.096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6" name="object 96"/>
          <p:cNvSpPr/>
          <p:nvPr/>
        </p:nvSpPr>
        <p:spPr>
          <a:xfrm>
            <a:off x="11076431" y="3959352"/>
            <a:ext cx="72390" cy="901065"/>
          </a:xfrm>
          <a:custGeom>
            <a:avLst/>
            <a:gdLst/>
            <a:ahLst/>
            <a:cxnLst/>
            <a:rect l="l" t="t" r="r" b="b"/>
            <a:pathLst>
              <a:path w="72390" h="901064">
                <a:moveTo>
                  <a:pt x="71882" y="900684"/>
                </a:moveTo>
                <a:lnTo>
                  <a:pt x="43880" y="895042"/>
                </a:lnTo>
                <a:lnTo>
                  <a:pt x="21034" y="879649"/>
                </a:lnTo>
                <a:lnTo>
                  <a:pt x="5641" y="856803"/>
                </a:lnTo>
                <a:lnTo>
                  <a:pt x="0" y="828802"/>
                </a:lnTo>
                <a:lnTo>
                  <a:pt x="0" y="71881"/>
                </a:lnTo>
                <a:lnTo>
                  <a:pt x="5641" y="43880"/>
                </a:lnTo>
                <a:lnTo>
                  <a:pt x="21034" y="21034"/>
                </a:lnTo>
                <a:lnTo>
                  <a:pt x="43880" y="5641"/>
                </a:lnTo>
                <a:lnTo>
                  <a:pt x="71882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435842" y="3959352"/>
            <a:ext cx="72390" cy="901065"/>
          </a:xfrm>
          <a:custGeom>
            <a:avLst/>
            <a:gdLst/>
            <a:ahLst/>
            <a:cxnLst/>
            <a:rect l="l" t="t" r="r" b="b"/>
            <a:pathLst>
              <a:path w="72390" h="901064">
                <a:moveTo>
                  <a:pt x="0" y="0"/>
                </a:moveTo>
                <a:lnTo>
                  <a:pt x="28001" y="5641"/>
                </a:lnTo>
                <a:lnTo>
                  <a:pt x="50847" y="21034"/>
                </a:lnTo>
                <a:lnTo>
                  <a:pt x="66240" y="43880"/>
                </a:lnTo>
                <a:lnTo>
                  <a:pt x="71881" y="71881"/>
                </a:lnTo>
                <a:lnTo>
                  <a:pt x="71881" y="828802"/>
                </a:lnTo>
                <a:lnTo>
                  <a:pt x="66240" y="856803"/>
                </a:lnTo>
                <a:lnTo>
                  <a:pt x="50847" y="879649"/>
                </a:lnTo>
                <a:lnTo>
                  <a:pt x="28001" y="895042"/>
                </a:lnTo>
                <a:lnTo>
                  <a:pt x="0" y="90068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8" name="object 98"/>
          <p:cNvGraphicFramePr>
            <a:graphicFrameLocks noGrp="1"/>
          </p:cNvGraphicFramePr>
          <p:nvPr/>
        </p:nvGraphicFramePr>
        <p:xfrm>
          <a:off x="8939530" y="2946780"/>
          <a:ext cx="452120" cy="829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178">
                <a:tc>
                  <a:txBody>
                    <a:bodyPr/>
                    <a:lstStyle/>
                    <a:p>
                      <a:pPr marL="146685">
                        <a:lnSpc>
                          <a:spcPts val="944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990">
                <a:tc>
                  <a:txBody>
                    <a:bodyPr/>
                    <a:lstStyle/>
                    <a:p>
                      <a:pPr marL="127000">
                        <a:lnSpc>
                          <a:spcPts val="1195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735">
                <a:tc>
                  <a:txBody>
                    <a:bodyPr/>
                    <a:lstStyle/>
                    <a:p>
                      <a:pPr marL="127000">
                        <a:lnSpc>
                          <a:spcPts val="1105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-0.3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418">
                <a:tc>
                  <a:txBody>
                    <a:bodyPr/>
                    <a:lstStyle/>
                    <a:p>
                      <a:pPr marL="127000">
                        <a:lnSpc>
                          <a:spcPts val="113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-1.0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987">
                <a:tc>
                  <a:txBody>
                    <a:bodyPr/>
                    <a:lstStyle/>
                    <a:p>
                      <a:pPr marL="146685">
                        <a:lnSpc>
                          <a:spcPts val="1080"/>
                        </a:lnSpc>
                      </a:pPr>
                      <a:r>
                        <a:rPr sz="1000" spc="-5" dirty="0">
                          <a:solidFill>
                            <a:srgbClr val="E36C0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9" name="object 99"/>
          <p:cNvSpPr/>
          <p:nvPr/>
        </p:nvSpPr>
        <p:spPr>
          <a:xfrm>
            <a:off x="9023604" y="2907792"/>
            <a:ext cx="48260" cy="899160"/>
          </a:xfrm>
          <a:custGeom>
            <a:avLst/>
            <a:gdLst/>
            <a:ahLst/>
            <a:cxnLst/>
            <a:rect l="l" t="t" r="r" b="b"/>
            <a:pathLst>
              <a:path w="48259" h="899160">
                <a:moveTo>
                  <a:pt x="47751" y="899160"/>
                </a:moveTo>
                <a:lnTo>
                  <a:pt x="29146" y="895413"/>
                </a:lnTo>
                <a:lnTo>
                  <a:pt x="13970" y="885190"/>
                </a:lnTo>
                <a:lnTo>
                  <a:pt x="3746" y="870013"/>
                </a:lnTo>
                <a:lnTo>
                  <a:pt x="0" y="851408"/>
                </a:lnTo>
                <a:lnTo>
                  <a:pt x="0" y="47752"/>
                </a:lnTo>
                <a:lnTo>
                  <a:pt x="3746" y="29146"/>
                </a:lnTo>
                <a:lnTo>
                  <a:pt x="13970" y="13970"/>
                </a:lnTo>
                <a:lnTo>
                  <a:pt x="29146" y="3746"/>
                </a:lnTo>
                <a:lnTo>
                  <a:pt x="4775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262364" y="2907792"/>
            <a:ext cx="48260" cy="899160"/>
          </a:xfrm>
          <a:custGeom>
            <a:avLst/>
            <a:gdLst/>
            <a:ahLst/>
            <a:cxnLst/>
            <a:rect l="l" t="t" r="r" b="b"/>
            <a:pathLst>
              <a:path w="48259" h="899160">
                <a:moveTo>
                  <a:pt x="0" y="0"/>
                </a:moveTo>
                <a:lnTo>
                  <a:pt x="18605" y="3746"/>
                </a:lnTo>
                <a:lnTo>
                  <a:pt x="33781" y="13970"/>
                </a:lnTo>
                <a:lnTo>
                  <a:pt x="44005" y="29146"/>
                </a:lnTo>
                <a:lnTo>
                  <a:pt x="47751" y="47752"/>
                </a:lnTo>
                <a:lnTo>
                  <a:pt x="47751" y="851408"/>
                </a:lnTo>
                <a:lnTo>
                  <a:pt x="44005" y="870013"/>
                </a:lnTo>
                <a:lnTo>
                  <a:pt x="33781" y="885190"/>
                </a:lnTo>
                <a:lnTo>
                  <a:pt x="18605" y="895413"/>
                </a:lnTo>
                <a:lnTo>
                  <a:pt x="0" y="89916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933431" y="2880360"/>
            <a:ext cx="72390" cy="901065"/>
          </a:xfrm>
          <a:custGeom>
            <a:avLst/>
            <a:gdLst/>
            <a:ahLst/>
            <a:cxnLst/>
            <a:rect l="l" t="t" r="r" b="b"/>
            <a:pathLst>
              <a:path w="72390" h="901064">
                <a:moveTo>
                  <a:pt x="71882" y="900683"/>
                </a:moveTo>
                <a:lnTo>
                  <a:pt x="43880" y="895042"/>
                </a:lnTo>
                <a:lnTo>
                  <a:pt x="21034" y="879649"/>
                </a:lnTo>
                <a:lnTo>
                  <a:pt x="5641" y="856803"/>
                </a:lnTo>
                <a:lnTo>
                  <a:pt x="0" y="828801"/>
                </a:lnTo>
                <a:lnTo>
                  <a:pt x="0" y="71881"/>
                </a:lnTo>
                <a:lnTo>
                  <a:pt x="5641" y="43880"/>
                </a:lnTo>
                <a:lnTo>
                  <a:pt x="21034" y="21034"/>
                </a:lnTo>
                <a:lnTo>
                  <a:pt x="43880" y="5641"/>
                </a:lnTo>
                <a:lnTo>
                  <a:pt x="71882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292842" y="2880360"/>
            <a:ext cx="72390" cy="901065"/>
          </a:xfrm>
          <a:custGeom>
            <a:avLst/>
            <a:gdLst/>
            <a:ahLst/>
            <a:cxnLst/>
            <a:rect l="l" t="t" r="r" b="b"/>
            <a:pathLst>
              <a:path w="72390" h="901064">
                <a:moveTo>
                  <a:pt x="0" y="0"/>
                </a:moveTo>
                <a:lnTo>
                  <a:pt x="28001" y="5641"/>
                </a:lnTo>
                <a:lnTo>
                  <a:pt x="50847" y="21034"/>
                </a:lnTo>
                <a:lnTo>
                  <a:pt x="66240" y="43880"/>
                </a:lnTo>
                <a:lnTo>
                  <a:pt x="71881" y="71881"/>
                </a:lnTo>
                <a:lnTo>
                  <a:pt x="71881" y="828801"/>
                </a:lnTo>
                <a:lnTo>
                  <a:pt x="66240" y="856803"/>
                </a:lnTo>
                <a:lnTo>
                  <a:pt x="50847" y="879649"/>
                </a:lnTo>
                <a:lnTo>
                  <a:pt x="28001" y="895042"/>
                </a:lnTo>
                <a:lnTo>
                  <a:pt x="0" y="9006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3" name="object 103"/>
          <p:cNvGraphicFramePr>
            <a:graphicFrameLocks noGrp="1"/>
          </p:cNvGraphicFramePr>
          <p:nvPr/>
        </p:nvGraphicFramePr>
        <p:xfrm>
          <a:off x="10589768" y="2906902"/>
          <a:ext cx="617220" cy="852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36">
                <a:tc>
                  <a:txBody>
                    <a:bodyPr/>
                    <a:lstStyle/>
                    <a:p>
                      <a:pPr marL="42545"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0.110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27">
                <a:tc>
                  <a:txBody>
                    <a:bodyPr/>
                    <a:lstStyle/>
                    <a:p>
                      <a:pPr algn="ct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-1.036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053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-0.341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053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-0.989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098">
                <a:tc>
                  <a:txBody>
                    <a:bodyPr/>
                    <a:lstStyle/>
                    <a:p>
                      <a:pPr marL="42545" algn="ctr">
                        <a:lnSpc>
                          <a:spcPts val="113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0.111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4" name="object 104"/>
          <p:cNvSpPr/>
          <p:nvPr/>
        </p:nvSpPr>
        <p:spPr>
          <a:xfrm>
            <a:off x="10678668" y="2880360"/>
            <a:ext cx="72390" cy="901065"/>
          </a:xfrm>
          <a:custGeom>
            <a:avLst/>
            <a:gdLst/>
            <a:ahLst/>
            <a:cxnLst/>
            <a:rect l="l" t="t" r="r" b="b"/>
            <a:pathLst>
              <a:path w="72390" h="901064">
                <a:moveTo>
                  <a:pt x="71881" y="900683"/>
                </a:moveTo>
                <a:lnTo>
                  <a:pt x="43880" y="895042"/>
                </a:lnTo>
                <a:lnTo>
                  <a:pt x="21034" y="879649"/>
                </a:lnTo>
                <a:lnTo>
                  <a:pt x="5641" y="856803"/>
                </a:lnTo>
                <a:lnTo>
                  <a:pt x="0" y="828801"/>
                </a:lnTo>
                <a:lnTo>
                  <a:pt x="0" y="71881"/>
                </a:lnTo>
                <a:lnTo>
                  <a:pt x="5641" y="43880"/>
                </a:lnTo>
                <a:lnTo>
                  <a:pt x="21034" y="21034"/>
                </a:lnTo>
                <a:lnTo>
                  <a:pt x="43880" y="5641"/>
                </a:lnTo>
                <a:lnTo>
                  <a:pt x="7188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038078" y="2880360"/>
            <a:ext cx="72390" cy="901065"/>
          </a:xfrm>
          <a:custGeom>
            <a:avLst/>
            <a:gdLst/>
            <a:ahLst/>
            <a:cxnLst/>
            <a:rect l="l" t="t" r="r" b="b"/>
            <a:pathLst>
              <a:path w="72390" h="901064">
                <a:moveTo>
                  <a:pt x="0" y="0"/>
                </a:moveTo>
                <a:lnTo>
                  <a:pt x="28001" y="5641"/>
                </a:lnTo>
                <a:lnTo>
                  <a:pt x="50847" y="21034"/>
                </a:lnTo>
                <a:lnTo>
                  <a:pt x="66240" y="43880"/>
                </a:lnTo>
                <a:lnTo>
                  <a:pt x="71881" y="71881"/>
                </a:lnTo>
                <a:lnTo>
                  <a:pt x="71881" y="828801"/>
                </a:lnTo>
                <a:lnTo>
                  <a:pt x="66240" y="856803"/>
                </a:lnTo>
                <a:lnTo>
                  <a:pt x="50847" y="879649"/>
                </a:lnTo>
                <a:lnTo>
                  <a:pt x="28001" y="895042"/>
                </a:lnTo>
                <a:lnTo>
                  <a:pt x="0" y="9006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6" name="object 106"/>
          <p:cNvGraphicFramePr>
            <a:graphicFrameLocks noGrp="1"/>
          </p:cNvGraphicFramePr>
          <p:nvPr/>
        </p:nvGraphicFramePr>
        <p:xfrm>
          <a:off x="8942578" y="5039290"/>
          <a:ext cx="456565" cy="858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63">
                <a:tc>
                  <a:txBody>
                    <a:bodyPr/>
                    <a:lstStyle/>
                    <a:p>
                      <a:pPr marR="120014" algn="r">
                        <a:lnSpc>
                          <a:spcPts val="1090"/>
                        </a:lnSpc>
                      </a:pPr>
                      <a:r>
                        <a:rPr sz="10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0.2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852"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b="1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0.7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739">
                <a:tc>
                  <a:txBody>
                    <a:bodyPr/>
                    <a:lstStyle/>
                    <a:p>
                      <a:pPr marR="119380" algn="r">
                        <a:lnSpc>
                          <a:spcPts val="1180"/>
                        </a:lnSpc>
                      </a:pPr>
                      <a:r>
                        <a:rPr sz="10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-1.1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024">
                <a:tc>
                  <a:txBody>
                    <a:bodyPr/>
                    <a:lstStyle/>
                    <a:p>
                      <a:pPr marR="120014" algn="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-0.3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804">
                <a:tc>
                  <a:txBody>
                    <a:bodyPr/>
                    <a:lstStyle/>
                    <a:p>
                      <a:pPr marR="120014" algn="r">
                        <a:lnSpc>
                          <a:spcPts val="1115"/>
                        </a:lnSpc>
                        <a:spcBef>
                          <a:spcPts val="15"/>
                        </a:spcBef>
                      </a:pPr>
                      <a:r>
                        <a:rPr sz="1000" b="1" spc="-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7" name="object 107"/>
          <p:cNvSpPr/>
          <p:nvPr/>
        </p:nvSpPr>
        <p:spPr>
          <a:xfrm>
            <a:off x="9023604" y="5036820"/>
            <a:ext cx="48260" cy="899160"/>
          </a:xfrm>
          <a:custGeom>
            <a:avLst/>
            <a:gdLst/>
            <a:ahLst/>
            <a:cxnLst/>
            <a:rect l="l" t="t" r="r" b="b"/>
            <a:pathLst>
              <a:path w="48259" h="899160">
                <a:moveTo>
                  <a:pt x="47751" y="899159"/>
                </a:moveTo>
                <a:lnTo>
                  <a:pt x="29146" y="895408"/>
                </a:lnTo>
                <a:lnTo>
                  <a:pt x="13970" y="885175"/>
                </a:lnTo>
                <a:lnTo>
                  <a:pt x="3746" y="869997"/>
                </a:lnTo>
                <a:lnTo>
                  <a:pt x="0" y="851407"/>
                </a:lnTo>
                <a:lnTo>
                  <a:pt x="0" y="47751"/>
                </a:lnTo>
                <a:lnTo>
                  <a:pt x="3746" y="29146"/>
                </a:lnTo>
                <a:lnTo>
                  <a:pt x="13970" y="13969"/>
                </a:lnTo>
                <a:lnTo>
                  <a:pt x="29146" y="3746"/>
                </a:lnTo>
                <a:lnTo>
                  <a:pt x="4775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262364" y="5036820"/>
            <a:ext cx="48260" cy="899160"/>
          </a:xfrm>
          <a:custGeom>
            <a:avLst/>
            <a:gdLst/>
            <a:ahLst/>
            <a:cxnLst/>
            <a:rect l="l" t="t" r="r" b="b"/>
            <a:pathLst>
              <a:path w="48259" h="899160">
                <a:moveTo>
                  <a:pt x="0" y="0"/>
                </a:moveTo>
                <a:lnTo>
                  <a:pt x="18605" y="3746"/>
                </a:lnTo>
                <a:lnTo>
                  <a:pt x="33781" y="13969"/>
                </a:lnTo>
                <a:lnTo>
                  <a:pt x="44005" y="29146"/>
                </a:lnTo>
                <a:lnTo>
                  <a:pt x="47751" y="47751"/>
                </a:lnTo>
                <a:lnTo>
                  <a:pt x="47751" y="851407"/>
                </a:lnTo>
                <a:lnTo>
                  <a:pt x="44005" y="869997"/>
                </a:lnTo>
                <a:lnTo>
                  <a:pt x="33781" y="885175"/>
                </a:lnTo>
                <a:lnTo>
                  <a:pt x="18605" y="895408"/>
                </a:lnTo>
                <a:lnTo>
                  <a:pt x="0" y="89915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9" name="object 109"/>
          <p:cNvGraphicFramePr>
            <a:graphicFrameLocks noGrp="1"/>
          </p:cNvGraphicFramePr>
          <p:nvPr/>
        </p:nvGraphicFramePr>
        <p:xfrm>
          <a:off x="9843896" y="5087111"/>
          <a:ext cx="617220" cy="852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36">
                <a:tc>
                  <a:txBody>
                    <a:bodyPr/>
                    <a:lstStyle/>
                    <a:p>
                      <a:pPr marR="119380" algn="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-0.096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90"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1.060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053">
                <a:tc>
                  <a:txBody>
                    <a:bodyPr/>
                    <a:lstStyle/>
                    <a:p>
                      <a:pPr marR="11938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0.289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015">
                <a:tc>
                  <a:txBody>
                    <a:bodyPr/>
                    <a:lstStyle/>
                    <a:p>
                      <a:pPr marR="119380" algn="r">
                        <a:lnSpc>
                          <a:spcPts val="118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0.964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124">
                <a:tc>
                  <a:txBody>
                    <a:bodyPr/>
                    <a:lstStyle/>
                    <a:p>
                      <a:pPr marR="119380" algn="r">
                        <a:lnSpc>
                          <a:spcPts val="113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-0.096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0" name="object 110"/>
          <p:cNvSpPr/>
          <p:nvPr/>
        </p:nvSpPr>
        <p:spPr>
          <a:xfrm>
            <a:off x="9933431" y="5061203"/>
            <a:ext cx="72390" cy="899160"/>
          </a:xfrm>
          <a:custGeom>
            <a:avLst/>
            <a:gdLst/>
            <a:ahLst/>
            <a:cxnLst/>
            <a:rect l="l" t="t" r="r" b="b"/>
            <a:pathLst>
              <a:path w="72390" h="899160">
                <a:moveTo>
                  <a:pt x="71882" y="899160"/>
                </a:moveTo>
                <a:lnTo>
                  <a:pt x="43880" y="893511"/>
                </a:lnTo>
                <a:lnTo>
                  <a:pt x="21034" y="878106"/>
                </a:lnTo>
                <a:lnTo>
                  <a:pt x="5641" y="855258"/>
                </a:lnTo>
                <a:lnTo>
                  <a:pt x="0" y="827278"/>
                </a:lnTo>
                <a:lnTo>
                  <a:pt x="0" y="71882"/>
                </a:lnTo>
                <a:lnTo>
                  <a:pt x="5641" y="43880"/>
                </a:lnTo>
                <a:lnTo>
                  <a:pt x="21034" y="21034"/>
                </a:lnTo>
                <a:lnTo>
                  <a:pt x="43880" y="5641"/>
                </a:lnTo>
                <a:lnTo>
                  <a:pt x="7188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0292842" y="5061203"/>
            <a:ext cx="72390" cy="899160"/>
          </a:xfrm>
          <a:custGeom>
            <a:avLst/>
            <a:gdLst/>
            <a:ahLst/>
            <a:cxnLst/>
            <a:rect l="l" t="t" r="r" b="b"/>
            <a:pathLst>
              <a:path w="72390" h="899160">
                <a:moveTo>
                  <a:pt x="0" y="0"/>
                </a:moveTo>
                <a:lnTo>
                  <a:pt x="28001" y="5641"/>
                </a:lnTo>
                <a:lnTo>
                  <a:pt x="50847" y="21034"/>
                </a:lnTo>
                <a:lnTo>
                  <a:pt x="66240" y="43880"/>
                </a:lnTo>
                <a:lnTo>
                  <a:pt x="71881" y="71882"/>
                </a:lnTo>
                <a:lnTo>
                  <a:pt x="71881" y="827278"/>
                </a:lnTo>
                <a:lnTo>
                  <a:pt x="66240" y="855258"/>
                </a:lnTo>
                <a:lnTo>
                  <a:pt x="50847" y="878106"/>
                </a:lnTo>
                <a:lnTo>
                  <a:pt x="28001" y="893511"/>
                </a:lnTo>
                <a:lnTo>
                  <a:pt x="0" y="8991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2" name="object 112"/>
          <p:cNvGraphicFramePr>
            <a:graphicFrameLocks noGrp="1"/>
          </p:cNvGraphicFramePr>
          <p:nvPr/>
        </p:nvGraphicFramePr>
        <p:xfrm>
          <a:off x="10589768" y="5087111"/>
          <a:ext cx="617220" cy="852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036">
                <a:tc>
                  <a:txBody>
                    <a:bodyPr/>
                    <a:lstStyle/>
                    <a:p>
                      <a:pPr marL="42545" algn="ctr">
                        <a:lnSpc>
                          <a:spcPts val="105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0.205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90">
                <a:tc>
                  <a:txBody>
                    <a:bodyPr/>
                    <a:lstStyle/>
                    <a:p>
                      <a:pPr marL="42545" algn="ctr">
                        <a:lnSpc>
                          <a:spcPts val="124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0.647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053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-1.114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015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-0.348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124">
                <a:tc>
                  <a:txBody>
                    <a:bodyPr/>
                    <a:lstStyle/>
                    <a:p>
                      <a:pPr marL="42545" algn="ctr">
                        <a:lnSpc>
                          <a:spcPts val="1135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0.305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3" name="object 113"/>
          <p:cNvSpPr/>
          <p:nvPr/>
        </p:nvSpPr>
        <p:spPr>
          <a:xfrm>
            <a:off x="10678668" y="5061203"/>
            <a:ext cx="72390" cy="899160"/>
          </a:xfrm>
          <a:custGeom>
            <a:avLst/>
            <a:gdLst/>
            <a:ahLst/>
            <a:cxnLst/>
            <a:rect l="l" t="t" r="r" b="b"/>
            <a:pathLst>
              <a:path w="72390" h="899160">
                <a:moveTo>
                  <a:pt x="71881" y="899160"/>
                </a:moveTo>
                <a:lnTo>
                  <a:pt x="43880" y="893511"/>
                </a:lnTo>
                <a:lnTo>
                  <a:pt x="21034" y="878106"/>
                </a:lnTo>
                <a:lnTo>
                  <a:pt x="5641" y="855258"/>
                </a:lnTo>
                <a:lnTo>
                  <a:pt x="0" y="827278"/>
                </a:lnTo>
                <a:lnTo>
                  <a:pt x="0" y="71882"/>
                </a:lnTo>
                <a:lnTo>
                  <a:pt x="5641" y="43880"/>
                </a:lnTo>
                <a:lnTo>
                  <a:pt x="21034" y="21034"/>
                </a:lnTo>
                <a:lnTo>
                  <a:pt x="43880" y="5641"/>
                </a:lnTo>
                <a:lnTo>
                  <a:pt x="7188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1038078" y="5061203"/>
            <a:ext cx="72390" cy="899160"/>
          </a:xfrm>
          <a:custGeom>
            <a:avLst/>
            <a:gdLst/>
            <a:ahLst/>
            <a:cxnLst/>
            <a:rect l="l" t="t" r="r" b="b"/>
            <a:pathLst>
              <a:path w="72390" h="899160">
                <a:moveTo>
                  <a:pt x="0" y="0"/>
                </a:moveTo>
                <a:lnTo>
                  <a:pt x="28001" y="5641"/>
                </a:lnTo>
                <a:lnTo>
                  <a:pt x="50847" y="21034"/>
                </a:lnTo>
                <a:lnTo>
                  <a:pt x="66240" y="43880"/>
                </a:lnTo>
                <a:lnTo>
                  <a:pt x="71881" y="71882"/>
                </a:lnTo>
                <a:lnTo>
                  <a:pt x="71881" y="827278"/>
                </a:lnTo>
                <a:lnTo>
                  <a:pt x="66240" y="855258"/>
                </a:lnTo>
                <a:lnTo>
                  <a:pt x="50847" y="878106"/>
                </a:lnTo>
                <a:lnTo>
                  <a:pt x="28001" y="893511"/>
                </a:lnTo>
                <a:lnTo>
                  <a:pt x="0" y="89916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67</a:t>
            </a:r>
          </a:p>
        </p:txBody>
      </p:sp>
      <p:sp>
        <p:nvSpPr>
          <p:cNvPr id="116" name="object 116"/>
          <p:cNvSpPr txBox="1"/>
          <p:nvPr/>
        </p:nvSpPr>
        <p:spPr>
          <a:xfrm>
            <a:off x="60294" y="4605783"/>
            <a:ext cx="479212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16830" algn="l"/>
              </a:tabLst>
            </a:pPr>
            <a:r>
              <a:rPr lang="fr-FR" sz="1800" b="1" dirty="0">
                <a:latin typeface="Calibri"/>
                <a:cs typeface="Calibri"/>
              </a:rPr>
              <a:t>	</a:t>
            </a:r>
            <a:endParaRPr lang="fr-FR" sz="1800" dirty="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20300" y="4377690"/>
            <a:ext cx="441913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800" spc="-5" dirty="0">
                <a:latin typeface="Calibri"/>
                <a:cs typeface="Calibri"/>
              </a:rPr>
              <a:t>Le</a:t>
            </a:r>
            <a:r>
              <a:rPr lang="fr-FR" sz="1800" dirty="0">
                <a:latin typeface="Calibri"/>
                <a:cs typeface="Calibri"/>
              </a:rPr>
              <a:t>s </a:t>
            </a:r>
            <a:r>
              <a:rPr lang="fr-FR" sz="1800" spc="-5" dirty="0">
                <a:latin typeface="Calibri"/>
                <a:cs typeface="Calibri"/>
              </a:rPr>
              <a:t>p</a:t>
            </a:r>
            <a:r>
              <a:rPr lang="fr-FR" sz="1800" dirty="0">
                <a:latin typeface="Calibri"/>
                <a:cs typeface="Calibri"/>
              </a:rPr>
              <a:t>a</a:t>
            </a:r>
            <a:r>
              <a:rPr lang="fr-FR" sz="1800" spc="-40" dirty="0">
                <a:latin typeface="Calibri"/>
                <a:cs typeface="Calibri"/>
              </a:rPr>
              <a:t>r</a:t>
            </a:r>
            <a:r>
              <a:rPr lang="fr-FR" sz="1800" dirty="0">
                <a:latin typeface="Calibri"/>
                <a:cs typeface="Calibri"/>
              </a:rPr>
              <a:t>amè</a:t>
            </a:r>
            <a:r>
              <a:rPr lang="fr-FR" sz="1800" spc="-10" dirty="0">
                <a:latin typeface="Calibri"/>
                <a:cs typeface="Calibri"/>
              </a:rPr>
              <a:t>t</a:t>
            </a:r>
            <a:r>
              <a:rPr lang="fr-FR" sz="1800" spc="-30" dirty="0">
                <a:latin typeface="Calibri"/>
                <a:cs typeface="Calibri"/>
              </a:rPr>
              <a:t>r</a:t>
            </a:r>
            <a:r>
              <a:rPr lang="fr-FR" sz="1800" dirty="0">
                <a:latin typeface="Calibri"/>
                <a:cs typeface="Calibri"/>
              </a:rPr>
              <a:t>es</a:t>
            </a:r>
            <a:r>
              <a:rPr lang="fr-FR" sz="1800" spc="5" dirty="0">
                <a:latin typeface="Calibri"/>
                <a:cs typeface="Calibri"/>
              </a:rPr>
              <a:t> </a:t>
            </a:r>
            <a:r>
              <a:rPr lang="fr-FR" sz="1800" dirty="0">
                <a:latin typeface="Calibri"/>
                <a:cs typeface="Calibri"/>
              </a:rPr>
              <a:t>à</a:t>
            </a:r>
            <a:r>
              <a:rPr lang="fr-FR" sz="1800" spc="-5" dirty="0">
                <a:latin typeface="Calibri"/>
                <a:cs typeface="Calibri"/>
              </a:rPr>
              <a:t> </a:t>
            </a:r>
            <a:r>
              <a:rPr lang="fr-FR" sz="1800" dirty="0">
                <a:latin typeface="Calibri"/>
                <a:cs typeface="Calibri"/>
              </a:rPr>
              <a:t>a</a:t>
            </a:r>
            <a:r>
              <a:rPr lang="fr-FR" sz="1800" spc="-5" dirty="0">
                <a:latin typeface="Calibri"/>
                <a:cs typeface="Calibri"/>
              </a:rPr>
              <a:t>ju</a:t>
            </a:r>
            <a:r>
              <a:rPr lang="fr-FR" sz="1800" spc="-15" dirty="0">
                <a:latin typeface="Calibri"/>
                <a:cs typeface="Calibri"/>
              </a:rPr>
              <a:t>s</a:t>
            </a:r>
            <a:r>
              <a:rPr lang="fr-FR" sz="1800" spc="-30" dirty="0">
                <a:latin typeface="Calibri"/>
                <a:cs typeface="Calibri"/>
              </a:rPr>
              <a:t>t</a:t>
            </a:r>
            <a:r>
              <a:rPr lang="fr-FR" sz="1800" dirty="0">
                <a:latin typeface="Calibri"/>
                <a:cs typeface="Calibri"/>
              </a:rPr>
              <a:t>er </a:t>
            </a:r>
            <a:r>
              <a:rPr lang="fr-FR" sz="1800" spc="-5" dirty="0">
                <a:latin typeface="Calibri"/>
                <a:cs typeface="Calibri"/>
              </a:rPr>
              <a:t>son</a:t>
            </a:r>
            <a:r>
              <a:rPr lang="fr-FR" sz="1800" dirty="0">
                <a:latin typeface="Calibri"/>
                <a:cs typeface="Calibri"/>
              </a:rPr>
              <a:t>t</a:t>
            </a:r>
            <a:r>
              <a:rPr lang="fr-FR" sz="1800" spc="-10" dirty="0">
                <a:latin typeface="Calibri"/>
                <a:cs typeface="Calibri"/>
              </a:rPr>
              <a:t> </a:t>
            </a:r>
            <a:r>
              <a:rPr lang="fr-FR" sz="1800" dirty="0">
                <a:latin typeface="Calibri"/>
                <a:cs typeface="Calibri"/>
              </a:rPr>
              <a:t>les d</a:t>
            </a:r>
            <a:r>
              <a:rPr lang="fr-FR" sz="1800" spc="15" dirty="0">
                <a:latin typeface="Calibri"/>
                <a:cs typeface="Calibri"/>
              </a:rPr>
              <a:t> </a:t>
            </a:r>
            <a:r>
              <a:rPr lang="fr-FR" sz="1800" spc="-20" dirty="0">
                <a:latin typeface="Calibri"/>
                <a:cs typeface="Calibri"/>
              </a:rPr>
              <a:t>c</a:t>
            </a:r>
            <a:r>
              <a:rPr lang="fr-FR" sz="1800" spc="-5" dirty="0">
                <a:latin typeface="Calibri"/>
                <a:cs typeface="Calibri"/>
              </a:rPr>
              <a:t>ompo</a:t>
            </a:r>
            <a:r>
              <a:rPr lang="fr-FR" sz="1800" dirty="0">
                <a:latin typeface="Calibri"/>
                <a:cs typeface="Calibri"/>
              </a:rPr>
              <a:t>sa</a:t>
            </a:r>
            <a:r>
              <a:rPr lang="fr-FR" sz="1800" spc="-10" dirty="0">
                <a:latin typeface="Calibri"/>
                <a:cs typeface="Calibri"/>
              </a:rPr>
              <a:t>n</a:t>
            </a:r>
            <a:r>
              <a:rPr lang="fr-FR" sz="1800" spc="-30" dirty="0">
                <a:latin typeface="Calibri"/>
                <a:cs typeface="Calibri"/>
              </a:rPr>
              <a:t>t</a:t>
            </a:r>
            <a:r>
              <a:rPr lang="fr-FR" sz="1800" dirty="0">
                <a:latin typeface="Calibri"/>
                <a:cs typeface="Calibri"/>
              </a:rPr>
              <a:t>es</a:t>
            </a:r>
            <a:r>
              <a:rPr lang="fr-FR" sz="1800" spc="-5" dirty="0">
                <a:latin typeface="Calibri"/>
                <a:cs typeface="Calibri"/>
              </a:rPr>
              <a:t> d</a:t>
            </a:r>
            <a:r>
              <a:rPr lang="fr-FR" sz="1800" dirty="0">
                <a:latin typeface="Calibri"/>
                <a:cs typeface="Calibri"/>
              </a:rPr>
              <a:t>e</a:t>
            </a:r>
            <a:r>
              <a:rPr lang="fr-FR" sz="1800" spc="35" dirty="0">
                <a:latin typeface="Calibri"/>
                <a:cs typeface="Calibri"/>
              </a:rPr>
              <a:t> </a:t>
            </a:r>
            <a:r>
              <a:rPr lang="fr-FR" sz="1800" b="1" dirty="0" err="1">
                <a:latin typeface="Calibri"/>
                <a:cs typeface="Calibri"/>
              </a:rPr>
              <a:t>v</a:t>
            </a:r>
            <a:r>
              <a:rPr lang="fr-FR" sz="1000" b="1" dirty="0" err="1">
                <a:latin typeface="Calibri"/>
                <a:cs typeface="Calibri"/>
              </a:rPr>
              <a:t>w</a:t>
            </a:r>
            <a:r>
              <a:rPr lang="fr-FR" sz="1800" b="1" dirty="0">
                <a:latin typeface="Calibri"/>
                <a:cs typeface="Calibri"/>
              </a:rPr>
              <a:t> </a:t>
            </a:r>
            <a:r>
              <a:rPr lang="fr-FR" sz="1800" spc="-5" dirty="0">
                <a:latin typeface="Calibri"/>
                <a:cs typeface="Calibri"/>
              </a:rPr>
              <a:t>Et les éléments </a:t>
            </a:r>
            <a:r>
              <a:rPr lang="fr-FR" sz="1800" dirty="0">
                <a:latin typeface="Calibri"/>
                <a:cs typeface="Calibri"/>
              </a:rPr>
              <a:t>de</a:t>
            </a:r>
            <a:r>
              <a:rPr lang="fr-FR" sz="1800" spc="5" dirty="0">
                <a:latin typeface="Calibri"/>
                <a:cs typeface="Calibri"/>
              </a:rPr>
              <a:t> </a:t>
            </a:r>
            <a:r>
              <a:rPr lang="fr-FR" sz="1800" spc="-5" dirty="0">
                <a:latin typeface="Calibri"/>
                <a:cs typeface="Calibri"/>
              </a:rPr>
              <a:t>la</a:t>
            </a:r>
            <a:r>
              <a:rPr lang="fr-FR" sz="1800" spc="-10" dirty="0">
                <a:latin typeface="Calibri"/>
                <a:cs typeface="Calibri"/>
              </a:rPr>
              <a:t> </a:t>
            </a:r>
            <a:r>
              <a:rPr lang="fr-FR" sz="1800" spc="-5" dirty="0">
                <a:latin typeface="Calibri"/>
                <a:cs typeface="Calibri"/>
              </a:rPr>
              <a:t>matrice</a:t>
            </a:r>
            <a:r>
              <a:rPr lang="fr-FR" sz="1800" spc="15" dirty="0">
                <a:latin typeface="Calibri"/>
                <a:cs typeface="Calibri"/>
              </a:rPr>
              <a:t> </a:t>
            </a:r>
            <a:r>
              <a:rPr lang="fr-FR" sz="1800" b="1" dirty="0" err="1">
                <a:latin typeface="Calibri"/>
                <a:cs typeface="Calibri"/>
              </a:rPr>
              <a:t>W</a:t>
            </a:r>
            <a:r>
              <a:rPr lang="fr-FR" sz="1000" b="1" dirty="0" err="1">
                <a:latin typeface="Calibri"/>
                <a:cs typeface="Calibri"/>
              </a:rPr>
              <a:t>c</a:t>
            </a:r>
            <a:r>
              <a:rPr lang="fr-FR" sz="1800" b="1" spc="85" dirty="0">
                <a:latin typeface="Calibri"/>
                <a:cs typeface="Calibri"/>
              </a:rPr>
              <a:t> </a:t>
            </a:r>
            <a:r>
              <a:rPr lang="fr-FR" sz="1800" dirty="0">
                <a:latin typeface="Calibri"/>
                <a:cs typeface="Calibri"/>
              </a:rPr>
              <a:t>.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1856C89C-71A4-915B-A91E-5305CB52EDC9}"/>
              </a:ext>
            </a:extLst>
          </p:cNvPr>
          <p:cNvSpPr txBox="1"/>
          <p:nvPr/>
        </p:nvSpPr>
        <p:spPr>
          <a:xfrm>
            <a:off x="119595" y="5303646"/>
            <a:ext cx="6097604" cy="1432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314325">
              <a:lnSpc>
                <a:spcPct val="113900"/>
              </a:lnSpc>
              <a:spcBef>
                <a:spcPts val="100"/>
              </a:spcBef>
            </a:pPr>
            <a:r>
              <a:rPr lang="fr-MA" sz="1800" spc="-5" dirty="0">
                <a:latin typeface="Calibri"/>
                <a:cs typeface="Calibri"/>
              </a:rPr>
              <a:t>La</a:t>
            </a:r>
            <a:r>
              <a:rPr lang="fr-MA" sz="1800" spc="20" dirty="0">
                <a:latin typeface="Calibri"/>
                <a:cs typeface="Calibri"/>
              </a:rPr>
              <a:t> </a:t>
            </a:r>
            <a:r>
              <a:rPr lang="fr-MA" sz="1800" spc="-15" dirty="0">
                <a:latin typeface="Calibri"/>
                <a:cs typeface="Calibri"/>
              </a:rPr>
              <a:t>rétropropagation</a:t>
            </a:r>
            <a:r>
              <a:rPr lang="fr-MA" sz="1800" spc="15" dirty="0">
                <a:latin typeface="Calibri"/>
                <a:cs typeface="Calibri"/>
              </a:rPr>
              <a:t> </a:t>
            </a:r>
            <a:r>
              <a:rPr lang="fr-MA" sz="1800" spc="-5" dirty="0">
                <a:latin typeface="Calibri"/>
                <a:cs typeface="Calibri"/>
              </a:rPr>
              <a:t>implique</a:t>
            </a:r>
            <a:r>
              <a:rPr lang="fr-MA" sz="1800" spc="35" dirty="0">
                <a:latin typeface="Calibri"/>
                <a:cs typeface="Calibri"/>
              </a:rPr>
              <a:t> </a:t>
            </a:r>
            <a:r>
              <a:rPr lang="fr-MA" sz="1800" spc="-5" dirty="0">
                <a:latin typeface="Calibri"/>
                <a:cs typeface="Calibri"/>
              </a:rPr>
              <a:t>le</a:t>
            </a:r>
            <a:r>
              <a:rPr lang="fr-MA" sz="1800" spc="20" dirty="0">
                <a:latin typeface="Calibri"/>
                <a:cs typeface="Calibri"/>
              </a:rPr>
              <a:t> </a:t>
            </a:r>
            <a:r>
              <a:rPr lang="fr-MA" sz="1800" spc="-10" dirty="0">
                <a:latin typeface="Calibri"/>
                <a:cs typeface="Calibri"/>
              </a:rPr>
              <a:t>calcul</a:t>
            </a:r>
            <a:r>
              <a:rPr lang="fr-MA" sz="1800" spc="20" dirty="0">
                <a:latin typeface="Calibri"/>
                <a:cs typeface="Calibri"/>
              </a:rPr>
              <a:t> </a:t>
            </a:r>
            <a:r>
              <a:rPr lang="fr-MA" sz="1800" spc="-5" dirty="0">
                <a:latin typeface="Calibri"/>
                <a:cs typeface="Calibri"/>
              </a:rPr>
              <a:t>des</a:t>
            </a:r>
            <a:r>
              <a:rPr lang="fr-MA" sz="1800" spc="5" dirty="0">
                <a:latin typeface="Calibri"/>
                <a:cs typeface="Calibri"/>
              </a:rPr>
              <a:t> </a:t>
            </a:r>
            <a:r>
              <a:rPr lang="fr-MA" sz="1800" spc="-10" dirty="0">
                <a:latin typeface="Calibri"/>
                <a:cs typeface="Calibri"/>
              </a:rPr>
              <a:t>erreurs</a:t>
            </a:r>
            <a:r>
              <a:rPr lang="fr-MA" sz="1800" spc="20" dirty="0">
                <a:latin typeface="Calibri"/>
                <a:cs typeface="Calibri"/>
              </a:rPr>
              <a:t> </a:t>
            </a:r>
            <a:r>
              <a:rPr lang="fr-MA" sz="1800" spc="-5" dirty="0">
                <a:latin typeface="Calibri"/>
                <a:cs typeface="Calibri"/>
              </a:rPr>
              <a:t>de</a:t>
            </a:r>
            <a:r>
              <a:rPr lang="fr-MA" sz="1800" spc="5" dirty="0">
                <a:latin typeface="Calibri"/>
                <a:cs typeface="Calibri"/>
              </a:rPr>
              <a:t> </a:t>
            </a:r>
            <a:r>
              <a:rPr lang="fr-MA" sz="1800" spc="-10" dirty="0">
                <a:latin typeface="Calibri"/>
                <a:cs typeface="Calibri"/>
              </a:rPr>
              <a:t>prédiction</a:t>
            </a:r>
            <a:r>
              <a:rPr lang="fr-MA" sz="1800" spc="40" dirty="0">
                <a:latin typeface="Calibri"/>
                <a:cs typeface="Calibri"/>
              </a:rPr>
              <a:t> </a:t>
            </a:r>
            <a:r>
              <a:rPr lang="fr-MA" sz="1800" spc="-5" dirty="0">
                <a:latin typeface="Calibri"/>
                <a:cs typeface="Calibri"/>
              </a:rPr>
              <a:t>et</a:t>
            </a:r>
            <a:r>
              <a:rPr lang="fr-MA" sz="1800" spc="5" dirty="0">
                <a:latin typeface="Calibri"/>
                <a:cs typeface="Calibri"/>
              </a:rPr>
              <a:t> </a:t>
            </a:r>
            <a:r>
              <a:rPr lang="fr-MA" sz="1800" spc="-5" dirty="0">
                <a:latin typeface="Calibri"/>
                <a:cs typeface="Calibri"/>
              </a:rPr>
              <a:t>la</a:t>
            </a:r>
            <a:r>
              <a:rPr lang="fr-MA" sz="1800" spc="15" dirty="0">
                <a:latin typeface="Calibri"/>
                <a:cs typeface="Calibri"/>
              </a:rPr>
              <a:t> </a:t>
            </a:r>
            <a:r>
              <a:rPr lang="fr-MA" sz="1800" dirty="0">
                <a:latin typeface="Calibri"/>
                <a:cs typeface="Calibri"/>
              </a:rPr>
              <a:t>mise</a:t>
            </a:r>
            <a:r>
              <a:rPr lang="fr-MA" sz="1800" spc="5" dirty="0">
                <a:latin typeface="Calibri"/>
                <a:cs typeface="Calibri"/>
              </a:rPr>
              <a:t> </a:t>
            </a:r>
            <a:r>
              <a:rPr lang="fr-MA" sz="1800" dirty="0">
                <a:latin typeface="Calibri"/>
                <a:cs typeface="Calibri"/>
              </a:rPr>
              <a:t>à</a:t>
            </a:r>
            <a:r>
              <a:rPr lang="fr-MA" sz="1800" spc="10" dirty="0">
                <a:latin typeface="Calibri"/>
                <a:cs typeface="Calibri"/>
              </a:rPr>
              <a:t> </a:t>
            </a:r>
            <a:r>
              <a:rPr lang="fr-MA" sz="1800" spc="-5" dirty="0">
                <a:latin typeface="Calibri"/>
                <a:cs typeface="Calibri"/>
              </a:rPr>
              <a:t>jour</a:t>
            </a:r>
            <a:r>
              <a:rPr lang="fr-MA" sz="1800" spc="5" dirty="0">
                <a:latin typeface="Calibri"/>
                <a:cs typeface="Calibri"/>
              </a:rPr>
              <a:t> </a:t>
            </a:r>
            <a:r>
              <a:rPr lang="fr-MA" sz="1800" spc="-5" dirty="0">
                <a:latin typeface="Calibri"/>
                <a:cs typeface="Calibri"/>
              </a:rPr>
              <a:t>de</a:t>
            </a:r>
            <a:r>
              <a:rPr lang="fr-MA" sz="1800" spc="15" dirty="0">
                <a:latin typeface="Calibri"/>
                <a:cs typeface="Calibri"/>
              </a:rPr>
              <a:t> </a:t>
            </a:r>
            <a:r>
              <a:rPr lang="fr-MA" sz="1800" spc="-5" dirty="0">
                <a:latin typeface="Calibri"/>
                <a:cs typeface="Calibri"/>
              </a:rPr>
              <a:t>la</a:t>
            </a:r>
            <a:r>
              <a:rPr lang="fr-MA" sz="1800" dirty="0">
                <a:latin typeface="Calibri"/>
                <a:cs typeface="Calibri"/>
              </a:rPr>
              <a:t> </a:t>
            </a:r>
            <a:r>
              <a:rPr lang="fr-MA" sz="1800" spc="-5" dirty="0">
                <a:latin typeface="Calibri"/>
                <a:cs typeface="Calibri"/>
              </a:rPr>
              <a:t>matrice</a:t>
            </a:r>
            <a:r>
              <a:rPr lang="fr-MA" sz="1800" spc="20" dirty="0">
                <a:latin typeface="Calibri"/>
                <a:cs typeface="Calibri"/>
              </a:rPr>
              <a:t> </a:t>
            </a:r>
            <a:r>
              <a:rPr lang="fr-MA" sz="1800" spc="-5" dirty="0">
                <a:latin typeface="Calibri"/>
                <a:cs typeface="Calibri"/>
              </a:rPr>
              <a:t>de</a:t>
            </a:r>
            <a:r>
              <a:rPr lang="fr-MA" sz="1800" spc="20" dirty="0">
                <a:latin typeface="Calibri"/>
                <a:cs typeface="Calibri"/>
              </a:rPr>
              <a:t> </a:t>
            </a:r>
            <a:r>
              <a:rPr lang="fr-MA" sz="1800" spc="-5" dirty="0">
                <a:latin typeface="Calibri"/>
                <a:cs typeface="Calibri"/>
              </a:rPr>
              <a:t>poids</a:t>
            </a:r>
            <a:r>
              <a:rPr lang="fr-MA" sz="1800" dirty="0">
                <a:latin typeface="Calibri"/>
                <a:cs typeface="Calibri"/>
              </a:rPr>
              <a:t> </a:t>
            </a:r>
            <a:r>
              <a:rPr lang="fr-MA" sz="1800" spc="-5" dirty="0">
                <a:latin typeface="Calibri"/>
                <a:cs typeface="Calibri"/>
              </a:rPr>
              <a:t>(</a:t>
            </a:r>
            <a:r>
              <a:rPr lang="el-GR" sz="1800" spc="-5" dirty="0">
                <a:latin typeface="Calibri"/>
                <a:cs typeface="Calibri"/>
              </a:rPr>
              <a:t>θ)</a:t>
            </a:r>
            <a:r>
              <a:rPr lang="el-GR" sz="1800" spc="20" dirty="0">
                <a:latin typeface="Calibri"/>
                <a:cs typeface="Calibri"/>
              </a:rPr>
              <a:t> </a:t>
            </a:r>
            <a:r>
              <a:rPr lang="fr-MA" sz="1800" spc="-5" dirty="0">
                <a:latin typeface="Calibri"/>
                <a:cs typeface="Calibri"/>
              </a:rPr>
              <a:t>pour </a:t>
            </a:r>
            <a:r>
              <a:rPr lang="fr-MA" sz="1800" spc="-390" dirty="0">
                <a:latin typeface="Calibri"/>
                <a:cs typeface="Calibri"/>
              </a:rPr>
              <a:t> </a:t>
            </a:r>
            <a:r>
              <a:rPr lang="fr-MA" sz="1800" spc="-5" dirty="0">
                <a:latin typeface="Calibri"/>
                <a:cs typeface="Calibri"/>
              </a:rPr>
              <a:t>optimiser</a:t>
            </a:r>
            <a:r>
              <a:rPr lang="fr-MA" sz="1800" spc="10" dirty="0">
                <a:latin typeface="Calibri"/>
                <a:cs typeface="Calibri"/>
              </a:rPr>
              <a:t> </a:t>
            </a:r>
            <a:r>
              <a:rPr lang="fr-MA" sz="1800" spc="-5" dirty="0">
                <a:latin typeface="Calibri"/>
                <a:cs typeface="Calibri"/>
              </a:rPr>
              <a:t>la</a:t>
            </a:r>
            <a:r>
              <a:rPr lang="fr-MA" sz="1800" spc="10" dirty="0">
                <a:latin typeface="Calibri"/>
                <a:cs typeface="Calibri"/>
              </a:rPr>
              <a:t> </a:t>
            </a:r>
            <a:r>
              <a:rPr lang="fr-MA" sz="1800" spc="-10" dirty="0">
                <a:latin typeface="Calibri"/>
                <a:cs typeface="Calibri"/>
              </a:rPr>
              <a:t>représentation</a:t>
            </a:r>
            <a:r>
              <a:rPr lang="fr-MA" sz="1800" spc="-5" dirty="0">
                <a:latin typeface="Calibri"/>
                <a:cs typeface="Calibri"/>
              </a:rPr>
              <a:t> </a:t>
            </a:r>
            <a:r>
              <a:rPr lang="fr-MA" sz="1800" spc="-10" dirty="0">
                <a:latin typeface="Calibri"/>
                <a:cs typeface="Calibri"/>
              </a:rPr>
              <a:t>vectorielle</a:t>
            </a:r>
            <a:r>
              <a:rPr lang="fr-MA" sz="1800" spc="15" dirty="0">
                <a:latin typeface="Calibri"/>
                <a:cs typeface="Calibri"/>
              </a:rPr>
              <a:t> </a:t>
            </a:r>
            <a:r>
              <a:rPr lang="fr-MA" sz="1800" spc="-5" dirty="0">
                <a:latin typeface="Calibri"/>
                <a:cs typeface="Calibri"/>
              </a:rPr>
              <a:t>des</a:t>
            </a:r>
            <a:r>
              <a:rPr lang="fr-MA" sz="1800" dirty="0">
                <a:latin typeface="Calibri"/>
                <a:cs typeface="Calibri"/>
              </a:rPr>
              <a:t> mots.</a:t>
            </a:r>
          </a:p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lang="el-GR" sz="1800" spc="30" dirty="0">
                <a:latin typeface="Cambria Math"/>
                <a:cs typeface="Cambria Math"/>
              </a:rPr>
              <a:t>θ</a:t>
            </a:r>
            <a:r>
              <a:rPr lang="fr-MA" sz="1800" spc="44" baseline="-14957" dirty="0">
                <a:latin typeface="Cambria Math"/>
                <a:cs typeface="Cambria Math"/>
              </a:rPr>
              <a:t>k+1</a:t>
            </a:r>
            <a:r>
              <a:rPr lang="fr-MA" sz="1800" spc="375" baseline="-14957" dirty="0">
                <a:latin typeface="Cambria Math"/>
                <a:cs typeface="Cambria Math"/>
              </a:rPr>
              <a:t> </a:t>
            </a:r>
            <a:r>
              <a:rPr lang="fr-MA" sz="1800" dirty="0">
                <a:latin typeface="Cambria Math"/>
                <a:cs typeface="Cambria Math"/>
              </a:rPr>
              <a:t>=</a:t>
            </a:r>
            <a:r>
              <a:rPr lang="fr-MA" sz="1800" spc="100" dirty="0">
                <a:latin typeface="Cambria Math"/>
                <a:cs typeface="Cambria Math"/>
              </a:rPr>
              <a:t> </a:t>
            </a:r>
            <a:r>
              <a:rPr lang="el-GR" sz="1800" spc="45" dirty="0">
                <a:latin typeface="Cambria Math"/>
                <a:cs typeface="Cambria Math"/>
              </a:rPr>
              <a:t>θ</a:t>
            </a:r>
            <a:r>
              <a:rPr lang="fr-MA" sz="1800" spc="67" baseline="-14957" dirty="0">
                <a:latin typeface="Cambria Math"/>
                <a:cs typeface="Cambria Math"/>
              </a:rPr>
              <a:t>k</a:t>
            </a:r>
            <a:r>
              <a:rPr lang="fr-MA" sz="1800" spc="254" baseline="-14957" dirty="0">
                <a:latin typeface="Cambria Math"/>
                <a:cs typeface="Cambria Math"/>
              </a:rPr>
              <a:t> </a:t>
            </a:r>
            <a:r>
              <a:rPr lang="fr-MA" sz="1800" dirty="0">
                <a:latin typeface="Cambria Math"/>
                <a:cs typeface="Cambria Math"/>
              </a:rPr>
              <a:t>−</a:t>
            </a:r>
            <a:r>
              <a:rPr lang="fr-MA" sz="1800" spc="-5" dirty="0">
                <a:latin typeface="Cambria Math"/>
                <a:cs typeface="Cambria Math"/>
              </a:rPr>
              <a:t> </a:t>
            </a:r>
            <a:r>
              <a:rPr lang="fr-MA" sz="1800" dirty="0">
                <a:latin typeface="Symbol"/>
                <a:cs typeface="Symbol"/>
              </a:rPr>
              <a:t></a:t>
            </a:r>
            <a:r>
              <a:rPr lang="fr-MA" sz="1800" spc="-60" dirty="0">
                <a:latin typeface="Times New Roman"/>
                <a:cs typeface="Times New Roman"/>
              </a:rPr>
              <a:t> </a:t>
            </a:r>
            <a:r>
              <a:rPr lang="fr-MA" sz="1800" spc="25" dirty="0">
                <a:latin typeface="Symbol"/>
                <a:cs typeface="Symbol"/>
              </a:rPr>
              <a:t></a:t>
            </a:r>
            <a:r>
              <a:rPr lang="fr-MA" sz="1800" spc="25" dirty="0">
                <a:latin typeface="Cambria Math"/>
                <a:cs typeface="Cambria Math"/>
              </a:rPr>
              <a:t>J(</a:t>
            </a:r>
            <a:r>
              <a:rPr lang="el-GR" sz="1800" spc="25" dirty="0">
                <a:latin typeface="Cambria Math"/>
                <a:cs typeface="Cambria Math"/>
              </a:rPr>
              <a:t>θ</a:t>
            </a:r>
            <a:r>
              <a:rPr lang="fr-MA" sz="1800" spc="37" baseline="-14957" dirty="0">
                <a:latin typeface="Cambria Math"/>
                <a:cs typeface="Cambria Math"/>
              </a:rPr>
              <a:t>k</a:t>
            </a:r>
            <a:r>
              <a:rPr lang="fr-MA" sz="1800" spc="25" dirty="0">
                <a:latin typeface="Cambria Math"/>
                <a:cs typeface="Cambria Math"/>
              </a:rPr>
              <a:t>)</a:t>
            </a:r>
            <a:endParaRPr lang="fr-MA" sz="18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3590D5A-B459-4AE7-F067-4D001BBACB69}"/>
              </a:ext>
            </a:extLst>
          </p:cNvPr>
          <p:cNvSpPr txBox="1"/>
          <p:nvPr/>
        </p:nvSpPr>
        <p:spPr>
          <a:xfrm>
            <a:off x="1219200" y="1447800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Références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Cours . J. </a:t>
            </a:r>
            <a:r>
              <a:rPr lang="fr-FR" dirty="0" err="1"/>
              <a:t>Dabouno</a:t>
            </a:r>
            <a:r>
              <a:rPr lang="fr-FR" dirty="0"/>
              <a:t> </a:t>
            </a:r>
            <a:r>
              <a:rPr lang="fr-FR" dirty="0" err="1"/>
              <a:t>Wébinaire</a:t>
            </a:r>
            <a:r>
              <a:rPr lang="fr-FR" dirty="0"/>
              <a:t> FST Settat, 2021  </a:t>
            </a:r>
            <a:r>
              <a:rPr lang="fr-FR" dirty="0">
                <a:hlinkClick r:id="rId2"/>
              </a:rPr>
              <a:t>https://www.slideshare.net/dabounou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Natural Language Processing </a:t>
            </a:r>
            <a:r>
              <a:rPr lang="fr-FR" dirty="0" err="1"/>
              <a:t>with</a:t>
            </a:r>
            <a:r>
              <a:rPr lang="fr-FR" dirty="0"/>
              <a:t> Deep Learning, </a:t>
            </a:r>
            <a:r>
              <a:rPr lang="fr-FR" dirty="0" err="1"/>
              <a:t>Standford</a:t>
            </a:r>
            <a:r>
              <a:rPr lang="fr-FR" dirty="0"/>
              <a:t>, </a:t>
            </a:r>
            <a:r>
              <a:rPr lang="fr-FR" dirty="0" err="1"/>
              <a:t>winter</a:t>
            </a:r>
            <a:r>
              <a:rPr lang="fr-FR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173341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1192" y="190322"/>
            <a:ext cx="37706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One</a:t>
            </a:r>
            <a:r>
              <a:rPr sz="4000" spc="-25" dirty="0"/>
              <a:t> </a:t>
            </a:r>
            <a:r>
              <a:rPr sz="4000" spc="-5" dirty="0"/>
              <a:t>hot</a:t>
            </a:r>
            <a:r>
              <a:rPr sz="4000" spc="-25" dirty="0"/>
              <a:t> </a:t>
            </a:r>
            <a:r>
              <a:rPr sz="4000" spc="-10" dirty="0"/>
              <a:t>encoding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30123" y="1164082"/>
            <a:ext cx="4615815" cy="122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peut</a:t>
            </a:r>
            <a:r>
              <a:rPr sz="1800" spc="-10" dirty="0">
                <a:latin typeface="Calibri"/>
                <a:cs typeface="Calibri"/>
              </a:rPr>
              <a:t> écrire: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b="1" spc="-15" dirty="0">
                <a:latin typeface="Calibri"/>
                <a:cs typeface="Calibri"/>
              </a:rPr>
              <a:t>Marrakech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(1,0,0,0,0,0,0,0,0,0,0,0,0,0,0,0,0,0,0)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b="1" spc="-10" dirty="0">
                <a:latin typeface="Calibri"/>
                <a:cs typeface="Calibri"/>
              </a:rPr>
              <a:t>est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(0,1,0,0,0,0,0,0,0,0,0,0,0,0,0,0,0,0,0)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123" y="2560446"/>
            <a:ext cx="4295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connue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(0,0,1,0,0,0,0,0,0,0,0,0,0,0,0,0,0,0,0)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123" y="3025521"/>
            <a:ext cx="18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623" y="3490341"/>
            <a:ext cx="10170795" cy="216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jamaa-el-fna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(0,0,0,0,0,0,1,0,0,0,0,0,0,0,0,0,0,0,0)</a:t>
            </a: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500"/>
              </a:spcBef>
            </a:pPr>
            <a:r>
              <a:rPr sz="1800" b="1" spc="-5" dirty="0">
                <a:latin typeface="Calibri"/>
                <a:cs typeface="Calibri"/>
              </a:rPr>
              <a:t>monde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(0,0,0,0,0,0,0,0,0,0,0,0,0,0,0,0,0,0,1)</a:t>
            </a: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500"/>
              </a:spcBef>
            </a:pP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mots </a:t>
            </a:r>
            <a:r>
              <a:rPr sz="1800" spc="-5" dirty="0">
                <a:latin typeface="Calibri"/>
                <a:cs typeface="Calibri"/>
              </a:rPr>
              <a:t>sont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ainsi</a:t>
            </a:r>
            <a:r>
              <a:rPr sz="1800" spc="-5" dirty="0">
                <a:latin typeface="Calibri"/>
                <a:cs typeface="Calibri"/>
              </a:rPr>
              <a:t> plongés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espace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dimension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spc="-67" baseline="30092" dirty="0">
                <a:latin typeface="Calibri"/>
                <a:cs typeface="Calibri"/>
              </a:rPr>
              <a:t>V</a:t>
            </a:r>
            <a:r>
              <a:rPr sz="1800" spc="-4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latin typeface="Calibri"/>
                <a:cs typeface="Calibri"/>
              </a:rPr>
              <a:t>Ici,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V=19,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sur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figure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visualise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seulement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espace</a:t>
            </a:r>
            <a:r>
              <a:rPr sz="1800" dirty="0">
                <a:latin typeface="Calibri"/>
                <a:cs typeface="Calibri"/>
              </a:rPr>
              <a:t> 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-5" dirty="0">
                <a:latin typeface="Calibri"/>
                <a:cs typeface="Calibri"/>
              </a:rPr>
              <a:t>dimensions.</a:t>
            </a: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500"/>
              </a:spcBef>
            </a:pP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phrases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corpus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sont</a:t>
            </a:r>
            <a:r>
              <a:rPr sz="1800" spc="-10" dirty="0">
                <a:latin typeface="Calibri"/>
                <a:cs typeface="Calibri"/>
              </a:rPr>
              <a:t> représentées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l’ensemble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vecteurs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composent.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27007" y="981455"/>
            <a:ext cx="3030220" cy="3245485"/>
            <a:chOff x="8827007" y="981455"/>
            <a:chExt cx="3030220" cy="3245485"/>
          </a:xfrm>
        </p:grpSpPr>
        <p:sp>
          <p:nvSpPr>
            <p:cNvPr id="8" name="object 8"/>
            <p:cNvSpPr/>
            <p:nvPr/>
          </p:nvSpPr>
          <p:spPr>
            <a:xfrm>
              <a:off x="8831579" y="981455"/>
              <a:ext cx="3025775" cy="3240405"/>
            </a:xfrm>
            <a:custGeom>
              <a:avLst/>
              <a:gdLst/>
              <a:ahLst/>
              <a:cxnLst/>
              <a:rect l="l" t="t" r="r" b="b"/>
              <a:pathLst>
                <a:path w="3025775" h="3240404">
                  <a:moveTo>
                    <a:pt x="937260" y="0"/>
                  </a:moveTo>
                  <a:lnTo>
                    <a:pt x="937260" y="2304288"/>
                  </a:lnTo>
                </a:path>
                <a:path w="3025775" h="3240404">
                  <a:moveTo>
                    <a:pt x="937260" y="2304288"/>
                  </a:moveTo>
                  <a:lnTo>
                    <a:pt x="3025521" y="2304288"/>
                  </a:lnTo>
                </a:path>
                <a:path w="3025775" h="3240404">
                  <a:moveTo>
                    <a:pt x="936117" y="2304288"/>
                  </a:moveTo>
                  <a:lnTo>
                    <a:pt x="0" y="3240405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2431" y="3429000"/>
              <a:ext cx="71627" cy="716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30739" y="2798063"/>
              <a:ext cx="71627" cy="716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5935" y="3244595"/>
              <a:ext cx="71628" cy="7162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784081" y="3337052"/>
            <a:ext cx="704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Ma</a:t>
            </a:r>
            <a:r>
              <a:rPr sz="1200" b="1" dirty="0">
                <a:latin typeface="Calibri"/>
                <a:cs typeface="Calibri"/>
              </a:rPr>
              <a:t>r</a:t>
            </a:r>
            <a:r>
              <a:rPr sz="1200" b="1" spc="-20" dirty="0">
                <a:latin typeface="Calibri"/>
                <a:cs typeface="Calibri"/>
              </a:rPr>
              <a:t>r</a:t>
            </a:r>
            <a:r>
              <a:rPr sz="1200" b="1" spc="-5" dirty="0">
                <a:latin typeface="Calibri"/>
                <a:cs typeface="Calibri"/>
              </a:rPr>
              <a:t>a</a:t>
            </a:r>
            <a:r>
              <a:rPr sz="1200" b="1" spc="-40" dirty="0">
                <a:latin typeface="Calibri"/>
                <a:cs typeface="Calibri"/>
              </a:rPr>
              <a:t>k</a:t>
            </a:r>
            <a:r>
              <a:rPr sz="1200" b="1" spc="-5" dirty="0">
                <a:latin typeface="Calibri"/>
                <a:cs typeface="Calibri"/>
              </a:rPr>
              <a:t>ech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33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213975" y="3315080"/>
            <a:ext cx="494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connue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40214" y="2667127"/>
            <a:ext cx="827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libri"/>
                <a:cs typeface="Calibri"/>
              </a:rPr>
              <a:t>jamaa-el-fna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317" y="194817"/>
            <a:ext cx="71221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Problèmes</a:t>
            </a:r>
            <a:r>
              <a:rPr sz="4000" spc="-5" dirty="0"/>
              <a:t> </a:t>
            </a:r>
            <a:r>
              <a:rPr sz="4000" spc="-30" dirty="0"/>
              <a:t>avec</a:t>
            </a:r>
            <a:r>
              <a:rPr sz="4000" spc="-15" dirty="0"/>
              <a:t> </a:t>
            </a:r>
            <a:r>
              <a:rPr sz="4000" spc="-5" dirty="0"/>
              <a:t>one</a:t>
            </a:r>
            <a:r>
              <a:rPr sz="4000" spc="5" dirty="0"/>
              <a:t> </a:t>
            </a:r>
            <a:r>
              <a:rPr sz="4000" spc="-5" dirty="0"/>
              <a:t>hot</a:t>
            </a:r>
            <a:r>
              <a:rPr sz="4000" spc="-15" dirty="0"/>
              <a:t> </a:t>
            </a:r>
            <a:r>
              <a:rPr sz="4000" spc="-5" dirty="0"/>
              <a:t>encoding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79323" y="1020317"/>
            <a:ext cx="10701020" cy="3575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Le </a:t>
            </a:r>
            <a:r>
              <a:rPr sz="1800" b="1" dirty="0">
                <a:latin typeface="Calibri"/>
                <a:cs typeface="Calibri"/>
              </a:rPr>
              <a:t>one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hot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encoding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présente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plusieurs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 err="1">
                <a:latin typeface="Calibri"/>
                <a:cs typeface="Calibri"/>
              </a:rPr>
              <a:t>problèmes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lang="fr-FR" sz="1800" dirty="0">
              <a:latin typeface="Calibri"/>
              <a:cs typeface="Calibri"/>
            </a:endParaRPr>
          </a:p>
          <a:p>
            <a:pPr marL="406400" marR="30480" indent="-342900">
              <a:lnSpc>
                <a:spcPct val="113900"/>
              </a:lnSpc>
              <a:spcBef>
                <a:spcPts val="1210"/>
              </a:spcBef>
              <a:buAutoNum type="arabicPeriod"/>
              <a:tabLst>
                <a:tab pos="405765" algn="l"/>
                <a:tab pos="406400" algn="l"/>
              </a:tabLst>
            </a:pPr>
            <a:r>
              <a:rPr sz="1800" dirty="0">
                <a:latin typeface="Calibri"/>
                <a:cs typeface="Calibri"/>
              </a:rPr>
              <a:t>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préserve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proximités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possibles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mots.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Normalement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proximité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deux </a:t>
            </a:r>
            <a:r>
              <a:rPr sz="1800" spc="-10" dirty="0">
                <a:latin typeface="Calibri"/>
                <a:cs typeface="Calibri"/>
              </a:rPr>
              <a:t>vecteurs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traduit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produit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scalaire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deux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vecteurs.</a:t>
            </a:r>
            <a:r>
              <a:rPr sz="1800" dirty="0">
                <a:latin typeface="Calibri"/>
                <a:cs typeface="Calibri"/>
              </a:rPr>
              <a:t> Dans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1-hot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encoding,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l’angle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toujours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90° </a:t>
            </a:r>
            <a:r>
              <a:rPr sz="1800" spc="-5" dirty="0">
                <a:latin typeface="Calibri"/>
                <a:cs typeface="Calibri"/>
              </a:rPr>
              <a:t>pour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n’importe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couple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vecteurs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longueur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norme)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chaque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vecteur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égale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 1.</a:t>
            </a:r>
          </a:p>
          <a:p>
            <a:pPr marL="406400" marR="140970" indent="-342900">
              <a:lnSpc>
                <a:spcPct val="114199"/>
              </a:lnSpc>
              <a:spcBef>
                <a:spcPts val="1195"/>
              </a:spcBef>
              <a:buAutoNum type="arabicPeriod"/>
              <a:tabLst>
                <a:tab pos="405765" algn="l"/>
                <a:tab pos="406400" algn="l"/>
              </a:tabLst>
            </a:pPr>
            <a:r>
              <a:rPr sz="1800" spc="-10" dirty="0">
                <a:latin typeface="Calibri"/>
                <a:cs typeface="Calibri"/>
              </a:rPr>
              <a:t>Lorsque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très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grand,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dimensionnalité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 </a:t>
            </a:r>
            <a:r>
              <a:rPr sz="1800" spc="-15" dirty="0">
                <a:latin typeface="Calibri"/>
                <a:cs typeface="Calibri"/>
              </a:rPr>
              <a:t>vecteurs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obtenus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sera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même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ordre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b="1" dirty="0">
                <a:latin typeface="Calibri"/>
                <a:cs typeface="Calibri"/>
              </a:rPr>
              <a:t>R</a:t>
            </a:r>
            <a:r>
              <a:rPr sz="1800" baseline="30092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).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Ainsi,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Google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propose</a:t>
            </a:r>
            <a:r>
              <a:rPr sz="1800" dirty="0">
                <a:latin typeface="Calibri"/>
                <a:cs typeface="Calibri"/>
              </a:rPr>
              <a:t> dans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vocabulaire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-5" dirty="0">
                <a:latin typeface="Calibri"/>
                <a:cs typeface="Calibri"/>
              </a:rPr>
              <a:t>millions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mots.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traitement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dirty="0">
                <a:latin typeface="Calibri"/>
                <a:cs typeface="Calibri"/>
              </a:rPr>
              <a:t> mots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alors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très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couteux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temps</a:t>
            </a:r>
            <a:r>
              <a:rPr sz="1800" dirty="0">
                <a:latin typeface="Calibri"/>
                <a:cs typeface="Calibri"/>
              </a:rPr>
              <a:t> de </a:t>
            </a:r>
            <a:r>
              <a:rPr sz="1800" spc="-5" dirty="0">
                <a:latin typeface="Calibri"/>
                <a:cs typeface="Calibri"/>
              </a:rPr>
              <a:t>calcul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5" dirty="0">
                <a:latin typeface="Calibri"/>
                <a:cs typeface="Calibri"/>
              </a:rPr>
              <a:t>mémoire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allouée.</a:t>
            </a:r>
            <a:endParaRPr sz="1800" dirty="0">
              <a:latin typeface="Calibri"/>
              <a:cs typeface="Calibri"/>
            </a:endParaRPr>
          </a:p>
          <a:p>
            <a:pPr marL="406400" marR="594995" indent="-342900">
              <a:lnSpc>
                <a:spcPct val="113999"/>
              </a:lnSpc>
              <a:spcBef>
                <a:spcPts val="1200"/>
              </a:spcBef>
              <a:buAutoNum type="arabicPeriod"/>
              <a:tabLst>
                <a:tab pos="405765" algn="l"/>
                <a:tab pos="406400" algn="l"/>
              </a:tabLst>
            </a:pPr>
            <a:r>
              <a:rPr sz="1800" spc="-15" dirty="0">
                <a:latin typeface="Calibri"/>
                <a:cs typeface="Calibri"/>
              </a:rPr>
              <a:t>Cette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approche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privilégie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représentation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atomique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produit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espace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sémantiques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discret.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 </a:t>
            </a:r>
            <a:r>
              <a:rPr sz="1800" spc="-5" dirty="0">
                <a:latin typeface="Calibri"/>
                <a:cs typeface="Calibri"/>
              </a:rPr>
              <a:t>suffit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considérer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couleurs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-10" dirty="0">
                <a:latin typeface="Calibri"/>
                <a:cs typeface="Calibri"/>
              </a:rPr>
              <a:t>rendre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 </a:t>
            </a:r>
            <a:r>
              <a:rPr sz="1800" spc="-15" dirty="0">
                <a:latin typeface="Calibri"/>
                <a:cs typeface="Calibri"/>
              </a:rPr>
              <a:t>cette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représentation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contredit </a:t>
            </a:r>
            <a:r>
              <a:rPr sz="1800" spc="-5" dirty="0">
                <a:latin typeface="Calibri"/>
                <a:cs typeface="Calibri"/>
              </a:rPr>
              <a:t> l’intuition.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</a:t>
            </a:r>
            <a:r>
              <a:rPr sz="1800" dirty="0">
                <a:latin typeface="Calibri"/>
                <a:cs typeface="Calibri"/>
              </a:rPr>
              <a:t> le</a:t>
            </a:r>
            <a:r>
              <a:rPr sz="1800" spc="-5" dirty="0">
                <a:latin typeface="Calibri"/>
                <a:cs typeface="Calibri"/>
              </a:rPr>
              <a:t> noir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blanc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continuum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niveaux 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gris.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3827" y="5650443"/>
            <a:ext cx="6133445" cy="6183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34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3484" y="190322"/>
            <a:ext cx="2147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65" dirty="0"/>
              <a:t>W</a:t>
            </a:r>
            <a:r>
              <a:rPr sz="4000" spc="-5" dirty="0"/>
              <a:t>o</a:t>
            </a:r>
            <a:r>
              <a:rPr sz="4000" spc="-60" dirty="0"/>
              <a:t>r</a:t>
            </a:r>
            <a:r>
              <a:rPr sz="4000" spc="-5" dirty="0"/>
              <a:t>d2</a:t>
            </a:r>
            <a:r>
              <a:rPr sz="4000" spc="-35" dirty="0"/>
              <a:t>v</a:t>
            </a:r>
            <a:r>
              <a:rPr sz="4000" spc="-10" dirty="0"/>
              <a:t>ec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17423" y="977899"/>
            <a:ext cx="10586085" cy="334899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latin typeface="Calibri"/>
                <a:cs typeface="Calibri"/>
              </a:rPr>
              <a:t>Algorithme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proposé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2013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chez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Google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Mikolov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équipe.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latin typeface="Calibri"/>
                <a:cs typeface="Calibri"/>
              </a:rPr>
              <a:t>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réseau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neurones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effectuer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embedding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d’un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corpus.</a:t>
            </a:r>
            <a:endParaRPr sz="1800">
              <a:latin typeface="Calibri"/>
              <a:cs typeface="Calibri"/>
            </a:endParaRPr>
          </a:p>
          <a:p>
            <a:pPr marL="25400" marR="17780">
              <a:lnSpc>
                <a:spcPct val="114399"/>
              </a:lnSpc>
              <a:spcBef>
                <a:spcPts val="590"/>
              </a:spcBef>
            </a:pPr>
            <a:r>
              <a:rPr sz="1800" dirty="0">
                <a:latin typeface="Calibri"/>
                <a:cs typeface="Calibri"/>
              </a:rPr>
              <a:t>Un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7" baseline="-20833" dirty="0">
                <a:latin typeface="Calibri"/>
                <a:cs typeface="Calibri"/>
              </a:rPr>
              <a:t>t</a:t>
            </a:r>
            <a:r>
              <a:rPr sz="1800" spc="217" baseline="-20833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fortement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corrélé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aux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mots</a:t>
            </a:r>
            <a:r>
              <a:rPr sz="1800" spc="-5" dirty="0">
                <a:latin typeface="Calibri"/>
                <a:cs typeface="Calibri"/>
              </a:rPr>
              <a:t> qui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constituent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contexte;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ici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ceux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 </a:t>
            </a:r>
            <a:r>
              <a:rPr sz="1800" spc="-10" dirty="0">
                <a:latin typeface="Calibri"/>
                <a:cs typeface="Calibri"/>
              </a:rPr>
              <a:t>trouvent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</a:t>
            </a:r>
            <a:r>
              <a:rPr sz="1800" baseline="-20833" dirty="0">
                <a:latin typeface="Calibri"/>
                <a:cs typeface="Calibri"/>
              </a:rPr>
              <a:t>t-m </a:t>
            </a:r>
            <a:r>
              <a:rPr sz="1800" spc="-382" baseline="-20833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7" baseline="-20833" dirty="0">
                <a:latin typeface="Calibri"/>
                <a:cs typeface="Calibri"/>
              </a:rPr>
              <a:t>t</a:t>
            </a:r>
            <a:r>
              <a:rPr sz="1800" spc="217" baseline="-20833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7" baseline="-20833" dirty="0">
                <a:latin typeface="Calibri"/>
                <a:cs typeface="Calibri"/>
              </a:rPr>
              <a:t>t</a:t>
            </a:r>
            <a:r>
              <a:rPr sz="1800" spc="209" baseline="-20833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</a:t>
            </a:r>
            <a:r>
              <a:rPr sz="1800" spc="-7" baseline="-20833" dirty="0">
                <a:latin typeface="Calibri"/>
                <a:cs typeface="Calibri"/>
              </a:rPr>
              <a:t>t+m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entier</a:t>
            </a:r>
            <a:r>
              <a:rPr sz="1800" dirty="0">
                <a:latin typeface="Calibri"/>
                <a:cs typeface="Calibri"/>
              </a:rPr>
              <a:t> 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fixé</a:t>
            </a:r>
            <a:r>
              <a:rPr sz="1800" dirty="0">
                <a:latin typeface="Calibri"/>
                <a:cs typeface="Calibri"/>
              </a:rPr>
              <a:t> au départ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appelé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rayon.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900"/>
              </a:spcBef>
            </a:pPr>
            <a:r>
              <a:rPr sz="1800" dirty="0">
                <a:latin typeface="Calibri"/>
                <a:cs typeface="Calibri"/>
              </a:rPr>
              <a:t>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hyper-paramètre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l’algorithme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caractérise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longueur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fixe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fenêtre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définit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contexte.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choisit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généralement</a:t>
            </a:r>
            <a:r>
              <a:rPr sz="1800" dirty="0">
                <a:latin typeface="Calibri"/>
                <a:cs typeface="Calibri"/>
              </a:rPr>
              <a:t> 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 </a:t>
            </a:r>
            <a:r>
              <a:rPr sz="1800" dirty="0">
                <a:latin typeface="Calibri"/>
                <a:cs typeface="Calibri"/>
              </a:rPr>
              <a:t>12.</a:t>
            </a: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900"/>
              </a:spcBef>
            </a:pP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dirty="0">
                <a:latin typeface="Calibri"/>
                <a:cs typeface="Calibri"/>
              </a:rPr>
              <a:t> mots </a:t>
            </a:r>
            <a:r>
              <a:rPr sz="1800" spc="-5" dirty="0">
                <a:latin typeface="Calibri"/>
                <a:cs typeface="Calibri"/>
              </a:rPr>
              <a:t>partageant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 même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-10" dirty="0">
                <a:latin typeface="Calibri"/>
                <a:cs typeface="Calibri"/>
              </a:rPr>
              <a:t> trouvent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représentés</a:t>
            </a:r>
            <a:r>
              <a:rPr sz="1800" spc="-5" dirty="0">
                <a:latin typeface="Calibri"/>
                <a:cs typeface="Calibri"/>
              </a:rPr>
              <a:t> par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vecteurs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proches.</a:t>
            </a:r>
            <a:endParaRPr sz="1800">
              <a:latin typeface="Calibri"/>
              <a:cs typeface="Calibri"/>
            </a:endParaRPr>
          </a:p>
          <a:p>
            <a:pPr marL="170180" algn="ctr">
              <a:lnSpc>
                <a:spcPct val="100000"/>
              </a:lnSpc>
              <a:spcBef>
                <a:spcPts val="980"/>
              </a:spcBef>
            </a:pPr>
            <a:r>
              <a:rPr sz="1600" b="1" spc="-25" dirty="0">
                <a:solidFill>
                  <a:srgbClr val="1F487C"/>
                </a:solidFill>
                <a:latin typeface="Calibri"/>
                <a:cs typeface="Calibri"/>
              </a:rPr>
              <a:t>Taille</a:t>
            </a:r>
            <a:r>
              <a:rPr sz="1600" b="1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la</a:t>
            </a:r>
            <a:r>
              <a:rPr sz="1600" b="1" spc="-15" dirty="0">
                <a:solidFill>
                  <a:srgbClr val="1F487C"/>
                </a:solidFill>
                <a:latin typeface="Calibri"/>
                <a:cs typeface="Calibri"/>
              </a:rPr>
              <a:t> fenêtre</a:t>
            </a:r>
            <a:r>
              <a:rPr sz="1600" b="1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1F487C"/>
                </a:solidFill>
                <a:latin typeface="Calibri"/>
                <a:cs typeface="Calibri"/>
              </a:rPr>
              <a:t>9</a:t>
            </a:r>
            <a:endParaRPr sz="1600">
              <a:latin typeface="Calibri"/>
              <a:cs typeface="Calibri"/>
            </a:endParaRPr>
          </a:p>
          <a:p>
            <a:pPr marL="189230" algn="ctr">
              <a:lnSpc>
                <a:spcPct val="100000"/>
              </a:lnSpc>
              <a:spcBef>
                <a:spcPts val="515"/>
              </a:spcBef>
            </a:pPr>
            <a:r>
              <a:rPr sz="1600" b="1" spc="-10" dirty="0">
                <a:solidFill>
                  <a:srgbClr val="C0504D"/>
                </a:solidFill>
                <a:latin typeface="Calibri"/>
                <a:cs typeface="Calibri"/>
              </a:rPr>
              <a:t>Mot</a:t>
            </a:r>
            <a:r>
              <a:rPr sz="1600" b="1" spc="-20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C0504D"/>
                </a:solidFill>
                <a:latin typeface="Calibri"/>
                <a:cs typeface="Calibri"/>
              </a:rPr>
              <a:t>central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1957" y="4436871"/>
            <a:ext cx="3611879" cy="3703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7569" y="4436871"/>
            <a:ext cx="3611879" cy="370331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35607" y="4430521"/>
          <a:ext cx="8126726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281305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700" baseline="13888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t-4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700" baseline="13888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t-3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700" baseline="13888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t-2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700" baseline="13888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t-1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7" baseline="-20833" dirty="0">
                          <a:latin typeface="Calibri"/>
                          <a:cs typeface="Calibri"/>
                        </a:rPr>
                        <a:t>t</a:t>
                      </a:r>
                      <a:endParaRPr sz="1800" baseline="-20833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700" spc="-7" baseline="13888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spc="-5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700" spc="-7" baseline="13888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spc="-5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t+2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700" spc="-7" baseline="13888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spc="-5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t+3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ts val="2130"/>
                        </a:lnSpc>
                        <a:spcBef>
                          <a:spcPts val="690"/>
                        </a:spcBef>
                      </a:pPr>
                      <a:r>
                        <a:rPr sz="2700" spc="-7" baseline="13888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1200" spc="-5" dirty="0">
                          <a:solidFill>
                            <a:srgbClr val="DCE6F1"/>
                          </a:solidFill>
                          <a:latin typeface="Calibri"/>
                          <a:cs typeface="Calibri"/>
                        </a:rPr>
                        <a:t>t+4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920239" y="4983479"/>
            <a:ext cx="3833495" cy="520065"/>
            <a:chOff x="1920239" y="4983479"/>
            <a:chExt cx="3833495" cy="520065"/>
          </a:xfrm>
        </p:grpSpPr>
        <p:sp>
          <p:nvSpPr>
            <p:cNvPr id="8" name="object 8"/>
            <p:cNvSpPr/>
            <p:nvPr/>
          </p:nvSpPr>
          <p:spPr>
            <a:xfrm>
              <a:off x="1924811" y="4988051"/>
              <a:ext cx="3671570" cy="360045"/>
            </a:xfrm>
            <a:custGeom>
              <a:avLst/>
              <a:gdLst/>
              <a:ahLst/>
              <a:cxnLst/>
              <a:rect l="l" t="t" r="r" b="b"/>
              <a:pathLst>
                <a:path w="3671570" h="360045">
                  <a:moveTo>
                    <a:pt x="3671316" y="0"/>
                  </a:moveTo>
                  <a:lnTo>
                    <a:pt x="3668954" y="69996"/>
                  </a:lnTo>
                  <a:lnTo>
                    <a:pt x="3662521" y="127158"/>
                  </a:lnTo>
                  <a:lnTo>
                    <a:pt x="3652992" y="165699"/>
                  </a:lnTo>
                  <a:lnTo>
                    <a:pt x="3641343" y="179831"/>
                  </a:lnTo>
                  <a:lnTo>
                    <a:pt x="1865629" y="179831"/>
                  </a:lnTo>
                  <a:lnTo>
                    <a:pt x="1853981" y="193964"/>
                  </a:lnTo>
                  <a:lnTo>
                    <a:pt x="1844452" y="232505"/>
                  </a:lnTo>
                  <a:lnTo>
                    <a:pt x="1838019" y="289667"/>
                  </a:lnTo>
                  <a:lnTo>
                    <a:pt x="1835658" y="359664"/>
                  </a:lnTo>
                  <a:lnTo>
                    <a:pt x="1833296" y="289667"/>
                  </a:lnTo>
                  <a:lnTo>
                    <a:pt x="1826863" y="232505"/>
                  </a:lnTo>
                  <a:lnTo>
                    <a:pt x="1817334" y="193964"/>
                  </a:lnTo>
                  <a:lnTo>
                    <a:pt x="1805686" y="179831"/>
                  </a:lnTo>
                  <a:lnTo>
                    <a:pt x="29971" y="179831"/>
                  </a:lnTo>
                  <a:lnTo>
                    <a:pt x="18323" y="165699"/>
                  </a:lnTo>
                  <a:lnTo>
                    <a:pt x="8794" y="127158"/>
                  </a:lnTo>
                  <a:lnTo>
                    <a:pt x="2361" y="69996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3423" y="5347715"/>
              <a:ext cx="1976120" cy="151130"/>
            </a:xfrm>
            <a:custGeom>
              <a:avLst/>
              <a:gdLst/>
              <a:ahLst/>
              <a:cxnLst/>
              <a:rect l="l" t="t" r="r" b="b"/>
              <a:pathLst>
                <a:path w="1976120" h="151129">
                  <a:moveTo>
                    <a:pt x="0" y="0"/>
                  </a:moveTo>
                  <a:lnTo>
                    <a:pt x="1975739" y="150749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257544" y="4983479"/>
            <a:ext cx="3834765" cy="520065"/>
            <a:chOff x="6257544" y="4983479"/>
            <a:chExt cx="3834765" cy="520065"/>
          </a:xfrm>
        </p:grpSpPr>
        <p:sp>
          <p:nvSpPr>
            <p:cNvPr id="11" name="object 11"/>
            <p:cNvSpPr/>
            <p:nvPr/>
          </p:nvSpPr>
          <p:spPr>
            <a:xfrm>
              <a:off x="6416040" y="4988051"/>
              <a:ext cx="3671570" cy="360045"/>
            </a:xfrm>
            <a:custGeom>
              <a:avLst/>
              <a:gdLst/>
              <a:ahLst/>
              <a:cxnLst/>
              <a:rect l="l" t="t" r="r" b="b"/>
              <a:pathLst>
                <a:path w="3671570" h="360045">
                  <a:moveTo>
                    <a:pt x="3671316" y="0"/>
                  </a:moveTo>
                  <a:lnTo>
                    <a:pt x="3668954" y="69996"/>
                  </a:lnTo>
                  <a:lnTo>
                    <a:pt x="3662521" y="127158"/>
                  </a:lnTo>
                  <a:lnTo>
                    <a:pt x="3652992" y="165699"/>
                  </a:lnTo>
                  <a:lnTo>
                    <a:pt x="3641343" y="179831"/>
                  </a:lnTo>
                  <a:lnTo>
                    <a:pt x="1865630" y="179831"/>
                  </a:lnTo>
                  <a:lnTo>
                    <a:pt x="1853981" y="193964"/>
                  </a:lnTo>
                  <a:lnTo>
                    <a:pt x="1844452" y="232505"/>
                  </a:lnTo>
                  <a:lnTo>
                    <a:pt x="1838019" y="289667"/>
                  </a:lnTo>
                  <a:lnTo>
                    <a:pt x="1835658" y="359664"/>
                  </a:lnTo>
                  <a:lnTo>
                    <a:pt x="1833296" y="289667"/>
                  </a:lnTo>
                  <a:lnTo>
                    <a:pt x="1826863" y="232505"/>
                  </a:lnTo>
                  <a:lnTo>
                    <a:pt x="1817334" y="193964"/>
                  </a:lnTo>
                  <a:lnTo>
                    <a:pt x="1805686" y="179831"/>
                  </a:lnTo>
                  <a:lnTo>
                    <a:pt x="29972" y="179831"/>
                  </a:lnTo>
                  <a:lnTo>
                    <a:pt x="18323" y="165699"/>
                  </a:lnTo>
                  <a:lnTo>
                    <a:pt x="8794" y="127158"/>
                  </a:lnTo>
                  <a:lnTo>
                    <a:pt x="2361" y="69996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62116" y="5347715"/>
              <a:ext cx="1976120" cy="151130"/>
            </a:xfrm>
            <a:custGeom>
              <a:avLst/>
              <a:gdLst/>
              <a:ahLst/>
              <a:cxnLst/>
              <a:rect l="l" t="t" r="r" b="b"/>
              <a:pathLst>
                <a:path w="1976120" h="151129">
                  <a:moveTo>
                    <a:pt x="1975739" y="0"/>
                  </a:moveTo>
                  <a:lnTo>
                    <a:pt x="0" y="150749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67934" y="5513019"/>
            <a:ext cx="876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1F487C"/>
                </a:solidFill>
                <a:latin typeface="Calibri"/>
                <a:cs typeface="Calibri"/>
              </a:rPr>
              <a:t>Contexte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35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7292" y="190322"/>
            <a:ext cx="5219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Illustration</a:t>
            </a:r>
            <a:r>
              <a:rPr sz="4000" spc="15" dirty="0"/>
              <a:t> </a:t>
            </a:r>
            <a:r>
              <a:rPr sz="4000" spc="-5" dirty="0"/>
              <a:t>du</a:t>
            </a:r>
            <a:r>
              <a:rPr sz="4000" spc="-10" dirty="0"/>
              <a:t> </a:t>
            </a:r>
            <a:r>
              <a:rPr sz="4000" spc="-35" dirty="0"/>
              <a:t>Word2vec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2360" y="1236345"/>
            <a:ext cx="4812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Considérons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phrase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l’on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prétraitée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360" y="1701165"/>
            <a:ext cx="523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Marrakech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connue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place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Jamaa-el-fna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climat</a:t>
            </a:r>
            <a:r>
              <a:rPr sz="1800" b="1" spc="-2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chaud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360" y="2479624"/>
            <a:ext cx="38373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où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m=2</a:t>
            </a:r>
            <a:r>
              <a:rPr sz="1800" spc="-5" dirty="0">
                <a:latin typeface="Calibri"/>
                <a:cs typeface="Calibri"/>
              </a:rPr>
              <a:t> (ou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taille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 </a:t>
            </a:r>
            <a:r>
              <a:rPr sz="1800" spc="-15" dirty="0">
                <a:latin typeface="Calibri"/>
                <a:cs typeface="Calibri"/>
              </a:rPr>
              <a:t>fenêtre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égale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5" dirty="0">
                <a:latin typeface="Calibri"/>
                <a:cs typeface="Calibri"/>
              </a:rPr>
              <a:t>5).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360" y="2945129"/>
            <a:ext cx="6454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alors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Mot: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climat</a:t>
            </a:r>
            <a:r>
              <a:rPr sz="1800" b="1" spc="-1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Contexte: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{place,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Jamaa-el-fna,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chaud,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sec}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360" y="3344775"/>
            <a:ext cx="6844030" cy="6534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embedding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permet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représenter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corpus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spc="-10" dirty="0">
                <a:latin typeface="Calibri"/>
                <a:cs typeface="Calibri"/>
              </a:rPr>
              <a:t>vecteur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valeur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dense.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360" y="4071620"/>
            <a:ext cx="10513060" cy="2107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distances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vecteurs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comparaison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leurs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directions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permettraient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alors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représentation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sémantiques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dirty="0">
                <a:latin typeface="Calibri"/>
                <a:cs typeface="Calibri"/>
              </a:rPr>
              <a:t> mots et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conceptuel.</a:t>
            </a:r>
            <a:endParaRPr sz="1800">
              <a:latin typeface="Calibri"/>
              <a:cs typeface="Calibri"/>
            </a:endParaRPr>
          </a:p>
          <a:p>
            <a:pPr marL="12700" marR="107314">
              <a:lnSpc>
                <a:spcPct val="114500"/>
              </a:lnSpc>
              <a:spcBef>
                <a:spcPts val="780"/>
              </a:spcBef>
            </a:pPr>
            <a:r>
              <a:rPr sz="1800" spc="-30" dirty="0">
                <a:latin typeface="Calibri"/>
                <a:cs typeface="Calibri"/>
              </a:rPr>
              <a:t>Word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embedding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prétraitement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diverses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tâches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NLP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Classification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documents,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reconnaissance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d'entités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nommées,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sentiments...</a:t>
            </a:r>
            <a:endParaRPr sz="1800">
              <a:latin typeface="Calibri"/>
              <a:cs typeface="Calibri"/>
            </a:endParaRPr>
          </a:p>
          <a:p>
            <a:pPr marL="12700" marR="927735">
              <a:lnSpc>
                <a:spcPct val="113900"/>
              </a:lnSpc>
              <a:spcBef>
                <a:spcPts val="800"/>
              </a:spcBef>
            </a:pPr>
            <a:r>
              <a:rPr sz="1800" spc="-5" dirty="0">
                <a:latin typeface="Calibri"/>
                <a:cs typeface="Calibri"/>
              </a:rPr>
              <a:t>Ces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tâches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NLP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exploitent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sémantiques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contenues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vecteurs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obtenus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Word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embedding.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6232" y="1925828"/>
            <a:ext cx="3180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8530" algn="l"/>
                <a:tab pos="1909445" algn="l"/>
                <a:tab pos="2500630" algn="l"/>
                <a:tab pos="2997200" algn="l"/>
              </a:tabLst>
            </a:pPr>
            <a:r>
              <a:rPr sz="1800" b="1" dirty="0">
                <a:latin typeface="Calibri"/>
                <a:cs typeface="Calibri"/>
              </a:rPr>
              <a:t>w	w	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w	</a:t>
            </a:r>
            <a:r>
              <a:rPr sz="1800" b="1" dirty="0">
                <a:latin typeface="Calibri"/>
                <a:cs typeface="Calibri"/>
              </a:rPr>
              <a:t>w	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7301" y="2058415"/>
            <a:ext cx="3216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7894" algn="l"/>
                <a:tab pos="1908810" algn="l"/>
                <a:tab pos="2499995" algn="l"/>
                <a:tab pos="2996565" algn="l"/>
              </a:tabLst>
            </a:pPr>
            <a:r>
              <a:rPr sz="1200" b="1" dirty="0">
                <a:latin typeface="Calibri"/>
                <a:cs typeface="Calibri"/>
              </a:rPr>
              <a:t>t-2	t-1	</a:t>
            </a:r>
            <a:r>
              <a:rPr sz="1200" b="1" dirty="0">
                <a:solidFill>
                  <a:srgbClr val="F79546"/>
                </a:solidFill>
                <a:latin typeface="Calibri"/>
                <a:cs typeface="Calibri"/>
              </a:rPr>
              <a:t>t	</a:t>
            </a:r>
            <a:r>
              <a:rPr sz="1200" b="1" dirty="0">
                <a:latin typeface="Calibri"/>
                <a:cs typeface="Calibri"/>
              </a:rPr>
              <a:t>t</a:t>
            </a:r>
            <a:r>
              <a:rPr sz="1200" b="1" spc="5" dirty="0">
                <a:latin typeface="Calibri"/>
                <a:cs typeface="Calibri"/>
              </a:rPr>
              <a:t>+</a:t>
            </a:r>
            <a:r>
              <a:rPr sz="1200" b="1" dirty="0">
                <a:latin typeface="Calibri"/>
                <a:cs typeface="Calibri"/>
              </a:rPr>
              <a:t>1	t</a:t>
            </a:r>
            <a:r>
              <a:rPr sz="1200" b="1" spc="5" dirty="0">
                <a:latin typeface="Calibri"/>
                <a:cs typeface="Calibri"/>
              </a:rPr>
              <a:t>+</a:t>
            </a:r>
            <a:r>
              <a:rPr sz="1200" b="1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9192" y="1802892"/>
            <a:ext cx="143255" cy="14325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70364" y="2314955"/>
            <a:ext cx="71627" cy="7162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78340" y="2324100"/>
            <a:ext cx="73151" cy="71627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8276843" y="1182497"/>
            <a:ext cx="2578100" cy="2071370"/>
            <a:chOff x="8276843" y="1182497"/>
            <a:chExt cx="2578100" cy="2071370"/>
          </a:xfrm>
        </p:grpSpPr>
        <p:sp>
          <p:nvSpPr>
            <p:cNvPr id="15" name="object 15"/>
            <p:cNvSpPr/>
            <p:nvPr/>
          </p:nvSpPr>
          <p:spPr>
            <a:xfrm>
              <a:off x="9388601" y="1198626"/>
              <a:ext cx="1450975" cy="2018030"/>
            </a:xfrm>
            <a:custGeom>
              <a:avLst/>
              <a:gdLst/>
              <a:ahLst/>
              <a:cxnLst/>
              <a:rect l="l" t="t" r="r" b="b"/>
              <a:pathLst>
                <a:path w="1450975" h="2018030">
                  <a:moveTo>
                    <a:pt x="1450594" y="145669"/>
                  </a:moveTo>
                  <a:lnTo>
                    <a:pt x="614172" y="0"/>
                  </a:lnTo>
                </a:path>
                <a:path w="1450975" h="2018030">
                  <a:moveTo>
                    <a:pt x="1444498" y="1808988"/>
                  </a:moveTo>
                  <a:lnTo>
                    <a:pt x="0" y="2018029"/>
                  </a:lnTo>
                </a:path>
              </a:pathLst>
            </a:custGeom>
            <a:ln w="28956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99206" y="2141219"/>
              <a:ext cx="0" cy="1088390"/>
            </a:xfrm>
            <a:custGeom>
              <a:avLst/>
              <a:gdLst/>
              <a:ahLst/>
              <a:cxnLst/>
              <a:rect l="l" t="t" r="r" b="b"/>
              <a:pathLst>
                <a:path h="1088389">
                  <a:moveTo>
                    <a:pt x="0" y="0"/>
                  </a:moveTo>
                  <a:lnTo>
                    <a:pt x="0" y="1088389"/>
                  </a:lnTo>
                </a:path>
              </a:pathLst>
            </a:custGeom>
            <a:ln w="47116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37269" y="1198626"/>
              <a:ext cx="2196465" cy="2016760"/>
            </a:xfrm>
            <a:custGeom>
              <a:avLst/>
              <a:gdLst/>
              <a:ahLst/>
              <a:cxnLst/>
              <a:rect l="l" t="t" r="r" b="b"/>
              <a:pathLst>
                <a:path w="2196465" h="2016760">
                  <a:moveTo>
                    <a:pt x="1365503" y="0"/>
                  </a:moveTo>
                  <a:lnTo>
                    <a:pt x="1378965" y="1563624"/>
                  </a:lnTo>
                </a:path>
                <a:path w="2196465" h="2016760">
                  <a:moveTo>
                    <a:pt x="1379220" y="1563624"/>
                  </a:moveTo>
                  <a:lnTo>
                    <a:pt x="2196210" y="1808226"/>
                  </a:lnTo>
                </a:path>
                <a:path w="2196465" h="2016760">
                  <a:moveTo>
                    <a:pt x="1379601" y="1563624"/>
                  </a:moveTo>
                  <a:lnTo>
                    <a:pt x="60959" y="1698116"/>
                  </a:lnTo>
                </a:path>
                <a:path w="2196465" h="2016760">
                  <a:moveTo>
                    <a:pt x="770635" y="2016760"/>
                  </a:moveTo>
                  <a:lnTo>
                    <a:pt x="60959" y="1697736"/>
                  </a:lnTo>
                </a:path>
                <a:path w="2196465" h="2016760">
                  <a:moveTo>
                    <a:pt x="60832" y="1697989"/>
                  </a:moveTo>
                  <a:lnTo>
                    <a:pt x="0" y="94487"/>
                  </a:lnTo>
                </a:path>
              </a:pathLst>
            </a:custGeom>
            <a:ln w="28956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99206" y="1475231"/>
              <a:ext cx="0" cy="405765"/>
            </a:xfrm>
            <a:custGeom>
              <a:avLst/>
              <a:gdLst/>
              <a:ahLst/>
              <a:cxnLst/>
              <a:rect l="l" t="t" r="r" b="b"/>
              <a:pathLst>
                <a:path h="405764">
                  <a:moveTo>
                    <a:pt x="0" y="0"/>
                  </a:moveTo>
                  <a:lnTo>
                    <a:pt x="0" y="405384"/>
                  </a:lnTo>
                </a:path>
              </a:pathLst>
            </a:custGeom>
            <a:ln w="47116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37269" y="1197102"/>
              <a:ext cx="2203450" cy="1811020"/>
            </a:xfrm>
            <a:custGeom>
              <a:avLst/>
              <a:gdLst/>
              <a:ahLst/>
              <a:cxnLst/>
              <a:rect l="l" t="t" r="r" b="b"/>
              <a:pathLst>
                <a:path w="2203450" h="1811020">
                  <a:moveTo>
                    <a:pt x="3048" y="96012"/>
                  </a:moveTo>
                  <a:lnTo>
                    <a:pt x="761619" y="291719"/>
                  </a:lnTo>
                </a:path>
                <a:path w="2203450" h="1811020">
                  <a:moveTo>
                    <a:pt x="752855" y="293877"/>
                  </a:moveTo>
                  <a:lnTo>
                    <a:pt x="2202941" y="147827"/>
                  </a:lnTo>
                </a:path>
                <a:path w="2203450" h="1811020">
                  <a:moveTo>
                    <a:pt x="1382395" y="0"/>
                  </a:moveTo>
                  <a:lnTo>
                    <a:pt x="0" y="95885"/>
                  </a:lnTo>
                </a:path>
                <a:path w="2203450" h="1811020">
                  <a:moveTo>
                    <a:pt x="2182368" y="1810512"/>
                  </a:moveTo>
                  <a:lnTo>
                    <a:pt x="2187955" y="141732"/>
                  </a:lnTo>
                </a:path>
              </a:pathLst>
            </a:custGeom>
            <a:ln w="28956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76843" y="1764791"/>
              <a:ext cx="902335" cy="254635"/>
            </a:xfrm>
            <a:custGeom>
              <a:avLst/>
              <a:gdLst/>
              <a:ahLst/>
              <a:cxnLst/>
              <a:rect l="l" t="t" r="r" b="b"/>
              <a:pathLst>
                <a:path w="902334" h="254635">
                  <a:moveTo>
                    <a:pt x="902207" y="0"/>
                  </a:moveTo>
                  <a:lnTo>
                    <a:pt x="0" y="0"/>
                  </a:lnTo>
                  <a:lnTo>
                    <a:pt x="0" y="254508"/>
                  </a:lnTo>
                  <a:lnTo>
                    <a:pt x="902207" y="254508"/>
                  </a:lnTo>
                  <a:lnTo>
                    <a:pt x="9022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357361" y="1788922"/>
            <a:ext cx="7397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C0504D"/>
                </a:solidFill>
                <a:latin typeface="Calibri"/>
                <a:cs typeface="Calibri"/>
              </a:rPr>
              <a:t>Jamaa-el-fna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26702" y="2373629"/>
            <a:ext cx="557530" cy="372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30859C"/>
                </a:solidFill>
                <a:latin typeface="Calibri"/>
                <a:cs typeface="Calibri"/>
              </a:rPr>
              <a:t>chaud</a:t>
            </a:r>
            <a:endParaRPr sz="1050">
              <a:latin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solidFill>
                  <a:srgbClr val="00AFEF"/>
                </a:solidFill>
                <a:latin typeface="Calibri"/>
                <a:cs typeface="Calibri"/>
              </a:rPr>
              <a:t>sec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43490" y="1608201"/>
            <a:ext cx="723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8063A1"/>
                </a:solidFill>
                <a:latin typeface="Calibri"/>
                <a:cs typeface="Calibri"/>
              </a:rPr>
              <a:t>numérique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424671" y="2202179"/>
            <a:ext cx="1550035" cy="402590"/>
            <a:chOff x="8424671" y="2202179"/>
            <a:chExt cx="1550035" cy="402590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6375" y="2496311"/>
              <a:ext cx="108203" cy="10820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424671" y="2202179"/>
              <a:ext cx="817244" cy="262255"/>
            </a:xfrm>
            <a:custGeom>
              <a:avLst/>
              <a:gdLst/>
              <a:ahLst/>
              <a:cxnLst/>
              <a:rect l="l" t="t" r="r" b="b"/>
              <a:pathLst>
                <a:path w="817245" h="262255">
                  <a:moveTo>
                    <a:pt x="816864" y="0"/>
                  </a:moveTo>
                  <a:lnTo>
                    <a:pt x="0" y="0"/>
                  </a:lnTo>
                  <a:lnTo>
                    <a:pt x="0" y="262127"/>
                  </a:lnTo>
                  <a:lnTo>
                    <a:pt x="816864" y="262127"/>
                  </a:lnTo>
                  <a:lnTo>
                    <a:pt x="816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504046" y="2227326"/>
            <a:ext cx="6280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77923B"/>
                </a:solidFill>
                <a:latin typeface="Calibri"/>
                <a:cs typeface="Calibri"/>
              </a:rPr>
              <a:t>Marrakech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002268" y="1987295"/>
            <a:ext cx="93345" cy="264160"/>
            <a:chOff x="9002268" y="1987295"/>
            <a:chExt cx="93345" cy="264160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2268" y="2179319"/>
              <a:ext cx="73151" cy="7162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23604" y="1987295"/>
              <a:ext cx="71627" cy="7162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9642729" y="2120010"/>
            <a:ext cx="3702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solidFill>
                  <a:srgbClr val="F79546"/>
                </a:solidFill>
                <a:latin typeface="Calibri"/>
                <a:cs typeface="Calibri"/>
              </a:rPr>
              <a:t>c</a:t>
            </a:r>
            <a:r>
              <a:rPr sz="1050" b="1" dirty="0">
                <a:solidFill>
                  <a:srgbClr val="F79546"/>
                </a:solidFill>
                <a:latin typeface="Calibri"/>
                <a:cs typeface="Calibri"/>
              </a:rPr>
              <a:t>lim</a:t>
            </a:r>
            <a:r>
              <a:rPr sz="1050" b="1" spc="-5" dirty="0">
                <a:solidFill>
                  <a:srgbClr val="F79546"/>
                </a:solidFill>
                <a:latin typeface="Calibri"/>
                <a:cs typeface="Calibri"/>
              </a:rPr>
              <a:t>a</a:t>
            </a:r>
            <a:r>
              <a:rPr sz="1050" b="1" dirty="0">
                <a:solidFill>
                  <a:srgbClr val="F79546"/>
                </a:solidFill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304401" y="1904238"/>
            <a:ext cx="3340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974707"/>
                </a:solidFill>
                <a:latin typeface="Calibri"/>
                <a:cs typeface="Calibri"/>
              </a:rPr>
              <a:t>p</a:t>
            </a:r>
            <a:r>
              <a:rPr sz="1100" b="1" dirty="0">
                <a:solidFill>
                  <a:srgbClr val="974707"/>
                </a:solidFill>
                <a:latin typeface="Calibri"/>
                <a:cs typeface="Calibri"/>
              </a:rPr>
              <a:t>l</a:t>
            </a:r>
            <a:r>
              <a:rPr sz="1100" b="1" spc="-10" dirty="0">
                <a:solidFill>
                  <a:srgbClr val="974707"/>
                </a:solidFill>
                <a:latin typeface="Calibri"/>
                <a:cs typeface="Calibri"/>
              </a:rPr>
              <a:t>a</a:t>
            </a:r>
            <a:r>
              <a:rPr sz="1100" b="1" spc="5" dirty="0">
                <a:solidFill>
                  <a:srgbClr val="974707"/>
                </a:solidFill>
                <a:latin typeface="Calibri"/>
                <a:cs typeface="Calibri"/>
              </a:rPr>
              <a:t>c</a:t>
            </a:r>
            <a:r>
              <a:rPr sz="1100" b="1" dirty="0">
                <a:solidFill>
                  <a:srgbClr val="974707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76004" y="1981200"/>
            <a:ext cx="108203" cy="108203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8191627" y="3362960"/>
            <a:ext cx="3222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Illustration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du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word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embedding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en 3D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36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37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2809" y="237490"/>
            <a:ext cx="5328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Hypothèse distributionnelle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123" y="1054099"/>
            <a:ext cx="9659620" cy="360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530">
              <a:lnSpc>
                <a:spcPct val="1139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Word2vec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adopte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linguistique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distributionnelle.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Celle-ci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émet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l’hypothèse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laquelle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mots </a:t>
            </a:r>
            <a:r>
              <a:rPr sz="1800" spc="-5" dirty="0">
                <a:latin typeface="Calibri"/>
                <a:cs typeface="Calibri"/>
              </a:rPr>
              <a:t>qui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apparaissent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similaires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tendent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avoir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similaires.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b="1" spc="-10" dirty="0">
                <a:latin typeface="Calibri"/>
                <a:cs typeface="Calibri"/>
              </a:rPr>
              <a:t>Exemple:</a:t>
            </a:r>
            <a:endParaRPr sz="1800">
              <a:latin typeface="Calibri"/>
              <a:cs typeface="Calibri"/>
            </a:endParaRPr>
          </a:p>
          <a:p>
            <a:pPr marL="12700" marR="3862070">
              <a:lnSpc>
                <a:spcPct val="169400"/>
              </a:lnSpc>
              <a:spcBef>
                <a:spcPts val="15"/>
              </a:spcBef>
            </a:pPr>
            <a:r>
              <a:rPr sz="1800" b="1" spc="-5" dirty="0">
                <a:latin typeface="Calibri"/>
                <a:cs typeface="Calibri"/>
              </a:rPr>
              <a:t>L'étudiant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essaie </a:t>
            </a:r>
            <a:r>
              <a:rPr sz="1800" b="1" dirty="0">
                <a:solidFill>
                  <a:srgbClr val="F79546"/>
                </a:solidFill>
                <a:latin typeface="Calibri"/>
                <a:cs typeface="Calibri"/>
              </a:rPr>
              <a:t>de</a:t>
            </a:r>
            <a:r>
              <a:rPr sz="1800" b="1" spc="-5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79546"/>
                </a:solidFill>
                <a:latin typeface="Calibri"/>
                <a:cs typeface="Calibri"/>
              </a:rPr>
              <a:t>comprendre</a:t>
            </a:r>
            <a:r>
              <a:rPr sz="1800" b="1" spc="-3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notions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mathématiques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L'étudiant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essaie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79546"/>
                </a:solidFill>
                <a:latin typeface="Calibri"/>
                <a:cs typeface="Calibri"/>
              </a:rPr>
              <a:t>d’assimiler</a:t>
            </a:r>
            <a:r>
              <a:rPr sz="1800" b="1" spc="-2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notions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mathématiques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13900"/>
              </a:lnSpc>
              <a:spcBef>
                <a:spcPts val="1200"/>
              </a:spcBef>
            </a:pPr>
            <a:r>
              <a:rPr sz="1800" spc="-5" dirty="0">
                <a:latin typeface="Calibri"/>
                <a:cs typeface="Calibri"/>
              </a:rPr>
              <a:t>On utilise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cette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hypothèse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pour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définir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proximité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sémantique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deux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fonction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contextes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communs</a:t>
            </a:r>
            <a:r>
              <a:rPr sz="1800" spc="-5" dirty="0">
                <a:latin typeface="Calibri"/>
                <a:cs typeface="Calibri"/>
              </a:rPr>
              <a:t> qu’ils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partagent.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1800" dirty="0">
                <a:latin typeface="Calibri"/>
                <a:cs typeface="Calibri"/>
              </a:rPr>
              <a:t>Ainsi,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mots </a:t>
            </a:r>
            <a:r>
              <a:rPr sz="1800" spc="-5" dirty="0">
                <a:latin typeface="Calibri"/>
                <a:cs typeface="Calibri"/>
              </a:rPr>
              <a:t>qui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apparaissent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contextes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similaires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auront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vecteurs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similaires,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reflétant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latin typeface="Calibri"/>
                <a:cs typeface="Calibri"/>
              </a:rPr>
              <a:t>grande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corrélation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leurs </a:t>
            </a:r>
            <a:r>
              <a:rPr sz="1800" dirty="0">
                <a:latin typeface="Calibri"/>
                <a:cs typeface="Calibri"/>
              </a:rPr>
              <a:t>usages.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60"/>
              </a:lnSpc>
            </a:pPr>
            <a:r>
              <a:rPr spc="-5" dirty="0"/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2809" y="237490"/>
            <a:ext cx="5328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Hypothèse distributionnelle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123" y="977899"/>
            <a:ext cx="9488170" cy="34798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spc="-5" dirty="0">
                <a:latin typeface="Calibri"/>
                <a:cs typeface="Calibri"/>
              </a:rPr>
              <a:t>Développement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modèles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sémantique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distributionnelle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grâce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Disponibilité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corpus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électroniques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taille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importantes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wikipédia,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EuroParlement,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TOEFL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2000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Apparition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ordinateurs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puissants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spc="-15" dirty="0">
                <a:latin typeface="Calibri"/>
                <a:cs typeface="Calibri"/>
              </a:rPr>
              <a:t>Contextes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contribuant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à </a:t>
            </a:r>
            <a:r>
              <a:rPr sz="1800" spc="-5" dirty="0">
                <a:latin typeface="Calibri"/>
                <a:cs typeface="Calibri"/>
              </a:rPr>
              <a:t>déterminer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sens du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«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assimiler</a:t>
            </a:r>
            <a:r>
              <a:rPr sz="1800" dirty="0">
                <a:latin typeface="Calibri"/>
                <a:cs typeface="Calibri"/>
              </a:rPr>
              <a:t> »: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5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On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doit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suivre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 </a:t>
            </a:r>
            <a:r>
              <a:rPr sz="1800" b="1" spc="-10" dirty="0">
                <a:latin typeface="Calibri"/>
                <a:cs typeface="Calibri"/>
              </a:rPr>
              <a:t>conférence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pour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assimiler</a:t>
            </a:r>
            <a:r>
              <a:rPr sz="1800" b="1" spc="-35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concepts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théoriques difficiles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5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L'étudiant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essaie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79546"/>
                </a:solidFill>
                <a:latin typeface="Calibri"/>
                <a:cs typeface="Calibri"/>
              </a:rPr>
              <a:t>d’assimiler </a:t>
            </a:r>
            <a:r>
              <a:rPr sz="1800" b="1" dirty="0">
                <a:latin typeface="Calibri"/>
                <a:cs typeface="Calibri"/>
              </a:rPr>
              <a:t>des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notions </a:t>
            </a:r>
            <a:r>
              <a:rPr sz="1800" b="1" spc="-10" dirty="0">
                <a:latin typeface="Calibri"/>
                <a:cs typeface="Calibri"/>
              </a:rPr>
              <a:t>mathématiques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5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40" dirty="0">
                <a:latin typeface="Calibri"/>
                <a:cs typeface="Calibri"/>
              </a:rPr>
              <a:t>Tous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élèves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 </a:t>
            </a:r>
            <a:r>
              <a:rPr sz="1800" b="1" spc="-5" dirty="0">
                <a:latin typeface="Calibri"/>
                <a:cs typeface="Calibri"/>
              </a:rPr>
              <a:t>doivent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d'assimiler</a:t>
            </a:r>
            <a:r>
              <a:rPr sz="1800" b="1" spc="-2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</a:t>
            </a:r>
            <a:r>
              <a:rPr sz="1800" b="1" spc="-5" dirty="0">
                <a:latin typeface="Calibri"/>
                <a:cs typeface="Calibri"/>
              </a:rPr>
              <a:t> socle </a:t>
            </a:r>
            <a:r>
              <a:rPr sz="1800" b="1" spc="-10" dirty="0">
                <a:latin typeface="Calibri"/>
                <a:cs typeface="Calibri"/>
              </a:rPr>
              <a:t>commun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10" dirty="0">
                <a:latin typeface="Calibri"/>
                <a:cs typeface="Calibri"/>
              </a:rPr>
              <a:t> compétences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5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Calibri"/>
                <a:cs typeface="Calibri"/>
              </a:rPr>
              <a:t>La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ville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pu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79546"/>
                </a:solidFill>
                <a:latin typeface="Calibri"/>
                <a:cs typeface="Calibri"/>
              </a:rPr>
              <a:t>assimiler</a:t>
            </a:r>
            <a:r>
              <a:rPr sz="1800" b="1" spc="-40" dirty="0">
                <a:solidFill>
                  <a:srgbClr val="F79546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traditions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valeurs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populations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qui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composent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17651</TotalTime>
  <Words>6206</Words>
  <Application>Microsoft Office PowerPoint</Application>
  <PresentationFormat>Grand écran</PresentationFormat>
  <Paragraphs>2319</Paragraphs>
  <Slides>33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Arial</vt:lpstr>
      <vt:lpstr>Arial MT</vt:lpstr>
      <vt:lpstr>Calibri</vt:lpstr>
      <vt:lpstr>Cambria Math</vt:lpstr>
      <vt:lpstr>Symbol</vt:lpstr>
      <vt:lpstr>Times New Roman</vt:lpstr>
      <vt:lpstr>Office Theme</vt:lpstr>
      <vt:lpstr>NATURAL LANGUAGE PROCESSING  (NLP)</vt:lpstr>
      <vt:lpstr>Objectif du Word embedding</vt:lpstr>
      <vt:lpstr>One hot encoding</vt:lpstr>
      <vt:lpstr>One hot encoding</vt:lpstr>
      <vt:lpstr>Problèmes avec one hot encoding</vt:lpstr>
      <vt:lpstr>Word2vec</vt:lpstr>
      <vt:lpstr>Illustration du Word2vec</vt:lpstr>
      <vt:lpstr>Hypothèse distributionnelle</vt:lpstr>
      <vt:lpstr>Hypothèse distributionnelle</vt:lpstr>
      <vt:lpstr>Encodage des analogies</vt:lpstr>
      <vt:lpstr>Espace des sens, espace des contextes</vt:lpstr>
      <vt:lpstr>Espace des sens, espace des contextes</vt:lpstr>
      <vt:lpstr>Principe du word embedding</vt:lpstr>
      <vt:lpstr>Algorithmes Word2vec</vt:lpstr>
      <vt:lpstr>Skip-gram</vt:lpstr>
      <vt:lpstr>Illustration du Word2vec</vt:lpstr>
      <vt:lpstr>Skip-gram</vt:lpstr>
      <vt:lpstr>Présentation PowerPoint</vt:lpstr>
      <vt:lpstr>Skip-gram FeedForward</vt:lpstr>
      <vt:lpstr>Skip-gram FeedForward</vt:lpstr>
      <vt:lpstr>Skip-gram FeedForward</vt:lpstr>
      <vt:lpstr>Skip-gram FeedForward</vt:lpstr>
      <vt:lpstr>Skip-gram Paramètres</vt:lpstr>
      <vt:lpstr>Skip-gram sur un corpus</vt:lpstr>
      <vt:lpstr>Softmax pour la couche de sortie</vt:lpstr>
      <vt:lpstr>Softmax pour la couche de sortie</vt:lpstr>
      <vt:lpstr>Softmax pour la couche de sortie</vt:lpstr>
      <vt:lpstr>Softmax pour la couche de sortie</vt:lpstr>
      <vt:lpstr>Skip-gram</vt:lpstr>
      <vt:lpstr>Skip-gram</vt:lpstr>
      <vt:lpstr>Illustration du Word2vec</vt:lpstr>
      <vt:lpstr>Ajuster les paramètres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vPro</dc:creator>
  <cp:lastModifiedBy>Wiam FADEL</cp:lastModifiedBy>
  <cp:revision>5</cp:revision>
  <dcterms:created xsi:type="dcterms:W3CDTF">2023-10-17T01:25:39Z</dcterms:created>
  <dcterms:modified xsi:type="dcterms:W3CDTF">2023-10-30T00:00:08Z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2020-12-14T00:00:00Z</vt:filetime>
  </property>
  <property fmtid="{D5CDD505-2E9C-101B-9397-08002B2CF9AE}" pid="3" name="Creator">
    <vt:lpwstr>Microsoft® PowerPoint® 2013</vt:lpwstr>
  </property>
  <property fmtid="{D5CDD505-2E9C-101B-9397-08002B2CF9AE}" pid="4" name="LastSaved">
    <vt:filetime>2023-10-17T00:00:00Z</vt:filetime>
  </property>
</Properties>
</file>