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4"/>
  </p:notesMasterIdLst>
  <p:handoutMasterIdLst>
    <p:handoutMasterId r:id="rId15"/>
  </p:handoutMasterIdLst>
  <p:sldIdLst>
    <p:sldId id="256" r:id="rId4"/>
    <p:sldId id="557" r:id="rId5"/>
    <p:sldId id="551" r:id="rId6"/>
    <p:sldId id="559" r:id="rId7"/>
    <p:sldId id="555" r:id="rId8"/>
    <p:sldId id="566" r:id="rId9"/>
    <p:sldId id="568" r:id="rId10"/>
    <p:sldId id="564" r:id="rId11"/>
    <p:sldId id="561" r:id="rId12"/>
    <p:sldId id="552" r:id="rId13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3F"/>
    <a:srgbClr val="FFE389"/>
    <a:srgbClr val="FFD13F"/>
    <a:srgbClr val="FF7600"/>
    <a:srgbClr val="CEEAB0"/>
    <a:srgbClr val="92D050"/>
    <a:srgbClr val="FC4F42"/>
    <a:srgbClr val="FF3300"/>
    <a:srgbClr val="FF2600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94771" autoAdjust="0"/>
  </p:normalViewPr>
  <p:slideViewPr>
    <p:cSldViewPr snapToGrid="0" snapToObjects="1">
      <p:cViewPr varScale="1">
        <p:scale>
          <a:sx n="63" d="100"/>
          <a:sy n="63" d="100"/>
        </p:scale>
        <p:origin x="16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29/05/2019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29/05/2019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Dr.</a:t>
            </a:r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2018/2019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795676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Assignment 3: Low Power Consumption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Mirko Rima 793435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Samuele Ventura 793060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Luca Virgilio 794866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rileva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e li </a:t>
            </a:r>
            <a:r>
              <a:rPr lang="en-US" dirty="0" err="1"/>
              <a:t>salva</a:t>
            </a:r>
            <a:r>
              <a:rPr lang="en-US" dirty="0"/>
              <a:t> in modo </a:t>
            </a:r>
            <a:r>
              <a:rPr lang="en-US" dirty="0" err="1"/>
              <a:t>dinamico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MySQL (ID </a:t>
            </a:r>
            <a:r>
              <a:rPr lang="en-US" dirty="0" err="1"/>
              <a:t>univoco</a:t>
            </a:r>
            <a:r>
              <a:rPr lang="en-US" dirty="0"/>
              <a:t>; data; </a:t>
            </a:r>
            <a:r>
              <a:rPr lang="en-US" dirty="0" err="1"/>
              <a:t>valori</a:t>
            </a:r>
            <a:r>
              <a:rPr lang="en-US" dirty="0"/>
              <a:t>; </a:t>
            </a:r>
            <a:r>
              <a:rPr lang="en-US" dirty="0" err="1"/>
              <a:t>Stringa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rilevazione</a:t>
            </a:r>
            <a:r>
              <a:rPr lang="en-US" dirty="0"/>
              <a:t>)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mandare</a:t>
            </a:r>
            <a:r>
              <a:rPr lang="en-US" dirty="0"/>
              <a:t> l’ESP8266 in </a:t>
            </a:r>
            <a:r>
              <a:rPr lang="en-US" dirty="0" err="1"/>
              <a:t>modalità</a:t>
            </a:r>
            <a:r>
              <a:rPr lang="en-US" dirty="0"/>
              <a:t> deep sleep.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un </a:t>
            </a:r>
            <a:r>
              <a:rPr lang="en-US" dirty="0" err="1"/>
              <a:t>buon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di home monitoring e health monitoring,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l’opportunità</a:t>
            </a:r>
            <a:r>
              <a:rPr lang="en-US" dirty="0"/>
              <a:t> di </a:t>
            </a:r>
            <a:r>
              <a:rPr lang="en-US" dirty="0" err="1"/>
              <a:t>incrementare</a:t>
            </a:r>
            <a:r>
              <a:rPr lang="en-US" dirty="0"/>
              <a:t> la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batteria</a:t>
            </a:r>
            <a:r>
              <a:rPr lang="en-US" dirty="0"/>
              <a:t> 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l’ESP</a:t>
            </a:r>
            <a:r>
              <a:rPr lang="en-US" dirty="0"/>
              <a:t> </a:t>
            </a:r>
            <a:r>
              <a:rPr lang="en-US" dirty="0" err="1"/>
              <a:t>poichè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andranno</a:t>
            </a:r>
            <a:r>
              <a:rPr lang="en-US" dirty="0"/>
              <a:t> a </a:t>
            </a:r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di </a:t>
            </a:r>
            <a:r>
              <a:rPr lang="en-US" dirty="0" err="1"/>
              <a:t>risparmio</a:t>
            </a:r>
            <a:r>
              <a:rPr lang="en-US" dirty="0"/>
              <a:t> </a:t>
            </a:r>
            <a:r>
              <a:rPr lang="en-US" dirty="0" err="1"/>
              <a:t>energetico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L’applicativo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utilizzando</a:t>
            </a:r>
            <a:r>
              <a:rPr lang="en-US" dirty="0"/>
              <a:t> la </a:t>
            </a:r>
            <a:r>
              <a:rPr lang="en-US" dirty="0" err="1"/>
              <a:t>tecnologia</a:t>
            </a:r>
            <a:r>
              <a:rPr lang="en-US" dirty="0"/>
              <a:t> Node.js.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employed: MKR1000 and ESP8266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44CB86-6E8D-4AD6-BBAB-8E917A994CA0}"/>
              </a:ext>
            </a:extLst>
          </p:cNvPr>
          <p:cNvSpPr txBox="1"/>
          <p:nvPr/>
        </p:nvSpPr>
        <p:spPr>
          <a:xfrm>
            <a:off x="260646" y="1555750"/>
            <a:ext cx="2757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SCHEDA: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MKR 1000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MKR connector carrier</a:t>
            </a:r>
            <a:r>
              <a:rPr lang="en-US" sz="14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COMPONENTI AGGIUNTIVI: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Display LCD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Grove buzzer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Grove led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x2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F92AED-C90C-4805-9585-6697B74D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13" y="1140467"/>
            <a:ext cx="3103597" cy="246573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2E5788-1681-4586-9C47-4A636B9BA9FC}"/>
              </a:ext>
            </a:extLst>
          </p:cNvPr>
          <p:cNvSpPr txBox="1"/>
          <p:nvPr/>
        </p:nvSpPr>
        <p:spPr>
          <a:xfrm>
            <a:off x="260646" y="4172440"/>
            <a:ext cx="44907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SCHEDA: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ESP8266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COMPONENTI AGGIUNTIVI: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 button </a:t>
            </a:r>
            <a:r>
              <a:rPr lang="en-US" sz="1100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94B403-233E-4EDE-B39C-5D7C6917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13" y="3881540"/>
            <a:ext cx="3103597" cy="246573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9DC9052-BBCF-47EA-98E0-A2987B263EB4}"/>
              </a:ext>
            </a:extLst>
          </p:cNvPr>
          <p:cNvSpPr/>
          <p:nvPr/>
        </p:nvSpPr>
        <p:spPr>
          <a:xfrm>
            <a:off x="2806431" y="15557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SENSORI: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Grove temperature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Grove sound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Grove light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Misuratore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distanza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ad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ultrasuoni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HC - SR04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Flame detection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(KY‑026) </a:t>
            </a:r>
            <a:r>
              <a:rPr lang="it-IT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power (integrato 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	nell’ MKR 1000) 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D98D212-3EE4-46AD-97EB-C582D72A3E0A}"/>
              </a:ext>
            </a:extLst>
          </p:cNvPr>
          <p:cNvSpPr/>
          <p:nvPr/>
        </p:nvSpPr>
        <p:spPr>
          <a:xfrm>
            <a:off x="2806431" y="417244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SENSORI: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Misuratore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distanza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ad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ultrasuoni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HC - SR04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Tilt </a:t>
            </a:r>
            <a:r>
              <a:rPr lang="it-IT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Vibration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Heartbeat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51CD0B-0897-48DC-93CD-8722513B91F0}"/>
              </a:ext>
            </a:extLst>
          </p:cNvPr>
          <p:cNvSpPr txBox="1"/>
          <p:nvPr/>
        </p:nvSpPr>
        <p:spPr>
          <a:xfrm>
            <a:off x="260646" y="1140467"/>
            <a:ext cx="27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MKR1000</a:t>
            </a:r>
            <a:endParaRPr lang="it-IT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150ED8-E1E8-4737-8CE1-FC1D0ABD99F6}"/>
              </a:ext>
            </a:extLst>
          </p:cNvPr>
          <p:cNvSpPr txBox="1"/>
          <p:nvPr/>
        </p:nvSpPr>
        <p:spPr>
          <a:xfrm>
            <a:off x="260646" y="3712263"/>
            <a:ext cx="27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  <a:endParaRPr lang="it-IT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Web App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3706F8-97C5-4919-B69E-D4100BF1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07" y="970482"/>
            <a:ext cx="6557386" cy="54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Il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salvati</a:t>
            </a:r>
            <a:r>
              <a:rPr lang="en-US" sz="2000" dirty="0"/>
              <a:t> con una </a:t>
            </a:r>
            <a:r>
              <a:rPr lang="en-US" sz="2000" dirty="0" err="1"/>
              <a:t>rilevazione</a:t>
            </a:r>
            <a:r>
              <a:rPr lang="en-US" sz="2000" dirty="0"/>
              <a:t> al </a:t>
            </a:r>
            <a:r>
              <a:rPr lang="it-IT" sz="2000" dirty="0"/>
              <a:t>minuto </a:t>
            </a:r>
            <a:r>
              <a:rPr lang="en-US" sz="2000" dirty="0"/>
              <a:t>(12 </a:t>
            </a:r>
            <a:r>
              <a:rPr lang="en-US" sz="2000" dirty="0" err="1"/>
              <a:t>cicli</a:t>
            </a:r>
            <a:r>
              <a:rPr lang="en-US" sz="2000" dirty="0"/>
              <a:t>)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mostrare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funzionamento</a:t>
            </a:r>
            <a:r>
              <a:rPr lang="en-US" sz="2000" dirty="0"/>
              <a:t>, ma </a:t>
            </a:r>
            <a:r>
              <a:rPr lang="en-US" sz="2000" dirty="0" err="1"/>
              <a:t>cambiando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cicli</a:t>
            </a:r>
            <a:r>
              <a:rPr lang="en-US" sz="2000" dirty="0"/>
              <a:t> (720), è possible </a:t>
            </a:r>
            <a:r>
              <a:rPr lang="en-US" sz="2000" dirty="0" err="1"/>
              <a:t>salvare</a:t>
            </a:r>
            <a:r>
              <a:rPr lang="en-US" sz="2000" dirty="0"/>
              <a:t> 1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all’ora</a:t>
            </a:r>
            <a:r>
              <a:rPr lang="en-US" sz="2000" dirty="0"/>
              <a:t> (</a:t>
            </a:r>
            <a:r>
              <a:rPr lang="en-US" sz="2000" dirty="0" err="1"/>
              <a:t>il</a:t>
            </a:r>
            <a:r>
              <a:rPr lang="en-US" sz="2000" dirty="0"/>
              <a:t> DB </a:t>
            </a:r>
            <a:r>
              <a:rPr lang="en-US" sz="2000" dirty="0" err="1"/>
              <a:t>sarebbe</a:t>
            </a:r>
            <a:r>
              <a:rPr lang="en-US" sz="2000" dirty="0"/>
              <a:t> </a:t>
            </a:r>
            <a:r>
              <a:rPr lang="en-US" sz="2000" dirty="0" err="1"/>
              <a:t>pensato</a:t>
            </a:r>
            <a:r>
              <a:rPr lang="en-US" sz="2000" dirty="0"/>
              <a:t> con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modalità</a:t>
            </a:r>
            <a:r>
              <a:rPr lang="en-US" sz="2000" dirty="0"/>
              <a:t> di </a:t>
            </a:r>
            <a:r>
              <a:rPr lang="en-US" sz="2000" dirty="0" err="1"/>
              <a:t>salvataggio</a:t>
            </a:r>
            <a:r>
              <a:rPr lang="en-US" sz="2000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 err="1"/>
              <a:t>ogni</a:t>
            </a:r>
            <a:r>
              <a:rPr lang="en-US" sz="1806" dirty="0"/>
              <a:t> </a:t>
            </a:r>
            <a:r>
              <a:rPr lang="en-US" sz="1806" dirty="0" err="1"/>
              <a:t>minuto</a:t>
            </a:r>
            <a:r>
              <a:rPr lang="en-US" sz="1806" dirty="0"/>
              <a:t>, dove </a:t>
            </a:r>
            <a:r>
              <a:rPr lang="en-US" sz="1806" dirty="0" err="1"/>
              <a:t>possibile</a:t>
            </a:r>
            <a:r>
              <a:rPr lang="en-US" sz="1806" dirty="0"/>
              <a:t>, </a:t>
            </a:r>
            <a:r>
              <a:rPr lang="en-US" sz="1806" dirty="0" err="1"/>
              <a:t>viene</a:t>
            </a:r>
            <a:r>
              <a:rPr lang="en-US" sz="1806" dirty="0"/>
              <a:t> </a:t>
            </a:r>
            <a:r>
              <a:rPr lang="en-US" sz="1806" dirty="0" err="1"/>
              <a:t>salvata</a:t>
            </a:r>
            <a:r>
              <a:rPr lang="en-US" sz="1806" dirty="0"/>
              <a:t> la media </a:t>
            </a:r>
            <a:r>
              <a:rPr lang="en-US" sz="1806" dirty="0" err="1"/>
              <a:t>dei</a:t>
            </a:r>
            <a:r>
              <a:rPr lang="en-US" sz="1806" dirty="0"/>
              <a:t> </a:t>
            </a:r>
            <a:r>
              <a:rPr lang="en-US" sz="1806" dirty="0" err="1"/>
              <a:t>valori</a:t>
            </a:r>
            <a:endParaRPr lang="en-US" sz="1806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in </a:t>
            </a:r>
            <a:r>
              <a:rPr lang="en-US" sz="1806" dirty="0" err="1"/>
              <a:t>presenza</a:t>
            </a:r>
            <a:r>
              <a:rPr lang="en-US" sz="1806" dirty="0"/>
              <a:t> di </a:t>
            </a:r>
            <a:r>
              <a:rPr lang="en-US" sz="1806" dirty="0" err="1"/>
              <a:t>un’allerta</a:t>
            </a:r>
            <a:r>
              <a:rPr lang="en-US" sz="1806" dirty="0"/>
              <a:t>, la </a:t>
            </a:r>
            <a:r>
              <a:rPr lang="en-US" sz="1806" dirty="0" err="1"/>
              <a:t>suddetta</a:t>
            </a:r>
            <a:r>
              <a:rPr lang="en-US" sz="1806" dirty="0"/>
              <a:t> </a:t>
            </a:r>
            <a:r>
              <a:rPr lang="en-US" sz="1806" dirty="0" err="1"/>
              <a:t>rilevazione</a:t>
            </a:r>
            <a:r>
              <a:rPr lang="en-US" sz="1806" dirty="0"/>
              <a:t> </a:t>
            </a:r>
            <a:r>
              <a:rPr lang="en-US" sz="1806" dirty="0" err="1"/>
              <a:t>sarà</a:t>
            </a:r>
            <a:r>
              <a:rPr lang="en-US" sz="1806" dirty="0"/>
              <a:t> </a:t>
            </a:r>
            <a:r>
              <a:rPr lang="en-US" sz="1806" dirty="0" err="1"/>
              <a:t>salvata</a:t>
            </a:r>
            <a:r>
              <a:rPr lang="en-US" sz="1806" dirty="0"/>
              <a:t> </a:t>
            </a:r>
            <a:r>
              <a:rPr lang="en-US" sz="1806" dirty="0" err="1"/>
              <a:t>nel</a:t>
            </a:r>
            <a:r>
              <a:rPr lang="en-US" sz="1806" dirty="0"/>
              <a:t>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Nel DB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introdotto</a:t>
            </a:r>
            <a:r>
              <a:rPr lang="en-US" sz="2000" dirty="0"/>
              <a:t> un </a:t>
            </a:r>
            <a:r>
              <a:rPr lang="en-US" sz="2000" dirty="0" err="1"/>
              <a:t>attributo</a:t>
            </a:r>
            <a:r>
              <a:rPr lang="en-US" sz="2000" dirty="0"/>
              <a:t> per </a:t>
            </a:r>
            <a:r>
              <a:rPr lang="en-US" sz="2000" dirty="0" err="1"/>
              <a:t>etichettare</a:t>
            </a:r>
            <a:r>
              <a:rPr lang="en-US" sz="2000" dirty="0"/>
              <a:t> la </a:t>
            </a:r>
            <a:r>
              <a:rPr lang="en-US" sz="2000" dirty="0" err="1"/>
              <a:t>rilevazione</a:t>
            </a:r>
            <a:r>
              <a:rPr lang="en-US" sz="2000" dirty="0"/>
              <a:t>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update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99D0CC3B-E25A-4F58-AA4D-1234F863B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2510"/>
              </p:ext>
            </p:extLst>
          </p:nvPr>
        </p:nvGraphicFramePr>
        <p:xfrm>
          <a:off x="201478" y="4067548"/>
          <a:ext cx="4440348" cy="214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174">
                  <a:extLst>
                    <a:ext uri="{9D8B030D-6E8A-4147-A177-3AD203B41FA5}">
                      <a16:colId xmlns:a16="http://schemas.microsoft.com/office/drawing/2014/main" val="290980132"/>
                    </a:ext>
                  </a:extLst>
                </a:gridCol>
                <a:gridCol w="2220174">
                  <a:extLst>
                    <a:ext uri="{9D8B030D-6E8A-4147-A177-3AD203B41FA5}">
                      <a16:colId xmlns:a16="http://schemas.microsoft.com/office/drawing/2014/main" val="3570348815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Nome Etichetta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942"/>
                  </a:ext>
                </a:extLst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MKR1000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salvataggio</a:t>
                      </a:r>
                      <a:r>
                        <a:rPr lang="en-US" sz="1400" dirty="0"/>
                        <a:t> senza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anomali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04225"/>
                  </a:ext>
                </a:extLst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ESP8266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salvataggio</a:t>
                      </a:r>
                      <a:r>
                        <a:rPr lang="en-US" sz="1400" dirty="0"/>
                        <a:t> senza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anomali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071"/>
                  </a:ext>
                </a:extLst>
              </a:tr>
              <a:tr h="734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MKR1000-ESP8266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rilevazione</a:t>
                      </a:r>
                      <a:r>
                        <a:rPr lang="en-US" sz="1400" dirty="0"/>
                        <a:t> senza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anomali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entrambi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sistemi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53175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11F33E0F-90D0-4BFA-A70B-51E859D48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27497"/>
              </p:ext>
            </p:extLst>
          </p:nvPr>
        </p:nvGraphicFramePr>
        <p:xfrm>
          <a:off x="4843302" y="4067548"/>
          <a:ext cx="4061194" cy="214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97">
                  <a:extLst>
                    <a:ext uri="{9D8B030D-6E8A-4147-A177-3AD203B41FA5}">
                      <a16:colId xmlns:a16="http://schemas.microsoft.com/office/drawing/2014/main" val="290980132"/>
                    </a:ext>
                  </a:extLst>
                </a:gridCol>
                <a:gridCol w="2030597">
                  <a:extLst>
                    <a:ext uri="{9D8B030D-6E8A-4147-A177-3AD203B41FA5}">
                      <a16:colId xmlns:a16="http://schemas.microsoft.com/office/drawing/2014/main" val="3570348815"/>
                    </a:ext>
                  </a:extLst>
                </a:gridCol>
              </a:tblGrid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Nome Etichetta</a:t>
                      </a:r>
                    </a:p>
                  </a:txBody>
                  <a:tcPr>
                    <a:solidFill>
                      <a:srgbClr val="FC4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Descrizione</a:t>
                      </a:r>
                    </a:p>
                  </a:txBody>
                  <a:tcPr>
                    <a:solidFill>
                      <a:srgbClr val="FC4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1942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MKR1000 error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allerta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04225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ESP8266 error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allerta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071"/>
                  </a:ext>
                </a:extLst>
              </a:tr>
              <a:tr h="921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allerta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durante</a:t>
                      </a:r>
                      <a:r>
                        <a:rPr lang="en-US" sz="1400" dirty="0"/>
                        <a:t> la </a:t>
                      </a:r>
                      <a:r>
                        <a:rPr lang="en-US" sz="1400" dirty="0" err="1"/>
                        <a:t>rilevazione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entrambi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sistemi</a:t>
                      </a:r>
                      <a:endParaRPr lang="en-US" sz="1400" dirty="0"/>
                    </a:p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5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Telgram</a:t>
            </a:r>
            <a:r>
              <a:rPr lang="en-US" dirty="0"/>
              <a:t> bot of Assignment 3</a:t>
            </a:r>
          </a:p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xxxx - Laboratorio 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542" y="1022251"/>
            <a:ext cx="4459458" cy="5348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6" b="1" dirty="0">
                <a:solidFill>
                  <a:schemeClr val="bg2">
                    <a:lumMod val="50000"/>
                  </a:schemeClr>
                </a:solidFill>
              </a:rPr>
              <a:t>Home Monitoring: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richiedere i valori dell’intero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richiedere un singolo valore del sistema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ricevere messaggi di allerta dal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6" b="1" dirty="0">
                <a:solidFill>
                  <a:srgbClr val="00B050"/>
                </a:solidFill>
              </a:rPr>
              <a:t>Health Monitoring: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dirty="0" err="1"/>
              <a:t>ricevere</a:t>
            </a:r>
            <a:r>
              <a:rPr lang="en-US" sz="1612" dirty="0"/>
              <a:t> </a:t>
            </a:r>
            <a:r>
              <a:rPr lang="it-IT" sz="1612" dirty="0"/>
              <a:t>messaggi</a:t>
            </a:r>
            <a:r>
              <a:rPr lang="en-US" sz="1612" dirty="0"/>
              <a:t> di </a:t>
            </a:r>
            <a:r>
              <a:rPr lang="en-US" sz="1612" dirty="0" err="1"/>
              <a:t>allerta</a:t>
            </a:r>
            <a:r>
              <a:rPr lang="en-US" sz="1612" dirty="0"/>
              <a:t> dal </a:t>
            </a:r>
            <a:r>
              <a:rPr lang="en-US" sz="1612" dirty="0" err="1"/>
              <a:t>sistema</a:t>
            </a:r>
            <a:endParaRPr lang="en-US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r>
              <a:rPr lang="en-US" sz="1612" dirty="0"/>
              <a:t>	</a:t>
            </a:r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it-IT" sz="1612" dirty="0"/>
          </a:p>
          <a:p>
            <a:pPr marL="421928" lvl="1" indent="0">
              <a:buNone/>
            </a:pPr>
            <a:endParaRPr lang="it-IT" sz="1612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A0AB390-ABA9-458E-90E4-FC48813D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7" y="1159131"/>
            <a:ext cx="4539735" cy="50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336F-8C82-448D-9F09-6565754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Power</a:t>
            </a:r>
            <a:r>
              <a:rPr lang="it-IT" dirty="0"/>
              <a:t> </a:t>
            </a:r>
            <a:r>
              <a:rPr lang="it-IT" dirty="0" err="1"/>
              <a:t>consumption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46359-0F09-4715-AAE8-D3ED9A07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EA77C-D416-412A-B691-8CB8A81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xxxx - Laboratorio IoT@UniMiB</a:t>
            </a:r>
            <a:endParaRPr lang="it-IT" dirty="0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1B8C86D3-018B-427B-914D-0395B5A36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6493263" cy="325443"/>
          </a:xfrm>
        </p:spPr>
        <p:txBody>
          <a:bodyPr/>
          <a:lstStyle/>
          <a:p>
            <a:r>
              <a:rPr lang="en-US" dirty="0"/>
              <a:t>Deep sleep mode and normal mode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modalità:</a:t>
            </a:r>
          </a:p>
          <a:p>
            <a:pPr marL="285750" indent="-285750">
              <a:buFontTx/>
              <a:buChar char="-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NORMALE: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funzionalità sotto-elencate sono tutte in ON, il dispositivo ha un elevato consumo, anche quando non utilizza determinate caratteristiche del sistema </a:t>
            </a:r>
          </a:p>
          <a:p>
            <a:pPr marL="285750" indent="-285750">
              <a:buFontTx/>
              <a:buChar char="-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SLEEP: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 ha un risparmio nei consumi, ottimizzando al meglio le funzionalità del sistema considerato e utilizzando un risparmio energetico per le caratteristiche non necessarie in un determinato momento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8BA2438-77FB-45F7-877D-EB5485FE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262" y="1229297"/>
            <a:ext cx="2411234" cy="241123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39F6A12-E131-414B-867D-EF05D11D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92" y="4006874"/>
            <a:ext cx="4562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336F-8C82-448D-9F09-6565754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Power</a:t>
            </a:r>
            <a:r>
              <a:rPr lang="it-IT" dirty="0"/>
              <a:t> </a:t>
            </a:r>
            <a:r>
              <a:rPr lang="it-IT" dirty="0" err="1"/>
              <a:t>consumption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46359-0F09-4715-AAE8-D3ED9A07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EA77C-D416-412A-B691-8CB8A81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xxxx - Laboratorio IoT@UniMiB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contenuto 12">
                <a:extLst>
                  <a:ext uri="{FF2B5EF4-FFF2-40B4-BE49-F238E27FC236}">
                    <a16:creationId xmlns:a16="http://schemas.microsoft.com/office/drawing/2014/main" id="{1B8C86D3-018B-427B-914D-0395B5A36BC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-1" y="562107"/>
                <a:ext cx="6493263" cy="325443"/>
              </a:xfrm>
            </p:spPr>
            <p:txBody>
              <a:bodyPr/>
              <a:lstStyle/>
              <a:p>
                <a:r>
                  <a:rPr lang="en-US" dirty="0"/>
                  <a:t>Deep sleep mode and normal mode: Measurement</a:t>
                </a:r>
              </a:p>
              <a:p>
                <a:r>
                  <a:rPr lang="it-IT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Misurazione: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NORMALE: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0.08 µA </a:t>
                </a:r>
                <a14:m>
                  <m:oMath xmlns:m="http://schemas.openxmlformats.org/officeDocument/2006/math">
                    <m:r>
                      <a:rPr lang="it-IT" sz="18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lang="it-IT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 </a:t>
                </a:r>
                <a:r>
                  <a:rPr lang="it-IT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</a:t>
                </a:r>
                <a:endPara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it-IT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DEEP SLEEP:</a:t>
                </a:r>
                <a:r>
                  <a:rPr lang="it-IT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0.01 µA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10 mA</a:t>
                </a:r>
              </a:p>
              <a:p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Segnaposto contenuto 12">
                <a:extLst>
                  <a:ext uri="{FF2B5EF4-FFF2-40B4-BE49-F238E27FC236}">
                    <a16:creationId xmlns:a16="http://schemas.microsoft.com/office/drawing/2014/main" id="{1B8C86D3-018B-427B-914D-0395B5A36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-1" y="562107"/>
                <a:ext cx="6493263" cy="325443"/>
              </a:xfrm>
              <a:blipFill>
                <a:blip r:embed="rId4"/>
                <a:stretch>
                  <a:fillRect b="-47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t_video6010084587835754222">
            <a:hlinkClick r:id="" action="ppaction://media"/>
            <a:extLst>
              <a:ext uri="{FF2B5EF4-FFF2-40B4-BE49-F238E27FC236}">
                <a16:creationId xmlns:a16="http://schemas.microsoft.com/office/drawing/2014/main" id="{9F6E364E-0C0B-454E-89F6-C4208C7FC1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17589" y="1094030"/>
            <a:ext cx="2945244" cy="49089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B00A21-DACC-42DA-B089-678A80C86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598" y="2950698"/>
            <a:ext cx="2956544" cy="2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336F-8C82-448D-9F09-6565754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</a:t>
            </a:r>
            <a:r>
              <a:rPr lang="it-IT" dirty="0" err="1"/>
              <a:t>consumption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46359-0F09-4715-AAE8-D3ED9A07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EA77C-D416-412A-B691-8CB8A81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xxxx - Laboratorio IoT@UniMiB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A164B6F0-7F29-40E1-9A10-15B642B95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094067"/>
              </p:ext>
            </p:extLst>
          </p:nvPr>
        </p:nvGraphicFramePr>
        <p:xfrm>
          <a:off x="2637452" y="2040556"/>
          <a:ext cx="3867973" cy="14610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7433">
                  <a:extLst>
                    <a:ext uri="{9D8B030D-6E8A-4147-A177-3AD203B41FA5}">
                      <a16:colId xmlns:a16="http://schemas.microsoft.com/office/drawing/2014/main" val="2498134417"/>
                    </a:ext>
                  </a:extLst>
                </a:gridCol>
                <a:gridCol w="1151281">
                  <a:extLst>
                    <a:ext uri="{9D8B030D-6E8A-4147-A177-3AD203B41FA5}">
                      <a16:colId xmlns:a16="http://schemas.microsoft.com/office/drawing/2014/main" val="413355263"/>
                    </a:ext>
                  </a:extLst>
                </a:gridCol>
                <a:gridCol w="1209259">
                  <a:extLst>
                    <a:ext uri="{9D8B030D-6E8A-4147-A177-3AD203B41FA5}">
                      <a16:colId xmlns:a16="http://schemas.microsoft.com/office/drawing/2014/main" val="72824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MODALITÀ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NORMALE</a:t>
                      </a:r>
                    </a:p>
                  </a:txBody>
                  <a:tcPr>
                    <a:solidFill>
                      <a:schemeClr val="bg1">
                        <a:alpha val="7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BATTERIA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2300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80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80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STIMA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 h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 h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43649"/>
                  </a:ext>
                </a:extLst>
              </a:tr>
            </a:tbl>
          </a:graphicData>
        </a:graphic>
      </p:graphicFrame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1B8C86D3-018B-427B-914D-0395B5A36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Difference about consumption of deep sleep mode and normal mode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14" name="Segnaposto contenuto 9">
            <a:extLst>
              <a:ext uri="{FF2B5EF4-FFF2-40B4-BE49-F238E27FC236}">
                <a16:creationId xmlns:a16="http://schemas.microsoft.com/office/drawing/2014/main" id="{3CFD6592-E5F7-497C-AEF0-B71FFFA99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75913"/>
              </p:ext>
            </p:extLst>
          </p:nvPr>
        </p:nvGraphicFramePr>
        <p:xfrm>
          <a:off x="4816095" y="4619100"/>
          <a:ext cx="3867973" cy="14610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7433">
                  <a:extLst>
                    <a:ext uri="{9D8B030D-6E8A-4147-A177-3AD203B41FA5}">
                      <a16:colId xmlns:a16="http://schemas.microsoft.com/office/drawing/2014/main" val="2498134417"/>
                    </a:ext>
                  </a:extLst>
                </a:gridCol>
                <a:gridCol w="1151281">
                  <a:extLst>
                    <a:ext uri="{9D8B030D-6E8A-4147-A177-3AD203B41FA5}">
                      <a16:colId xmlns:a16="http://schemas.microsoft.com/office/drawing/2014/main" val="413355263"/>
                    </a:ext>
                  </a:extLst>
                </a:gridCol>
                <a:gridCol w="1209259">
                  <a:extLst>
                    <a:ext uri="{9D8B030D-6E8A-4147-A177-3AD203B41FA5}">
                      <a16:colId xmlns:a16="http://schemas.microsoft.com/office/drawing/2014/main" val="72824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MODALITÀ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DEEP SLEEP </a:t>
                      </a:r>
                    </a:p>
                  </a:txBody>
                  <a:tcPr>
                    <a:solidFill>
                      <a:schemeClr val="bg1">
                        <a:alpha val="7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BATTERIA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rgbClr val="CEEAB0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2300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rgbClr val="CEEAB0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STIMA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 h</a:t>
                      </a:r>
                    </a:p>
                  </a:txBody>
                  <a:tcPr>
                    <a:solidFill>
                      <a:srgbClr val="CEEAB0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146 h</a:t>
                      </a:r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43649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531DAEEC-AA6D-4549-9FF5-05127614A3AD}"/>
              </a:ext>
            </a:extLst>
          </p:cNvPr>
          <p:cNvSpPr/>
          <p:nvPr/>
        </p:nvSpPr>
        <p:spPr>
          <a:xfrm>
            <a:off x="327489" y="3812952"/>
            <a:ext cx="4191613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/>
              <a:t>Consumo 1 rilevazione ogni </a:t>
            </a:r>
            <a:r>
              <a:rPr lang="it-IT" sz="1600" dirty="0" err="1"/>
              <a:t>min</a:t>
            </a:r>
            <a:r>
              <a:rPr lang="it-IT" sz="1600" dirty="0"/>
              <a:t>:</a:t>
            </a:r>
          </a:p>
          <a:p>
            <a:pPr algn="ctr"/>
            <a:r>
              <a:rPr lang="it-IT" sz="1600" dirty="0"/>
              <a:t>(ATTUALE)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EE68212-BDB8-40D2-A3E2-2BADCD4B0782}"/>
              </a:ext>
            </a:extLst>
          </p:cNvPr>
          <p:cNvSpPr/>
          <p:nvPr/>
        </p:nvSpPr>
        <p:spPr>
          <a:xfrm>
            <a:off x="4571438" y="3812952"/>
            <a:ext cx="4357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/>
              <a:t>Consumo 1 rilevazione ogni 30 </a:t>
            </a:r>
            <a:r>
              <a:rPr lang="it-IT" sz="1600" dirty="0" err="1"/>
              <a:t>min</a:t>
            </a:r>
            <a:r>
              <a:rPr lang="it-IT" sz="1600" dirty="0"/>
              <a:t>:</a:t>
            </a:r>
          </a:p>
          <a:p>
            <a:pPr algn="ctr"/>
            <a:r>
              <a:rPr lang="it-IT" sz="1600" dirty="0"/>
              <a:t>(IDEALE)</a:t>
            </a:r>
          </a:p>
        </p:txBody>
      </p:sp>
      <p:graphicFrame>
        <p:nvGraphicFramePr>
          <p:cNvPr id="11" name="Segnaposto contenuto 9">
            <a:extLst>
              <a:ext uri="{FF2B5EF4-FFF2-40B4-BE49-F238E27FC236}">
                <a16:creationId xmlns:a16="http://schemas.microsoft.com/office/drawing/2014/main" id="{6DD7164E-A030-427E-B1B0-286E599CA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666106"/>
              </p:ext>
            </p:extLst>
          </p:nvPr>
        </p:nvGraphicFramePr>
        <p:xfrm>
          <a:off x="489310" y="4619100"/>
          <a:ext cx="3867973" cy="14610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7433">
                  <a:extLst>
                    <a:ext uri="{9D8B030D-6E8A-4147-A177-3AD203B41FA5}">
                      <a16:colId xmlns:a16="http://schemas.microsoft.com/office/drawing/2014/main" val="2498134417"/>
                    </a:ext>
                  </a:extLst>
                </a:gridCol>
                <a:gridCol w="1151281">
                  <a:extLst>
                    <a:ext uri="{9D8B030D-6E8A-4147-A177-3AD203B41FA5}">
                      <a16:colId xmlns:a16="http://schemas.microsoft.com/office/drawing/2014/main" val="413355263"/>
                    </a:ext>
                  </a:extLst>
                </a:gridCol>
                <a:gridCol w="1209259">
                  <a:extLst>
                    <a:ext uri="{9D8B030D-6E8A-4147-A177-3AD203B41FA5}">
                      <a16:colId xmlns:a16="http://schemas.microsoft.com/office/drawing/2014/main" val="72824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MODALITÀ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DEEP SLEEP </a:t>
                      </a:r>
                    </a:p>
                  </a:txBody>
                  <a:tcPr>
                    <a:solidFill>
                      <a:schemeClr val="bg1">
                        <a:alpha val="7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BATTERIA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rgbClr val="FFE389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2300 </a:t>
                      </a:r>
                      <a:r>
                        <a:rPr lang="it-IT" dirty="0" err="1"/>
                        <a:t>mAh</a:t>
                      </a:r>
                      <a:endParaRPr lang="it-IT" dirty="0"/>
                    </a:p>
                  </a:txBody>
                  <a:tcPr>
                    <a:solidFill>
                      <a:srgbClr val="FF963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rgbClr val="FFE389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 </a:t>
                      </a:r>
                      <a:r>
                        <a:rPr lang="it-IT" dirty="0" err="1"/>
                        <a:t>mA</a:t>
                      </a:r>
                      <a:endParaRPr lang="it-IT" dirty="0"/>
                    </a:p>
                  </a:txBody>
                  <a:tcPr>
                    <a:solidFill>
                      <a:srgbClr val="FF963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STIMA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 h</a:t>
                      </a:r>
                    </a:p>
                  </a:txBody>
                  <a:tcPr>
                    <a:solidFill>
                      <a:srgbClr val="FFE389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 h</a:t>
                      </a:r>
                    </a:p>
                  </a:txBody>
                  <a:tcPr>
                    <a:solidFill>
                      <a:srgbClr val="FF963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43649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531DAEEC-AA6D-4549-9FF5-05127614A3AD}"/>
              </a:ext>
            </a:extLst>
          </p:cNvPr>
          <p:cNvSpPr/>
          <p:nvPr/>
        </p:nvSpPr>
        <p:spPr>
          <a:xfrm>
            <a:off x="930732" y="1278199"/>
            <a:ext cx="7281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/>
              <a:t>Consumo 1 rilevazione ogni 5 sec:</a:t>
            </a:r>
          </a:p>
          <a:p>
            <a:pPr algn="ctr"/>
            <a:r>
              <a:rPr lang="it-IT" sz="1600" dirty="0"/>
              <a:t>(SENZA DEEP SLEEP)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9932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336F-8C82-448D-9F09-6565754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</a:t>
            </a:r>
            <a:r>
              <a:rPr lang="it-IT" dirty="0" err="1"/>
              <a:t>Consumption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46359-0F09-4715-AAE8-D3ED9A07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EA77C-D416-412A-B691-8CB8A81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xxxx - Laboratorio IoT@UniMiB</a:t>
            </a:r>
            <a:endParaRPr lang="it-IT" dirty="0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1B8C86D3-018B-427B-914D-0395B5A36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003324" cy="325443"/>
          </a:xfrm>
        </p:spPr>
        <p:txBody>
          <a:bodyPr/>
          <a:lstStyle/>
          <a:p>
            <a:r>
              <a:rPr lang="en-US" dirty="0"/>
              <a:t>Work’s difference about deep sleep mode e normal mode 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Funzionamento:</a:t>
            </a:r>
          </a:p>
          <a:p>
            <a:pPr marL="285750" indent="-285750">
              <a:buFontTx/>
              <a:buChar char="-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NORMALE: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funzionamento è il medesimo dell’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assignment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2.</a:t>
            </a:r>
          </a:p>
          <a:p>
            <a:pPr marL="285750" indent="-285750">
              <a:buFontTx/>
              <a:buChar char="-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SLEEP: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sarà impostata la possibilità di poter accendere/spegnere i sensori, e di poter attivare/disattivare la modalità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per lasciare ogni possibilità a chi utilizza l’applicazione. Una volta attivata la modalità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il dispositivo rileverà i dati dei sensori, li invierà alla web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andrà in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1 minuto, per poi riprendere le operazioni ciclicamente.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N.B.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minuto è una misura di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seconda delle diverse applicazioni si può aumentare il tempo di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(ad esempio a 30 minuti)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21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39094</TotalTime>
  <Words>826</Words>
  <Application>Microsoft Office PowerPoint</Application>
  <PresentationFormat>Presentazione su schermo (4:3)</PresentationFormat>
  <Paragraphs>189</Paragraphs>
  <Slides>10</Slides>
  <Notes>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Courier New</vt:lpstr>
      <vt:lpstr>Wingdings</vt:lpstr>
      <vt:lpstr>Wingdings 2</vt:lpstr>
      <vt:lpstr>Sella</vt:lpstr>
      <vt:lpstr>1_Sella</vt:lpstr>
      <vt:lpstr>2_Sella</vt:lpstr>
      <vt:lpstr>Presentazione standard di PowerPoint</vt:lpstr>
      <vt:lpstr>Materials</vt:lpstr>
      <vt:lpstr>Method</vt:lpstr>
      <vt:lpstr>Method</vt:lpstr>
      <vt:lpstr>Telegram Bot</vt:lpstr>
      <vt:lpstr>Power consumption</vt:lpstr>
      <vt:lpstr>Power consumption</vt:lpstr>
      <vt:lpstr>Power consumption</vt:lpstr>
      <vt:lpstr>Power Consumption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l.virgilio1@campus.unimib.it</cp:lastModifiedBy>
  <cp:revision>812</cp:revision>
  <cp:lastPrinted>2019-04-08T11:17:13Z</cp:lastPrinted>
  <dcterms:created xsi:type="dcterms:W3CDTF">2011-04-16T15:48:33Z</dcterms:created>
  <dcterms:modified xsi:type="dcterms:W3CDTF">2019-05-29T16:22:05Z</dcterms:modified>
</cp:coreProperties>
</file>