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21"/>
  </p:notesMasterIdLst>
  <p:handoutMasterIdLst>
    <p:handoutMasterId r:id="rId22"/>
  </p:handoutMasterIdLst>
  <p:sldIdLst>
    <p:sldId id="256" r:id="rId4"/>
    <p:sldId id="551" r:id="rId5"/>
    <p:sldId id="582" r:id="rId6"/>
    <p:sldId id="555" r:id="rId7"/>
    <p:sldId id="569" r:id="rId8"/>
    <p:sldId id="579" r:id="rId9"/>
    <p:sldId id="570" r:id="rId10"/>
    <p:sldId id="571" r:id="rId11"/>
    <p:sldId id="576" r:id="rId12"/>
    <p:sldId id="577" r:id="rId13"/>
    <p:sldId id="572" r:id="rId14"/>
    <p:sldId id="581" r:id="rId15"/>
    <p:sldId id="578" r:id="rId16"/>
    <p:sldId id="573" r:id="rId17"/>
    <p:sldId id="574" r:id="rId18"/>
    <p:sldId id="559" r:id="rId19"/>
    <p:sldId id="552" r:id="rId20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C4F42"/>
    <a:srgbClr val="FF2600"/>
    <a:srgbClr val="FF963F"/>
    <a:srgbClr val="FFE389"/>
    <a:srgbClr val="FFD13F"/>
    <a:srgbClr val="FF7600"/>
    <a:srgbClr val="CEEAB0"/>
    <a:srgbClr val="92D050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 autoAdjust="0"/>
    <p:restoredTop sz="94771" autoAdjust="0"/>
  </p:normalViewPr>
  <p:slideViewPr>
    <p:cSldViewPr snapToGrid="0" snapToObjects="1">
      <p:cViewPr varScale="1">
        <p:scale>
          <a:sx n="63" d="100"/>
          <a:sy n="63" d="100"/>
        </p:scale>
        <p:origin x="16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19/06/2019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19/06/2019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‹N›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‹N›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913448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795676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Assignment 4: Adaptive Sensor Networks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Mirko Rima 793435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Samuele Ventura 793060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Luca Virgilio 794866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Esp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10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Web Page: Remove </a:t>
            </a:r>
            <a:r>
              <a:rPr lang="en-US" dirty="0" err="1"/>
              <a:t>Esp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0578271-17BE-42E8-B6B1-5ECF7B6CF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14" r="64489" b="45492"/>
          <a:stretch/>
        </p:blipFill>
        <p:spPr>
          <a:xfrm>
            <a:off x="1383741" y="1021901"/>
            <a:ext cx="5014951" cy="152645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073E13-8BA9-4188-B5A8-0654D862D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294" r="70440" b="50000"/>
          <a:stretch/>
        </p:blipFill>
        <p:spPr>
          <a:xfrm>
            <a:off x="1704704" y="4819366"/>
            <a:ext cx="5018547" cy="1526457"/>
          </a:xfrm>
          <a:prstGeom prst="rect">
            <a:avLst/>
          </a:prstGeom>
        </p:spPr>
      </p:pic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E76166EC-A8D3-4F98-84F1-66075A515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604848"/>
              </p:ext>
            </p:extLst>
          </p:nvPr>
        </p:nvGraphicFramePr>
        <p:xfrm>
          <a:off x="6745937" y="2038336"/>
          <a:ext cx="944067" cy="354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Image" r:id="rId5" imgW="1269720" imgH="4774320" progId="Photoshop.Image.19">
                  <p:embed/>
                </p:oleObj>
              </mc:Choice>
              <mc:Fallback>
                <p:oleObj name="Image" r:id="rId5" imgW="1269720" imgH="4774320" progId="Photoshop.Image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5937" y="2038336"/>
                        <a:ext cx="944067" cy="354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magine 13">
            <a:extLst>
              <a:ext uri="{FF2B5EF4-FFF2-40B4-BE49-F238E27FC236}">
                <a16:creationId xmlns:a16="http://schemas.microsoft.com/office/drawing/2014/main" id="{AB7E6C5A-6A49-4F60-A39F-E4BA91E1C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477" y="2703859"/>
            <a:ext cx="3885322" cy="1811550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D16098CE-9223-4AE8-A16F-B5AC547D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680" y="914329"/>
            <a:ext cx="2321168" cy="110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33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687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Rilevation</a:t>
            </a:r>
            <a:r>
              <a:rPr lang="en-US" dirty="0"/>
              <a:t> and Alert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Nella pagina web saranno mostrati sia i valori rilevati dai sensori, sia i messaggi di allerta, se presenti.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11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</a:t>
            </a:r>
            <a:r>
              <a:rPr lang="en-US" dirty="0" err="1"/>
              <a:t>Rilevation</a:t>
            </a:r>
            <a:r>
              <a:rPr lang="en-US" dirty="0"/>
              <a:t> and Alert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71" y="2365131"/>
            <a:ext cx="4895797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Alcuni messaggi di allerta saranno notificati dopo alcuni cicli di rilevazione, per aumentare la confidenza del sensore.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</a:t>
            </a:r>
            <a:r>
              <a:rPr lang="en-US" sz="2000" dirty="0" err="1"/>
              <a:t>alcuni</a:t>
            </a:r>
            <a:r>
              <a:rPr lang="en-US" sz="2000" dirty="0"/>
              <a:t> </a:t>
            </a:r>
            <a:r>
              <a:rPr lang="en-US" sz="2000" dirty="0" err="1"/>
              <a:t>messaggi</a:t>
            </a:r>
            <a:r>
              <a:rPr lang="en-US" sz="2000" dirty="0"/>
              <a:t> di </a:t>
            </a:r>
            <a:r>
              <a:rPr lang="en-US" sz="2000" dirty="0" err="1"/>
              <a:t>errore</a:t>
            </a:r>
            <a:r>
              <a:rPr lang="en-US" sz="2000" dirty="0"/>
              <a:t> (</a:t>
            </a:r>
            <a:r>
              <a:rPr lang="en-US" sz="2000" dirty="0" err="1"/>
              <a:t>arresto</a:t>
            </a:r>
            <a:r>
              <a:rPr lang="en-US" sz="2000" dirty="0"/>
              <a:t> </a:t>
            </a:r>
            <a:r>
              <a:rPr lang="en-US" sz="2000" dirty="0" err="1"/>
              <a:t>cardiaco</a:t>
            </a:r>
            <a:r>
              <a:rPr lang="en-US" sz="2000" dirty="0"/>
              <a:t>, </a:t>
            </a:r>
            <a:r>
              <a:rPr lang="en-US" sz="2000" dirty="0" err="1"/>
              <a:t>caduta</a:t>
            </a:r>
            <a:r>
              <a:rPr lang="en-US" sz="2000" dirty="0"/>
              <a:t>, </a:t>
            </a:r>
            <a:r>
              <a:rPr lang="en-US" sz="2000" dirty="0" err="1"/>
              <a:t>ecc</a:t>
            </a:r>
            <a:r>
              <a:rPr lang="en-US" sz="2000" dirty="0"/>
              <a:t>.)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implementato</a:t>
            </a:r>
            <a:r>
              <a:rPr lang="en-US" sz="2000" dirty="0"/>
              <a:t> un </a:t>
            </a:r>
            <a:r>
              <a:rPr lang="en-US" sz="2000" dirty="0" err="1"/>
              <a:t>invio</a:t>
            </a:r>
            <a:r>
              <a:rPr lang="en-US" sz="2000" dirty="0"/>
              <a:t> di </a:t>
            </a:r>
            <a:r>
              <a:rPr lang="en-US" sz="2000" dirty="0" err="1"/>
              <a:t>allerta</a:t>
            </a:r>
            <a:r>
              <a:rPr lang="en-US" sz="2000" dirty="0"/>
              <a:t> </a:t>
            </a:r>
            <a:r>
              <a:rPr lang="en-US" sz="2000" dirty="0" err="1"/>
              <a:t>istantaneo</a:t>
            </a:r>
            <a:r>
              <a:rPr lang="en-US" sz="2000" dirty="0"/>
              <a:t>, </a:t>
            </a:r>
            <a:r>
              <a:rPr lang="en-US" sz="2000" dirty="0" err="1"/>
              <a:t>poiché</a:t>
            </a:r>
            <a:r>
              <a:rPr lang="en-US" sz="2000" dirty="0"/>
              <a:t> la </a:t>
            </a:r>
            <a:r>
              <a:rPr lang="en-US" sz="2000" dirty="0" err="1"/>
              <a:t>tempestività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suddetti</a:t>
            </a:r>
            <a:r>
              <a:rPr lang="en-US" sz="2000" dirty="0"/>
              <a:t> </a:t>
            </a:r>
            <a:r>
              <a:rPr lang="en-US" sz="2000" dirty="0" err="1"/>
              <a:t>messaggi</a:t>
            </a:r>
            <a:r>
              <a:rPr lang="en-US" sz="2000" dirty="0"/>
              <a:t> è </a:t>
            </a:r>
            <a:r>
              <a:rPr lang="en-US" sz="2000" dirty="0" err="1"/>
              <a:t>ritenuta</a:t>
            </a:r>
            <a:r>
              <a:rPr lang="en-US" sz="2000" dirty="0"/>
              <a:t> di </a:t>
            </a:r>
            <a:r>
              <a:rPr lang="en-US" sz="2000" dirty="0" err="1"/>
              <a:t>importanza</a:t>
            </a:r>
            <a:r>
              <a:rPr lang="en-US" sz="2000" dirty="0"/>
              <a:t> </a:t>
            </a:r>
            <a:r>
              <a:rPr lang="en-US" sz="2000" dirty="0" err="1"/>
              <a:t>vitale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Alert Method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71BCF5A-8C22-475F-8EE6-F42D5CBD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4" y="3800187"/>
            <a:ext cx="1881394" cy="17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6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670C8-60C5-42A5-8652-FC5E90E6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- Web Page </a:t>
            </a:r>
            <a:r>
              <a:rPr lang="it-IT" dirty="0" err="1"/>
              <a:t>comunication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A854E-9427-4469-BBCC-E2CBA761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Per aggiornare i dati mostrati nelle pagine web (valori sensori, allerte e gestione nodi nella rete) si è sfruttato il meccanismo delle web </a:t>
            </a:r>
            <a:r>
              <a:rPr lang="it-IT" sz="2000" dirty="0" err="1"/>
              <a:t>socket</a:t>
            </a:r>
            <a:r>
              <a:rPr lang="it-IT" sz="2000" dirty="0"/>
              <a:t> che permettono di creare un canale di comunicazione full duplex, tra il server e la pagina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Per poter mostrare i valori corretti, nel caso siano attivi più nodi con collegati sensori dello stesso nome, ogni pagina rimane in ascolto solamente sulla </a:t>
            </a:r>
            <a:r>
              <a:rPr lang="it-IT" sz="2000" dirty="0" err="1"/>
              <a:t>socket</a:t>
            </a:r>
            <a:r>
              <a:rPr lang="it-IT" sz="2000" dirty="0"/>
              <a:t> identificata con l’id univoco (MAC </a:t>
            </a:r>
            <a:r>
              <a:rPr lang="it-IT" sz="2000" dirty="0" err="1"/>
              <a:t>address</a:t>
            </a:r>
            <a:r>
              <a:rPr lang="it-IT" sz="2000" dirty="0"/>
              <a:t>) del nodo che si sta osservando.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E5CA32-CB0A-4617-8406-3C47095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E2C54AC-08C7-420D-AB50-C3D3609988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Socket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B7919-255B-4D75-8219-861EBDF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894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La </a:t>
            </a:r>
            <a:r>
              <a:rPr lang="en-US" sz="2000" dirty="0" err="1"/>
              <a:t>tabella</a:t>
            </a:r>
            <a:r>
              <a:rPr lang="en-US" sz="2000" dirty="0"/>
              <a:t> </a:t>
            </a:r>
            <a:r>
              <a:rPr lang="en-US" sz="2000" dirty="0" err="1"/>
              <a:t>dell’MKR</a:t>
            </a:r>
            <a:r>
              <a:rPr lang="en-US" sz="2000" dirty="0"/>
              <a:t> è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DB </a:t>
            </a:r>
            <a:r>
              <a:rPr lang="en-US" sz="2000" dirty="0" err="1"/>
              <a:t>poichè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nodo</a:t>
            </a:r>
            <a:r>
              <a:rPr lang="en-US" sz="2000" dirty="0"/>
              <a:t> </a:t>
            </a:r>
            <a:r>
              <a:rPr lang="en-US" sz="2000" dirty="0" err="1"/>
              <a:t>centrale</a:t>
            </a:r>
            <a:r>
              <a:rPr lang="en-US" sz="2000" dirty="0"/>
              <a:t> è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Le </a:t>
            </a:r>
            <a:r>
              <a:rPr lang="en-US" sz="2000" dirty="0" err="1"/>
              <a:t>tabelle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esp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create </a:t>
            </a:r>
            <a:r>
              <a:rPr lang="en-US" sz="2000" dirty="0" err="1"/>
              <a:t>dinamicamente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 in cui </a:t>
            </a:r>
            <a:r>
              <a:rPr lang="en-US" sz="2000" dirty="0" err="1"/>
              <a:t>l’esp</a:t>
            </a:r>
            <a:r>
              <a:rPr lang="en-US" sz="2000" dirty="0"/>
              <a:t> </a:t>
            </a:r>
            <a:r>
              <a:rPr lang="en-US" sz="2000" dirty="0" err="1"/>
              <a:t>invia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modello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propria </a:t>
            </a:r>
            <a:r>
              <a:rPr lang="en-US" sz="2000" dirty="0" err="1"/>
              <a:t>struttura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6" dirty="0"/>
              <a:t>Il </a:t>
            </a:r>
            <a:r>
              <a:rPr lang="en-US" sz="1806" dirty="0" err="1"/>
              <a:t>nome</a:t>
            </a:r>
            <a:r>
              <a:rPr lang="en-US" sz="1806" dirty="0"/>
              <a:t> </a:t>
            </a:r>
            <a:r>
              <a:rPr lang="en-US" sz="1806" dirty="0" err="1"/>
              <a:t>della</a:t>
            </a:r>
            <a:r>
              <a:rPr lang="en-US" sz="1806" dirty="0"/>
              <a:t> </a:t>
            </a:r>
            <a:r>
              <a:rPr lang="en-US" sz="1806" dirty="0" err="1"/>
              <a:t>tabella</a:t>
            </a:r>
            <a:r>
              <a:rPr lang="en-US" sz="1806" dirty="0"/>
              <a:t> è </a:t>
            </a:r>
            <a:r>
              <a:rPr lang="en-US" sz="1806" dirty="0" err="1"/>
              <a:t>l’id</a:t>
            </a:r>
            <a:r>
              <a:rPr lang="en-US" sz="1806" dirty="0"/>
              <a:t> </a:t>
            </a:r>
            <a:r>
              <a:rPr lang="en-US" sz="1806" dirty="0" err="1"/>
              <a:t>dell’esp</a:t>
            </a:r>
            <a:r>
              <a:rPr lang="en-US" sz="1806" dirty="0"/>
              <a:t> (MAC address)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6" dirty="0"/>
              <a:t>Le </a:t>
            </a:r>
            <a:r>
              <a:rPr lang="en-US" sz="1806" dirty="0" err="1"/>
              <a:t>colonne</a:t>
            </a:r>
            <a:r>
              <a:rPr lang="en-US" sz="1806" dirty="0"/>
              <a:t> </a:t>
            </a:r>
            <a:r>
              <a:rPr lang="en-US" sz="1806" dirty="0" err="1"/>
              <a:t>sono</a:t>
            </a:r>
            <a:r>
              <a:rPr lang="en-US" sz="1806" dirty="0"/>
              <a:t> create </a:t>
            </a:r>
            <a:r>
              <a:rPr lang="en-US" sz="1806" dirty="0" err="1"/>
              <a:t>leggendo</a:t>
            </a:r>
            <a:r>
              <a:rPr lang="en-US" sz="1806" dirty="0"/>
              <a:t> le properties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6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DB create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FFD77D8-EF1D-4CC3-AA12-3350FDD5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04" y="3922316"/>
            <a:ext cx="2438740" cy="243874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 txBox="1">
            <a:spLocks/>
          </p:cNvSpPr>
          <p:nvPr/>
        </p:nvSpPr>
        <p:spPr>
          <a:xfrm>
            <a:off x="1" y="3800188"/>
            <a:ext cx="6346003" cy="1946370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Nell’MKR</a:t>
            </a:r>
            <a:r>
              <a:rPr lang="en-US" sz="2000" dirty="0"/>
              <a:t> e </a:t>
            </a:r>
            <a:r>
              <a:rPr lang="en-US" sz="2000" dirty="0" err="1"/>
              <a:t>negli</a:t>
            </a:r>
            <a:r>
              <a:rPr lang="en-US" sz="2000" dirty="0"/>
              <a:t> </a:t>
            </a:r>
            <a:r>
              <a:rPr lang="en-US" sz="2000" dirty="0" err="1"/>
              <a:t>esp</a:t>
            </a:r>
            <a:r>
              <a:rPr lang="en-US" sz="2000" dirty="0"/>
              <a:t>, ad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istanza</a:t>
            </a:r>
            <a:r>
              <a:rPr lang="en-US" sz="2000" dirty="0"/>
              <a:t>, è </a:t>
            </a:r>
            <a:r>
              <a:rPr lang="en-US" sz="2000" dirty="0" err="1"/>
              <a:t>presente</a:t>
            </a:r>
            <a:r>
              <a:rPr lang="en-US" sz="2000" dirty="0"/>
              <a:t> un id </a:t>
            </a:r>
            <a:r>
              <a:rPr lang="en-US" sz="2000" dirty="0" err="1"/>
              <a:t>univoco</a:t>
            </a:r>
            <a:r>
              <a:rPr lang="en-US" sz="2000" dirty="0"/>
              <a:t> (</a:t>
            </a:r>
            <a:r>
              <a:rPr lang="en-US" sz="2000" dirty="0" err="1"/>
              <a:t>autoincrementato</a:t>
            </a:r>
            <a:r>
              <a:rPr lang="en-US" sz="2000" dirty="0"/>
              <a:t>) e </a:t>
            </a:r>
            <a:r>
              <a:rPr lang="en-US" sz="2000" dirty="0" err="1"/>
              <a:t>una</a:t>
            </a:r>
            <a:r>
              <a:rPr lang="en-US" sz="2000" dirty="0"/>
              <a:t> data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rilevazione</a:t>
            </a:r>
            <a:r>
              <a:rPr lang="en-US" sz="2000" dirty="0"/>
              <a:t>, </a:t>
            </a:r>
            <a:r>
              <a:rPr lang="en-US" sz="2000" dirty="0" err="1"/>
              <a:t>inseriti</a:t>
            </a:r>
            <a:r>
              <a:rPr lang="en-US" sz="2000" dirty="0"/>
              <a:t> </a:t>
            </a:r>
            <a:r>
              <a:rPr lang="en-US" sz="2000" dirty="0" err="1"/>
              <a:t>direttamente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DB.</a:t>
            </a:r>
            <a:endParaRPr lang="en-US" sz="1806" dirty="0"/>
          </a:p>
        </p:txBody>
      </p:sp>
    </p:spTree>
    <p:extLst>
      <p:ext uri="{BB962C8B-B14F-4D97-AF65-F5344CB8AC3E}">
        <p14:creationId xmlns:p14="http://schemas.microsoft.com/office/powerpoint/2010/main" val="136862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628271"/>
            <a:ext cx="9143999" cy="17428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disconnessione</a:t>
            </a:r>
            <a:r>
              <a:rPr lang="en-US" sz="2000" dirty="0"/>
              <a:t> la </a:t>
            </a:r>
            <a:r>
              <a:rPr lang="en-US" sz="2000" dirty="0" err="1"/>
              <a:t>tabella</a:t>
            </a:r>
            <a:r>
              <a:rPr lang="en-US" sz="2000" dirty="0"/>
              <a:t> </a:t>
            </a:r>
            <a:r>
              <a:rPr lang="en-US" sz="2000" dirty="0" err="1"/>
              <a:t>corrispondente</a:t>
            </a:r>
            <a:r>
              <a:rPr lang="en-US" sz="2000" dirty="0"/>
              <a:t> a </a:t>
            </a:r>
            <a:r>
              <a:rPr lang="en-US" sz="2000" dirty="0" err="1"/>
              <a:t>ciascun</a:t>
            </a:r>
            <a:r>
              <a:rPr lang="en-US" sz="2000" dirty="0"/>
              <a:t> </a:t>
            </a:r>
            <a:r>
              <a:rPr lang="en-US" sz="2000" dirty="0" err="1"/>
              <a:t>esp</a:t>
            </a:r>
            <a:r>
              <a:rPr lang="en-US" sz="2000" dirty="0"/>
              <a:t> </a:t>
            </a:r>
            <a:r>
              <a:rPr lang="en-US" sz="2000" dirty="0" err="1"/>
              <a:t>rimarrà</a:t>
            </a:r>
            <a:r>
              <a:rPr lang="en-US" sz="2000" dirty="0"/>
              <a:t> </a:t>
            </a:r>
            <a:r>
              <a:rPr lang="en-US" sz="2000" dirty="0" err="1"/>
              <a:t>comunque</a:t>
            </a:r>
            <a:r>
              <a:rPr lang="en-US" sz="2000" dirty="0"/>
              <a:t> </a:t>
            </a:r>
            <a:r>
              <a:rPr lang="en-US" sz="2000" dirty="0" err="1"/>
              <a:t>salvata</a:t>
            </a:r>
            <a:r>
              <a:rPr lang="en-US" sz="2000" dirty="0"/>
              <a:t>, e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nuova</a:t>
            </a:r>
            <a:r>
              <a:rPr lang="en-US" sz="2000" dirty="0"/>
              <a:t> </a:t>
            </a:r>
            <a:r>
              <a:rPr lang="en-US" sz="2000" dirty="0" err="1"/>
              <a:t>connessione</a:t>
            </a:r>
            <a:r>
              <a:rPr lang="en-US" sz="2000" dirty="0"/>
              <a:t> non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ricreata</a:t>
            </a:r>
            <a:r>
              <a:rPr lang="en-US" sz="2000" dirty="0"/>
              <a:t>, 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potranno</a:t>
            </a:r>
            <a:r>
              <a:rPr lang="en-US" sz="2000" dirty="0"/>
              <a:t> </a:t>
            </a:r>
            <a:r>
              <a:rPr lang="en-US" sz="2000" dirty="0" err="1"/>
              <a:t>salvare</a:t>
            </a:r>
            <a:r>
              <a:rPr lang="en-US" sz="2000" dirty="0"/>
              <a:t> le </a:t>
            </a:r>
            <a:r>
              <a:rPr lang="en-US" sz="2000" dirty="0" err="1"/>
              <a:t>nuove</a:t>
            </a:r>
            <a:r>
              <a:rPr lang="en-US" sz="2000" dirty="0"/>
              <a:t> </a:t>
            </a:r>
            <a:r>
              <a:rPr lang="en-US" sz="2000" dirty="0" err="1"/>
              <a:t>rilevazioni</a:t>
            </a:r>
            <a:r>
              <a:rPr lang="en-US" sz="2000" dirty="0"/>
              <a:t>, non </a:t>
            </a:r>
            <a:r>
              <a:rPr lang="en-US" sz="2000" dirty="0" err="1"/>
              <a:t>perdendo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precenti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DB create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7783CD6-7D38-4D9A-9B9F-4C62A9A9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16" y="1294476"/>
            <a:ext cx="7105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Update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Il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salvati</a:t>
            </a:r>
            <a:r>
              <a:rPr lang="en-US" sz="2000" dirty="0"/>
              <a:t> </a:t>
            </a:r>
            <a:r>
              <a:rPr lang="it-IT" sz="2000" dirty="0"/>
              <a:t>ogni 30 secondi </a:t>
            </a:r>
            <a:r>
              <a:rPr lang="en-US" sz="2000" dirty="0"/>
              <a:t>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mostrare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funzionamento</a:t>
            </a:r>
            <a:r>
              <a:rPr lang="en-US" sz="2000" dirty="0"/>
              <a:t>  del DB </a:t>
            </a:r>
            <a:r>
              <a:rPr lang="en-US" sz="2000" dirty="0" err="1"/>
              <a:t>nella</a:t>
            </a:r>
            <a:r>
              <a:rPr lang="en-US" sz="2000" dirty="0"/>
              <a:t> demo, ma </a:t>
            </a:r>
            <a:r>
              <a:rPr lang="en-US" sz="2000" dirty="0" err="1"/>
              <a:t>cambiando</a:t>
            </a:r>
            <a:r>
              <a:rPr lang="en-US" sz="2000" dirty="0"/>
              <a:t> </a:t>
            </a:r>
            <a:r>
              <a:rPr lang="en-US" sz="2000" dirty="0" err="1"/>
              <a:t>solamente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dell’intervallo</a:t>
            </a:r>
            <a:r>
              <a:rPr lang="en-US" sz="2000" dirty="0"/>
              <a:t> </a:t>
            </a:r>
            <a:r>
              <a:rPr lang="en-US" sz="2000" dirty="0" err="1"/>
              <a:t>temporale</a:t>
            </a:r>
            <a:r>
              <a:rPr lang="en-US" sz="2000" dirty="0"/>
              <a:t> è possible </a:t>
            </a:r>
            <a:r>
              <a:rPr lang="en-US" sz="2000" dirty="0" err="1"/>
              <a:t>salvare</a:t>
            </a:r>
            <a:r>
              <a:rPr lang="en-US" sz="2000" dirty="0"/>
              <a:t> 1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all’ora</a:t>
            </a:r>
            <a:r>
              <a:rPr lang="en-US" sz="2000" dirty="0"/>
              <a:t> (</a:t>
            </a:r>
            <a:r>
              <a:rPr lang="en-US" sz="2000" dirty="0" err="1"/>
              <a:t>il</a:t>
            </a:r>
            <a:r>
              <a:rPr lang="en-US" sz="2000" dirty="0"/>
              <a:t> DB </a:t>
            </a:r>
            <a:r>
              <a:rPr lang="en-US" sz="2000" dirty="0" err="1"/>
              <a:t>sarebbe</a:t>
            </a:r>
            <a:r>
              <a:rPr lang="en-US" sz="2000" dirty="0"/>
              <a:t> </a:t>
            </a:r>
            <a:r>
              <a:rPr lang="en-US" sz="2000" dirty="0" err="1"/>
              <a:t>pensato</a:t>
            </a:r>
            <a:r>
              <a:rPr lang="en-US" sz="2000" dirty="0"/>
              <a:t> con </a:t>
            </a:r>
            <a:r>
              <a:rPr lang="en-US" sz="2000" dirty="0" err="1"/>
              <a:t>questa</a:t>
            </a:r>
            <a:r>
              <a:rPr lang="en-US" sz="2000" dirty="0"/>
              <a:t> </a:t>
            </a:r>
            <a:r>
              <a:rPr lang="en-US" sz="2000" dirty="0" err="1"/>
              <a:t>modalità</a:t>
            </a:r>
            <a:r>
              <a:rPr lang="en-US" sz="2000" dirty="0"/>
              <a:t> di </a:t>
            </a:r>
            <a:r>
              <a:rPr lang="en-US" sz="2000" dirty="0" err="1"/>
              <a:t>salvataggio</a:t>
            </a:r>
            <a:r>
              <a:rPr lang="en-US" sz="2000" dirty="0"/>
              <a:t>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6" dirty="0"/>
              <a:t>in </a:t>
            </a:r>
            <a:r>
              <a:rPr lang="en-US" sz="1806" dirty="0" err="1"/>
              <a:t>presenza</a:t>
            </a:r>
            <a:r>
              <a:rPr lang="en-US" sz="1806" dirty="0"/>
              <a:t> di </a:t>
            </a:r>
            <a:r>
              <a:rPr lang="en-US" sz="1806" dirty="0" err="1"/>
              <a:t>un’allerta</a:t>
            </a:r>
            <a:r>
              <a:rPr lang="en-US" sz="1806" dirty="0"/>
              <a:t>, la </a:t>
            </a:r>
            <a:r>
              <a:rPr lang="en-US" sz="1806" dirty="0" err="1"/>
              <a:t>suddetta</a:t>
            </a:r>
            <a:r>
              <a:rPr lang="en-US" sz="1806" dirty="0"/>
              <a:t> </a:t>
            </a:r>
            <a:r>
              <a:rPr lang="en-US" sz="1806" dirty="0" err="1"/>
              <a:t>rilevazione</a:t>
            </a:r>
            <a:r>
              <a:rPr lang="en-US" sz="1806" dirty="0"/>
              <a:t> </a:t>
            </a:r>
            <a:r>
              <a:rPr lang="en-US" sz="1806" dirty="0" err="1"/>
              <a:t>sarà</a:t>
            </a:r>
            <a:r>
              <a:rPr lang="en-US" sz="1806" dirty="0"/>
              <a:t> </a:t>
            </a:r>
            <a:r>
              <a:rPr lang="en-US" sz="1806" dirty="0" err="1"/>
              <a:t>salvata</a:t>
            </a:r>
            <a:r>
              <a:rPr lang="en-US" sz="1806" dirty="0"/>
              <a:t> </a:t>
            </a:r>
            <a:r>
              <a:rPr lang="en-US" sz="1806" dirty="0" err="1"/>
              <a:t>immediatamente</a:t>
            </a:r>
            <a:r>
              <a:rPr lang="en-US" sz="1806" dirty="0"/>
              <a:t> </a:t>
            </a:r>
            <a:r>
              <a:rPr lang="en-US" sz="1806" dirty="0" err="1"/>
              <a:t>nel</a:t>
            </a:r>
            <a:r>
              <a:rPr lang="en-US" sz="1806" dirty="0"/>
              <a:t> database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16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DB update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B4D900-E6CA-4347-83F4-FE34AE99B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2409266" y="3267078"/>
            <a:ext cx="4324350" cy="31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 txBox="1">
            <a:spLocks/>
          </p:cNvSpPr>
          <p:nvPr/>
        </p:nvSpPr>
        <p:spPr>
          <a:xfrm>
            <a:off x="1" y="1229297"/>
            <a:ext cx="9143999" cy="5141781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Si sono ottenuti buoni risultati, verificando la corretta aggiunta / rimozione di diversi </a:t>
            </a:r>
            <a:r>
              <a:rPr lang="it-IT" sz="2000" dirty="0" err="1"/>
              <a:t>esp</a:t>
            </a:r>
            <a:r>
              <a:rPr lang="it-IT" sz="2000" dirty="0"/>
              <a:t>, la rilevazione dei dati e l’avviso di allerte nella web </a:t>
            </a:r>
            <a:r>
              <a:rPr lang="it-IT" sz="2000" dirty="0" err="1"/>
              <a:t>app</a:t>
            </a:r>
            <a:r>
              <a:rPr lang="it-IT" sz="20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Il sistema implementato permette attraverso i modelli inviati dagli </a:t>
            </a:r>
            <a:r>
              <a:rPr lang="it-IT" sz="2000" dirty="0" err="1"/>
              <a:t>esp</a:t>
            </a:r>
            <a:r>
              <a:rPr lang="it-IT" sz="2000" dirty="0"/>
              <a:t>, di creare DB, pagine dinamiche e personalizzate per rendere la connessione e la rilevazione più semplice.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Il nostro sistema teoricamente non ha un limite di </a:t>
            </a:r>
            <a:r>
              <a:rPr lang="it-IT" sz="2000" dirty="0" err="1"/>
              <a:t>esp</a:t>
            </a:r>
            <a:r>
              <a:rPr lang="it-IT" sz="2000" dirty="0"/>
              <a:t> che si possono connettere, ma si rende noto che maggiore sarà il numero di </a:t>
            </a:r>
            <a:r>
              <a:rPr lang="it-IT" sz="2000"/>
              <a:t>dispositivi collegati, </a:t>
            </a:r>
            <a:r>
              <a:rPr lang="it-IT" sz="2000" dirty="0"/>
              <a:t>minore sarà la velocità nella fase iniziale </a:t>
            </a:r>
            <a:r>
              <a:rPr lang="it-IT" sz="2000"/>
              <a:t>di collegamento </a:t>
            </a:r>
            <a:r>
              <a:rPr lang="it-IT" sz="2000" dirty="0"/>
              <a:t>se la connessione di diversi </a:t>
            </a:r>
            <a:r>
              <a:rPr lang="it-IT" sz="2000" dirty="0" err="1"/>
              <a:t>esp</a:t>
            </a:r>
            <a:r>
              <a:rPr lang="it-IT" sz="2000" dirty="0"/>
              <a:t> è simultanea.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I test sono stati effettuati con un numero massimo di 3 </a:t>
            </a:r>
            <a:r>
              <a:rPr lang="it-IT" sz="2000" dirty="0" err="1"/>
              <a:t>esp</a:t>
            </a:r>
            <a:r>
              <a:rPr lang="it-IT" sz="2000" dirty="0"/>
              <a:t> connessi nello stesso momento. 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 marL="0" indent="0">
              <a:buFont typeface="Wingdings 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/>
          <a:p>
            <a:r>
              <a:rPr lang="en-US" dirty="0"/>
              <a:t>Project Components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Arduino, ESP and sensors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FA21BD2-5258-4091-B069-102560948E9A}"/>
              </a:ext>
            </a:extLst>
          </p:cNvPr>
          <p:cNvSpPr/>
          <p:nvPr/>
        </p:nvSpPr>
        <p:spPr>
          <a:xfrm>
            <a:off x="289892" y="1433337"/>
            <a:ext cx="4051929" cy="260076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77B31CF-3165-446D-AE20-D1BEC946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2" y="1463270"/>
            <a:ext cx="1723472" cy="119153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DAB5186-3821-44EC-82BA-6A1EDF55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75" y="1512661"/>
            <a:ext cx="1505599" cy="11102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35B90E-3550-45BC-A8F5-CFC852A6E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72" y="2722062"/>
            <a:ext cx="533425" cy="48280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42A3C7C-6FBB-4B8E-BFA3-6C3CA2DA9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154" y="2661116"/>
            <a:ext cx="718796" cy="60560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359790EB-C3BE-4438-9B6C-3130C074A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775" y="2657238"/>
            <a:ext cx="844911" cy="605601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D1C09CCA-5163-406F-89A8-CA069633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556081">
            <a:off x="7535352" y="2343338"/>
            <a:ext cx="964429" cy="87184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7E9BBE79-88D5-4CD6-8B95-2022E8BCD1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413" y="3015650"/>
            <a:ext cx="865940" cy="749620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F27B13BB-A915-4BB2-BB26-7D1598FC61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4625" y="3200790"/>
            <a:ext cx="727442" cy="659244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B09A2925-A999-4DFE-AD9C-753B75298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6941" y="2438948"/>
            <a:ext cx="830461" cy="74962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556A72FE-037B-4FB9-839F-B9147B83D4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6819" y="3380135"/>
            <a:ext cx="844499" cy="534128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7F0B216E-28EF-4B79-8F5C-F1BCD18FAB3D}"/>
              </a:ext>
            </a:extLst>
          </p:cNvPr>
          <p:cNvSpPr/>
          <p:nvPr/>
        </p:nvSpPr>
        <p:spPr>
          <a:xfrm>
            <a:off x="289892" y="4437889"/>
            <a:ext cx="4051929" cy="183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E27E9C78-4A0F-48E1-88CB-C4E2EB2E85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602364">
            <a:off x="2508351" y="4784902"/>
            <a:ext cx="957890" cy="65902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8C213E20-C569-4B42-AD97-7CB4BDF218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5680" y="4796519"/>
            <a:ext cx="1323810" cy="1028571"/>
          </a:xfrm>
          <a:prstGeom prst="rect">
            <a:avLst/>
          </a:prstGeom>
        </p:spPr>
      </p:pic>
      <p:sp>
        <p:nvSpPr>
          <p:cNvPr id="46" name="Rettangolo 45">
            <a:extLst>
              <a:ext uri="{FF2B5EF4-FFF2-40B4-BE49-F238E27FC236}">
                <a16:creationId xmlns:a16="http://schemas.microsoft.com/office/drawing/2014/main" id="{3DBFCE13-95CB-4368-9409-8B582EC00280}"/>
              </a:ext>
            </a:extLst>
          </p:cNvPr>
          <p:cNvSpPr/>
          <p:nvPr/>
        </p:nvSpPr>
        <p:spPr>
          <a:xfrm>
            <a:off x="4783015" y="4437889"/>
            <a:ext cx="3943307" cy="183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647EB91-01CE-42BA-A366-874EEAC46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483797">
            <a:off x="7008014" y="4961400"/>
            <a:ext cx="957890" cy="659029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F3237C49-03E1-417A-BA62-19611B4C51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2589" y="5354539"/>
            <a:ext cx="923810" cy="847619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316F9EA8-56B7-431A-AAE3-E0C7100FE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067" y="5315413"/>
            <a:ext cx="935304" cy="847619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E9BDB842-261C-41DD-A47A-736D8B146C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94478" y="1539860"/>
            <a:ext cx="1323810" cy="1028571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74AE43E5-AD77-4ECD-B92C-5D5E5BA7F5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573982">
            <a:off x="6524311" y="1611545"/>
            <a:ext cx="957890" cy="659029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79E630A-9EC7-4EC9-80B0-78CF0BB300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7496" y="1575476"/>
            <a:ext cx="817002" cy="749620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13F5BBCB-297D-4291-B6EF-B3C35B202094}"/>
              </a:ext>
            </a:extLst>
          </p:cNvPr>
          <p:cNvSpPr/>
          <p:nvPr/>
        </p:nvSpPr>
        <p:spPr>
          <a:xfrm>
            <a:off x="4802180" y="1435267"/>
            <a:ext cx="3920350" cy="2598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47F5E03A-D3DF-4BAF-B776-93A7C0C4E5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7918" y="3390460"/>
            <a:ext cx="844499" cy="534128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3B61B11A-7E56-4BCB-B5E2-C72CE179BC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809" y="4600132"/>
            <a:ext cx="1323810" cy="102857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0F7D04F-9DDF-4A3E-9CF1-673B2FBA5103}"/>
              </a:ext>
            </a:extLst>
          </p:cNvPr>
          <p:cNvSpPr txBox="1"/>
          <p:nvPr/>
        </p:nvSpPr>
        <p:spPr>
          <a:xfrm>
            <a:off x="208870" y="10044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MKR1000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6AA3EC8-5336-4864-99F9-1FEB165033B9}"/>
              </a:ext>
            </a:extLst>
          </p:cNvPr>
          <p:cNvSpPr txBox="1"/>
          <p:nvPr/>
        </p:nvSpPr>
        <p:spPr>
          <a:xfrm>
            <a:off x="4783015" y="100442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ESP8266 – v1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47CA940-C00F-4FB1-B5A1-0C3A2999E7F3}"/>
              </a:ext>
            </a:extLst>
          </p:cNvPr>
          <p:cNvSpPr txBox="1"/>
          <p:nvPr/>
        </p:nvSpPr>
        <p:spPr>
          <a:xfrm>
            <a:off x="208870" y="408612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ESP8266 – v2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96D1680-BACF-4844-A45D-E7BB6743C021}"/>
              </a:ext>
            </a:extLst>
          </p:cNvPr>
          <p:cNvSpPr txBox="1"/>
          <p:nvPr/>
        </p:nvSpPr>
        <p:spPr>
          <a:xfrm>
            <a:off x="4698572" y="40822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ESP8266 – v3</a:t>
            </a:r>
          </a:p>
        </p:txBody>
      </p:sp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Web App and Project Structure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123E391-0DB8-4C43-B7BC-19BA3EFB6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22" r="23499"/>
          <a:stretch/>
        </p:blipFill>
        <p:spPr>
          <a:xfrm>
            <a:off x="3847968" y="2019608"/>
            <a:ext cx="1446946" cy="28327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BC5DE3-7E9E-42C5-9F63-DD9A24B01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9" r="2292" b="1"/>
          <a:stretch/>
        </p:blipFill>
        <p:spPr>
          <a:xfrm rot="3848553">
            <a:off x="6775100" y="1539986"/>
            <a:ext cx="1103545" cy="10730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C86F6D6-D065-4E36-A519-D918A07BE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9" r="2292" b="1"/>
          <a:stretch/>
        </p:blipFill>
        <p:spPr>
          <a:xfrm rot="3848553">
            <a:off x="6775100" y="3024601"/>
            <a:ext cx="1103545" cy="107308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795AB59-7FB7-48F2-AAE9-D018B5461E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9" r="2292" b="1"/>
          <a:stretch/>
        </p:blipFill>
        <p:spPr>
          <a:xfrm rot="3848553">
            <a:off x="6775097" y="4499753"/>
            <a:ext cx="1103545" cy="107308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B978841-C345-40EF-B7B6-980D3C7E87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40013" r="7128" b="39811"/>
          <a:stretch/>
        </p:blipFill>
        <p:spPr>
          <a:xfrm>
            <a:off x="2757267" y="3215523"/>
            <a:ext cx="1280162" cy="49833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7AC3A4B-A0A6-4A6B-B751-EACEE1C223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40013" r="7128" b="39811"/>
          <a:stretch/>
        </p:blipFill>
        <p:spPr>
          <a:xfrm rot="20220899">
            <a:off x="5236053" y="2201661"/>
            <a:ext cx="1827027" cy="49833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B92C9A9-815E-4CD2-A51B-C3C1596F2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40013" r="7128" b="39811"/>
          <a:stretch/>
        </p:blipFill>
        <p:spPr>
          <a:xfrm>
            <a:off x="5294914" y="3312282"/>
            <a:ext cx="1792938" cy="498333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D5D4F17-A077-42B4-9891-982F12DD41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40013" r="7128" b="39811"/>
          <a:stretch/>
        </p:blipFill>
        <p:spPr>
          <a:xfrm rot="1377678">
            <a:off x="5259427" y="4316343"/>
            <a:ext cx="1827027" cy="49833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F7B1965-D7C1-4D9B-ADF4-C14D9CEF2434}"/>
              </a:ext>
            </a:extLst>
          </p:cNvPr>
          <p:cNvSpPr txBox="1"/>
          <p:nvPr/>
        </p:nvSpPr>
        <p:spPr>
          <a:xfrm>
            <a:off x="1027348" y="4048954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557034-2844-4D28-8635-158805289DDB}"/>
              </a:ext>
            </a:extLst>
          </p:cNvPr>
          <p:cNvSpPr txBox="1"/>
          <p:nvPr/>
        </p:nvSpPr>
        <p:spPr>
          <a:xfrm>
            <a:off x="3968656" y="46676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MKR1000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68FA97D-397B-4A65-9F03-3390CAA5BDD9}"/>
              </a:ext>
            </a:extLst>
          </p:cNvPr>
          <p:cNvSpPr txBox="1"/>
          <p:nvPr/>
        </p:nvSpPr>
        <p:spPr>
          <a:xfrm>
            <a:off x="7676742" y="1822746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</a:p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70C9703-DDB4-4A08-BB1C-E361BC877243}"/>
              </a:ext>
            </a:extLst>
          </p:cNvPr>
          <p:cNvSpPr/>
          <p:nvPr/>
        </p:nvSpPr>
        <p:spPr>
          <a:xfrm>
            <a:off x="7676742" y="318365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</a:p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0781B3E-59B8-428D-9750-26943E252D01}"/>
              </a:ext>
            </a:extLst>
          </p:cNvPr>
          <p:cNvSpPr/>
          <p:nvPr/>
        </p:nvSpPr>
        <p:spPr>
          <a:xfrm>
            <a:off x="7676742" y="463225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</a:p>
          <a:p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Vn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B749737-555A-45C3-9908-D2EB2544C1A3}"/>
              </a:ext>
            </a:extLst>
          </p:cNvPr>
          <p:cNvSpPr txBox="1"/>
          <p:nvPr/>
        </p:nvSpPr>
        <p:spPr>
          <a:xfrm>
            <a:off x="6267246" y="3677448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DCC9E9C-1A60-44AE-AF4F-285F2DCCF059}"/>
              </a:ext>
            </a:extLst>
          </p:cNvPr>
          <p:cNvSpPr txBox="1"/>
          <p:nvPr/>
        </p:nvSpPr>
        <p:spPr>
          <a:xfrm>
            <a:off x="8029570" y="3687030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1F6445A-4FA5-4A0E-8774-C56CDDCD062D}"/>
              </a:ext>
            </a:extLst>
          </p:cNvPr>
          <p:cNvSpPr txBox="1"/>
          <p:nvPr/>
        </p:nvSpPr>
        <p:spPr>
          <a:xfrm>
            <a:off x="3003650" y="29897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DC13643-8B26-4132-88BD-E72BD8CA3227}"/>
              </a:ext>
            </a:extLst>
          </p:cNvPr>
          <p:cNvSpPr txBox="1"/>
          <p:nvPr/>
        </p:nvSpPr>
        <p:spPr>
          <a:xfrm>
            <a:off x="5783328" y="31050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2FBCBB-6452-4D83-AAF3-1C23418F7A55}"/>
              </a:ext>
            </a:extLst>
          </p:cNvPr>
          <p:cNvSpPr txBox="1"/>
          <p:nvPr/>
        </p:nvSpPr>
        <p:spPr>
          <a:xfrm>
            <a:off x="5647382" y="18918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FE7DDEE-E071-4497-A56F-889EF6296476}"/>
              </a:ext>
            </a:extLst>
          </p:cNvPr>
          <p:cNvSpPr txBox="1"/>
          <p:nvPr/>
        </p:nvSpPr>
        <p:spPr>
          <a:xfrm>
            <a:off x="5647378" y="47170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807236" y="2896678"/>
          <a:ext cx="1612405" cy="1086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6" imgW="2336400" imgH="1574280" progId="Photoshop.Image.19">
                  <p:embed/>
                </p:oleObj>
              </mc:Choice>
              <mc:Fallback>
                <p:oleObj name="Image" r:id="rId6" imgW="2336400" imgH="1574280" progId="Photoshop.Image.19">
                  <p:embed/>
                  <p:pic>
                    <p:nvPicPr>
                      <p:cNvPr id="7" name="Oggetto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7236" y="2896678"/>
                        <a:ext cx="1612405" cy="1086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7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666F0-C53F-496A-AAB1-FA615BF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Registration</a:t>
            </a:r>
            <a:r>
              <a:rPr lang="it-IT" dirty="0"/>
              <a:t> ESP Module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4D4CFB-0B61-42CE-B8C1-F0EB8525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0EA9098-2AC0-48C4-9FE2-671FF2CE1E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Registration ESP Module</a:t>
            </a:r>
          </a:p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C840C6-2E9A-4056-9FE1-C6416CAD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3374E9D-09C3-4569-984B-47C416F3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3" y="1059764"/>
            <a:ext cx="8891340" cy="1922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6" b="1" dirty="0" err="1">
                <a:solidFill>
                  <a:srgbClr val="00B050"/>
                </a:solidFill>
              </a:rPr>
              <a:t>Registrazione</a:t>
            </a:r>
            <a:r>
              <a:rPr lang="en-US" sz="1806" b="1" dirty="0">
                <a:solidFill>
                  <a:srgbClr val="00B050"/>
                </a:solidFill>
              </a:rPr>
              <a:t> Modulo ESP (Finding)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Un esp8266 invia all’MKR il suo modello in formato JSON tramite MQTT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L’MKR appena riceve il modello </a:t>
            </a:r>
            <a:r>
              <a:rPr lang="it-IT" sz="1612" dirty="0" err="1"/>
              <a:t>reinvia</a:t>
            </a:r>
            <a:r>
              <a:rPr lang="it-IT" sz="1612" dirty="0"/>
              <a:t> l’id dell’</a:t>
            </a:r>
            <a:r>
              <a:rPr lang="it-IT" sz="1612" dirty="0" err="1"/>
              <a:t>esp</a:t>
            </a:r>
            <a:r>
              <a:rPr lang="it-IT" sz="1612" dirty="0"/>
              <a:t> da connettere, comunicandogli che ha ricevuto il suo modello e crea la tabella nel DB MySQL in modo dinamico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Da quel momento </a:t>
            </a:r>
            <a:r>
              <a:rPr lang="it-IT" sz="1612" dirty="0" err="1"/>
              <a:t>l’esp</a:t>
            </a:r>
            <a:r>
              <a:rPr lang="it-IT" sz="1612" dirty="0"/>
              <a:t> è connesso ed è in attesa di ricevere azioni (on, off, ecc.)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sz="1612" dirty="0"/>
          </a:p>
          <a:p>
            <a:pPr marL="421928" lvl="1" indent="0">
              <a:buNone/>
            </a:pPr>
            <a:endParaRPr lang="en-US" sz="1612" dirty="0"/>
          </a:p>
          <a:p>
            <a:pPr marL="421928" lvl="1" indent="0">
              <a:buNone/>
            </a:pPr>
            <a:endParaRPr lang="it-IT" sz="1612" dirty="0"/>
          </a:p>
          <a:p>
            <a:pPr marL="421928" lvl="1" indent="0">
              <a:buNone/>
            </a:pPr>
            <a:endParaRPr lang="it-IT" sz="1612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31CB4AF-B4B7-4AC6-8FE9-9B59F94E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64" y="2630658"/>
            <a:ext cx="5655213" cy="37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666F0-C53F-496A-AAB1-FA615BF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and disconnection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4D4CFB-0B61-42CE-B8C1-F0EB8525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0EA9098-2AC0-48C4-9FE2-671FF2CE1E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Connection and disconnection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C840C6-2E9A-4056-9FE1-C6416CAD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3374E9D-09C3-4569-984B-47C416F3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3" y="1059764"/>
            <a:ext cx="8891340" cy="53488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6" b="1" dirty="0" err="1">
                <a:solidFill>
                  <a:schemeClr val="bg2">
                    <a:lumMod val="50000"/>
                  </a:schemeClr>
                </a:solidFill>
              </a:rPr>
              <a:t>Connessione</a:t>
            </a:r>
            <a:r>
              <a:rPr lang="en-US" sz="1806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Un esp8266 invia il suo id (MAC </a:t>
            </a:r>
            <a:r>
              <a:rPr lang="it-IT" sz="1612" dirty="0" err="1"/>
              <a:t>address</a:t>
            </a:r>
            <a:r>
              <a:rPr lang="it-IT" sz="1612" dirty="0"/>
              <a:t>) ogni tot secondi (20 sec) per notificare all’MKR la sua presenza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6" b="1" dirty="0" err="1">
                <a:solidFill>
                  <a:srgbClr val="FF0000"/>
                </a:solidFill>
              </a:rPr>
              <a:t>Disconnessione</a:t>
            </a:r>
            <a:r>
              <a:rPr lang="en-US" sz="1806" b="1" dirty="0">
                <a:solidFill>
                  <a:srgbClr val="FF00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La web app </a:t>
            </a:r>
            <a:r>
              <a:rPr lang="it-IT" sz="1612" dirty="0" err="1"/>
              <a:t>effetta</a:t>
            </a:r>
            <a:r>
              <a:rPr lang="it-IT" sz="1612" dirty="0"/>
              <a:t> una verifica ciclica e, se dopo </a:t>
            </a:r>
            <a:r>
              <a:rPr lang="it-IT" sz="1612" dirty="0" err="1"/>
              <a:t>dopo</a:t>
            </a:r>
            <a:r>
              <a:rPr lang="it-IT" sz="1612" dirty="0"/>
              <a:t> 3 volte il tempo di controllo del messaggio di connessione id (</a:t>
            </a:r>
            <a:r>
              <a:rPr lang="it-IT" sz="1612"/>
              <a:t>2 minuti) </a:t>
            </a:r>
            <a:r>
              <a:rPr lang="it-IT" sz="1612" dirty="0"/>
              <a:t>non è pervenuto alcun segnale allora la web app eliminerà il nodo corrispondente.</a:t>
            </a:r>
            <a:endParaRPr lang="en-US" sz="1612" dirty="0"/>
          </a:p>
          <a:p>
            <a:pPr marL="421928" lvl="1" indent="0">
              <a:buNone/>
            </a:pPr>
            <a:endParaRPr lang="en-US" sz="1612" dirty="0"/>
          </a:p>
          <a:p>
            <a:pPr marL="421928" lvl="1" indent="0">
              <a:buNone/>
            </a:pPr>
            <a:r>
              <a:rPr lang="en-US" sz="1612" dirty="0"/>
              <a:t>	</a:t>
            </a:r>
          </a:p>
          <a:p>
            <a:pPr marL="421928" lvl="1" indent="0">
              <a:buNone/>
            </a:pPr>
            <a:endParaRPr lang="en-US" sz="1612" dirty="0"/>
          </a:p>
          <a:p>
            <a:pPr marL="421928" lvl="1" indent="0">
              <a:buNone/>
            </a:pPr>
            <a:endParaRPr lang="it-IT" sz="1612" dirty="0"/>
          </a:p>
          <a:p>
            <a:pPr marL="421928" lvl="1" indent="0">
              <a:buNone/>
            </a:pPr>
            <a:endParaRPr lang="it-IT" sz="1612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7E4DAAE-C6F8-4C7D-BD95-DAA1DC2D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09" y="3368162"/>
            <a:ext cx="4968753" cy="318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1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666F0-C53F-496A-AAB1-FA615BF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4D4CFB-0B61-42CE-B8C1-F0EB8525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6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0EA9098-2AC0-48C4-9FE2-671FF2CE1E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MQTT Topics and version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C840C6-2E9A-4056-9FE1-C6416CAD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3374E9D-09C3-4569-984B-47C416F3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3" y="1059764"/>
            <a:ext cx="8891340" cy="53488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6" dirty="0"/>
              <a:t>Sono stati utilizzati diversi topic per la comunicazione tramite MQTT: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12" b="1" dirty="0"/>
              <a:t>"Request“: </a:t>
            </a:r>
            <a:r>
              <a:rPr lang="en-US" sz="1612" dirty="0" err="1"/>
              <a:t>modello</a:t>
            </a:r>
            <a:r>
              <a:rPr lang="en-US" sz="1612" dirty="0"/>
              <a:t> </a:t>
            </a:r>
            <a:r>
              <a:rPr lang="en-US" sz="1612" dirty="0" err="1"/>
              <a:t>dell’esp</a:t>
            </a:r>
            <a:r>
              <a:rPr lang="en-US" sz="1612" dirty="0"/>
              <a:t> in </a:t>
            </a:r>
            <a:r>
              <a:rPr lang="en-US" sz="1612" dirty="0" err="1"/>
              <a:t>formato</a:t>
            </a:r>
            <a:r>
              <a:rPr lang="en-US" sz="1612" dirty="0"/>
              <a:t> 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b="1" dirty="0"/>
              <a:t>"Accept": </a:t>
            </a:r>
            <a:r>
              <a:rPr lang="it-IT" sz="1612" dirty="0"/>
              <a:t>corretta ricezione del modello JSON</a:t>
            </a:r>
            <a:endParaRPr lang="en-US" sz="1612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12" b="1" dirty="0"/>
              <a:t>"Ping</a:t>
            </a:r>
            <a:r>
              <a:rPr lang="it-IT" sz="1612" b="1" dirty="0"/>
              <a:t>": </a:t>
            </a:r>
            <a:r>
              <a:rPr lang="it-IT" sz="1612" dirty="0"/>
              <a:t>id per notificare la connessione dell’</a:t>
            </a:r>
            <a:r>
              <a:rPr lang="it-IT" sz="1612" dirty="0" err="1"/>
              <a:t>esp</a:t>
            </a:r>
            <a:r>
              <a:rPr lang="it-IT" sz="1612" dirty="0"/>
              <a:t> periodica</a:t>
            </a:r>
            <a:endParaRPr lang="it-IT" sz="1612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b="1" dirty="0"/>
              <a:t>"Action": </a:t>
            </a:r>
            <a:r>
              <a:rPr lang="it-IT" sz="1612" dirty="0"/>
              <a:t>azioni da svolgere (on, off, ecc.)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12" b="1" dirty="0"/>
              <a:t>"Values</a:t>
            </a:r>
            <a:r>
              <a:rPr lang="it-IT" sz="1612" b="1" dirty="0"/>
              <a:t>"</a:t>
            </a:r>
            <a:r>
              <a:rPr lang="en-US" sz="1612" b="1" dirty="0"/>
              <a:t>:</a:t>
            </a:r>
            <a:r>
              <a:rPr lang="en-US" sz="1612" dirty="0"/>
              <a:t> </a:t>
            </a:r>
            <a:r>
              <a:rPr lang="en-US" sz="1612" dirty="0" err="1"/>
              <a:t>valori</a:t>
            </a:r>
            <a:r>
              <a:rPr lang="en-US" sz="1612" dirty="0"/>
              <a:t> </a:t>
            </a:r>
            <a:r>
              <a:rPr lang="en-US" sz="1612" dirty="0" err="1"/>
              <a:t>delle</a:t>
            </a:r>
            <a:r>
              <a:rPr lang="en-US" sz="1612" dirty="0"/>
              <a:t> </a:t>
            </a:r>
            <a:r>
              <a:rPr lang="en-US" sz="1612" dirty="0" err="1"/>
              <a:t>rilevazioni</a:t>
            </a:r>
            <a:r>
              <a:rPr lang="en-US" sz="1612" dirty="0"/>
              <a:t> in </a:t>
            </a:r>
            <a:r>
              <a:rPr lang="en-US" sz="1612" dirty="0" err="1"/>
              <a:t>formato</a:t>
            </a:r>
            <a:r>
              <a:rPr lang="en-US" sz="1612" dirty="0"/>
              <a:t> JSON</a:t>
            </a:r>
            <a:endParaRPr lang="it-IT" sz="1612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1806" dirty="0"/>
              <a:t>Ad ognuno di questi topic è possibile iscriversi o pubblicare per ricevere o inviare rispettivamente.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6" dirty="0"/>
              <a:t>Si è andata a modificare la libreria che implementa MQTT per aumentare la dimensione dei pacchetti inviabili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1806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B198185-15C4-49EA-BA82-500D0CA37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96"/>
          <a:stretch/>
        </p:blipFill>
        <p:spPr>
          <a:xfrm>
            <a:off x="3809390" y="4614203"/>
            <a:ext cx="5095106" cy="1603616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5647A2C-079F-4037-8276-68A2DC98523F}"/>
              </a:ext>
            </a:extLst>
          </p:cNvPr>
          <p:cNvSpPr txBox="1">
            <a:spLocks/>
          </p:cNvSpPr>
          <p:nvPr/>
        </p:nvSpPr>
        <p:spPr>
          <a:xfrm>
            <a:off x="111983" y="4859489"/>
            <a:ext cx="3868615" cy="1436404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Abbiamo utilizzato la versione </a:t>
            </a:r>
            <a:r>
              <a:rPr lang="it-IT" sz="1800" dirty="0" err="1"/>
              <a:t>QoS</a:t>
            </a:r>
            <a:r>
              <a:rPr lang="it-IT" sz="1800" dirty="0"/>
              <a:t> 0 di MQTT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7424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JSON Modello ESP: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JSON Connessione:</a:t>
            </a:r>
          </a:p>
          <a:p>
            <a:pPr marL="0" indent="0">
              <a:buNone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JSON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64115A-9B32-40F3-B262-A3349169A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66" b="6287"/>
          <a:stretch/>
        </p:blipFill>
        <p:spPr>
          <a:xfrm>
            <a:off x="371706" y="1696994"/>
            <a:ext cx="3707926" cy="2946043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AA98A92-1B64-442D-92BC-F2F6BEF4733A}"/>
              </a:ext>
            </a:extLst>
          </p:cNvPr>
          <p:cNvSpPr txBox="1">
            <a:spLocks/>
          </p:cNvSpPr>
          <p:nvPr/>
        </p:nvSpPr>
        <p:spPr>
          <a:xfrm>
            <a:off x="4572000" y="1228702"/>
            <a:ext cx="9143999" cy="5141781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JSON Dati: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  <a:p>
            <a:pPr marL="0" indent="0">
              <a:buFont typeface="Wingdings 2" charset="2"/>
              <a:buNone/>
            </a:pPr>
            <a:endParaRPr lang="en-US" sz="2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F2077FE-257E-4E56-90D4-22D04433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6994"/>
            <a:ext cx="2676899" cy="363905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9BA6BAC-B5F3-43D2-8318-8DB4C929AE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81"/>
          <a:stretch/>
        </p:blipFill>
        <p:spPr>
          <a:xfrm>
            <a:off x="365781" y="5628703"/>
            <a:ext cx="2940127" cy="7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La pagina web viene creata in modo dinamico leggendo il file </a:t>
            </a:r>
            <a:r>
              <a:rPr lang="it-IT" sz="2000" dirty="0" err="1"/>
              <a:t>network.json</a:t>
            </a:r>
            <a:r>
              <a:rPr lang="it-IT" sz="2000" dirty="0"/>
              <a:t> nel quale sono salvati i modelli degli </a:t>
            </a:r>
            <a:r>
              <a:rPr lang="it-IT" sz="2000" dirty="0" err="1"/>
              <a:t>esp</a:t>
            </a:r>
            <a:r>
              <a:rPr lang="it-IT" sz="2000" dirty="0"/>
              <a:t> connessi al momento.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Quando un </a:t>
            </a:r>
            <a:r>
              <a:rPr lang="it-IT" sz="2000" dirty="0" err="1"/>
              <a:t>esp</a:t>
            </a:r>
            <a:r>
              <a:rPr lang="it-IT" sz="2000" dirty="0"/>
              <a:t> si collega viene aggiunto il modello al file .</a:t>
            </a:r>
            <a:r>
              <a:rPr lang="it-IT" sz="2000" dirty="0" err="1"/>
              <a:t>json</a:t>
            </a:r>
            <a:r>
              <a:rPr lang="it-IT" sz="2000" dirty="0"/>
              <a:t> e si notifica la sua presenza tramite un </a:t>
            </a:r>
            <a:r>
              <a:rPr lang="it-IT" sz="2000" dirty="0" err="1"/>
              <a:t>alert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B050"/>
                </a:solidFill>
              </a:rPr>
              <a:t>(A)</a:t>
            </a:r>
            <a:r>
              <a:rPr lang="it-IT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Quando un </a:t>
            </a:r>
            <a:r>
              <a:rPr lang="it-IT" sz="2000" dirty="0" err="1"/>
              <a:t>esp</a:t>
            </a:r>
            <a:r>
              <a:rPr lang="it-IT" sz="2000" dirty="0"/>
              <a:t> si disconnette viene rimosso il modello dal file .</a:t>
            </a:r>
            <a:r>
              <a:rPr lang="it-IT" sz="2000" dirty="0" err="1"/>
              <a:t>json</a:t>
            </a:r>
            <a:r>
              <a:rPr lang="it-IT" sz="2000" dirty="0"/>
              <a:t> e si notifica la sua rimozione tramite un </a:t>
            </a:r>
            <a:r>
              <a:rPr lang="it-IT" sz="2000" dirty="0" err="1"/>
              <a:t>alert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FF2600"/>
                </a:solidFill>
              </a:rPr>
              <a:t>(B)</a:t>
            </a:r>
            <a:r>
              <a:rPr lang="it-IT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8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Web Page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</p:spTree>
    <p:extLst>
      <p:ext uri="{BB962C8B-B14F-4D97-AF65-F5344CB8AC3E}">
        <p14:creationId xmlns:p14="http://schemas.microsoft.com/office/powerpoint/2010/main" val="139052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Esp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9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Web Page: Add </a:t>
            </a:r>
            <a:r>
              <a:rPr lang="en-US" dirty="0" err="1"/>
              <a:t>esp</a:t>
            </a:r>
            <a:r>
              <a:rPr lang="en-US" dirty="0"/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2EC1CEE-082A-4C49-9947-D0ADD2F3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2" t="54287" r="8008"/>
          <a:stretch/>
        </p:blipFill>
        <p:spPr>
          <a:xfrm>
            <a:off x="2027401" y="2682711"/>
            <a:ext cx="3927167" cy="17951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0578271-17BE-42E8-B6B1-5ECF7B6CF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14" r="64489" b="45492"/>
          <a:stretch/>
        </p:blipFill>
        <p:spPr>
          <a:xfrm>
            <a:off x="1704704" y="4769435"/>
            <a:ext cx="4572559" cy="152645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073E13-8BA9-4188-B5A8-0654D862D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294" r="70440" b="50000"/>
          <a:stretch/>
        </p:blipFill>
        <p:spPr>
          <a:xfrm>
            <a:off x="1383741" y="1066900"/>
            <a:ext cx="5018547" cy="152645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3088D6A-1952-4AF5-82B1-B913C0693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029933">
            <a:off x="5727670" y="2737623"/>
            <a:ext cx="2861099" cy="2149938"/>
          </a:xfrm>
          <a:prstGeom prst="rect">
            <a:avLst/>
          </a:prstGeom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8CE55D5E-A90D-4ABB-AFF6-85DF32A9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832" y="905402"/>
            <a:ext cx="2321168" cy="110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8044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39926</TotalTime>
  <Words>1052</Words>
  <Application>Microsoft Office PowerPoint</Application>
  <PresentationFormat>Presentazione su schermo (4:3)</PresentationFormat>
  <Paragraphs>152</Paragraphs>
  <Slides>17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</vt:lpstr>
      <vt:lpstr>Wingdings 2</vt:lpstr>
      <vt:lpstr>Sella</vt:lpstr>
      <vt:lpstr>1_Sella</vt:lpstr>
      <vt:lpstr>2_Sella</vt:lpstr>
      <vt:lpstr>Image</vt:lpstr>
      <vt:lpstr>Presentazione standard di PowerPoint</vt:lpstr>
      <vt:lpstr>Project Components</vt:lpstr>
      <vt:lpstr>Project Structure</vt:lpstr>
      <vt:lpstr>Registration ESP Module</vt:lpstr>
      <vt:lpstr>Connection and disconnection</vt:lpstr>
      <vt:lpstr>MQTT</vt:lpstr>
      <vt:lpstr>JSON Structure</vt:lpstr>
      <vt:lpstr>Web Page</vt:lpstr>
      <vt:lpstr>Add Esp</vt:lpstr>
      <vt:lpstr>Remove Esp </vt:lpstr>
      <vt:lpstr>Rilevation and Alert</vt:lpstr>
      <vt:lpstr>Alert Method</vt:lpstr>
      <vt:lpstr>Server - Web Page comunication</vt:lpstr>
      <vt:lpstr>Database Create</vt:lpstr>
      <vt:lpstr>Database Create</vt:lpstr>
      <vt:lpstr>Database Update</vt:lpstr>
      <vt:lpstr>Final remarks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l.virgilio1@campus.unimib.it</cp:lastModifiedBy>
  <cp:revision>857</cp:revision>
  <cp:lastPrinted>2019-04-08T11:17:13Z</cp:lastPrinted>
  <dcterms:created xsi:type="dcterms:W3CDTF">2011-04-16T15:48:33Z</dcterms:created>
  <dcterms:modified xsi:type="dcterms:W3CDTF">2019-06-19T10:23:50Z</dcterms:modified>
</cp:coreProperties>
</file>