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436" r:id="rId1"/>
    <p:sldMasterId id="2147484450" r:id="rId2"/>
    <p:sldMasterId id="2147484452" r:id="rId3"/>
  </p:sldMasterIdLst>
  <p:notesMasterIdLst>
    <p:notesMasterId r:id="rId21"/>
  </p:notesMasterIdLst>
  <p:handoutMasterIdLst>
    <p:handoutMasterId r:id="rId22"/>
  </p:handoutMasterIdLst>
  <p:sldIdLst>
    <p:sldId id="256" r:id="rId4"/>
    <p:sldId id="551" r:id="rId5"/>
    <p:sldId id="582" r:id="rId6"/>
    <p:sldId id="555" r:id="rId7"/>
    <p:sldId id="569" r:id="rId8"/>
    <p:sldId id="579" r:id="rId9"/>
    <p:sldId id="570" r:id="rId10"/>
    <p:sldId id="571" r:id="rId11"/>
    <p:sldId id="576" r:id="rId12"/>
    <p:sldId id="577" r:id="rId13"/>
    <p:sldId id="572" r:id="rId14"/>
    <p:sldId id="581" r:id="rId15"/>
    <p:sldId id="578" r:id="rId16"/>
    <p:sldId id="573" r:id="rId17"/>
    <p:sldId id="574" r:id="rId18"/>
    <p:sldId id="559" r:id="rId19"/>
    <p:sldId id="552" r:id="rId20"/>
  </p:sldIdLst>
  <p:sldSz cx="9144000" cy="6858000" type="screen4x3"/>
  <p:notesSz cx="6858000" cy="9144000"/>
  <p:defaultTextStyle>
    <a:defPPr>
      <a:defRPr lang="it-IT"/>
    </a:defPPr>
    <a:lvl1pPr marL="0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1pPr>
    <a:lvl2pPr marL="478928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2pPr>
    <a:lvl3pPr marL="957856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3pPr>
    <a:lvl4pPr marL="1436784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4pPr>
    <a:lvl5pPr marL="1915712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5pPr>
    <a:lvl6pPr marL="2394640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6pPr>
    <a:lvl7pPr marL="2873567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7pPr>
    <a:lvl8pPr marL="3352496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8pPr>
    <a:lvl9pPr marL="3831423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outline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C4F42"/>
    <a:srgbClr val="FF2600"/>
    <a:srgbClr val="FF963F"/>
    <a:srgbClr val="FFE389"/>
    <a:srgbClr val="FFD13F"/>
    <a:srgbClr val="FF7600"/>
    <a:srgbClr val="CEEAB0"/>
    <a:srgbClr val="92D050"/>
    <a:srgbClr val="76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71" autoAdjust="0"/>
    <p:restoredTop sz="94771" autoAdjust="0"/>
  </p:normalViewPr>
  <p:slideViewPr>
    <p:cSldViewPr snapToGrid="0" snapToObjects="1">
      <p:cViewPr varScale="1">
        <p:scale>
          <a:sx n="68" d="100"/>
          <a:sy n="68" d="100"/>
        </p:scale>
        <p:origin x="17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54007-042D-B74C-B600-E65703EE92FA}" type="datetime1">
              <a:rPr lang="it-IT" smtClean="0"/>
              <a:pPr/>
              <a:t>19/06/2019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12072-9809-3B43-88E9-4578524D92CD}" type="slidenum">
              <a:rPr lang="en-GB" smtClean="0"/>
              <a:pPr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37329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C7A6E-8A0F-6045-894B-85D75C45CD11}" type="datetime1">
              <a:rPr lang="it-IT" smtClean="0"/>
              <a:pPr/>
              <a:t>19/06/2019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0F652-032C-1B4C-B2A5-FF8B5B286FDE}" type="slidenum">
              <a:rPr lang="en-GB" smtClean="0"/>
              <a:pPr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78163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1pPr>
    <a:lvl2pPr marL="478928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2pPr>
    <a:lvl3pPr marL="957856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3pPr>
    <a:lvl4pPr marL="1436784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4pPr>
    <a:lvl5pPr marL="1915712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5pPr>
    <a:lvl6pPr marL="2394640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6pPr>
    <a:lvl7pPr marL="2873567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7pPr>
    <a:lvl8pPr marL="3352496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8pPr>
    <a:lvl9pPr marL="3831423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0F652-032C-1B4C-B2A5-FF8B5B286FDE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863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C811A7E1-25D3-5B49-A0EB-0F7EF6FA4C86}"/>
              </a:ext>
            </a:extLst>
          </p:cNvPr>
          <p:cNvSpPr/>
          <p:nvPr userDrawn="1"/>
        </p:nvSpPr>
        <p:spPr>
          <a:xfrm>
            <a:off x="0" y="6569242"/>
            <a:ext cx="9144001" cy="2887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4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2980462"/>
            <a:ext cx="9144001" cy="667512"/>
          </a:xfrm>
          <a:solidFill>
            <a:schemeClr val="bg1">
              <a:lumMod val="95000"/>
            </a:schemeClr>
          </a:solidFill>
          <a:effectLst/>
        </p:spPr>
        <p:txBody>
          <a:bodyPr vert="horz" lIns="130055" tIns="65028" rIns="130055" bIns="65028" rtlCol="0">
            <a:noAutofit/>
            <a:scene3d>
              <a:camera prst="orthographicFront"/>
              <a:lightRig rig="threePt" dir="t"/>
            </a:scene3d>
            <a:sp3d/>
          </a:bodyPr>
          <a:lstStyle>
            <a:lvl1pPr marL="0" indent="0" algn="ctr" defTabSz="843858" rtl="0" eaLnBrk="1" latinLnBrk="0" hangingPunct="1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None/>
              <a:defRPr sz="36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21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5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7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09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1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3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5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</a:t>
            </a:r>
            <a:endParaRPr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456FA37-7417-1949-AE60-D0DC0C1E73CC}"/>
              </a:ext>
            </a:extLst>
          </p:cNvPr>
          <p:cNvSpPr txBox="1"/>
          <p:nvPr userDrawn="1"/>
        </p:nvSpPr>
        <p:spPr>
          <a:xfrm>
            <a:off x="0" y="6544344"/>
            <a:ext cx="5883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789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600" b="0" i="0" kern="1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Laboratorio </a:t>
            </a:r>
            <a:r>
              <a:rPr lang="it-IT" sz="1600" b="0" i="0" kern="1200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IoT@UniMiB</a:t>
            </a:r>
            <a:endParaRPr lang="it-IT" sz="1600" b="0" i="0" kern="12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40" y="416861"/>
            <a:ext cx="3840480" cy="1994647"/>
          </a:xfrm>
        </p:spPr>
        <p:txBody>
          <a:bodyPr anchor="b"/>
          <a:lstStyle>
            <a:lvl1pPr algn="ctr">
              <a:defRPr sz="4087" b="0"/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540" y="2438400"/>
            <a:ext cx="3840480" cy="3316942"/>
          </a:xfrm>
        </p:spPr>
        <p:txBody>
          <a:bodyPr>
            <a:normAutofit/>
          </a:bodyPr>
          <a:lstStyle>
            <a:lvl1pPr marL="0" indent="0" algn="ctr">
              <a:buNone/>
              <a:defRPr sz="1557"/>
            </a:lvl1pPr>
            <a:lvl2pPr marL="421930" indent="0">
              <a:buNone/>
              <a:defRPr sz="1103"/>
            </a:lvl2pPr>
            <a:lvl3pPr marL="843858" indent="0">
              <a:buNone/>
              <a:defRPr sz="908"/>
            </a:lvl3pPr>
            <a:lvl4pPr marL="1265788" indent="0">
              <a:buNone/>
              <a:defRPr sz="844"/>
            </a:lvl4pPr>
            <a:lvl5pPr marL="1687718" indent="0">
              <a:buNone/>
              <a:defRPr sz="844"/>
            </a:lvl5pPr>
            <a:lvl6pPr marL="2109647" indent="0">
              <a:buNone/>
              <a:defRPr sz="844"/>
            </a:lvl6pPr>
            <a:lvl7pPr marL="2531576" indent="0">
              <a:buNone/>
              <a:defRPr sz="844"/>
            </a:lvl7pPr>
            <a:lvl8pPr marL="2953506" indent="0">
              <a:buNone/>
              <a:defRPr sz="844"/>
            </a:lvl8pPr>
            <a:lvl9pPr marL="3375434" indent="0">
              <a:buNone/>
              <a:defRPr sz="844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en-GB" smtClean="0"/>
              <a:pPr/>
              <a:t>‹N›</a:t>
            </a:fld>
            <a:endParaRPr lang="en-GB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805046" y="430307"/>
            <a:ext cx="3840480" cy="5432612"/>
          </a:xfrm>
          <a:solidFill>
            <a:schemeClr val="bg1">
              <a:lumMod val="8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76200" dist="12700" dir="5400000" sx="100500" sy="100500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extrusionH="50800">
            <a:extrusionClr>
              <a:schemeClr val="tx1"/>
            </a:extrusionClr>
            <a:contourClr>
              <a:schemeClr val="tx1"/>
            </a:contourClr>
          </a:sp3d>
        </p:spPr>
        <p:txBody>
          <a:bodyPr vert="horz" lIns="130055" tIns="65028" rIns="130055" bIns="65028" rtlCol="0">
            <a:normAutofit/>
          </a:bodyPr>
          <a:lstStyle>
            <a:lvl1pPr marL="421930" indent="-421930" algn="l" defTabSz="843858" rtl="0" eaLnBrk="1" latinLnBrk="0" hangingPunct="1">
              <a:spcBef>
                <a:spcPts val="1846"/>
              </a:spcBef>
              <a:buClr>
                <a:schemeClr val="accent2">
                  <a:lumMod val="50000"/>
                  <a:lumOff val="50000"/>
                </a:schemeClr>
              </a:buClr>
              <a:buSzPct val="75000"/>
              <a:buFont typeface="Wingdings 2" pitchFamily="18" charset="2"/>
              <a:buNone/>
              <a:defRPr sz="201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21930" indent="0">
              <a:buNone/>
              <a:defRPr sz="2596"/>
            </a:lvl2pPr>
            <a:lvl3pPr marL="843858" indent="0">
              <a:buNone/>
              <a:defRPr sz="2206"/>
            </a:lvl3pPr>
            <a:lvl4pPr marL="1265788" indent="0">
              <a:buNone/>
              <a:defRPr sz="1817"/>
            </a:lvl4pPr>
            <a:lvl5pPr marL="1687718" indent="0">
              <a:buNone/>
              <a:defRPr sz="1817"/>
            </a:lvl5pPr>
            <a:lvl6pPr marL="2109647" indent="0">
              <a:buNone/>
              <a:defRPr sz="1817"/>
            </a:lvl6pPr>
            <a:lvl7pPr marL="2531576" indent="0">
              <a:buNone/>
              <a:defRPr sz="1817"/>
            </a:lvl7pPr>
            <a:lvl8pPr marL="2953506" indent="0">
              <a:buNone/>
              <a:defRPr sz="1817"/>
            </a:lvl8pPr>
            <a:lvl9pPr marL="3375434" indent="0">
              <a:buNone/>
              <a:defRPr sz="1817"/>
            </a:lvl9pPr>
          </a:lstStyle>
          <a:p>
            <a:r>
              <a:rPr lang="it-IT"/>
              <a:t>Fare clic sull'icona per inserire un'immagine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en-GB" smtClean="0"/>
              <a:pPr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1411" y="417513"/>
            <a:ext cx="1600200" cy="5708650"/>
          </a:xfrm>
        </p:spPr>
        <p:txBody>
          <a:bodyPr vert="eaVert"/>
          <a:lstStyle/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1175" y="417513"/>
            <a:ext cx="6499225" cy="57086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en-GB" smtClean="0"/>
              <a:pPr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rmula di chius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marL="0" algn="l" defTabSz="843858" rtl="0" eaLnBrk="1" latinLnBrk="0" hangingPunct="1">
              <a:defRPr sz="1038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it-IT"/>
              <a:t>dfdfgdgdf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lIns="130055" tIns="65028" rIns="130055" bIns="65028" rtlCol="0" anchor="ctr"/>
          <a:lstStyle>
            <a:lvl1pPr marL="0" algn="ctr" defTabSz="843858" rtl="0" eaLnBrk="1" latinLnBrk="0" hangingPunct="1">
              <a:defRPr sz="1038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130055" tIns="65028" rIns="130055" bIns="65028" rtlCol="0" anchor="ctr"/>
          <a:lstStyle>
            <a:lvl1pPr marL="0" algn="r" defTabSz="843858" rtl="0" eaLnBrk="1" latinLnBrk="0" hangingPunct="1">
              <a:defRPr sz="1038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389832E7-CD1C-8649-98ED-2ABDE863B9F8}" type="slidenum">
              <a:rPr lang="en-GB" smtClean="0"/>
              <a:pPr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348" y="1371600"/>
            <a:ext cx="8147304" cy="1344168"/>
          </a:xfrm>
        </p:spPr>
        <p:txBody>
          <a:bodyPr vert="horz" lIns="130055" tIns="65028" rIns="130055" bIns="65028" rtlCol="0" anchor="b" anchorCtr="0">
            <a:normAutofit/>
            <a:scene3d>
              <a:camera prst="orthographicFront"/>
              <a:lightRig rig="threePt" dir="t">
                <a:rot lat="0" lon="0" rev="10800000"/>
              </a:lightRig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algn="ctr" defTabSz="843858" rtl="0" eaLnBrk="1" latinLnBrk="0" hangingPunct="1">
              <a:lnSpc>
                <a:spcPts val="5906"/>
              </a:lnSpc>
              <a:spcBef>
                <a:spcPct val="0"/>
              </a:spcBef>
              <a:buNone/>
              <a:defRPr sz="5516" kern="1200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348" y="2715768"/>
            <a:ext cx="8147304" cy="667512"/>
          </a:xfrm>
        </p:spPr>
        <p:txBody>
          <a:bodyPr vert="horz" lIns="130055" tIns="65028" rIns="130055" bIns="65028" rtlCol="0"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marL="0" indent="0" algn="ctr" defTabSz="843858" rtl="0" eaLnBrk="1" latinLnBrk="0" hangingPunct="1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None/>
              <a:defRPr sz="2011" b="0" kern="1200" baseline="0">
                <a:solidFill>
                  <a:schemeClr val="bg1"/>
                </a:solidFill>
                <a:effectLst>
                  <a:outerShdw blurRad="25400" dist="254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21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5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7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09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1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3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5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130055" tIns="65028" rIns="130055" bIns="65028" rtlCol="0" anchor="ctr"/>
          <a:lstStyle>
            <a:lvl1pPr marL="0" algn="l" defTabSz="843858" rtl="0" eaLnBrk="1" latinLnBrk="0" hangingPunct="1">
              <a:defRPr sz="1038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it-IT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25400" dist="12700" dir="4200000" algn="ctr" rotWithShape="0">
                    <a:prstClr val="white">
                      <a:alpha val="40000"/>
                    </a:prstClr>
                  </a:outerShdw>
                </a:effectLst>
              </a:rPr>
              <a:t>dfdfgdgdf</a:t>
            </a:r>
            <a:endParaRPr lang="en-US">
              <a:solidFill>
                <a:prstClr val="black">
                  <a:lumMod val="75000"/>
                  <a:lumOff val="25000"/>
                </a:prstClr>
              </a:solidFill>
              <a:effectLst>
                <a:outerShdw blurRad="25400" dist="12700" dir="4200000" algn="ctr" rotWithShape="0">
                  <a:prstClr val="white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130055" tIns="65028" rIns="130055" bIns="65028" rtlCol="0" anchor="ctr"/>
          <a:lstStyle>
            <a:lvl1pPr marL="0" algn="ctr" defTabSz="843858" rtl="0" eaLnBrk="1" latinLnBrk="0" hangingPunct="1">
              <a:defRPr sz="1038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it-IT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25400" dist="12700" dir="4200000" algn="ctr" rotWithShape="0">
                    <a:prstClr val="white">
                      <a:alpha val="40000"/>
                    </a:prstClr>
                  </a:outerShdw>
                </a:effectLst>
              </a:rPr>
              <a:t>Informatica Applicata</a:t>
            </a:r>
            <a:endParaRPr lang="en-US">
              <a:solidFill>
                <a:prstClr val="black">
                  <a:lumMod val="75000"/>
                  <a:lumOff val="25000"/>
                </a:prstClr>
              </a:solidFill>
              <a:effectLst>
                <a:outerShdw blurRad="25400" dist="12700" dir="4200000" algn="ctr" rotWithShape="0">
                  <a:prstClr val="white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130055" tIns="65028" rIns="130055" bIns="65028" rtlCol="0" anchor="ctr"/>
          <a:lstStyle>
            <a:lvl1pPr marL="0" algn="r" defTabSz="843858" rtl="0" eaLnBrk="1" latinLnBrk="0" hangingPunct="1">
              <a:defRPr sz="1038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69E29E33-B620-47F9-BB04-8846C2A5AFCC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25400" dist="12700" dir="4200000" algn="ctr" rotWithShape="0">
                    <a:prstClr val="white">
                      <a:alpha val="40000"/>
                    </a:prstClr>
                  </a:outerShdw>
                </a:effectLst>
              </a:rPr>
              <a:pPr/>
              <a:t>‹N›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effectLst>
                <a:outerShdw blurRad="25400" dist="12700" dir="4200000" algn="ctr" rotWithShape="0">
                  <a:prstClr val="white">
                    <a:alpha val="40000"/>
                  </a:prstClr>
                </a:outerShdw>
              </a:effectLst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>
                <a:solidFill>
                  <a:prstClr val="black"/>
                </a:solidFill>
              </a:rPr>
              <a:t>dfdfgdgdf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lumMod val="75000"/>
                    <a:lumOff val="25000"/>
                  </a:prstClr>
                </a:solidFill>
              </a:rPr>
              <a:t>Informatica Applicata</a:t>
            </a:r>
            <a:endParaRPr lang="en-GB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en-GB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‹N›</a:t>
            </a:fld>
            <a:endParaRPr lang="en-GB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43824BD5-74F8-0346-9BA8-AD245096F01B}"/>
              </a:ext>
            </a:extLst>
          </p:cNvPr>
          <p:cNvSpPr/>
          <p:nvPr userDrawn="1"/>
        </p:nvSpPr>
        <p:spPr>
          <a:xfrm>
            <a:off x="1" y="1"/>
            <a:ext cx="9142883" cy="911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4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4F2F45A1-ECBD-4042-A12C-BF6010FB30B8}"/>
              </a:ext>
            </a:extLst>
          </p:cNvPr>
          <p:cNvSpPr/>
          <p:nvPr userDrawn="1"/>
        </p:nvSpPr>
        <p:spPr>
          <a:xfrm>
            <a:off x="0" y="6569242"/>
            <a:ext cx="9144001" cy="2887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4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8"/>
            <a:ext cx="9142883" cy="667190"/>
          </a:xfrm>
        </p:spPr>
        <p:txBody>
          <a:bodyPr/>
          <a:lstStyle>
            <a:lvl1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dirty="0"/>
              <a:t>Fare clic per modificare stile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40052"/>
            <a:ext cx="9143999" cy="5428241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2832" y="6627478"/>
            <a:ext cx="641664" cy="224557"/>
          </a:xfrm>
        </p:spPr>
        <p:txBody>
          <a:bodyPr/>
          <a:lstStyle>
            <a:lvl1pPr>
              <a:defRPr lang="en-GB" sz="1000" b="0" i="0" kern="120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389832E7-CD1C-8649-98ED-2ABDE863B9F8}" type="slidenum">
              <a:rPr lang="it-IT" smtClean="0"/>
              <a:pPr/>
              <a:t>‹N›</a:t>
            </a:fld>
            <a:endParaRPr lang="it-IT" dirty="0" err="1"/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373F9A49-B784-0848-AC8E-0C277F0894E2}"/>
              </a:ext>
            </a:extLst>
          </p:cNvPr>
          <p:cNvGrpSpPr/>
          <p:nvPr userDrawn="1"/>
        </p:nvGrpSpPr>
        <p:grpSpPr>
          <a:xfrm>
            <a:off x="0" y="887550"/>
            <a:ext cx="9142884" cy="25304"/>
            <a:chOff x="0" y="1323762"/>
            <a:chExt cx="13001626" cy="45719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512D2EF4-69A8-4640-BD8E-B1431CF1B916}"/>
                </a:ext>
              </a:extLst>
            </p:cNvPr>
            <p:cNvSpPr/>
            <p:nvPr/>
          </p:nvSpPr>
          <p:spPr>
            <a:xfrm>
              <a:off x="3565462" y="1323762"/>
              <a:ext cx="9436164" cy="45719"/>
            </a:xfrm>
            <a:prstGeom prst="rect">
              <a:avLst/>
            </a:prstGeom>
            <a:solidFill>
              <a:srgbClr val="607D8B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8E5CD1FB-710F-CB4A-A28C-570AA0C74A0F}"/>
                </a:ext>
              </a:extLst>
            </p:cNvPr>
            <p:cNvSpPr/>
            <p:nvPr/>
          </p:nvSpPr>
          <p:spPr>
            <a:xfrm>
              <a:off x="3120479" y="1323762"/>
              <a:ext cx="450000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CDC31BD8-E483-2C4C-8AF3-43D7EEA39EC6}"/>
                </a:ext>
              </a:extLst>
            </p:cNvPr>
            <p:cNvSpPr/>
            <p:nvPr/>
          </p:nvSpPr>
          <p:spPr>
            <a:xfrm>
              <a:off x="2244982" y="1323762"/>
              <a:ext cx="450000" cy="45719"/>
            </a:xfrm>
            <a:prstGeom prst="rect">
              <a:avLst/>
            </a:prstGeom>
            <a:solidFill>
              <a:srgbClr val="FF2600">
                <a:alpha val="78824"/>
              </a:srgb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67A41DEB-B10F-EE48-A27C-779966060F25}"/>
                </a:ext>
              </a:extLst>
            </p:cNvPr>
            <p:cNvSpPr/>
            <p:nvPr/>
          </p:nvSpPr>
          <p:spPr>
            <a:xfrm>
              <a:off x="1800000" y="1323762"/>
              <a:ext cx="450000" cy="45719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ttangolo 21">
              <a:extLst>
                <a:ext uri="{FF2B5EF4-FFF2-40B4-BE49-F238E27FC236}">
                  <a16:creationId xmlns:a16="http://schemas.microsoft.com/office/drawing/2014/main" id="{BF9957BA-4D65-444D-AA32-5623D566BB67}"/>
                </a:ext>
              </a:extLst>
            </p:cNvPr>
            <p:cNvSpPr/>
            <p:nvPr/>
          </p:nvSpPr>
          <p:spPr>
            <a:xfrm>
              <a:off x="1350000" y="1323762"/>
              <a:ext cx="4500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0CC6A260-04F4-8B4F-8BED-50D674F72E3F}"/>
                </a:ext>
              </a:extLst>
            </p:cNvPr>
            <p:cNvSpPr/>
            <p:nvPr/>
          </p:nvSpPr>
          <p:spPr>
            <a:xfrm>
              <a:off x="900000" y="1323762"/>
              <a:ext cx="450000" cy="457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1E0A278C-308C-034E-89FE-ECA8B4AF971C}"/>
                </a:ext>
              </a:extLst>
            </p:cNvPr>
            <p:cNvSpPr/>
            <p:nvPr/>
          </p:nvSpPr>
          <p:spPr>
            <a:xfrm>
              <a:off x="450000" y="1323762"/>
              <a:ext cx="450000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FA9A6550-217C-3A46-84FA-27D859858499}"/>
                </a:ext>
              </a:extLst>
            </p:cNvPr>
            <p:cNvSpPr/>
            <p:nvPr/>
          </p:nvSpPr>
          <p:spPr>
            <a:xfrm>
              <a:off x="0" y="1323762"/>
              <a:ext cx="450000" cy="45719"/>
            </a:xfrm>
            <a:prstGeom prst="rect">
              <a:avLst/>
            </a:prstGeom>
            <a:solidFill>
              <a:srgbClr val="76D6FF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ttangolo 25">
              <a:extLst>
                <a:ext uri="{FF2B5EF4-FFF2-40B4-BE49-F238E27FC236}">
                  <a16:creationId xmlns:a16="http://schemas.microsoft.com/office/drawing/2014/main" id="{65804A6A-D33B-8248-AE60-F25B24B47E0C}"/>
                </a:ext>
              </a:extLst>
            </p:cNvPr>
            <p:cNvSpPr/>
            <p:nvPr/>
          </p:nvSpPr>
          <p:spPr>
            <a:xfrm>
              <a:off x="2689964" y="1323762"/>
              <a:ext cx="450000" cy="45719"/>
            </a:xfrm>
            <a:prstGeom prst="rect">
              <a:avLst/>
            </a:prstGeom>
            <a:solidFill>
              <a:srgbClr val="945200">
                <a:alpha val="92941"/>
              </a:srgb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Segnaposto contenuto 30">
            <a:extLst>
              <a:ext uri="{FF2B5EF4-FFF2-40B4-BE49-F238E27FC236}">
                <a16:creationId xmlns:a16="http://schemas.microsoft.com/office/drawing/2014/main" id="{FC58345A-7B2F-764E-BAAB-B86F6A00E8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-1" y="562107"/>
            <a:ext cx="9144001" cy="325443"/>
          </a:xfrm>
        </p:spPr>
        <p:txBody>
          <a:bodyPr>
            <a:noAutofit/>
          </a:bodyPr>
          <a:lstStyle>
            <a:lvl1pPr marL="0" indent="0">
              <a:buNone/>
              <a:defRPr sz="1687" b="0" i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dirty="0"/>
              <a:t>Modifica gli stili del testo dello </a:t>
            </a:r>
            <a:r>
              <a:rPr lang="it-IT" dirty="0" err="1"/>
              <a:t>schemalivello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49237"/>
            <a:ext cx="3652267" cy="128767"/>
          </a:xfrm>
        </p:spPr>
        <p:txBody>
          <a:bodyPr/>
          <a:lstStyle>
            <a:lvl1pPr>
              <a:defRPr lang="it-IT" sz="1000" b="0" i="0" kern="1200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it-IT" dirty="0"/>
              <a:t>Team </a:t>
            </a:r>
            <a:r>
              <a:rPr lang="it-IT" dirty="0" err="1"/>
              <a:t>xxxx</a:t>
            </a:r>
            <a:r>
              <a:rPr lang="it-IT" dirty="0"/>
              <a:t> - Laboratorio </a:t>
            </a:r>
            <a:r>
              <a:rPr lang="it-IT" dirty="0" err="1"/>
              <a:t>IoT@UniMiB</a:t>
            </a:r>
            <a:endParaRPr lang="it-I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titolo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476" y="4343400"/>
            <a:ext cx="8147049" cy="1346013"/>
          </a:xfrm>
        </p:spPr>
        <p:txBody>
          <a:bodyPr>
            <a:normAutofit/>
            <a:scene3d>
              <a:camera prst="orthographicFront"/>
              <a:lightRig rig="threePt" dir="t">
                <a:rot lat="0" lon="0" rev="10800000"/>
              </a:lightRig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>
              <a:lnSpc>
                <a:spcPts val="5906"/>
              </a:lnSpc>
              <a:defRPr sz="5516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476" y="5688107"/>
            <a:ext cx="8147050" cy="663387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marL="0" indent="0" algn="ctr">
              <a:spcBef>
                <a:spcPts val="0"/>
              </a:spcBef>
              <a:buNone/>
              <a:defRPr b="0" baseline="0">
                <a:solidFill>
                  <a:schemeClr val="bg1"/>
                </a:solidFill>
                <a:effectLst>
                  <a:outerShdw blurRad="25400" dist="254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21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5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7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09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1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3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5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it-IT"/>
              <a:t>dfdfgdgdf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389832E7-CD1C-8649-98ED-2ABDE863B9F8}" type="slidenum">
              <a:rPr lang="en-GB" smtClean="0"/>
              <a:pPr/>
              <a:t>‹N›</a:t>
            </a:fld>
            <a:endParaRPr lang="en-GB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981200" y="685800"/>
            <a:ext cx="5181600" cy="3352800"/>
          </a:xfrm>
          <a:solidFill>
            <a:schemeClr val="tx1">
              <a:lumMod val="75000"/>
            </a:schemeClr>
          </a:solidFill>
          <a:ln w="127000" cap="sq">
            <a:solidFill>
              <a:schemeClr val="tx1"/>
            </a:solidFill>
            <a:miter lim="800000"/>
          </a:ln>
          <a:effectLst>
            <a:outerShdw blurRad="63500" sx="101000" sy="101000" algn="ctr" rotWithShape="0">
              <a:schemeClr val="bg2">
                <a:lumMod val="20000"/>
                <a:lumOff val="80000"/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9000000"/>
            </a:lightRig>
          </a:scene3d>
          <a:sp3d prstMaterial="matte">
            <a:bevelT w="12700" prst="relaxedInset"/>
            <a:bevelB w="38100" h="127000" prst="relaxedInset"/>
            <a:extrusionClr>
              <a:schemeClr val="tx1"/>
            </a:extrusionClr>
            <a:contourClr>
              <a:schemeClr val="tx1"/>
            </a:contourClr>
          </a:sp3d>
        </p:spPr>
        <p:txBody>
          <a:bodyPr/>
          <a:lstStyle>
            <a:lvl1pPr>
              <a:buNone/>
              <a:defRPr/>
            </a:lvl1pPr>
          </a:lstStyle>
          <a:p>
            <a:r>
              <a:rPr lang="it-IT"/>
              <a:t>Fare clic sull'icona per inserire un'immagine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6" y="1774827"/>
            <a:ext cx="8147050" cy="1873250"/>
          </a:xfrm>
        </p:spPr>
        <p:txBody>
          <a:bodyPr anchor="b" anchorCtr="0"/>
          <a:lstStyle>
            <a:lvl1pPr algn="ctr">
              <a:defRPr sz="5516" b="0" cap="none" baseline="0"/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6" y="3654521"/>
            <a:ext cx="8147050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201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21930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2pPr>
            <a:lvl3pPr marL="84385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3pPr>
            <a:lvl4pPr marL="1265788" indent="0">
              <a:buNone/>
              <a:defRPr sz="1298">
                <a:solidFill>
                  <a:schemeClr val="tx1">
                    <a:tint val="75000"/>
                  </a:schemeClr>
                </a:solidFill>
              </a:defRPr>
            </a:lvl4pPr>
            <a:lvl5pPr marL="1687718" indent="0">
              <a:buNone/>
              <a:defRPr sz="1298">
                <a:solidFill>
                  <a:schemeClr val="tx1">
                    <a:tint val="75000"/>
                  </a:schemeClr>
                </a:solidFill>
              </a:defRPr>
            </a:lvl5pPr>
            <a:lvl6pPr marL="2109647" indent="0">
              <a:buNone/>
              <a:defRPr sz="1298">
                <a:solidFill>
                  <a:schemeClr val="tx1">
                    <a:tint val="75000"/>
                  </a:schemeClr>
                </a:solidFill>
              </a:defRPr>
            </a:lvl6pPr>
            <a:lvl7pPr marL="2531576" indent="0">
              <a:buNone/>
              <a:defRPr sz="1298">
                <a:solidFill>
                  <a:schemeClr val="tx1">
                    <a:tint val="75000"/>
                  </a:schemeClr>
                </a:solidFill>
              </a:defRPr>
            </a:lvl7pPr>
            <a:lvl8pPr marL="2953506" indent="0">
              <a:buNone/>
              <a:defRPr sz="1298">
                <a:solidFill>
                  <a:schemeClr val="tx1">
                    <a:tint val="75000"/>
                  </a:schemeClr>
                </a:solidFill>
              </a:defRPr>
            </a:lvl8pPr>
            <a:lvl9pPr marL="3375434" indent="0">
              <a:buNone/>
              <a:defRPr sz="12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30"/>
            <a:ext cx="8147051" cy="1452283"/>
          </a:xfrm>
        </p:spPr>
        <p:txBody>
          <a:bodyPr/>
          <a:lstStyle/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475" y="1762125"/>
            <a:ext cx="3840480" cy="4364038"/>
          </a:xfrm>
        </p:spPr>
        <p:txBody>
          <a:bodyPr>
            <a:normAutofit/>
          </a:bodyPr>
          <a:lstStyle>
            <a:lvl1pPr>
              <a:defRPr sz="1817"/>
            </a:lvl1pPr>
            <a:lvl2pPr>
              <a:defRPr sz="1687"/>
            </a:lvl2pPr>
            <a:lvl3pPr>
              <a:defRPr sz="1687"/>
            </a:lvl3pPr>
            <a:lvl4pPr>
              <a:defRPr sz="1687"/>
            </a:lvl4pPr>
            <a:lvl5pPr>
              <a:defRPr sz="1687"/>
            </a:lvl5pPr>
            <a:lvl6pPr>
              <a:defRPr sz="1687"/>
            </a:lvl6pPr>
            <a:lvl7pPr>
              <a:defRPr sz="1687"/>
            </a:lvl7pPr>
            <a:lvl8pPr>
              <a:defRPr sz="1687"/>
            </a:lvl8pPr>
            <a:lvl9pPr>
              <a:defRPr sz="1687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5046" y="1762125"/>
            <a:ext cx="3840480" cy="4364038"/>
          </a:xfrm>
        </p:spPr>
        <p:txBody>
          <a:bodyPr>
            <a:normAutofit/>
          </a:bodyPr>
          <a:lstStyle>
            <a:lvl1pPr>
              <a:defRPr sz="1817"/>
            </a:lvl1pPr>
            <a:lvl2pPr>
              <a:defRPr sz="1687"/>
            </a:lvl2pPr>
            <a:lvl3pPr>
              <a:defRPr sz="1687"/>
            </a:lvl3pPr>
            <a:lvl4pPr>
              <a:defRPr sz="1687"/>
            </a:lvl4pPr>
            <a:lvl5pPr>
              <a:defRPr sz="1687"/>
            </a:lvl5pPr>
            <a:lvl6pPr>
              <a:defRPr sz="1687"/>
            </a:lvl6pPr>
            <a:lvl7pPr>
              <a:defRPr sz="1687"/>
            </a:lvl7pPr>
            <a:lvl8pPr>
              <a:defRPr sz="1687"/>
            </a:lvl8pPr>
            <a:lvl9pPr>
              <a:defRPr sz="1687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en-GB" smtClean="0"/>
              <a:pPr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30"/>
            <a:ext cx="8147051" cy="1452283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1550895"/>
            <a:ext cx="3840480" cy="7159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206" b="0"/>
            </a:lvl1pPr>
            <a:lvl2pPr marL="421930" indent="0">
              <a:buNone/>
              <a:defRPr sz="1817" b="1"/>
            </a:lvl2pPr>
            <a:lvl3pPr marL="843858" indent="0">
              <a:buNone/>
              <a:defRPr sz="1687" b="1"/>
            </a:lvl3pPr>
            <a:lvl4pPr marL="1265788" indent="0">
              <a:buNone/>
              <a:defRPr sz="1493" b="1"/>
            </a:lvl4pPr>
            <a:lvl5pPr marL="1687718" indent="0">
              <a:buNone/>
              <a:defRPr sz="1493" b="1"/>
            </a:lvl5pPr>
            <a:lvl6pPr marL="2109647" indent="0">
              <a:buNone/>
              <a:defRPr sz="1493" b="1"/>
            </a:lvl6pPr>
            <a:lvl7pPr marL="2531576" indent="0">
              <a:buNone/>
              <a:defRPr sz="1493" b="1"/>
            </a:lvl7pPr>
            <a:lvl8pPr marL="2953506" indent="0">
              <a:buNone/>
              <a:defRPr sz="1493" b="1"/>
            </a:lvl8pPr>
            <a:lvl9pPr marL="3375434" indent="0">
              <a:buNone/>
              <a:defRPr sz="1493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75" y="2541494"/>
            <a:ext cx="3840480" cy="3584668"/>
          </a:xfrm>
        </p:spPr>
        <p:txBody>
          <a:bodyPr>
            <a:normAutofit/>
          </a:bodyPr>
          <a:lstStyle>
            <a:lvl1pPr>
              <a:defRPr sz="1817"/>
            </a:lvl1pPr>
            <a:lvl2pPr>
              <a:defRPr sz="1687"/>
            </a:lvl2pPr>
            <a:lvl3pPr>
              <a:defRPr sz="1687"/>
            </a:lvl3pPr>
            <a:lvl4pPr>
              <a:defRPr sz="1687"/>
            </a:lvl4pPr>
            <a:lvl5pPr>
              <a:defRPr sz="1687"/>
            </a:lvl5pPr>
            <a:lvl6pPr>
              <a:defRPr sz="1493"/>
            </a:lvl6pPr>
            <a:lvl7pPr>
              <a:defRPr sz="1493"/>
            </a:lvl7pPr>
            <a:lvl8pPr>
              <a:defRPr sz="1493"/>
            </a:lvl8pPr>
            <a:lvl9pPr>
              <a:defRPr sz="1493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5046" y="1550895"/>
            <a:ext cx="3840480" cy="7159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206" b="0"/>
            </a:lvl1pPr>
            <a:lvl2pPr marL="421930" indent="0">
              <a:buNone/>
              <a:defRPr sz="1817" b="1"/>
            </a:lvl2pPr>
            <a:lvl3pPr marL="843858" indent="0">
              <a:buNone/>
              <a:defRPr sz="1687" b="1"/>
            </a:lvl3pPr>
            <a:lvl4pPr marL="1265788" indent="0">
              <a:buNone/>
              <a:defRPr sz="1493" b="1"/>
            </a:lvl4pPr>
            <a:lvl5pPr marL="1687718" indent="0">
              <a:buNone/>
              <a:defRPr sz="1493" b="1"/>
            </a:lvl5pPr>
            <a:lvl6pPr marL="2109647" indent="0">
              <a:buNone/>
              <a:defRPr sz="1493" b="1"/>
            </a:lvl6pPr>
            <a:lvl7pPr marL="2531576" indent="0">
              <a:buNone/>
              <a:defRPr sz="1493" b="1"/>
            </a:lvl7pPr>
            <a:lvl8pPr marL="2953506" indent="0">
              <a:buNone/>
              <a:defRPr sz="1493" b="1"/>
            </a:lvl8pPr>
            <a:lvl9pPr marL="3375434" indent="0">
              <a:buNone/>
              <a:defRPr sz="1493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5046" y="2541494"/>
            <a:ext cx="3840480" cy="3584668"/>
          </a:xfrm>
        </p:spPr>
        <p:txBody>
          <a:bodyPr>
            <a:normAutofit/>
          </a:bodyPr>
          <a:lstStyle>
            <a:lvl1pPr>
              <a:defRPr sz="1817"/>
            </a:lvl1pPr>
            <a:lvl2pPr>
              <a:defRPr sz="1687"/>
            </a:lvl2pPr>
            <a:lvl3pPr>
              <a:defRPr sz="1687"/>
            </a:lvl3pPr>
            <a:lvl4pPr>
              <a:defRPr sz="1687"/>
            </a:lvl4pPr>
            <a:lvl5pPr>
              <a:defRPr sz="1687"/>
            </a:lvl5pPr>
            <a:lvl6pPr>
              <a:defRPr sz="1493"/>
            </a:lvl6pPr>
            <a:lvl7pPr>
              <a:defRPr sz="1493"/>
            </a:lvl7pPr>
            <a:lvl8pPr>
              <a:defRPr sz="1493"/>
            </a:lvl8pPr>
            <a:lvl9pPr>
              <a:defRPr sz="1493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en-GB" smtClean="0"/>
              <a:pPr/>
              <a:t>‹N›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2920" y="2353236"/>
            <a:ext cx="3840480" cy="158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805046" y="2353236"/>
            <a:ext cx="3840480" cy="158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en-GB" smtClean="0"/>
              <a:pPr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en-GB" smtClean="0"/>
              <a:pPr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40" y="416861"/>
            <a:ext cx="3840480" cy="1994647"/>
          </a:xfrm>
        </p:spPr>
        <p:txBody>
          <a:bodyPr anchor="b"/>
          <a:lstStyle>
            <a:lvl1pPr algn="ctr">
              <a:defRPr sz="4087" b="0"/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2532" y="403414"/>
            <a:ext cx="3840480" cy="5722751"/>
          </a:xfrm>
        </p:spPr>
        <p:txBody>
          <a:bodyPr>
            <a:normAutofit/>
          </a:bodyPr>
          <a:lstStyle>
            <a:lvl1pPr>
              <a:defRPr sz="1817"/>
            </a:lvl1pPr>
            <a:lvl2pPr>
              <a:defRPr sz="1817"/>
            </a:lvl2pPr>
            <a:lvl3pPr>
              <a:defRPr sz="1817"/>
            </a:lvl3pPr>
            <a:lvl4pPr>
              <a:defRPr sz="1817"/>
            </a:lvl4pPr>
            <a:lvl5pPr>
              <a:defRPr sz="1817"/>
            </a:lvl5pPr>
            <a:lvl6pPr>
              <a:defRPr sz="1817"/>
            </a:lvl6pPr>
            <a:lvl7pPr>
              <a:defRPr sz="1817"/>
            </a:lvl7pPr>
            <a:lvl8pPr>
              <a:defRPr sz="1817"/>
            </a:lvl8pPr>
            <a:lvl9pPr>
              <a:defRPr sz="1817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540" y="2438400"/>
            <a:ext cx="3840480" cy="3316942"/>
          </a:xfrm>
        </p:spPr>
        <p:txBody>
          <a:bodyPr>
            <a:normAutofit/>
          </a:bodyPr>
          <a:lstStyle>
            <a:lvl1pPr marL="0" indent="0" algn="ctr">
              <a:buNone/>
              <a:defRPr sz="1557"/>
            </a:lvl1pPr>
            <a:lvl2pPr marL="421930" indent="0">
              <a:buNone/>
              <a:defRPr sz="1103"/>
            </a:lvl2pPr>
            <a:lvl3pPr marL="843858" indent="0">
              <a:buNone/>
              <a:defRPr sz="908"/>
            </a:lvl3pPr>
            <a:lvl4pPr marL="1265788" indent="0">
              <a:buNone/>
              <a:defRPr sz="844"/>
            </a:lvl4pPr>
            <a:lvl5pPr marL="1687718" indent="0">
              <a:buNone/>
              <a:defRPr sz="844"/>
            </a:lvl5pPr>
            <a:lvl6pPr marL="2109647" indent="0">
              <a:buNone/>
              <a:defRPr sz="844"/>
            </a:lvl6pPr>
            <a:lvl7pPr marL="2531576" indent="0">
              <a:buNone/>
              <a:defRPr sz="844"/>
            </a:lvl7pPr>
            <a:lvl8pPr marL="2953506" indent="0">
              <a:buNone/>
              <a:defRPr sz="844"/>
            </a:lvl8pPr>
            <a:lvl9pPr marL="3375434" indent="0">
              <a:buNone/>
              <a:defRPr sz="844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‹N›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1643" y="215358"/>
            <a:ext cx="8147051" cy="521764"/>
          </a:xfrm>
          <a:prstGeom prst="rect">
            <a:avLst/>
          </a:prstGeom>
        </p:spPr>
        <p:txBody>
          <a:bodyPr vert="horz" lIns="130055" tIns="65028" rIns="130055" bIns="65028" rtlCol="0" anchor="b" anchorCtr="0">
            <a:noAutofit/>
          </a:bodyPr>
          <a:lstStyle/>
          <a:p>
            <a:r>
              <a:rPr lang="it-IT" dirty="0"/>
              <a:t>Fare clic per modificare stile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974617"/>
            <a:ext cx="8147051" cy="5151547"/>
          </a:xfrm>
          <a:prstGeom prst="rect">
            <a:avLst/>
          </a:prstGeom>
        </p:spPr>
        <p:txBody>
          <a:bodyPr vert="horz" lIns="130055" tIns="65028" rIns="130055" bIns="65028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1641" y="6374839"/>
            <a:ext cx="5521326" cy="365125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marL="0" marR="0" indent="0" algn="l" defTabSz="4219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38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/>
              <a:t>UNIMIB-TTC: Elementi di Informatica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9596" y="6356352"/>
            <a:ext cx="641664" cy="365125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algn="r">
              <a:defRPr sz="1038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89832E7-CD1C-8649-98ED-2ABDE863B9F8}" type="slidenum">
              <a:rPr lang="en-GB" smtClean="0"/>
              <a:pPr/>
              <a:t>‹N›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7" r:id="rId1"/>
    <p:sldLayoutId id="2147484438" r:id="rId2"/>
    <p:sldLayoutId id="2147484439" r:id="rId3"/>
    <p:sldLayoutId id="2147484440" r:id="rId4"/>
    <p:sldLayoutId id="2147484441" r:id="rId5"/>
    <p:sldLayoutId id="2147484442" r:id="rId6"/>
    <p:sldLayoutId id="2147484443" r:id="rId7"/>
    <p:sldLayoutId id="2147484444" r:id="rId8"/>
    <p:sldLayoutId id="2147484445" r:id="rId9"/>
    <p:sldLayoutId id="2147484446" r:id="rId10"/>
    <p:sldLayoutId id="2147484447" r:id="rId11"/>
    <p:sldLayoutId id="2147484448" r:id="rId12"/>
    <p:sldLayoutId id="2147484449" r:id="rId13"/>
  </p:sldLayoutIdLst>
  <p:hf hdr="0" dt="0"/>
  <p:txStyles>
    <p:titleStyle>
      <a:lvl1pPr algn="l" defTabSz="843858" rtl="0" eaLnBrk="1" latinLnBrk="0" hangingPunct="1">
        <a:spcBef>
          <a:spcPct val="0"/>
        </a:spcBef>
        <a:buNone/>
        <a:defRPr sz="3309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421930" indent="-421930" algn="l" defTabSz="843858" rtl="0" eaLnBrk="1" latinLnBrk="0" hangingPunct="1">
        <a:spcBef>
          <a:spcPts val="1846"/>
        </a:spcBef>
        <a:buClr>
          <a:schemeClr val="tx1">
            <a:lumMod val="75000"/>
            <a:lumOff val="25000"/>
          </a:schemeClr>
        </a:buClr>
        <a:buSzPct val="75000"/>
        <a:buFont typeface="Wingdings 2" charset="2"/>
        <a:buChar char="﹢"/>
        <a:defRPr sz="2011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843858" indent="-421930" algn="l" defTabSz="843858" rtl="0" eaLnBrk="1" latinLnBrk="0" hangingPunct="1">
        <a:spcBef>
          <a:spcPts val="554"/>
        </a:spcBef>
        <a:buClr>
          <a:schemeClr val="tx1">
            <a:lumMod val="50000"/>
            <a:lumOff val="50000"/>
          </a:schemeClr>
        </a:buClr>
        <a:buSzPct val="75000"/>
        <a:buFont typeface="Wingdings 2" charset="2"/>
        <a:buChar char="﹢"/>
        <a:defRPr sz="1817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65788" indent="-421930" algn="l" defTabSz="843858" rtl="0" eaLnBrk="1" latinLnBrk="0" hangingPunct="1">
        <a:spcBef>
          <a:spcPts val="554"/>
        </a:spcBef>
        <a:buClr>
          <a:schemeClr val="tx1">
            <a:lumMod val="75000"/>
            <a:lumOff val="25000"/>
          </a:schemeClr>
        </a:buClr>
        <a:buSzPct val="75000"/>
        <a:buFont typeface="Wingdings 2" charset="2"/>
        <a:buChar char="﹢"/>
        <a:defRPr sz="1687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87718" indent="-421930" algn="l" defTabSz="843858" rtl="0" eaLnBrk="1" latinLnBrk="0" hangingPunct="1">
        <a:spcBef>
          <a:spcPts val="554"/>
        </a:spcBef>
        <a:buClr>
          <a:schemeClr val="tx1">
            <a:lumMod val="50000"/>
            <a:lumOff val="50000"/>
          </a:schemeClr>
        </a:buClr>
        <a:buSzPct val="75000"/>
        <a:buFont typeface="Wingdings 2" charset="2"/>
        <a:buChar char="﹢"/>
        <a:defRPr sz="1687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109647" indent="-421930" algn="l" defTabSz="843858" rtl="0" eaLnBrk="1" latinLnBrk="0" hangingPunct="1">
        <a:spcBef>
          <a:spcPts val="554"/>
        </a:spcBef>
        <a:buClr>
          <a:schemeClr val="tx1">
            <a:lumMod val="75000"/>
            <a:lumOff val="25000"/>
          </a:schemeClr>
        </a:buClr>
        <a:buSzPct val="75000"/>
        <a:buFont typeface="Wingdings 2" charset="2"/>
        <a:buChar char="﹢"/>
        <a:defRPr sz="1687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320612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6pPr>
      <a:lvl7pPr marL="274254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7pPr>
      <a:lvl8pPr marL="316447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8pPr>
      <a:lvl9pPr marL="358640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1pPr>
      <a:lvl2pPr marL="421930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2pPr>
      <a:lvl3pPr marL="84385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3pPr>
      <a:lvl4pPr marL="126578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4pPr>
      <a:lvl5pPr marL="168771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5pPr>
      <a:lvl6pPr marL="2109647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6pPr>
      <a:lvl7pPr marL="2531576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7pPr>
      <a:lvl8pPr marL="2953506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8pPr>
      <a:lvl9pPr marL="3375434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5" y="94130"/>
            <a:ext cx="8147051" cy="1452283"/>
          </a:xfrm>
          <a:prstGeom prst="rect">
            <a:avLst/>
          </a:prstGeom>
        </p:spPr>
        <p:txBody>
          <a:bodyPr vert="horz" lIns="130055" tIns="65028" rIns="130055" bIns="65028" rtlCol="0" anchor="b" anchorCtr="0">
            <a:noAutofit/>
          </a:bodyPr>
          <a:lstStyle/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1761565"/>
            <a:ext cx="8147051" cy="4364598"/>
          </a:xfrm>
          <a:prstGeom prst="rect">
            <a:avLst/>
          </a:prstGeom>
        </p:spPr>
        <p:txBody>
          <a:bodyPr vert="horz" lIns="130055" tIns="65028" rIns="130055" bIns="65028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259" y="6356352"/>
            <a:ext cx="2133600" cy="365125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algn="l">
              <a:defRPr sz="103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t-IT">
                <a:solidFill>
                  <a:prstClr val="black">
                    <a:lumMod val="75000"/>
                    <a:lumOff val="25000"/>
                  </a:prstClr>
                </a:solidFill>
              </a:rPr>
              <a:t>dfdfgdgdf</a:t>
            </a:r>
            <a:endParaRPr lang="en-GB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algn="ctr">
              <a:defRPr sz="103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t-IT">
                <a:solidFill>
                  <a:prstClr val="black">
                    <a:lumMod val="75000"/>
                    <a:lumOff val="25000"/>
                  </a:prstClr>
                </a:solidFill>
              </a:rPr>
              <a:t>Informatica Applicata</a:t>
            </a:r>
            <a:endParaRPr lang="en-GB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17660" y="6356352"/>
            <a:ext cx="2133600" cy="365125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algn="r">
              <a:defRPr sz="103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89832E7-CD1C-8649-98ED-2ABDE863B9F8}" type="slidenum">
              <a:rPr lang="en-GB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‹N›</a:t>
            </a:fld>
            <a:endParaRPr lang="en-GB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1" r:id="rId1"/>
  </p:sldLayoutIdLst>
  <p:hf hdr="0" dt="0"/>
  <p:txStyles>
    <p:titleStyle>
      <a:lvl1pPr algn="ctr" defTabSz="843858" rtl="0" eaLnBrk="1" latinLnBrk="0" hangingPunct="1">
        <a:spcBef>
          <a:spcPct val="0"/>
        </a:spcBef>
        <a:buNone/>
        <a:defRPr sz="46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1930" indent="-421930" algn="l" defTabSz="843858" rtl="0" eaLnBrk="1" latinLnBrk="0" hangingPunct="1">
        <a:spcBef>
          <a:spcPts val="1846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201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43858" indent="-421930" algn="l" defTabSz="843858" rtl="0" eaLnBrk="1" latinLnBrk="0" hangingPunct="1">
        <a:spcBef>
          <a:spcPts val="554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sz="181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65788" indent="-421930" algn="l" defTabSz="843858" rtl="0" eaLnBrk="1" latinLnBrk="0" hangingPunct="1">
        <a:spcBef>
          <a:spcPts val="554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168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87718" indent="-421930" algn="l" defTabSz="843858" rtl="0" eaLnBrk="1" latinLnBrk="0" hangingPunct="1">
        <a:spcBef>
          <a:spcPts val="554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sz="168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09647" indent="-421930" algn="l" defTabSz="843858" rtl="0" eaLnBrk="1" latinLnBrk="0" hangingPunct="1">
        <a:spcBef>
          <a:spcPts val="554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168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320612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6pPr>
      <a:lvl7pPr marL="274254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7pPr>
      <a:lvl8pPr marL="316447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8pPr>
      <a:lvl9pPr marL="358640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1pPr>
      <a:lvl2pPr marL="421930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2pPr>
      <a:lvl3pPr marL="84385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3pPr>
      <a:lvl4pPr marL="126578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4pPr>
      <a:lvl5pPr marL="168771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5pPr>
      <a:lvl6pPr marL="2109647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6pPr>
      <a:lvl7pPr marL="2531576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7pPr>
      <a:lvl8pPr marL="2953506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8pPr>
      <a:lvl9pPr marL="3375434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5" y="246110"/>
            <a:ext cx="8147051" cy="521764"/>
          </a:xfrm>
          <a:prstGeom prst="rect">
            <a:avLst/>
          </a:prstGeom>
        </p:spPr>
        <p:txBody>
          <a:bodyPr vert="horz" lIns="130055" tIns="65028" rIns="130055" bIns="65028" rtlCol="0" anchor="b" anchorCtr="0">
            <a:noAutofit/>
          </a:bodyPr>
          <a:lstStyle/>
          <a:p>
            <a:r>
              <a:rPr lang="it-IT" dirty="0"/>
              <a:t>Fare clic per modificare stile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1171509"/>
            <a:ext cx="8147051" cy="4954655"/>
          </a:xfrm>
          <a:prstGeom prst="rect">
            <a:avLst/>
          </a:prstGeom>
        </p:spPr>
        <p:txBody>
          <a:bodyPr vert="horz" lIns="130055" tIns="65028" rIns="130055" bIns="65028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8475" y="6356352"/>
            <a:ext cx="5521326" cy="365125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algn="ctr">
              <a:defRPr sz="103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/>
            <a:r>
              <a:rPr lang="it-IT">
                <a:solidFill>
                  <a:prstClr val="black">
                    <a:lumMod val="75000"/>
                    <a:lumOff val="25000"/>
                  </a:prstClr>
                </a:solidFill>
              </a:rPr>
              <a:t>Informatica Applicata</a:t>
            </a:r>
            <a:endParaRPr lang="en-GB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9596" y="6356352"/>
            <a:ext cx="641664" cy="365125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algn="r">
              <a:defRPr sz="103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89832E7-CD1C-8649-98ED-2ABDE863B9F8}" type="slidenum">
              <a:rPr lang="en-GB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‹N›</a:t>
            </a:fld>
            <a:endParaRPr lang="en-GB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8" name="Connettore 1 7"/>
          <p:cNvCxnSpPr/>
          <p:nvPr userDrawn="1"/>
        </p:nvCxnSpPr>
        <p:spPr>
          <a:xfrm flipV="1">
            <a:off x="3564069" y="925393"/>
            <a:ext cx="2126626" cy="0"/>
          </a:xfrm>
          <a:prstGeom prst="line">
            <a:avLst/>
          </a:prstGeom>
          <a:ln w="25400" cap="flat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3" r:id="rId1"/>
  </p:sldLayoutIdLst>
  <p:hf hdr="0" dt="0"/>
  <p:txStyles>
    <p:titleStyle>
      <a:lvl1pPr algn="l" defTabSz="843858" rtl="0" eaLnBrk="1" latinLnBrk="0" hangingPunct="1">
        <a:spcBef>
          <a:spcPct val="0"/>
        </a:spcBef>
        <a:buNone/>
        <a:defRPr sz="29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1930" indent="-421930" algn="l" defTabSz="843858" rtl="0" eaLnBrk="1" latinLnBrk="0" hangingPunct="1">
        <a:spcBef>
          <a:spcPts val="1846"/>
        </a:spcBef>
        <a:buClr>
          <a:schemeClr val="tx1">
            <a:lumMod val="75000"/>
            <a:lumOff val="25000"/>
          </a:schemeClr>
        </a:buClr>
        <a:buSzPct val="75000"/>
        <a:buFont typeface="Wingdings 2" charset="2"/>
        <a:buChar char="﹢"/>
        <a:defRPr sz="201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43858" indent="-421930" algn="l" defTabSz="843858" rtl="0" eaLnBrk="1" latinLnBrk="0" hangingPunct="1">
        <a:spcBef>
          <a:spcPts val="554"/>
        </a:spcBef>
        <a:buClr>
          <a:schemeClr val="tx1">
            <a:lumMod val="50000"/>
            <a:lumOff val="50000"/>
          </a:schemeClr>
        </a:buClr>
        <a:buSzPct val="75000"/>
        <a:buFont typeface="Wingdings 2" charset="2"/>
        <a:buChar char="﹢"/>
        <a:defRPr sz="181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65788" indent="-421930" algn="l" defTabSz="843858" rtl="0" eaLnBrk="1" latinLnBrk="0" hangingPunct="1">
        <a:spcBef>
          <a:spcPts val="554"/>
        </a:spcBef>
        <a:buClr>
          <a:schemeClr val="tx1">
            <a:lumMod val="75000"/>
            <a:lumOff val="25000"/>
          </a:schemeClr>
        </a:buClr>
        <a:buSzPct val="75000"/>
        <a:buFont typeface="Wingdings 2" charset="2"/>
        <a:buChar char="﹢"/>
        <a:defRPr sz="168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87718" indent="-421930" algn="l" defTabSz="843858" rtl="0" eaLnBrk="1" latinLnBrk="0" hangingPunct="1">
        <a:spcBef>
          <a:spcPts val="554"/>
        </a:spcBef>
        <a:buClr>
          <a:schemeClr val="tx1">
            <a:lumMod val="50000"/>
            <a:lumOff val="50000"/>
          </a:schemeClr>
        </a:buClr>
        <a:buSzPct val="75000"/>
        <a:buFont typeface="Wingdings 2" charset="2"/>
        <a:buChar char="﹢"/>
        <a:defRPr sz="168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09647" indent="-421930" algn="l" defTabSz="843858" rtl="0" eaLnBrk="1" latinLnBrk="0" hangingPunct="1">
        <a:spcBef>
          <a:spcPts val="554"/>
        </a:spcBef>
        <a:buClr>
          <a:schemeClr val="tx1">
            <a:lumMod val="75000"/>
            <a:lumOff val="25000"/>
          </a:schemeClr>
        </a:buClr>
        <a:buSzPct val="75000"/>
        <a:buFont typeface="Wingdings 2" charset="2"/>
        <a:buChar char="﹢"/>
        <a:defRPr sz="168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320612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6pPr>
      <a:lvl7pPr marL="274254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7pPr>
      <a:lvl8pPr marL="316447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8pPr>
      <a:lvl9pPr marL="358640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1pPr>
      <a:lvl2pPr marL="421930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2pPr>
      <a:lvl3pPr marL="84385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3pPr>
      <a:lvl4pPr marL="126578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4pPr>
      <a:lvl5pPr marL="168771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5pPr>
      <a:lvl6pPr marL="2109647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6pPr>
      <a:lvl7pPr marL="2531576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7pPr>
      <a:lvl8pPr marL="2953506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8pPr>
      <a:lvl9pPr marL="3375434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9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0.png"/><Relationship Id="rId4" Type="http://schemas.openxmlformats.org/officeDocument/2006/relationships/image" Target="../media/image19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tangolo 38">
            <a:extLst>
              <a:ext uri="{FF2B5EF4-FFF2-40B4-BE49-F238E27FC236}">
                <a16:creationId xmlns:a16="http://schemas.microsoft.com/office/drawing/2014/main" id="{C98FF344-0FAD-1047-9843-5F2B70FF8CA9}"/>
              </a:ext>
            </a:extLst>
          </p:cNvPr>
          <p:cNvSpPr/>
          <p:nvPr/>
        </p:nvSpPr>
        <p:spPr>
          <a:xfrm>
            <a:off x="0" y="3814226"/>
            <a:ext cx="9143999" cy="3043774"/>
          </a:xfrm>
          <a:prstGeom prst="rect">
            <a:avLst/>
          </a:prstGeom>
          <a:solidFill>
            <a:srgbClr val="607D8B">
              <a:alpha val="10000"/>
            </a:srgbClr>
          </a:solidFill>
          <a:ln w="38100" cmpd="sng">
            <a:noFill/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4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71CCC370-B9CF-9940-90C6-DBDC538E547F}"/>
              </a:ext>
            </a:extLst>
          </p:cNvPr>
          <p:cNvSpPr/>
          <p:nvPr/>
        </p:nvSpPr>
        <p:spPr>
          <a:xfrm>
            <a:off x="0" y="3332179"/>
            <a:ext cx="9144000" cy="482046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4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414310" y="199900"/>
            <a:ext cx="8375080" cy="913448"/>
          </a:xfrm>
          <a:prstGeom prst="rect">
            <a:avLst/>
          </a:prstGeom>
        </p:spPr>
        <p:txBody>
          <a:bodyPr wrap="square" lIns="84383" tIns="42192" rIns="84383" bIns="42192">
            <a:spAutoFit/>
          </a:bodyPr>
          <a:lstStyle/>
          <a:p>
            <a:r>
              <a:rPr lang="en-GB" sz="4282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Laboratorio</a:t>
            </a:r>
            <a:r>
              <a:rPr lang="en-GB" sz="4282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IoT </a:t>
            </a:r>
          </a:p>
          <a:p>
            <a:endParaRPr lang="en-GB" sz="11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25400" dist="19050" dir="4200000" algn="ctr" rotWithShape="0">
                  <a:prstClr val="white">
                    <a:alpha val="40000"/>
                  </a:prst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F3EBA47E-D29F-1049-963B-A6B5C8653CF2}"/>
              </a:ext>
            </a:extLst>
          </p:cNvPr>
          <p:cNvGrpSpPr/>
          <p:nvPr/>
        </p:nvGrpSpPr>
        <p:grpSpPr>
          <a:xfrm>
            <a:off x="0" y="910288"/>
            <a:ext cx="9144000" cy="45719"/>
            <a:chOff x="0" y="1323762"/>
            <a:chExt cx="13001626" cy="45719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74C00B70-5CE3-C641-9BB0-2987E092D459}"/>
                </a:ext>
              </a:extLst>
            </p:cNvPr>
            <p:cNvSpPr/>
            <p:nvPr/>
          </p:nvSpPr>
          <p:spPr>
            <a:xfrm>
              <a:off x="3565462" y="1323762"/>
              <a:ext cx="9436164" cy="4571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934E8A19-6C83-2040-A575-42E5B26AED8C}"/>
                </a:ext>
              </a:extLst>
            </p:cNvPr>
            <p:cNvSpPr/>
            <p:nvPr/>
          </p:nvSpPr>
          <p:spPr>
            <a:xfrm>
              <a:off x="3120479" y="1323762"/>
              <a:ext cx="450000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8F317565-4021-E246-8835-B4248A009CFF}"/>
                </a:ext>
              </a:extLst>
            </p:cNvPr>
            <p:cNvSpPr/>
            <p:nvPr/>
          </p:nvSpPr>
          <p:spPr>
            <a:xfrm>
              <a:off x="2244982" y="1323762"/>
              <a:ext cx="450000" cy="45719"/>
            </a:xfrm>
            <a:prstGeom prst="rect">
              <a:avLst/>
            </a:prstGeom>
            <a:solidFill>
              <a:srgbClr val="FF2600">
                <a:alpha val="78824"/>
              </a:srgb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300C4E6D-1038-E245-8060-5224CAD9BCA3}"/>
                </a:ext>
              </a:extLst>
            </p:cNvPr>
            <p:cNvSpPr/>
            <p:nvPr/>
          </p:nvSpPr>
          <p:spPr>
            <a:xfrm>
              <a:off x="1800000" y="1323762"/>
              <a:ext cx="450000" cy="45719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ttangolo 21">
              <a:extLst>
                <a:ext uri="{FF2B5EF4-FFF2-40B4-BE49-F238E27FC236}">
                  <a16:creationId xmlns:a16="http://schemas.microsoft.com/office/drawing/2014/main" id="{37F7D7F7-D37C-B64A-8D10-2C93992D04A4}"/>
                </a:ext>
              </a:extLst>
            </p:cNvPr>
            <p:cNvSpPr/>
            <p:nvPr/>
          </p:nvSpPr>
          <p:spPr>
            <a:xfrm>
              <a:off x="1350000" y="1323762"/>
              <a:ext cx="4500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4DADC528-332A-2B41-80B3-0085C3576C91}"/>
                </a:ext>
              </a:extLst>
            </p:cNvPr>
            <p:cNvSpPr/>
            <p:nvPr/>
          </p:nvSpPr>
          <p:spPr>
            <a:xfrm>
              <a:off x="900000" y="1323762"/>
              <a:ext cx="450000" cy="457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69F33A8D-8E6F-4B4D-85F7-C7684206C77E}"/>
                </a:ext>
              </a:extLst>
            </p:cNvPr>
            <p:cNvSpPr/>
            <p:nvPr/>
          </p:nvSpPr>
          <p:spPr>
            <a:xfrm>
              <a:off x="450000" y="1323762"/>
              <a:ext cx="450000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C3D87A2A-FA03-594A-B52B-AF52BB839CB5}"/>
                </a:ext>
              </a:extLst>
            </p:cNvPr>
            <p:cNvSpPr/>
            <p:nvPr/>
          </p:nvSpPr>
          <p:spPr>
            <a:xfrm>
              <a:off x="0" y="1323762"/>
              <a:ext cx="450000" cy="45719"/>
            </a:xfrm>
            <a:prstGeom prst="rect">
              <a:avLst/>
            </a:prstGeom>
            <a:solidFill>
              <a:srgbClr val="76D6FF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ttangolo 25">
              <a:extLst>
                <a:ext uri="{FF2B5EF4-FFF2-40B4-BE49-F238E27FC236}">
                  <a16:creationId xmlns:a16="http://schemas.microsoft.com/office/drawing/2014/main" id="{9CB3141F-CC37-E941-B6E9-748F8391EBFA}"/>
                </a:ext>
              </a:extLst>
            </p:cNvPr>
            <p:cNvSpPr/>
            <p:nvPr/>
          </p:nvSpPr>
          <p:spPr>
            <a:xfrm>
              <a:off x="2689964" y="1323762"/>
              <a:ext cx="450000" cy="45719"/>
            </a:xfrm>
            <a:prstGeom prst="rect">
              <a:avLst/>
            </a:prstGeom>
            <a:solidFill>
              <a:srgbClr val="945200">
                <a:alpha val="92941"/>
              </a:srgb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7" name="Rettangolo 36">
            <a:extLst>
              <a:ext uri="{FF2B5EF4-FFF2-40B4-BE49-F238E27FC236}">
                <a16:creationId xmlns:a16="http://schemas.microsoft.com/office/drawing/2014/main" id="{8A5DED7C-40C4-B74C-9AC4-77789BAD08AC}"/>
              </a:ext>
            </a:extLst>
          </p:cNvPr>
          <p:cNvSpPr/>
          <p:nvPr/>
        </p:nvSpPr>
        <p:spPr>
          <a:xfrm>
            <a:off x="474167" y="3292950"/>
            <a:ext cx="8254493" cy="1795676"/>
          </a:xfrm>
          <a:prstGeom prst="rect">
            <a:avLst/>
          </a:prstGeom>
        </p:spPr>
        <p:txBody>
          <a:bodyPr wrap="square" lIns="84383" tIns="42192" rIns="84383" bIns="42192">
            <a:spAutoFit/>
          </a:bodyPr>
          <a:lstStyle/>
          <a:p>
            <a:r>
              <a:rPr lang="en-GB" sz="3115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Assignment 4: Adaptive Sensor Networks</a:t>
            </a:r>
          </a:p>
          <a:p>
            <a:endParaRPr lang="en-GB" sz="16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25400" dist="19050" dir="4200000" algn="ctr" rotWithShape="0">
                  <a:prstClr val="white">
                    <a:alpha val="40000"/>
                  </a:prst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914400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Team</a:t>
            </a:r>
          </a:p>
          <a:p>
            <a:pPr marL="444979" indent="-444979" defTabSz="914400">
              <a:buFont typeface="Courier New" panose="02070309020205020404" pitchFamily="49" charset="0"/>
              <a:buChar char="o"/>
            </a:pPr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Mirko Rima 793435</a:t>
            </a:r>
          </a:p>
          <a:p>
            <a:pPr marL="444979" indent="-444979" defTabSz="914400">
              <a:buFont typeface="Courier New" panose="02070309020205020404" pitchFamily="49" charset="0"/>
              <a:buChar char="o"/>
            </a:pPr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Samuele Ventura 793060</a:t>
            </a:r>
          </a:p>
          <a:p>
            <a:pPr marL="444979" indent="-444979" defTabSz="914400">
              <a:buFont typeface="Courier New" panose="02070309020205020404" pitchFamily="49" charset="0"/>
              <a:buChar char="o"/>
            </a:pPr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Luca Virgilio 794866</a:t>
            </a:r>
            <a:endParaRPr lang="en-GB" sz="16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25400" dist="19050" dir="4200000" algn="ctr" rotWithShape="0">
                  <a:prstClr val="white">
                    <a:alpha val="40000"/>
                  </a:prst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6470BA-3007-184B-AF37-345D6F80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</a:t>
            </a:r>
            <a:r>
              <a:rPr lang="en-US" dirty="0" err="1"/>
              <a:t>Esp</a:t>
            </a:r>
            <a:r>
              <a:rPr lang="en-US" dirty="0"/>
              <a:t>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171237-E74B-F34B-A6AD-2ADA04AB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10</a:t>
            </a:fld>
            <a:endParaRPr lang="it-IT" dirty="0" err="1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790AEF5-1816-BB41-AD38-B2380590B07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-1" y="562107"/>
            <a:ext cx="9144001" cy="325443"/>
          </a:xfrm>
        </p:spPr>
        <p:txBody>
          <a:bodyPr/>
          <a:lstStyle/>
          <a:p>
            <a:r>
              <a:rPr lang="en-US" dirty="0"/>
              <a:t>Web Page: Remove </a:t>
            </a:r>
            <a:r>
              <a:rPr lang="en-US" dirty="0" err="1"/>
              <a:t>Esp</a:t>
            </a:r>
            <a:endParaRPr lang="en-US" dirty="0">
              <a:solidFill>
                <a:srgbClr val="FF3300"/>
              </a:solidFill>
            </a:endParaRP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76E258-63A7-EF47-A9E2-09FA8F14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Team </a:t>
            </a:r>
            <a:r>
              <a:rPr lang="it-IT" dirty="0" err="1"/>
              <a:t>rimaventuravirgilio</a:t>
            </a:r>
            <a:r>
              <a:rPr lang="it-IT" dirty="0"/>
              <a:t> - Laboratorio </a:t>
            </a:r>
            <a:r>
              <a:rPr lang="it-IT" dirty="0" err="1"/>
              <a:t>IoT@UniMiB</a:t>
            </a:r>
            <a:endParaRPr lang="it-IT" dirty="0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95CA65EB-A4AC-490B-8B5B-4711947C8857}"/>
              </a:ext>
            </a:extLst>
          </p:cNvPr>
          <p:cNvSpPr txBox="1">
            <a:spLocks/>
          </p:cNvSpPr>
          <p:nvPr/>
        </p:nvSpPr>
        <p:spPr>
          <a:xfrm>
            <a:off x="5333647" y="3800187"/>
            <a:ext cx="3570849" cy="2682998"/>
          </a:xfrm>
          <a:prstGeom prst="rect">
            <a:avLst/>
          </a:prstGeom>
        </p:spPr>
        <p:txBody>
          <a:bodyPr vert="horz" lIns="130055" tIns="65028" rIns="130055" bIns="65028" rtlCol="0">
            <a:normAutofit/>
          </a:bodyPr>
          <a:lstStyle>
            <a:lvl1pPr marL="421930" indent="-421930" algn="l" defTabSz="843858" rtl="0" eaLnBrk="1" latinLnBrk="0" hangingPunct="1">
              <a:spcBef>
                <a:spcPts val="1846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charset="2"/>
              <a:buChar char="﹢"/>
              <a:defRPr sz="201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43858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charset="2"/>
              <a:buChar char="﹢"/>
              <a:defRPr sz="181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65788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charset="2"/>
              <a:buChar char="﹢"/>
              <a:defRPr sz="168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87718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charset="2"/>
              <a:buChar char="﹢"/>
              <a:defRPr sz="168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09647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charset="2"/>
              <a:buChar char="﹢"/>
              <a:defRPr sz="168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320612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40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64470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86400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sz="1806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30578271-17BE-42E8-B6B1-5ECF7B6CF9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814" r="64489" b="45492"/>
          <a:stretch/>
        </p:blipFill>
        <p:spPr>
          <a:xfrm>
            <a:off x="1383741" y="1021901"/>
            <a:ext cx="5014951" cy="1526458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D8073E13-8BA9-4188-B5A8-0654D862DB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294" r="70440" b="50000"/>
          <a:stretch/>
        </p:blipFill>
        <p:spPr>
          <a:xfrm>
            <a:off x="1704704" y="4819366"/>
            <a:ext cx="5018547" cy="1526457"/>
          </a:xfrm>
          <a:prstGeom prst="rect">
            <a:avLst/>
          </a:prstGeom>
        </p:spPr>
      </p:pic>
      <p:graphicFrame>
        <p:nvGraphicFramePr>
          <p:cNvPr id="3" name="Oggetto 2">
            <a:extLst>
              <a:ext uri="{FF2B5EF4-FFF2-40B4-BE49-F238E27FC236}">
                <a16:creationId xmlns:a16="http://schemas.microsoft.com/office/drawing/2014/main" id="{E76166EC-A8D3-4F98-84F1-66075A5151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2604848"/>
              </p:ext>
            </p:extLst>
          </p:nvPr>
        </p:nvGraphicFramePr>
        <p:xfrm>
          <a:off x="6745937" y="2038336"/>
          <a:ext cx="944067" cy="354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Image" r:id="rId5" imgW="1269720" imgH="4774320" progId="Photoshop.Image.19">
                  <p:embed/>
                </p:oleObj>
              </mc:Choice>
              <mc:Fallback>
                <p:oleObj name="Image" r:id="rId5" imgW="1269720" imgH="4774320" progId="Photoshop.Image.19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45937" y="2038336"/>
                        <a:ext cx="944067" cy="3548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Immagine 13">
            <a:extLst>
              <a:ext uri="{FF2B5EF4-FFF2-40B4-BE49-F238E27FC236}">
                <a16:creationId xmlns:a16="http://schemas.microsoft.com/office/drawing/2014/main" id="{AB7E6C5A-6A49-4F60-A39F-E4BA91E1C8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9477" y="2703859"/>
            <a:ext cx="3885322" cy="1811550"/>
          </a:xfrm>
          <a:prstGeom prst="rect">
            <a:avLst/>
          </a:prstGeom>
        </p:spPr>
      </p:pic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D16098CE-9223-4AE8-A16F-B5AC547D4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4680" y="914329"/>
            <a:ext cx="2321168" cy="11000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>
                <a:solidFill>
                  <a:srgbClr val="FF33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16875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6470BA-3007-184B-AF37-345D6F80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Rilevation</a:t>
            </a:r>
            <a:r>
              <a:rPr lang="en-US" dirty="0"/>
              <a:t> and Alert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477B8F-6EC1-A849-B30A-68CB3350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229297"/>
            <a:ext cx="9143999" cy="51417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Nella pagina web saranno mostrati sia i valori rilevati dai sensori, sia i messaggi di allerta, se presenti.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171237-E74B-F34B-A6AD-2ADA04AB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11</a:t>
            </a:fld>
            <a:endParaRPr lang="it-IT" dirty="0" err="1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790AEF5-1816-BB41-AD38-B2380590B07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-1" y="562107"/>
            <a:ext cx="9144001" cy="325443"/>
          </a:xfrm>
        </p:spPr>
        <p:txBody>
          <a:bodyPr/>
          <a:lstStyle/>
          <a:p>
            <a:r>
              <a:rPr lang="en-US" dirty="0"/>
              <a:t>Description system: </a:t>
            </a:r>
            <a:r>
              <a:rPr lang="en-US" dirty="0" err="1"/>
              <a:t>Rilevation</a:t>
            </a:r>
            <a:r>
              <a:rPr lang="en-US" dirty="0"/>
              <a:t> and Alert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76E258-63A7-EF47-A9E2-09FA8F14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Team </a:t>
            </a:r>
            <a:r>
              <a:rPr lang="it-IT" dirty="0" err="1"/>
              <a:t>rimaventuravirgilio</a:t>
            </a:r>
            <a:r>
              <a:rPr lang="it-IT" dirty="0"/>
              <a:t> - Laboratorio </a:t>
            </a:r>
            <a:r>
              <a:rPr lang="it-IT" dirty="0" err="1"/>
              <a:t>IoT@UniMiB</a:t>
            </a:r>
            <a:endParaRPr lang="it-IT" dirty="0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95CA65EB-A4AC-490B-8B5B-4711947C8857}"/>
              </a:ext>
            </a:extLst>
          </p:cNvPr>
          <p:cNvSpPr txBox="1">
            <a:spLocks/>
          </p:cNvSpPr>
          <p:nvPr/>
        </p:nvSpPr>
        <p:spPr>
          <a:xfrm>
            <a:off x="5333647" y="3800187"/>
            <a:ext cx="3570849" cy="2682998"/>
          </a:xfrm>
          <a:prstGeom prst="rect">
            <a:avLst/>
          </a:prstGeom>
        </p:spPr>
        <p:txBody>
          <a:bodyPr vert="horz" lIns="130055" tIns="65028" rIns="130055" bIns="65028" rtlCol="0">
            <a:normAutofit/>
          </a:bodyPr>
          <a:lstStyle>
            <a:lvl1pPr marL="421930" indent="-421930" algn="l" defTabSz="843858" rtl="0" eaLnBrk="1" latinLnBrk="0" hangingPunct="1">
              <a:spcBef>
                <a:spcPts val="1846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charset="2"/>
              <a:buChar char="﹢"/>
              <a:defRPr sz="201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43858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charset="2"/>
              <a:buChar char="﹢"/>
              <a:defRPr sz="181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65788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charset="2"/>
              <a:buChar char="﹢"/>
              <a:defRPr sz="168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87718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charset="2"/>
              <a:buChar char="﹢"/>
              <a:defRPr sz="168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09647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charset="2"/>
              <a:buChar char="﹢"/>
              <a:defRPr sz="168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320612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40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64470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86400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sz="1806" dirty="0"/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771" y="2365131"/>
            <a:ext cx="4895797" cy="366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240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6470BA-3007-184B-AF37-345D6F80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 Method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477B8F-6EC1-A849-B30A-68CB3350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229297"/>
            <a:ext cx="9143999" cy="51417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Alcuni messaggi di allerta saranno notificati dopo alcuni cicli di rilevazione, per aumentare la confidenza del sensore.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In </a:t>
            </a:r>
            <a:r>
              <a:rPr lang="en-US" sz="2000" dirty="0" err="1"/>
              <a:t>alcuni</a:t>
            </a:r>
            <a:r>
              <a:rPr lang="en-US" sz="2000" dirty="0"/>
              <a:t> </a:t>
            </a:r>
            <a:r>
              <a:rPr lang="en-US" sz="2000" dirty="0" err="1"/>
              <a:t>messaggi</a:t>
            </a:r>
            <a:r>
              <a:rPr lang="en-US" sz="2000" dirty="0"/>
              <a:t> di </a:t>
            </a:r>
            <a:r>
              <a:rPr lang="en-US" sz="2000" dirty="0" err="1"/>
              <a:t>errore</a:t>
            </a:r>
            <a:r>
              <a:rPr lang="en-US" sz="2000" dirty="0"/>
              <a:t> (</a:t>
            </a:r>
            <a:r>
              <a:rPr lang="en-US" sz="2000" dirty="0" err="1"/>
              <a:t>arresto</a:t>
            </a:r>
            <a:r>
              <a:rPr lang="en-US" sz="2000" dirty="0"/>
              <a:t> </a:t>
            </a:r>
            <a:r>
              <a:rPr lang="en-US" sz="2000" dirty="0" err="1"/>
              <a:t>cardiaco</a:t>
            </a:r>
            <a:r>
              <a:rPr lang="en-US" sz="2000" dirty="0"/>
              <a:t>, </a:t>
            </a:r>
            <a:r>
              <a:rPr lang="en-US" sz="2000" dirty="0" err="1"/>
              <a:t>caduta</a:t>
            </a:r>
            <a:r>
              <a:rPr lang="en-US" sz="2000" dirty="0"/>
              <a:t>, </a:t>
            </a:r>
            <a:r>
              <a:rPr lang="en-US" sz="2000" dirty="0" err="1"/>
              <a:t>ecc</a:t>
            </a:r>
            <a:r>
              <a:rPr lang="en-US" sz="2000" dirty="0"/>
              <a:t>.) è </a:t>
            </a:r>
            <a:r>
              <a:rPr lang="en-US" sz="2000" dirty="0" err="1"/>
              <a:t>stato</a:t>
            </a:r>
            <a:r>
              <a:rPr lang="en-US" sz="2000" dirty="0"/>
              <a:t> </a:t>
            </a:r>
            <a:r>
              <a:rPr lang="en-US" sz="2000" dirty="0" err="1"/>
              <a:t>implementato</a:t>
            </a:r>
            <a:r>
              <a:rPr lang="en-US" sz="2000" dirty="0"/>
              <a:t> un </a:t>
            </a:r>
            <a:r>
              <a:rPr lang="en-US" sz="2000" dirty="0" err="1"/>
              <a:t>invio</a:t>
            </a:r>
            <a:r>
              <a:rPr lang="en-US" sz="2000" dirty="0"/>
              <a:t> di </a:t>
            </a:r>
            <a:r>
              <a:rPr lang="en-US" sz="2000" dirty="0" err="1"/>
              <a:t>allerta</a:t>
            </a:r>
            <a:r>
              <a:rPr lang="en-US" sz="2000" dirty="0"/>
              <a:t> </a:t>
            </a:r>
            <a:r>
              <a:rPr lang="en-US" sz="2000" dirty="0" err="1"/>
              <a:t>istantaneo</a:t>
            </a:r>
            <a:r>
              <a:rPr lang="en-US" sz="2000" dirty="0"/>
              <a:t>, </a:t>
            </a:r>
            <a:r>
              <a:rPr lang="en-US" sz="2000" dirty="0" err="1"/>
              <a:t>poiché</a:t>
            </a:r>
            <a:r>
              <a:rPr lang="en-US" sz="2000" dirty="0"/>
              <a:t> la </a:t>
            </a:r>
            <a:r>
              <a:rPr lang="en-US" sz="2000" dirty="0" err="1"/>
              <a:t>tempestività</a:t>
            </a:r>
            <a:r>
              <a:rPr lang="en-US" sz="2000" dirty="0"/>
              <a:t> </a:t>
            </a:r>
            <a:r>
              <a:rPr lang="en-US" sz="2000" dirty="0" err="1"/>
              <a:t>dei</a:t>
            </a:r>
            <a:r>
              <a:rPr lang="en-US" sz="2000" dirty="0"/>
              <a:t> </a:t>
            </a:r>
            <a:r>
              <a:rPr lang="en-US" sz="2000" dirty="0" err="1"/>
              <a:t>suddetti</a:t>
            </a:r>
            <a:r>
              <a:rPr lang="en-US" sz="2000" dirty="0"/>
              <a:t> </a:t>
            </a:r>
            <a:r>
              <a:rPr lang="en-US" sz="2000" dirty="0" err="1"/>
              <a:t>messaggi</a:t>
            </a:r>
            <a:r>
              <a:rPr lang="en-US" sz="2000" dirty="0"/>
              <a:t> è </a:t>
            </a:r>
            <a:r>
              <a:rPr lang="en-US" sz="2000" dirty="0" err="1"/>
              <a:t>ritenuta</a:t>
            </a:r>
            <a:r>
              <a:rPr lang="en-US" sz="2000" dirty="0"/>
              <a:t> di </a:t>
            </a:r>
            <a:r>
              <a:rPr lang="en-US" sz="2000" dirty="0" err="1"/>
              <a:t>importanza</a:t>
            </a:r>
            <a:r>
              <a:rPr lang="en-US" sz="2000" dirty="0"/>
              <a:t> </a:t>
            </a:r>
            <a:r>
              <a:rPr lang="en-US" sz="2000" dirty="0" err="1"/>
              <a:t>vitale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171237-E74B-F34B-A6AD-2ADA04AB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12</a:t>
            </a:fld>
            <a:endParaRPr lang="it-IT" dirty="0" err="1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790AEF5-1816-BB41-AD38-B2380590B07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-1" y="562107"/>
            <a:ext cx="9144001" cy="325443"/>
          </a:xfrm>
        </p:spPr>
        <p:txBody>
          <a:bodyPr/>
          <a:lstStyle/>
          <a:p>
            <a:r>
              <a:rPr lang="en-US" dirty="0"/>
              <a:t>Description system: Alert Method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76E258-63A7-EF47-A9E2-09FA8F14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Team </a:t>
            </a:r>
            <a:r>
              <a:rPr lang="it-IT" dirty="0" err="1"/>
              <a:t>rimaventuravirgilio</a:t>
            </a:r>
            <a:r>
              <a:rPr lang="it-IT" dirty="0"/>
              <a:t> - Laboratorio </a:t>
            </a:r>
            <a:r>
              <a:rPr lang="it-IT" dirty="0" err="1"/>
              <a:t>IoT@UniMiB</a:t>
            </a:r>
            <a:endParaRPr lang="it-IT" dirty="0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95CA65EB-A4AC-490B-8B5B-4711947C8857}"/>
              </a:ext>
            </a:extLst>
          </p:cNvPr>
          <p:cNvSpPr txBox="1">
            <a:spLocks/>
          </p:cNvSpPr>
          <p:nvPr/>
        </p:nvSpPr>
        <p:spPr>
          <a:xfrm>
            <a:off x="5333647" y="3800187"/>
            <a:ext cx="3570849" cy="2682998"/>
          </a:xfrm>
          <a:prstGeom prst="rect">
            <a:avLst/>
          </a:prstGeom>
        </p:spPr>
        <p:txBody>
          <a:bodyPr vert="horz" lIns="130055" tIns="65028" rIns="130055" bIns="65028" rtlCol="0">
            <a:normAutofit/>
          </a:bodyPr>
          <a:lstStyle>
            <a:lvl1pPr marL="421930" indent="-421930" algn="l" defTabSz="843858" rtl="0" eaLnBrk="1" latinLnBrk="0" hangingPunct="1">
              <a:spcBef>
                <a:spcPts val="1846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charset="2"/>
              <a:buChar char="﹢"/>
              <a:defRPr sz="201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43858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charset="2"/>
              <a:buChar char="﹢"/>
              <a:defRPr sz="181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65788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charset="2"/>
              <a:buChar char="﹢"/>
              <a:defRPr sz="168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87718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charset="2"/>
              <a:buChar char="﹢"/>
              <a:defRPr sz="168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09647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charset="2"/>
              <a:buChar char="﹢"/>
              <a:defRPr sz="168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320612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40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64470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86400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sz="1806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071BCF5A-8C22-475F-8EE6-F42D5CBD3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744" y="3800187"/>
            <a:ext cx="1881394" cy="171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67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A670C8-60C5-42A5-8652-FC5E90E6E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Server - Web Page </a:t>
            </a:r>
            <a:r>
              <a:rPr lang="it-IT" dirty="0" err="1"/>
              <a:t>comunication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FA854E-9427-4469-BBCC-E2CBA761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Per aggiornare i dati mostrati nelle pagine web (valori sensori, allerte e gestione nodi nella rete) si è sfruttato il meccanismo delle web </a:t>
            </a:r>
            <a:r>
              <a:rPr lang="it-IT" sz="2000" dirty="0" err="1"/>
              <a:t>socket</a:t>
            </a:r>
            <a:r>
              <a:rPr lang="it-IT" sz="2000" dirty="0"/>
              <a:t> che permettono di creare un canale di comunicazione full duplex, tra il server e la pagina web.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Per poter mostrare i valori corretti, nel caso siano attivi più nodi con collegati sensori dello stesso nome, ogni pagina rimane in ascolto solamente sulla </a:t>
            </a:r>
            <a:r>
              <a:rPr lang="it-IT" sz="2000" dirty="0" err="1"/>
              <a:t>socket</a:t>
            </a:r>
            <a:r>
              <a:rPr lang="it-IT" sz="2000" dirty="0"/>
              <a:t> identificata con l’id univoco (MAC </a:t>
            </a:r>
            <a:r>
              <a:rPr lang="it-IT" sz="2000" dirty="0" err="1"/>
              <a:t>address</a:t>
            </a:r>
            <a:r>
              <a:rPr lang="it-IT" sz="2000" dirty="0"/>
              <a:t>) del nodo che si sta osservando.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0E5CA32-CB0A-4617-8406-3C470956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13</a:t>
            </a:fld>
            <a:endParaRPr lang="it-IT" dirty="0" err="1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4E2C54AC-08C7-420D-AB50-C3D3609988F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Description system: Socket 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CDB7919-255B-4D75-8219-861EBDF28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Team </a:t>
            </a:r>
            <a:r>
              <a:rPr lang="it-IT" dirty="0" err="1"/>
              <a:t>rimaventuravirgilio</a:t>
            </a:r>
            <a:r>
              <a:rPr lang="it-IT" dirty="0"/>
              <a:t> - Laboratorio </a:t>
            </a:r>
            <a:r>
              <a:rPr lang="it-IT" dirty="0" err="1"/>
              <a:t>IoT@UniMiB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8945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6470BA-3007-184B-AF37-345D6F80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Create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477B8F-6EC1-A849-B30A-68CB3350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229297"/>
            <a:ext cx="9143999" cy="51417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La </a:t>
            </a:r>
            <a:r>
              <a:rPr lang="en-US" sz="2000" dirty="0" err="1"/>
              <a:t>tabella</a:t>
            </a:r>
            <a:r>
              <a:rPr lang="en-US" sz="2000" dirty="0"/>
              <a:t> </a:t>
            </a:r>
            <a:r>
              <a:rPr lang="en-US" sz="2000" dirty="0" err="1"/>
              <a:t>dell’MKR</a:t>
            </a:r>
            <a:r>
              <a:rPr lang="en-US" sz="2000" dirty="0"/>
              <a:t> è </a:t>
            </a:r>
            <a:r>
              <a:rPr lang="en-US" sz="2000" dirty="0" err="1"/>
              <a:t>già</a:t>
            </a:r>
            <a:r>
              <a:rPr lang="en-US" sz="2000" dirty="0"/>
              <a:t> </a:t>
            </a:r>
            <a:r>
              <a:rPr lang="en-US" sz="2000" dirty="0" err="1"/>
              <a:t>presente</a:t>
            </a:r>
            <a:r>
              <a:rPr lang="en-US" sz="2000" dirty="0"/>
              <a:t> </a:t>
            </a:r>
            <a:r>
              <a:rPr lang="en-US" sz="2000" dirty="0" err="1"/>
              <a:t>nel</a:t>
            </a:r>
            <a:r>
              <a:rPr lang="en-US" sz="2000" dirty="0"/>
              <a:t> DB </a:t>
            </a:r>
            <a:r>
              <a:rPr lang="en-US" sz="2000" dirty="0" err="1"/>
              <a:t>poichè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nodo</a:t>
            </a:r>
            <a:r>
              <a:rPr lang="en-US" sz="2000" dirty="0"/>
              <a:t> </a:t>
            </a:r>
            <a:r>
              <a:rPr lang="en-US" sz="2000" dirty="0" err="1"/>
              <a:t>centrale</a:t>
            </a:r>
            <a:r>
              <a:rPr lang="en-US" sz="2000" dirty="0"/>
              <a:t> è </a:t>
            </a:r>
            <a:r>
              <a:rPr lang="en-US" sz="2000" dirty="0" err="1"/>
              <a:t>sempre</a:t>
            </a:r>
            <a:r>
              <a:rPr lang="en-US" sz="2000" dirty="0"/>
              <a:t> </a:t>
            </a:r>
            <a:r>
              <a:rPr lang="en-US" sz="2000" dirty="0" err="1"/>
              <a:t>presente</a:t>
            </a:r>
            <a:r>
              <a:rPr lang="en-US" sz="2000" dirty="0"/>
              <a:t> </a:t>
            </a:r>
            <a:r>
              <a:rPr lang="en-US" sz="2000" dirty="0" err="1"/>
              <a:t>nel</a:t>
            </a:r>
            <a:r>
              <a:rPr lang="en-US" sz="2000" dirty="0"/>
              <a:t> </a:t>
            </a:r>
            <a:r>
              <a:rPr lang="en-US" sz="2000" dirty="0" err="1"/>
              <a:t>nostro</a:t>
            </a:r>
            <a:r>
              <a:rPr lang="en-US" sz="2000" dirty="0"/>
              <a:t> </a:t>
            </a:r>
            <a:r>
              <a:rPr lang="en-US" sz="2000" dirty="0" err="1"/>
              <a:t>sistema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Le </a:t>
            </a:r>
            <a:r>
              <a:rPr lang="en-US" sz="2000" dirty="0" err="1"/>
              <a:t>tabelle</a:t>
            </a:r>
            <a:r>
              <a:rPr lang="en-US" sz="2000" dirty="0"/>
              <a:t> </a:t>
            </a:r>
            <a:r>
              <a:rPr lang="en-US" sz="2000" dirty="0" err="1"/>
              <a:t>degli</a:t>
            </a:r>
            <a:r>
              <a:rPr lang="en-US" sz="2000" dirty="0"/>
              <a:t> </a:t>
            </a:r>
            <a:r>
              <a:rPr lang="en-US" sz="2000" dirty="0" err="1"/>
              <a:t>esp</a:t>
            </a:r>
            <a:r>
              <a:rPr lang="en-US" sz="2000" dirty="0"/>
              <a:t> </a:t>
            </a:r>
            <a:r>
              <a:rPr lang="en-US" sz="2000" dirty="0" err="1"/>
              <a:t>sono</a:t>
            </a:r>
            <a:r>
              <a:rPr lang="en-US" sz="2000" dirty="0"/>
              <a:t> create </a:t>
            </a:r>
            <a:r>
              <a:rPr lang="en-US" sz="2000" dirty="0" err="1"/>
              <a:t>dinamicamente</a:t>
            </a:r>
            <a:r>
              <a:rPr lang="en-US" sz="2000" dirty="0"/>
              <a:t> </a:t>
            </a:r>
            <a:r>
              <a:rPr lang="en-US" sz="2000" dirty="0" err="1"/>
              <a:t>nel</a:t>
            </a:r>
            <a:r>
              <a:rPr lang="en-US" sz="2000" dirty="0"/>
              <a:t> </a:t>
            </a:r>
            <a:r>
              <a:rPr lang="en-US" sz="2000" dirty="0" err="1"/>
              <a:t>momento</a:t>
            </a:r>
            <a:r>
              <a:rPr lang="en-US" sz="2000" dirty="0"/>
              <a:t> in cui </a:t>
            </a:r>
            <a:r>
              <a:rPr lang="en-US" sz="2000" dirty="0" err="1"/>
              <a:t>l’esp</a:t>
            </a:r>
            <a:r>
              <a:rPr lang="en-US" sz="2000" dirty="0"/>
              <a:t> </a:t>
            </a:r>
            <a:r>
              <a:rPr lang="en-US" sz="2000" dirty="0" err="1"/>
              <a:t>invia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modello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propria </a:t>
            </a:r>
            <a:r>
              <a:rPr lang="en-US" sz="2000" dirty="0" err="1"/>
              <a:t>struttura</a:t>
            </a:r>
            <a:r>
              <a:rPr lang="en-US" sz="2000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6" dirty="0"/>
              <a:t>Il </a:t>
            </a:r>
            <a:r>
              <a:rPr lang="en-US" sz="1806" dirty="0" err="1"/>
              <a:t>nome</a:t>
            </a:r>
            <a:r>
              <a:rPr lang="en-US" sz="1806" dirty="0"/>
              <a:t> </a:t>
            </a:r>
            <a:r>
              <a:rPr lang="en-US" sz="1806" dirty="0" err="1"/>
              <a:t>della</a:t>
            </a:r>
            <a:r>
              <a:rPr lang="en-US" sz="1806" dirty="0"/>
              <a:t> </a:t>
            </a:r>
            <a:r>
              <a:rPr lang="en-US" sz="1806" dirty="0" err="1"/>
              <a:t>tabella</a:t>
            </a:r>
            <a:r>
              <a:rPr lang="en-US" sz="1806" dirty="0"/>
              <a:t> è </a:t>
            </a:r>
            <a:r>
              <a:rPr lang="en-US" sz="1806" dirty="0" err="1"/>
              <a:t>l’id</a:t>
            </a:r>
            <a:r>
              <a:rPr lang="en-US" sz="1806" dirty="0"/>
              <a:t> </a:t>
            </a:r>
            <a:r>
              <a:rPr lang="en-US" sz="1806" dirty="0" err="1"/>
              <a:t>dell’esp</a:t>
            </a:r>
            <a:r>
              <a:rPr lang="en-US" sz="1806" dirty="0"/>
              <a:t> (MAC address)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6" dirty="0"/>
              <a:t>Le </a:t>
            </a:r>
            <a:r>
              <a:rPr lang="en-US" sz="1806" dirty="0" err="1"/>
              <a:t>colonne</a:t>
            </a:r>
            <a:r>
              <a:rPr lang="en-US" sz="1806" dirty="0"/>
              <a:t> </a:t>
            </a:r>
            <a:r>
              <a:rPr lang="en-US" sz="1806" dirty="0" err="1"/>
              <a:t>sono</a:t>
            </a:r>
            <a:r>
              <a:rPr lang="en-US" sz="1806" dirty="0"/>
              <a:t> create </a:t>
            </a:r>
            <a:r>
              <a:rPr lang="en-US" sz="1806" dirty="0" err="1"/>
              <a:t>leggendo</a:t>
            </a:r>
            <a:r>
              <a:rPr lang="en-US" sz="1806" dirty="0"/>
              <a:t> le properties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806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806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171237-E74B-F34B-A6AD-2ADA04AB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14</a:t>
            </a:fld>
            <a:endParaRPr lang="it-IT" dirty="0" err="1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790AEF5-1816-BB41-AD38-B2380590B07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-1" y="562107"/>
            <a:ext cx="9144001" cy="325443"/>
          </a:xfrm>
        </p:spPr>
        <p:txBody>
          <a:bodyPr/>
          <a:lstStyle/>
          <a:p>
            <a:r>
              <a:rPr lang="en-US" dirty="0"/>
              <a:t>Description system: DB create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76E258-63A7-EF47-A9E2-09FA8F14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Team </a:t>
            </a:r>
            <a:r>
              <a:rPr lang="it-IT" dirty="0" err="1"/>
              <a:t>rimaventuravirgilio</a:t>
            </a:r>
            <a:r>
              <a:rPr lang="it-IT" dirty="0"/>
              <a:t> - Laboratorio </a:t>
            </a:r>
            <a:r>
              <a:rPr lang="it-IT" dirty="0" err="1"/>
              <a:t>IoT@UniMiB</a:t>
            </a:r>
            <a:endParaRPr lang="it-IT" dirty="0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95CA65EB-A4AC-490B-8B5B-4711947C8857}"/>
              </a:ext>
            </a:extLst>
          </p:cNvPr>
          <p:cNvSpPr txBox="1">
            <a:spLocks/>
          </p:cNvSpPr>
          <p:nvPr/>
        </p:nvSpPr>
        <p:spPr>
          <a:xfrm>
            <a:off x="5333647" y="3800187"/>
            <a:ext cx="3570849" cy="2682998"/>
          </a:xfrm>
          <a:prstGeom prst="rect">
            <a:avLst/>
          </a:prstGeom>
        </p:spPr>
        <p:txBody>
          <a:bodyPr vert="horz" lIns="130055" tIns="65028" rIns="130055" bIns="65028" rtlCol="0">
            <a:normAutofit/>
          </a:bodyPr>
          <a:lstStyle>
            <a:lvl1pPr marL="421930" indent="-421930" algn="l" defTabSz="843858" rtl="0" eaLnBrk="1" latinLnBrk="0" hangingPunct="1">
              <a:spcBef>
                <a:spcPts val="1846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charset="2"/>
              <a:buChar char="﹢"/>
              <a:defRPr sz="201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43858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charset="2"/>
              <a:buChar char="﹢"/>
              <a:defRPr sz="181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65788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charset="2"/>
              <a:buChar char="﹢"/>
              <a:defRPr sz="168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87718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charset="2"/>
              <a:buChar char="﹢"/>
              <a:defRPr sz="168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09647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charset="2"/>
              <a:buChar char="﹢"/>
              <a:defRPr sz="168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320612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40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64470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86400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sz="1806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0FFD77D8-EF1D-4CC3-AA12-3350FDD5D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004" y="3922316"/>
            <a:ext cx="2438740" cy="2438740"/>
          </a:xfrm>
          <a:prstGeom prst="rect">
            <a:avLst/>
          </a:prstGeom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78477B8F-6EC1-A849-B30A-68CB335099AA}"/>
              </a:ext>
            </a:extLst>
          </p:cNvPr>
          <p:cNvSpPr txBox="1">
            <a:spLocks/>
          </p:cNvSpPr>
          <p:nvPr/>
        </p:nvSpPr>
        <p:spPr>
          <a:xfrm>
            <a:off x="1" y="3800188"/>
            <a:ext cx="6346003" cy="1946370"/>
          </a:xfrm>
          <a:prstGeom prst="rect">
            <a:avLst/>
          </a:prstGeom>
        </p:spPr>
        <p:txBody>
          <a:bodyPr vert="horz" lIns="130055" tIns="65028" rIns="130055" bIns="65028" rtlCol="0">
            <a:normAutofit/>
          </a:bodyPr>
          <a:lstStyle>
            <a:lvl1pPr marL="421930" indent="-421930" algn="l" defTabSz="843858" rtl="0" eaLnBrk="1" latinLnBrk="0" hangingPunct="1">
              <a:spcBef>
                <a:spcPts val="1846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charset="2"/>
              <a:buChar char="﹢"/>
              <a:defRPr sz="201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43858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charset="2"/>
              <a:buChar char="﹢"/>
              <a:defRPr sz="181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65788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charset="2"/>
              <a:buChar char="﹢"/>
              <a:defRPr sz="168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87718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charset="2"/>
              <a:buChar char="﹢"/>
              <a:defRPr sz="168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09647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charset="2"/>
              <a:buChar char="﹢"/>
              <a:defRPr sz="168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320612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40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64470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86400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000" dirty="0" err="1"/>
              <a:t>Nell’MKR</a:t>
            </a:r>
            <a:r>
              <a:rPr lang="en-US" sz="2000" dirty="0"/>
              <a:t> e </a:t>
            </a:r>
            <a:r>
              <a:rPr lang="en-US" sz="2000" dirty="0" err="1"/>
              <a:t>negli</a:t>
            </a:r>
            <a:r>
              <a:rPr lang="en-US" sz="2000" dirty="0"/>
              <a:t> </a:t>
            </a:r>
            <a:r>
              <a:rPr lang="en-US" sz="2000" dirty="0" err="1"/>
              <a:t>esp</a:t>
            </a:r>
            <a:r>
              <a:rPr lang="en-US" sz="2000" dirty="0"/>
              <a:t>, ad </a:t>
            </a:r>
            <a:r>
              <a:rPr lang="en-US" sz="2000" dirty="0" err="1"/>
              <a:t>ogni</a:t>
            </a:r>
            <a:r>
              <a:rPr lang="en-US" sz="2000" dirty="0"/>
              <a:t> </a:t>
            </a:r>
            <a:r>
              <a:rPr lang="en-US" sz="2000" dirty="0" err="1"/>
              <a:t>istanza</a:t>
            </a:r>
            <a:r>
              <a:rPr lang="en-US" sz="2000" dirty="0"/>
              <a:t>, è </a:t>
            </a:r>
            <a:r>
              <a:rPr lang="en-US" sz="2000" dirty="0" err="1"/>
              <a:t>presente</a:t>
            </a:r>
            <a:r>
              <a:rPr lang="en-US" sz="2000" dirty="0"/>
              <a:t> un id </a:t>
            </a:r>
            <a:r>
              <a:rPr lang="en-US" sz="2000" dirty="0" err="1"/>
              <a:t>univoco</a:t>
            </a:r>
            <a:r>
              <a:rPr lang="en-US" sz="2000" dirty="0"/>
              <a:t> (</a:t>
            </a:r>
            <a:r>
              <a:rPr lang="en-US" sz="2000" dirty="0" err="1"/>
              <a:t>autoincrementato</a:t>
            </a:r>
            <a:r>
              <a:rPr lang="en-US" sz="2000" dirty="0"/>
              <a:t>) e </a:t>
            </a:r>
            <a:r>
              <a:rPr lang="en-US" sz="2000" dirty="0" err="1"/>
              <a:t>una</a:t>
            </a:r>
            <a:r>
              <a:rPr lang="en-US" sz="2000" dirty="0"/>
              <a:t> data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rilevazione</a:t>
            </a:r>
            <a:r>
              <a:rPr lang="en-US" sz="2000" dirty="0"/>
              <a:t>, </a:t>
            </a:r>
            <a:r>
              <a:rPr lang="en-US" sz="2000" dirty="0" err="1"/>
              <a:t>inseriti</a:t>
            </a:r>
            <a:r>
              <a:rPr lang="en-US" sz="2000" dirty="0"/>
              <a:t> </a:t>
            </a:r>
            <a:r>
              <a:rPr lang="en-US" sz="2000" dirty="0" err="1"/>
              <a:t>direttamente</a:t>
            </a:r>
            <a:r>
              <a:rPr lang="en-US" sz="2000" dirty="0"/>
              <a:t> </a:t>
            </a:r>
            <a:r>
              <a:rPr lang="en-US" sz="2000" dirty="0" err="1"/>
              <a:t>nel</a:t>
            </a:r>
            <a:r>
              <a:rPr lang="en-US" sz="2000" dirty="0"/>
              <a:t> DB.</a:t>
            </a:r>
            <a:endParaRPr lang="en-US" sz="1806" dirty="0"/>
          </a:p>
        </p:txBody>
      </p:sp>
    </p:spTree>
    <p:extLst>
      <p:ext uri="{BB962C8B-B14F-4D97-AF65-F5344CB8AC3E}">
        <p14:creationId xmlns:p14="http://schemas.microsoft.com/office/powerpoint/2010/main" val="1368629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6470BA-3007-184B-AF37-345D6F80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Create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477B8F-6EC1-A849-B30A-68CB3350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4628271"/>
            <a:ext cx="9143999" cy="17428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err="1"/>
              <a:t>Alla</a:t>
            </a:r>
            <a:r>
              <a:rPr lang="en-US" sz="2000" dirty="0"/>
              <a:t> </a:t>
            </a:r>
            <a:r>
              <a:rPr lang="en-US" sz="2000" dirty="0" err="1"/>
              <a:t>disconnessione</a:t>
            </a:r>
            <a:r>
              <a:rPr lang="en-US" sz="2000" dirty="0"/>
              <a:t> la </a:t>
            </a:r>
            <a:r>
              <a:rPr lang="en-US" sz="2000" dirty="0" err="1"/>
              <a:t>tabella</a:t>
            </a:r>
            <a:r>
              <a:rPr lang="en-US" sz="2000" dirty="0"/>
              <a:t> </a:t>
            </a:r>
            <a:r>
              <a:rPr lang="en-US" sz="2000" dirty="0" err="1"/>
              <a:t>corrispondente</a:t>
            </a:r>
            <a:r>
              <a:rPr lang="en-US" sz="2000" dirty="0"/>
              <a:t> a </a:t>
            </a:r>
            <a:r>
              <a:rPr lang="en-US" sz="2000" dirty="0" err="1"/>
              <a:t>ciascun</a:t>
            </a:r>
            <a:r>
              <a:rPr lang="en-US" sz="2000" dirty="0"/>
              <a:t> </a:t>
            </a:r>
            <a:r>
              <a:rPr lang="en-US" sz="2000" dirty="0" err="1"/>
              <a:t>esp</a:t>
            </a:r>
            <a:r>
              <a:rPr lang="en-US" sz="2000" dirty="0"/>
              <a:t> </a:t>
            </a:r>
            <a:r>
              <a:rPr lang="en-US" sz="2000" dirty="0" err="1"/>
              <a:t>rimarrà</a:t>
            </a:r>
            <a:r>
              <a:rPr lang="en-US" sz="2000" dirty="0"/>
              <a:t> </a:t>
            </a:r>
            <a:r>
              <a:rPr lang="en-US" sz="2000" dirty="0" err="1"/>
              <a:t>comunque</a:t>
            </a:r>
            <a:r>
              <a:rPr lang="en-US" sz="2000" dirty="0"/>
              <a:t> </a:t>
            </a:r>
            <a:r>
              <a:rPr lang="en-US" sz="2000" dirty="0" err="1"/>
              <a:t>salvata</a:t>
            </a:r>
            <a:r>
              <a:rPr lang="en-US" sz="2000" dirty="0"/>
              <a:t>, e </a:t>
            </a:r>
            <a:r>
              <a:rPr lang="en-US" sz="2000" dirty="0" err="1"/>
              <a:t>alla</a:t>
            </a:r>
            <a:r>
              <a:rPr lang="en-US" sz="2000" dirty="0"/>
              <a:t> </a:t>
            </a:r>
            <a:r>
              <a:rPr lang="en-US" sz="2000" dirty="0" err="1"/>
              <a:t>nuova</a:t>
            </a:r>
            <a:r>
              <a:rPr lang="en-US" sz="2000" dirty="0"/>
              <a:t> </a:t>
            </a:r>
            <a:r>
              <a:rPr lang="en-US" sz="2000" dirty="0" err="1"/>
              <a:t>connessione</a:t>
            </a:r>
            <a:r>
              <a:rPr lang="en-US" sz="2000" dirty="0"/>
              <a:t> non </a:t>
            </a:r>
            <a:r>
              <a:rPr lang="en-US" sz="2000" dirty="0" err="1"/>
              <a:t>sarà</a:t>
            </a:r>
            <a:r>
              <a:rPr lang="en-US" sz="2000" dirty="0"/>
              <a:t> </a:t>
            </a:r>
            <a:r>
              <a:rPr lang="en-US" sz="2000" dirty="0" err="1"/>
              <a:t>ricreata</a:t>
            </a:r>
            <a:r>
              <a:rPr lang="en-US" sz="2000" dirty="0"/>
              <a:t>, e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potranno</a:t>
            </a:r>
            <a:r>
              <a:rPr lang="en-US" sz="2000" dirty="0"/>
              <a:t> </a:t>
            </a:r>
            <a:r>
              <a:rPr lang="en-US" sz="2000" dirty="0" err="1"/>
              <a:t>salvare</a:t>
            </a:r>
            <a:r>
              <a:rPr lang="en-US" sz="2000" dirty="0"/>
              <a:t> le </a:t>
            </a:r>
            <a:r>
              <a:rPr lang="en-US" sz="2000" dirty="0" err="1"/>
              <a:t>nuove</a:t>
            </a:r>
            <a:r>
              <a:rPr lang="en-US" sz="2000" dirty="0"/>
              <a:t> </a:t>
            </a:r>
            <a:r>
              <a:rPr lang="en-US" sz="2000" dirty="0" err="1"/>
              <a:t>rilevazioni</a:t>
            </a:r>
            <a:r>
              <a:rPr lang="en-US" sz="2000" dirty="0"/>
              <a:t>, non </a:t>
            </a:r>
            <a:r>
              <a:rPr lang="en-US" sz="2000" dirty="0" err="1"/>
              <a:t>perdendo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precenti</a:t>
            </a:r>
            <a:r>
              <a:rPr lang="en-US" sz="2000" dirty="0"/>
              <a:t> </a:t>
            </a:r>
            <a:r>
              <a:rPr lang="en-US" sz="2000" dirty="0" err="1"/>
              <a:t>dati</a:t>
            </a:r>
            <a:r>
              <a:rPr lang="en-US" sz="2000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806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171237-E74B-F34B-A6AD-2ADA04AB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15</a:t>
            </a:fld>
            <a:endParaRPr lang="it-IT" dirty="0" err="1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790AEF5-1816-BB41-AD38-B2380590B07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-1" y="562107"/>
            <a:ext cx="9144001" cy="325443"/>
          </a:xfrm>
        </p:spPr>
        <p:txBody>
          <a:bodyPr/>
          <a:lstStyle/>
          <a:p>
            <a:r>
              <a:rPr lang="en-US" dirty="0"/>
              <a:t>Description system: DB create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76E258-63A7-EF47-A9E2-09FA8F14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Team </a:t>
            </a:r>
            <a:r>
              <a:rPr lang="it-IT" dirty="0" err="1"/>
              <a:t>rimaventuravirgilio</a:t>
            </a:r>
            <a:r>
              <a:rPr lang="it-IT" dirty="0"/>
              <a:t> - Laboratorio </a:t>
            </a:r>
            <a:r>
              <a:rPr lang="it-IT" dirty="0" err="1"/>
              <a:t>IoT@UniMiB</a:t>
            </a:r>
            <a:endParaRPr lang="it-IT" dirty="0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95CA65EB-A4AC-490B-8B5B-4711947C8857}"/>
              </a:ext>
            </a:extLst>
          </p:cNvPr>
          <p:cNvSpPr txBox="1">
            <a:spLocks/>
          </p:cNvSpPr>
          <p:nvPr/>
        </p:nvSpPr>
        <p:spPr>
          <a:xfrm>
            <a:off x="5333647" y="3800187"/>
            <a:ext cx="3570849" cy="2682998"/>
          </a:xfrm>
          <a:prstGeom prst="rect">
            <a:avLst/>
          </a:prstGeom>
        </p:spPr>
        <p:txBody>
          <a:bodyPr vert="horz" lIns="130055" tIns="65028" rIns="130055" bIns="65028" rtlCol="0">
            <a:normAutofit/>
          </a:bodyPr>
          <a:lstStyle>
            <a:lvl1pPr marL="421930" indent="-421930" algn="l" defTabSz="843858" rtl="0" eaLnBrk="1" latinLnBrk="0" hangingPunct="1">
              <a:spcBef>
                <a:spcPts val="1846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charset="2"/>
              <a:buChar char="﹢"/>
              <a:defRPr sz="201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43858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charset="2"/>
              <a:buChar char="﹢"/>
              <a:defRPr sz="181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65788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charset="2"/>
              <a:buChar char="﹢"/>
              <a:defRPr sz="168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87718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charset="2"/>
              <a:buChar char="﹢"/>
              <a:defRPr sz="168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09647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charset="2"/>
              <a:buChar char="﹢"/>
              <a:defRPr sz="168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320612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40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64470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86400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sz="1806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7783CD6-7D38-4D9A-9B9F-4C62A9A90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616" y="1294476"/>
            <a:ext cx="710565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504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6470BA-3007-184B-AF37-345D6F80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Update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477B8F-6EC1-A849-B30A-68CB3350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229297"/>
            <a:ext cx="9143999" cy="51417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Il </a:t>
            </a:r>
            <a:r>
              <a:rPr lang="en-US" sz="2000" dirty="0" err="1"/>
              <a:t>dati</a:t>
            </a:r>
            <a:r>
              <a:rPr lang="en-US" sz="2000" dirty="0"/>
              <a:t> </a:t>
            </a:r>
            <a:r>
              <a:rPr lang="en-US" sz="2000" dirty="0" err="1"/>
              <a:t>vengono</a:t>
            </a:r>
            <a:r>
              <a:rPr lang="en-US" sz="2000" dirty="0"/>
              <a:t> </a:t>
            </a:r>
            <a:r>
              <a:rPr lang="en-US" sz="2000" dirty="0" err="1"/>
              <a:t>salvati</a:t>
            </a:r>
            <a:r>
              <a:rPr lang="en-US" sz="2000" dirty="0"/>
              <a:t> </a:t>
            </a:r>
            <a:r>
              <a:rPr lang="it-IT" sz="2000" dirty="0"/>
              <a:t>ogni 30 secondi </a:t>
            </a:r>
            <a:r>
              <a:rPr lang="en-US" sz="2000" dirty="0"/>
              <a:t>per </a:t>
            </a:r>
            <a:r>
              <a:rPr lang="en-US" sz="2000" dirty="0" err="1"/>
              <a:t>poter</a:t>
            </a:r>
            <a:r>
              <a:rPr lang="en-US" sz="2000" dirty="0"/>
              <a:t> </a:t>
            </a:r>
            <a:r>
              <a:rPr lang="en-US" sz="2000" dirty="0" err="1"/>
              <a:t>mostrare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funzionamento</a:t>
            </a:r>
            <a:r>
              <a:rPr lang="en-US" sz="2000" dirty="0"/>
              <a:t>  del DB </a:t>
            </a:r>
            <a:r>
              <a:rPr lang="en-US" sz="2000" dirty="0" err="1"/>
              <a:t>nella</a:t>
            </a:r>
            <a:r>
              <a:rPr lang="en-US" sz="2000" dirty="0"/>
              <a:t> demo, ma </a:t>
            </a:r>
            <a:r>
              <a:rPr lang="en-US" sz="2000" dirty="0" err="1"/>
              <a:t>cambiando</a:t>
            </a:r>
            <a:r>
              <a:rPr lang="en-US" sz="2000" dirty="0"/>
              <a:t> </a:t>
            </a:r>
            <a:r>
              <a:rPr lang="en-US" sz="2000" dirty="0" err="1"/>
              <a:t>solamente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valore</a:t>
            </a:r>
            <a:r>
              <a:rPr lang="en-US" sz="2000" dirty="0"/>
              <a:t> </a:t>
            </a:r>
            <a:r>
              <a:rPr lang="en-US" sz="2000" dirty="0" err="1"/>
              <a:t>dell’intervallo</a:t>
            </a:r>
            <a:r>
              <a:rPr lang="en-US" sz="2000" dirty="0"/>
              <a:t> </a:t>
            </a:r>
            <a:r>
              <a:rPr lang="en-US" sz="2000" dirty="0" err="1"/>
              <a:t>temporale</a:t>
            </a:r>
            <a:r>
              <a:rPr lang="en-US" sz="2000" dirty="0"/>
              <a:t> è possible </a:t>
            </a:r>
            <a:r>
              <a:rPr lang="en-US" sz="2000" dirty="0" err="1"/>
              <a:t>salvare</a:t>
            </a:r>
            <a:r>
              <a:rPr lang="en-US" sz="2000" dirty="0"/>
              <a:t> 1 </a:t>
            </a:r>
            <a:r>
              <a:rPr lang="en-US" sz="2000" dirty="0" err="1"/>
              <a:t>valore</a:t>
            </a:r>
            <a:r>
              <a:rPr lang="en-US" sz="2000" dirty="0"/>
              <a:t> </a:t>
            </a:r>
            <a:r>
              <a:rPr lang="en-US" sz="2000" dirty="0" err="1"/>
              <a:t>all’ora</a:t>
            </a:r>
            <a:r>
              <a:rPr lang="en-US" sz="2000" dirty="0"/>
              <a:t> (</a:t>
            </a:r>
            <a:r>
              <a:rPr lang="en-US" sz="2000" dirty="0" err="1"/>
              <a:t>il</a:t>
            </a:r>
            <a:r>
              <a:rPr lang="en-US" sz="2000" dirty="0"/>
              <a:t> DB </a:t>
            </a:r>
            <a:r>
              <a:rPr lang="en-US" sz="2000" dirty="0" err="1"/>
              <a:t>sarebbe</a:t>
            </a:r>
            <a:r>
              <a:rPr lang="en-US" sz="2000" dirty="0"/>
              <a:t> </a:t>
            </a:r>
            <a:r>
              <a:rPr lang="en-US" sz="2000" dirty="0" err="1"/>
              <a:t>pensato</a:t>
            </a:r>
            <a:r>
              <a:rPr lang="en-US" sz="2000" dirty="0"/>
              <a:t> con </a:t>
            </a:r>
            <a:r>
              <a:rPr lang="en-US" sz="2000" dirty="0" err="1"/>
              <a:t>questa</a:t>
            </a:r>
            <a:r>
              <a:rPr lang="en-US" sz="2000" dirty="0"/>
              <a:t> </a:t>
            </a:r>
            <a:r>
              <a:rPr lang="en-US" sz="2000" dirty="0" err="1"/>
              <a:t>modalità</a:t>
            </a:r>
            <a:r>
              <a:rPr lang="en-US" sz="2000" dirty="0"/>
              <a:t> di </a:t>
            </a:r>
            <a:r>
              <a:rPr lang="en-US" sz="2000" dirty="0" err="1"/>
              <a:t>salvataggio</a:t>
            </a:r>
            <a:r>
              <a:rPr lang="en-US" sz="2000" dirty="0"/>
              <a:t>).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6" dirty="0"/>
              <a:t>in </a:t>
            </a:r>
            <a:r>
              <a:rPr lang="en-US" sz="1806" dirty="0" err="1"/>
              <a:t>presenza</a:t>
            </a:r>
            <a:r>
              <a:rPr lang="en-US" sz="1806" dirty="0"/>
              <a:t> di </a:t>
            </a:r>
            <a:r>
              <a:rPr lang="en-US" sz="1806" dirty="0" err="1"/>
              <a:t>un’allerta</a:t>
            </a:r>
            <a:r>
              <a:rPr lang="en-US" sz="1806" dirty="0"/>
              <a:t>, la </a:t>
            </a:r>
            <a:r>
              <a:rPr lang="en-US" sz="1806" dirty="0" err="1"/>
              <a:t>suddetta</a:t>
            </a:r>
            <a:r>
              <a:rPr lang="en-US" sz="1806" dirty="0"/>
              <a:t> </a:t>
            </a:r>
            <a:r>
              <a:rPr lang="en-US" sz="1806" dirty="0" err="1"/>
              <a:t>rilevazione</a:t>
            </a:r>
            <a:r>
              <a:rPr lang="en-US" sz="1806" dirty="0"/>
              <a:t> </a:t>
            </a:r>
            <a:r>
              <a:rPr lang="en-US" sz="1806" dirty="0" err="1"/>
              <a:t>sarà</a:t>
            </a:r>
            <a:r>
              <a:rPr lang="en-US" sz="1806" dirty="0"/>
              <a:t> </a:t>
            </a:r>
            <a:r>
              <a:rPr lang="en-US" sz="1806" dirty="0" err="1"/>
              <a:t>salvata</a:t>
            </a:r>
            <a:r>
              <a:rPr lang="en-US" sz="1806" dirty="0"/>
              <a:t> </a:t>
            </a:r>
            <a:r>
              <a:rPr lang="en-US" sz="1806" dirty="0" err="1"/>
              <a:t>immediatamente</a:t>
            </a:r>
            <a:r>
              <a:rPr lang="en-US" sz="1806" dirty="0"/>
              <a:t> </a:t>
            </a:r>
            <a:r>
              <a:rPr lang="en-US" sz="1806" dirty="0" err="1"/>
              <a:t>nel</a:t>
            </a:r>
            <a:r>
              <a:rPr lang="en-US" sz="1806" dirty="0"/>
              <a:t> database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171237-E74B-F34B-A6AD-2ADA04AB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16</a:t>
            </a:fld>
            <a:endParaRPr lang="it-IT" dirty="0" err="1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790AEF5-1816-BB41-AD38-B2380590B07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-1" y="562107"/>
            <a:ext cx="9144001" cy="325443"/>
          </a:xfrm>
        </p:spPr>
        <p:txBody>
          <a:bodyPr/>
          <a:lstStyle/>
          <a:p>
            <a:r>
              <a:rPr lang="en-US" dirty="0"/>
              <a:t>Description system: DB update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76E258-63A7-EF47-A9E2-09FA8F14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Team </a:t>
            </a:r>
            <a:r>
              <a:rPr lang="it-IT" dirty="0" err="1"/>
              <a:t>rimaventuravirgilio</a:t>
            </a:r>
            <a:r>
              <a:rPr lang="it-IT" dirty="0"/>
              <a:t> - Laboratorio </a:t>
            </a:r>
            <a:r>
              <a:rPr lang="it-IT" dirty="0" err="1"/>
              <a:t>IoT@UniMiB</a:t>
            </a:r>
            <a:endParaRPr lang="it-IT" dirty="0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95CA65EB-A4AC-490B-8B5B-4711947C8857}"/>
              </a:ext>
            </a:extLst>
          </p:cNvPr>
          <p:cNvSpPr txBox="1">
            <a:spLocks/>
          </p:cNvSpPr>
          <p:nvPr/>
        </p:nvSpPr>
        <p:spPr>
          <a:xfrm>
            <a:off x="5333647" y="3800187"/>
            <a:ext cx="3570849" cy="2682998"/>
          </a:xfrm>
          <a:prstGeom prst="rect">
            <a:avLst/>
          </a:prstGeom>
        </p:spPr>
        <p:txBody>
          <a:bodyPr vert="horz" lIns="130055" tIns="65028" rIns="130055" bIns="65028" rtlCol="0">
            <a:normAutofit/>
          </a:bodyPr>
          <a:lstStyle>
            <a:lvl1pPr marL="421930" indent="-421930" algn="l" defTabSz="843858" rtl="0" eaLnBrk="1" latinLnBrk="0" hangingPunct="1">
              <a:spcBef>
                <a:spcPts val="1846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charset="2"/>
              <a:buChar char="﹢"/>
              <a:defRPr sz="201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43858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charset="2"/>
              <a:buChar char="﹢"/>
              <a:defRPr sz="181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65788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charset="2"/>
              <a:buChar char="﹢"/>
              <a:defRPr sz="168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87718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charset="2"/>
              <a:buChar char="﹢"/>
              <a:defRPr sz="168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09647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charset="2"/>
              <a:buChar char="﹢"/>
              <a:defRPr sz="168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320612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40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64470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86400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sz="1806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9B4D900-E6CA-4347-83F4-FE34AE99BF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80"/>
          <a:stretch/>
        </p:blipFill>
        <p:spPr>
          <a:xfrm>
            <a:off x="2409266" y="3267078"/>
            <a:ext cx="4324350" cy="312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163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6470BA-3007-184B-AF37-345D6F80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remarks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171237-E74B-F34B-A6AD-2ADA04AB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17</a:t>
            </a:fld>
            <a:endParaRPr lang="it-IT" dirty="0" err="1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790AEF5-1816-BB41-AD38-B2380590B0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Results, Discussion, conclusion 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76E258-63A7-EF47-A9E2-09FA8F14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Team </a:t>
            </a:r>
            <a:r>
              <a:rPr lang="it-IT" dirty="0" err="1"/>
              <a:t>rimaventuravirgilio</a:t>
            </a:r>
            <a:r>
              <a:rPr lang="it-IT" dirty="0"/>
              <a:t> - Laboratorio </a:t>
            </a:r>
            <a:r>
              <a:rPr lang="it-IT" dirty="0" err="1"/>
              <a:t>IoT@UniMiB</a:t>
            </a:r>
            <a:endParaRPr lang="it-IT" dirty="0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78477B8F-6EC1-A849-B30A-68CB335099AA}"/>
              </a:ext>
            </a:extLst>
          </p:cNvPr>
          <p:cNvSpPr txBox="1">
            <a:spLocks/>
          </p:cNvSpPr>
          <p:nvPr/>
        </p:nvSpPr>
        <p:spPr>
          <a:xfrm>
            <a:off x="1" y="1229297"/>
            <a:ext cx="9143999" cy="5141781"/>
          </a:xfrm>
          <a:prstGeom prst="rect">
            <a:avLst/>
          </a:prstGeom>
        </p:spPr>
        <p:txBody>
          <a:bodyPr vert="horz" lIns="130055" tIns="65028" rIns="130055" bIns="65028" rtlCol="0">
            <a:normAutofit/>
          </a:bodyPr>
          <a:lstStyle>
            <a:lvl1pPr marL="421930" indent="-421930" algn="l" defTabSz="843858" rtl="0" eaLnBrk="1" latinLnBrk="0" hangingPunct="1">
              <a:spcBef>
                <a:spcPts val="1846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charset="2"/>
              <a:buChar char="﹢"/>
              <a:defRPr sz="201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43858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charset="2"/>
              <a:buChar char="﹢"/>
              <a:defRPr sz="181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65788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charset="2"/>
              <a:buChar char="﹢"/>
              <a:defRPr sz="168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87718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charset="2"/>
              <a:buChar char="﹢"/>
              <a:defRPr sz="168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09647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charset="2"/>
              <a:buChar char="﹢"/>
              <a:defRPr sz="168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320612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40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64470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86400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Si sono ottenuti buoni risultati, verificando la corretta aggiunta / rimozione di diversi </a:t>
            </a:r>
            <a:r>
              <a:rPr lang="it-IT" sz="2000" dirty="0" err="1"/>
              <a:t>esp</a:t>
            </a:r>
            <a:r>
              <a:rPr lang="it-IT" sz="2000" dirty="0"/>
              <a:t>, la rilevazione dei dati e l’avviso di allerte nella web </a:t>
            </a:r>
            <a:r>
              <a:rPr lang="it-IT" sz="2000" dirty="0" err="1"/>
              <a:t>app</a:t>
            </a:r>
            <a:r>
              <a:rPr lang="it-IT" sz="2000" dirty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Il sistema implementato permette attraverso i modelli inviati dagli </a:t>
            </a:r>
            <a:r>
              <a:rPr lang="it-IT" sz="2000" dirty="0" err="1"/>
              <a:t>esp</a:t>
            </a:r>
            <a:r>
              <a:rPr lang="it-IT" sz="2000" dirty="0"/>
              <a:t>, di creare DB, pagine dinamiche e personalizzate per rendere la connessione e la rilevazione più semplice.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Il nostro sistema teoricamente non ha un limite di </a:t>
            </a:r>
            <a:r>
              <a:rPr lang="it-IT" sz="2000" dirty="0" err="1"/>
              <a:t>esp</a:t>
            </a:r>
            <a:r>
              <a:rPr lang="it-IT" sz="2000" dirty="0"/>
              <a:t> che si possono connettere, ma si rende noto che maggiore sarà il numero di </a:t>
            </a:r>
            <a:r>
              <a:rPr lang="it-IT" sz="2000"/>
              <a:t>dispositivi collegati, </a:t>
            </a:r>
            <a:r>
              <a:rPr lang="it-IT" sz="2000" dirty="0"/>
              <a:t>minore sarà la velocità nella fase iniziale </a:t>
            </a:r>
            <a:r>
              <a:rPr lang="it-IT" sz="2000"/>
              <a:t>di collegamento </a:t>
            </a:r>
            <a:r>
              <a:rPr lang="it-IT" sz="2000" dirty="0"/>
              <a:t>se la connessione di diversi </a:t>
            </a:r>
            <a:r>
              <a:rPr lang="it-IT" sz="2000" dirty="0" err="1"/>
              <a:t>esp</a:t>
            </a:r>
            <a:r>
              <a:rPr lang="it-IT" sz="2000" dirty="0"/>
              <a:t> è simultanea.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I test sono stati effettuati con un numero massimo di 3 </a:t>
            </a:r>
            <a:r>
              <a:rPr lang="it-IT" sz="2000" dirty="0" err="1"/>
              <a:t>esp</a:t>
            </a:r>
            <a:r>
              <a:rPr lang="it-IT" sz="2000" dirty="0"/>
              <a:t> connessi nello stesso momento. </a:t>
            </a:r>
          </a:p>
          <a:p>
            <a:pPr>
              <a:buFont typeface="Wingdings" panose="05000000000000000000" pitchFamily="2" charset="2"/>
              <a:buChar char="Ø"/>
            </a:pPr>
            <a:endParaRPr lang="it-IT" sz="2000" dirty="0"/>
          </a:p>
          <a:p>
            <a:pPr marL="0" indent="0">
              <a:buFont typeface="Wingdings 2" charset="2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64000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6470BA-3007-184B-AF37-345D6F80A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8"/>
            <a:ext cx="9142883" cy="667190"/>
          </a:xfrm>
        </p:spPr>
        <p:txBody>
          <a:bodyPr/>
          <a:lstStyle/>
          <a:p>
            <a:r>
              <a:rPr lang="en-US" dirty="0"/>
              <a:t>Project Components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171237-E74B-F34B-A6AD-2ADA04AB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2</a:t>
            </a:fld>
            <a:endParaRPr lang="it-IT" dirty="0" err="1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790AEF5-1816-BB41-AD38-B2380590B07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-1" y="562107"/>
            <a:ext cx="9144001" cy="325443"/>
          </a:xfrm>
        </p:spPr>
        <p:txBody>
          <a:bodyPr/>
          <a:lstStyle/>
          <a:p>
            <a:r>
              <a:rPr lang="en-US" dirty="0"/>
              <a:t>Description system: Arduino, ESP and sensors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76E258-63A7-EF47-A9E2-09FA8F14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Team </a:t>
            </a:r>
            <a:r>
              <a:rPr lang="it-IT" dirty="0" err="1"/>
              <a:t>rimaventuravirgilio</a:t>
            </a:r>
            <a:r>
              <a:rPr lang="it-IT" dirty="0"/>
              <a:t> - Laboratorio </a:t>
            </a:r>
            <a:r>
              <a:rPr lang="it-IT" dirty="0" err="1"/>
              <a:t>IoT@UniMiB</a:t>
            </a:r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BFA21BD2-5258-4091-B069-102560948E9A}"/>
              </a:ext>
            </a:extLst>
          </p:cNvPr>
          <p:cNvSpPr/>
          <p:nvPr/>
        </p:nvSpPr>
        <p:spPr>
          <a:xfrm>
            <a:off x="289892" y="1433337"/>
            <a:ext cx="4051929" cy="2600767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/>
              </a:solidFill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477B31CF-3165-446D-AE20-D1BEC9468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52" y="1463270"/>
            <a:ext cx="1723472" cy="1191536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7DAB5186-3821-44EC-82BA-6A1EDF553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975" y="1512661"/>
            <a:ext cx="1505599" cy="1110274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BE35B90E-3550-45BC-A8F5-CFC852A6E6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772" y="2722062"/>
            <a:ext cx="533425" cy="482808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D42A3C7C-6FBB-4B8E-BFA3-6C3CA2DA93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9154" y="2661116"/>
            <a:ext cx="718796" cy="605600"/>
          </a:xfrm>
          <a:prstGeom prst="rect">
            <a:avLst/>
          </a:prstGeom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359790EB-C3BE-4438-9B6C-3130C074A8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9775" y="2657238"/>
            <a:ext cx="844911" cy="605601"/>
          </a:xfrm>
          <a:prstGeom prst="rect">
            <a:avLst/>
          </a:prstGeom>
        </p:spPr>
      </p:pic>
      <p:pic>
        <p:nvPicPr>
          <p:cNvPr id="38" name="Immagine 37">
            <a:extLst>
              <a:ext uri="{FF2B5EF4-FFF2-40B4-BE49-F238E27FC236}">
                <a16:creationId xmlns:a16="http://schemas.microsoft.com/office/drawing/2014/main" id="{D1C09CCA-5163-406F-89A8-CA0696335E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7556081">
            <a:off x="7535352" y="2343338"/>
            <a:ext cx="964429" cy="871843"/>
          </a:xfrm>
          <a:prstGeom prst="rect">
            <a:avLst/>
          </a:prstGeom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7E9BBE79-88D5-4CD6-8B95-2022E8BCD1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23413" y="3015650"/>
            <a:ext cx="865940" cy="749620"/>
          </a:xfrm>
          <a:prstGeom prst="rect">
            <a:avLst/>
          </a:prstGeom>
        </p:spPr>
      </p:pic>
      <p:pic>
        <p:nvPicPr>
          <p:cNvPr id="40" name="Immagine 39">
            <a:extLst>
              <a:ext uri="{FF2B5EF4-FFF2-40B4-BE49-F238E27FC236}">
                <a16:creationId xmlns:a16="http://schemas.microsoft.com/office/drawing/2014/main" id="{F27B13BB-A915-4BB2-BB26-7D1598FC618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04625" y="3200790"/>
            <a:ext cx="727442" cy="659244"/>
          </a:xfrm>
          <a:prstGeom prst="rect">
            <a:avLst/>
          </a:prstGeom>
        </p:spPr>
      </p:pic>
      <p:pic>
        <p:nvPicPr>
          <p:cNvPr id="41" name="Immagine 40">
            <a:extLst>
              <a:ext uri="{FF2B5EF4-FFF2-40B4-BE49-F238E27FC236}">
                <a16:creationId xmlns:a16="http://schemas.microsoft.com/office/drawing/2014/main" id="{B09A2925-A999-4DFE-AD9C-753B75298F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06941" y="2438948"/>
            <a:ext cx="830461" cy="749620"/>
          </a:xfrm>
          <a:prstGeom prst="rect">
            <a:avLst/>
          </a:prstGeom>
        </p:spPr>
      </p:pic>
      <p:pic>
        <p:nvPicPr>
          <p:cNvPr id="42" name="Immagine 41">
            <a:extLst>
              <a:ext uri="{FF2B5EF4-FFF2-40B4-BE49-F238E27FC236}">
                <a16:creationId xmlns:a16="http://schemas.microsoft.com/office/drawing/2014/main" id="{556A72FE-037B-4FB9-839F-B9147B83D47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36819" y="3380135"/>
            <a:ext cx="844499" cy="534128"/>
          </a:xfrm>
          <a:prstGeom prst="rect">
            <a:avLst/>
          </a:prstGeom>
        </p:spPr>
      </p:pic>
      <p:sp>
        <p:nvSpPr>
          <p:cNvPr id="43" name="Rettangolo 42">
            <a:extLst>
              <a:ext uri="{FF2B5EF4-FFF2-40B4-BE49-F238E27FC236}">
                <a16:creationId xmlns:a16="http://schemas.microsoft.com/office/drawing/2014/main" id="{7F0B216E-28EF-4B79-8F5C-F1BCD18FAB3D}"/>
              </a:ext>
            </a:extLst>
          </p:cNvPr>
          <p:cNvSpPr/>
          <p:nvPr/>
        </p:nvSpPr>
        <p:spPr>
          <a:xfrm>
            <a:off x="289892" y="4437889"/>
            <a:ext cx="4051929" cy="1833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4" name="Immagine 43">
            <a:extLst>
              <a:ext uri="{FF2B5EF4-FFF2-40B4-BE49-F238E27FC236}">
                <a16:creationId xmlns:a16="http://schemas.microsoft.com/office/drawing/2014/main" id="{E27E9C78-4A0F-48E1-88CB-C4E2EB2E852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0602364">
            <a:off x="2508351" y="4784902"/>
            <a:ext cx="957890" cy="659029"/>
          </a:xfrm>
          <a:prstGeom prst="rect">
            <a:avLst/>
          </a:prstGeom>
        </p:spPr>
      </p:pic>
      <p:pic>
        <p:nvPicPr>
          <p:cNvPr id="45" name="Immagine 44">
            <a:extLst>
              <a:ext uri="{FF2B5EF4-FFF2-40B4-BE49-F238E27FC236}">
                <a16:creationId xmlns:a16="http://schemas.microsoft.com/office/drawing/2014/main" id="{8C213E20-C569-4B42-AD97-7CB4BDF2181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65680" y="4796519"/>
            <a:ext cx="1323810" cy="1028571"/>
          </a:xfrm>
          <a:prstGeom prst="rect">
            <a:avLst/>
          </a:prstGeom>
        </p:spPr>
      </p:pic>
      <p:sp>
        <p:nvSpPr>
          <p:cNvPr id="46" name="Rettangolo 45">
            <a:extLst>
              <a:ext uri="{FF2B5EF4-FFF2-40B4-BE49-F238E27FC236}">
                <a16:creationId xmlns:a16="http://schemas.microsoft.com/office/drawing/2014/main" id="{3DBFCE13-95CB-4368-9409-8B582EC00280}"/>
              </a:ext>
            </a:extLst>
          </p:cNvPr>
          <p:cNvSpPr/>
          <p:nvPr/>
        </p:nvSpPr>
        <p:spPr>
          <a:xfrm>
            <a:off x="4783015" y="4437889"/>
            <a:ext cx="3943307" cy="1833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7" name="Immagine 46">
            <a:extLst>
              <a:ext uri="{FF2B5EF4-FFF2-40B4-BE49-F238E27FC236}">
                <a16:creationId xmlns:a16="http://schemas.microsoft.com/office/drawing/2014/main" id="{D647EB91-01CE-42BA-A366-874EEAC4664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0483797">
            <a:off x="7008014" y="4961400"/>
            <a:ext cx="957890" cy="659029"/>
          </a:xfrm>
          <a:prstGeom prst="rect">
            <a:avLst/>
          </a:prstGeom>
        </p:spPr>
      </p:pic>
      <p:pic>
        <p:nvPicPr>
          <p:cNvPr id="48" name="Immagine 47">
            <a:extLst>
              <a:ext uri="{FF2B5EF4-FFF2-40B4-BE49-F238E27FC236}">
                <a16:creationId xmlns:a16="http://schemas.microsoft.com/office/drawing/2014/main" id="{F3237C49-03E1-417A-BA62-19611B4C51E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72589" y="5354539"/>
            <a:ext cx="923810" cy="847619"/>
          </a:xfrm>
          <a:prstGeom prst="rect">
            <a:avLst/>
          </a:prstGeom>
        </p:spPr>
      </p:pic>
      <p:pic>
        <p:nvPicPr>
          <p:cNvPr id="49" name="Immagine 48">
            <a:extLst>
              <a:ext uri="{FF2B5EF4-FFF2-40B4-BE49-F238E27FC236}">
                <a16:creationId xmlns:a16="http://schemas.microsoft.com/office/drawing/2014/main" id="{316F9EA8-56B7-431A-AAE3-E0C7100FE2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2067" y="5315413"/>
            <a:ext cx="935304" cy="847619"/>
          </a:xfrm>
          <a:prstGeom prst="rect">
            <a:avLst/>
          </a:prstGeom>
        </p:spPr>
      </p:pic>
      <p:pic>
        <p:nvPicPr>
          <p:cNvPr id="50" name="Immagine 49">
            <a:extLst>
              <a:ext uri="{FF2B5EF4-FFF2-40B4-BE49-F238E27FC236}">
                <a16:creationId xmlns:a16="http://schemas.microsoft.com/office/drawing/2014/main" id="{E9BDB842-261C-41DD-A47A-736D8B146C5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94478" y="1539860"/>
            <a:ext cx="1323810" cy="1028571"/>
          </a:xfrm>
          <a:prstGeom prst="rect">
            <a:avLst/>
          </a:prstGeom>
        </p:spPr>
      </p:pic>
      <p:pic>
        <p:nvPicPr>
          <p:cNvPr id="52" name="Immagine 51">
            <a:extLst>
              <a:ext uri="{FF2B5EF4-FFF2-40B4-BE49-F238E27FC236}">
                <a16:creationId xmlns:a16="http://schemas.microsoft.com/office/drawing/2014/main" id="{74AE43E5-AD77-4ECD-B92C-5D5E5BA7F54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0573982">
            <a:off x="6524311" y="1611545"/>
            <a:ext cx="957890" cy="659029"/>
          </a:xfrm>
          <a:prstGeom prst="rect">
            <a:avLst/>
          </a:prstGeom>
        </p:spPr>
      </p:pic>
      <p:pic>
        <p:nvPicPr>
          <p:cNvPr id="53" name="Immagine 52">
            <a:extLst>
              <a:ext uri="{FF2B5EF4-FFF2-40B4-BE49-F238E27FC236}">
                <a16:creationId xmlns:a16="http://schemas.microsoft.com/office/drawing/2014/main" id="{879E630A-9EC7-4EC9-80B0-78CF0BB300A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37496" y="1575476"/>
            <a:ext cx="817002" cy="749620"/>
          </a:xfrm>
          <a:prstGeom prst="rect">
            <a:avLst/>
          </a:prstGeom>
        </p:spPr>
      </p:pic>
      <p:sp>
        <p:nvSpPr>
          <p:cNvPr id="29" name="Rettangolo 28">
            <a:extLst>
              <a:ext uri="{FF2B5EF4-FFF2-40B4-BE49-F238E27FC236}">
                <a16:creationId xmlns:a16="http://schemas.microsoft.com/office/drawing/2014/main" id="{13F5BBCB-297D-4291-B6EF-B3C35B202094}"/>
              </a:ext>
            </a:extLst>
          </p:cNvPr>
          <p:cNvSpPr/>
          <p:nvPr/>
        </p:nvSpPr>
        <p:spPr>
          <a:xfrm>
            <a:off x="4802180" y="1435267"/>
            <a:ext cx="3920350" cy="25988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1" name="Immagine 30">
            <a:extLst>
              <a:ext uri="{FF2B5EF4-FFF2-40B4-BE49-F238E27FC236}">
                <a16:creationId xmlns:a16="http://schemas.microsoft.com/office/drawing/2014/main" id="{47F5E03A-D3DF-4BAF-B776-93A7C0C4E57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27918" y="3390460"/>
            <a:ext cx="844499" cy="534128"/>
          </a:xfrm>
          <a:prstGeom prst="rect">
            <a:avLst/>
          </a:prstGeom>
        </p:spPr>
      </p:pic>
      <p:pic>
        <p:nvPicPr>
          <p:cNvPr id="32" name="Immagine 31">
            <a:extLst>
              <a:ext uri="{FF2B5EF4-FFF2-40B4-BE49-F238E27FC236}">
                <a16:creationId xmlns:a16="http://schemas.microsoft.com/office/drawing/2014/main" id="{3B61B11A-7E56-4BCB-B5E2-C72CE179BCA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7809" y="4600132"/>
            <a:ext cx="1323810" cy="1028571"/>
          </a:xfrm>
          <a:prstGeom prst="rect">
            <a:avLst/>
          </a:prstGeom>
        </p:spPr>
      </p:pic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B0F7D04F-9DDF-4A3E-9CF1-673B2FBA5103}"/>
              </a:ext>
            </a:extLst>
          </p:cNvPr>
          <p:cNvSpPr txBox="1"/>
          <p:nvPr/>
        </p:nvSpPr>
        <p:spPr>
          <a:xfrm>
            <a:off x="208870" y="100442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MKR1000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F6AA3EC8-5336-4864-99F9-1FEB165033B9}"/>
              </a:ext>
            </a:extLst>
          </p:cNvPr>
          <p:cNvSpPr txBox="1"/>
          <p:nvPr/>
        </p:nvSpPr>
        <p:spPr>
          <a:xfrm>
            <a:off x="4783015" y="1004423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ESP8266 – v1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A47CA940-C00F-4FB1-B5A1-0C3A2999E7F3}"/>
              </a:ext>
            </a:extLst>
          </p:cNvPr>
          <p:cNvSpPr txBox="1"/>
          <p:nvPr/>
        </p:nvSpPr>
        <p:spPr>
          <a:xfrm>
            <a:off x="208870" y="4086120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ESP8266 – v2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796D1680-BACF-4844-A45D-E7BB6743C021}"/>
              </a:ext>
            </a:extLst>
          </p:cNvPr>
          <p:cNvSpPr txBox="1"/>
          <p:nvPr/>
        </p:nvSpPr>
        <p:spPr>
          <a:xfrm>
            <a:off x="4698572" y="4082279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ESP8266 – v3</a:t>
            </a:r>
          </a:p>
        </p:txBody>
      </p:sp>
    </p:spTree>
    <p:extLst>
      <p:ext uri="{BB962C8B-B14F-4D97-AF65-F5344CB8AC3E}">
        <p14:creationId xmlns:p14="http://schemas.microsoft.com/office/powerpoint/2010/main" val="3715118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6470BA-3007-184B-AF37-345D6F80A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8"/>
            <a:ext cx="9142883" cy="667190"/>
          </a:xfrm>
        </p:spPr>
        <p:txBody>
          <a:bodyPr/>
          <a:lstStyle/>
          <a:p>
            <a:r>
              <a:rPr lang="en-US" dirty="0"/>
              <a:t>Project Structure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171237-E74B-F34B-A6AD-2ADA04AB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3</a:t>
            </a:fld>
            <a:endParaRPr lang="it-IT" dirty="0" err="1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790AEF5-1816-BB41-AD38-B2380590B07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-1" y="562107"/>
            <a:ext cx="9144001" cy="325443"/>
          </a:xfrm>
        </p:spPr>
        <p:txBody>
          <a:bodyPr/>
          <a:lstStyle/>
          <a:p>
            <a:r>
              <a:rPr lang="en-US" dirty="0"/>
              <a:t>Description system: Web App and Project Structure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76E258-63A7-EF47-A9E2-09FA8F14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Team </a:t>
            </a:r>
            <a:r>
              <a:rPr lang="it-IT" dirty="0" err="1"/>
              <a:t>rimaventuravirgilio</a:t>
            </a:r>
            <a:r>
              <a:rPr lang="it-IT" dirty="0"/>
              <a:t> - Laboratorio </a:t>
            </a:r>
            <a:r>
              <a:rPr lang="it-IT" dirty="0" err="1"/>
              <a:t>IoT@UniMiB</a:t>
            </a:r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123E391-0DB8-4C43-B7BC-19BA3EFB66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422" r="23499"/>
          <a:stretch/>
        </p:blipFill>
        <p:spPr>
          <a:xfrm>
            <a:off x="3847968" y="2019608"/>
            <a:ext cx="1446946" cy="283274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EBC5DE3-7E9E-42C5-9F63-DD9A24B015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989" r="2292" b="1"/>
          <a:stretch/>
        </p:blipFill>
        <p:spPr>
          <a:xfrm rot="3848553">
            <a:off x="6775100" y="1539986"/>
            <a:ext cx="1103545" cy="1073089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C86F6D6-D065-4E36-A519-D918A07BE7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989" r="2292" b="1"/>
          <a:stretch/>
        </p:blipFill>
        <p:spPr>
          <a:xfrm rot="3848553">
            <a:off x="6775100" y="3024601"/>
            <a:ext cx="1103545" cy="1073089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795AB59-7FB7-48F2-AAE9-D018B5461E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989" r="2292" b="1"/>
          <a:stretch/>
        </p:blipFill>
        <p:spPr>
          <a:xfrm rot="3848553">
            <a:off x="6775097" y="4499753"/>
            <a:ext cx="1103545" cy="1073089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AB978841-C345-40EF-B7B6-980D3C7E878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82" t="40013" r="7128" b="39811"/>
          <a:stretch/>
        </p:blipFill>
        <p:spPr>
          <a:xfrm>
            <a:off x="2757267" y="3215523"/>
            <a:ext cx="1280162" cy="498333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E7AC3A4B-A0A6-4A6B-B751-EACEE1C2235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82" t="40013" r="7128" b="39811"/>
          <a:stretch/>
        </p:blipFill>
        <p:spPr>
          <a:xfrm rot="20220899">
            <a:off x="5236053" y="2201661"/>
            <a:ext cx="1827027" cy="498333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1B92C9A9-815E-4CD2-A51B-C3C1596F295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82" t="40013" r="7128" b="39811"/>
          <a:stretch/>
        </p:blipFill>
        <p:spPr>
          <a:xfrm>
            <a:off x="5294914" y="3312282"/>
            <a:ext cx="1792938" cy="498333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CD5D4F17-A077-42B4-9891-982F12DD41C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82" t="40013" r="7128" b="39811"/>
          <a:stretch/>
        </p:blipFill>
        <p:spPr>
          <a:xfrm rot="1377678">
            <a:off x="5259427" y="4316343"/>
            <a:ext cx="1827027" cy="498333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F7B1965-D7C1-4D9B-ADF4-C14D9CEF2434}"/>
              </a:ext>
            </a:extLst>
          </p:cNvPr>
          <p:cNvSpPr txBox="1"/>
          <p:nvPr/>
        </p:nvSpPr>
        <p:spPr>
          <a:xfrm>
            <a:off x="1027348" y="4048954"/>
            <a:ext cx="1172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b="1" dirty="0">
                <a:latin typeface="Arial" panose="020B0604020202020204" pitchFamily="34" charset="0"/>
                <a:cs typeface="Arial" panose="020B0604020202020204" pitchFamily="34" charset="0"/>
              </a:rPr>
              <a:t>Web App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47557034-2844-4D28-8635-158805289DDB}"/>
              </a:ext>
            </a:extLst>
          </p:cNvPr>
          <p:cNvSpPr txBox="1"/>
          <p:nvPr/>
        </p:nvSpPr>
        <p:spPr>
          <a:xfrm>
            <a:off x="3968656" y="4667691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b="1" dirty="0">
                <a:latin typeface="Arial" panose="020B0604020202020204" pitchFamily="34" charset="0"/>
                <a:cs typeface="Arial" panose="020B0604020202020204" pitchFamily="34" charset="0"/>
              </a:rPr>
              <a:t>MKR1000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68FA97D-397B-4A65-9F03-3390CAA5BDD9}"/>
              </a:ext>
            </a:extLst>
          </p:cNvPr>
          <p:cNvSpPr txBox="1"/>
          <p:nvPr/>
        </p:nvSpPr>
        <p:spPr>
          <a:xfrm>
            <a:off x="7676742" y="1822746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b="1" dirty="0">
                <a:latin typeface="Arial" panose="020B0604020202020204" pitchFamily="34" charset="0"/>
                <a:cs typeface="Arial" panose="020B0604020202020204" pitchFamily="34" charset="0"/>
              </a:rPr>
              <a:t>ESP8266</a:t>
            </a:r>
          </a:p>
          <a:p>
            <a:r>
              <a:rPr lang="it-IT" sz="1800" b="1" dirty="0">
                <a:latin typeface="Arial" panose="020B0604020202020204" pitchFamily="34" charset="0"/>
                <a:cs typeface="Arial" panose="020B0604020202020204" pitchFamily="34" charset="0"/>
              </a:rPr>
              <a:t>V1</a:t>
            </a: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770C9703-DDB4-4A08-BB1C-E361BC877243}"/>
              </a:ext>
            </a:extLst>
          </p:cNvPr>
          <p:cNvSpPr/>
          <p:nvPr/>
        </p:nvSpPr>
        <p:spPr>
          <a:xfrm>
            <a:off x="7676742" y="3183659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ESP8266</a:t>
            </a:r>
          </a:p>
          <a:p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V2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10781B3E-59B8-428D-9750-26943E252D01}"/>
              </a:ext>
            </a:extLst>
          </p:cNvPr>
          <p:cNvSpPr/>
          <p:nvPr/>
        </p:nvSpPr>
        <p:spPr>
          <a:xfrm>
            <a:off x="7676742" y="4632255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ESP8266</a:t>
            </a:r>
          </a:p>
          <a:p>
            <a:r>
              <a:rPr lang="it-IT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Vn</a:t>
            </a: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4B749737-555A-45C3-9908-D2EB2544C1A3}"/>
              </a:ext>
            </a:extLst>
          </p:cNvPr>
          <p:cNvSpPr txBox="1"/>
          <p:nvPr/>
        </p:nvSpPr>
        <p:spPr>
          <a:xfrm>
            <a:off x="6267246" y="3677448"/>
            <a:ext cx="2696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it-IT" sz="24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it-IT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7DCC9E9C-1A60-44AE-AF4F-285F2DCCF059}"/>
              </a:ext>
            </a:extLst>
          </p:cNvPr>
          <p:cNvSpPr txBox="1"/>
          <p:nvPr/>
        </p:nvSpPr>
        <p:spPr>
          <a:xfrm>
            <a:off x="8029570" y="3687030"/>
            <a:ext cx="2696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it-IT" sz="24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it-IT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91F6445A-4FA5-4A0E-8774-C56CDDCD062D}"/>
              </a:ext>
            </a:extLst>
          </p:cNvPr>
          <p:cNvSpPr txBox="1"/>
          <p:nvPr/>
        </p:nvSpPr>
        <p:spPr>
          <a:xfrm>
            <a:off x="3003650" y="298976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EDC13643-8B26-4132-88BD-E72BD8CA3227}"/>
              </a:ext>
            </a:extLst>
          </p:cNvPr>
          <p:cNvSpPr txBox="1"/>
          <p:nvPr/>
        </p:nvSpPr>
        <p:spPr>
          <a:xfrm>
            <a:off x="5783328" y="3105025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MQTT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AE2FBCBB-6452-4D83-AAF3-1C23418F7A55}"/>
              </a:ext>
            </a:extLst>
          </p:cNvPr>
          <p:cNvSpPr txBox="1"/>
          <p:nvPr/>
        </p:nvSpPr>
        <p:spPr>
          <a:xfrm>
            <a:off x="5647382" y="189186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MQTT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3FE7DDEE-E071-4497-A56F-889EF6296476}"/>
              </a:ext>
            </a:extLst>
          </p:cNvPr>
          <p:cNvSpPr txBox="1"/>
          <p:nvPr/>
        </p:nvSpPr>
        <p:spPr>
          <a:xfrm>
            <a:off x="5647378" y="47170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MQTT</a:t>
            </a:r>
          </a:p>
        </p:txBody>
      </p:sp>
      <p:graphicFrame>
        <p:nvGraphicFramePr>
          <p:cNvPr id="7" name="Oggetto 6"/>
          <p:cNvGraphicFramePr>
            <a:graphicFrameLocks noChangeAspect="1"/>
          </p:cNvGraphicFramePr>
          <p:nvPr/>
        </p:nvGraphicFramePr>
        <p:xfrm>
          <a:off x="807236" y="2896678"/>
          <a:ext cx="1612405" cy="1086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Image" r:id="rId6" imgW="2336400" imgH="1574280" progId="Photoshop.Image.19">
                  <p:embed/>
                </p:oleObj>
              </mc:Choice>
              <mc:Fallback>
                <p:oleObj name="Image" r:id="rId6" imgW="2336400" imgH="1574280" progId="Photoshop.Image.19">
                  <p:embed/>
                  <p:pic>
                    <p:nvPicPr>
                      <p:cNvPr id="7" name="Oggetto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07236" y="2896678"/>
                        <a:ext cx="1612405" cy="10866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7792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F666F0-C53F-496A-AAB1-FA615BF38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Registration</a:t>
            </a:r>
            <a:r>
              <a:rPr lang="it-IT" dirty="0"/>
              <a:t> ESP Module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E4D4CFB-0B61-42CE-B8C1-F0EB85251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4</a:t>
            </a:fld>
            <a:endParaRPr lang="it-IT" dirty="0" err="1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B0EA9098-2AC0-48C4-9FE2-671FF2CE1E7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Registration ESP Module</a:t>
            </a:r>
          </a:p>
          <a:p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AC840C6-2E9A-4056-9FE1-C6416CADE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Team </a:t>
            </a:r>
            <a:r>
              <a:rPr lang="it-IT" dirty="0" err="1"/>
              <a:t>rimaventuravirgilio</a:t>
            </a:r>
            <a:r>
              <a:rPr lang="it-IT" dirty="0"/>
              <a:t> - Laboratorio </a:t>
            </a:r>
            <a:r>
              <a:rPr lang="it-IT" dirty="0" err="1"/>
              <a:t>IoT@UniMiB</a:t>
            </a:r>
            <a:endParaRPr lang="it-IT" dirty="0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33374E9D-09C3-4569-984B-47C416F3E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83" y="1059764"/>
            <a:ext cx="8891340" cy="19225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6" b="1" dirty="0" err="1">
                <a:solidFill>
                  <a:srgbClr val="00B050"/>
                </a:solidFill>
              </a:rPr>
              <a:t>Registrazione</a:t>
            </a:r>
            <a:r>
              <a:rPr lang="en-US" sz="1806" b="1" dirty="0">
                <a:solidFill>
                  <a:srgbClr val="00B050"/>
                </a:solidFill>
              </a:rPr>
              <a:t> Modulo ESP (Finding)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1612" dirty="0"/>
              <a:t>Un esp8266 invia all’MKR il suo modello in formato JSON tramite MQTT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1612" dirty="0"/>
              <a:t>L’MKR appena riceve il modello </a:t>
            </a:r>
            <a:r>
              <a:rPr lang="it-IT" sz="1612" dirty="0" err="1"/>
              <a:t>reinvia</a:t>
            </a:r>
            <a:r>
              <a:rPr lang="it-IT" sz="1612" dirty="0"/>
              <a:t> l’id dell’</a:t>
            </a:r>
            <a:r>
              <a:rPr lang="it-IT" sz="1612" dirty="0" err="1"/>
              <a:t>esp</a:t>
            </a:r>
            <a:r>
              <a:rPr lang="it-IT" sz="1612" dirty="0"/>
              <a:t> da connettere, comunicandogli che ha ricevuto il suo modello e crea la tabella nel DB MySQL in modo dinamico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1612" dirty="0"/>
              <a:t>Da quel momento </a:t>
            </a:r>
            <a:r>
              <a:rPr lang="it-IT" sz="1612" dirty="0" err="1"/>
              <a:t>l’esp</a:t>
            </a:r>
            <a:r>
              <a:rPr lang="it-IT" sz="1612" dirty="0"/>
              <a:t> è connesso ed è in attesa di ricevere azioni (on, off, ecc.)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it-IT" sz="1612" dirty="0"/>
          </a:p>
          <a:p>
            <a:pPr marL="421928" lvl="1" indent="0">
              <a:buNone/>
            </a:pPr>
            <a:endParaRPr lang="en-US" sz="1612" dirty="0"/>
          </a:p>
          <a:p>
            <a:pPr marL="421928" lvl="1" indent="0">
              <a:buNone/>
            </a:pPr>
            <a:endParaRPr lang="it-IT" sz="1612" dirty="0"/>
          </a:p>
          <a:p>
            <a:pPr marL="421928" lvl="1" indent="0">
              <a:buNone/>
            </a:pPr>
            <a:endParaRPr lang="it-IT" sz="1612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A31CB4AF-B4B7-4AC6-8FE9-9B59F94E5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264" y="2630658"/>
            <a:ext cx="5655213" cy="379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161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F666F0-C53F-496A-AAB1-FA615BF38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and disconnection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E4D4CFB-0B61-42CE-B8C1-F0EB85251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5</a:t>
            </a:fld>
            <a:endParaRPr lang="it-IT" dirty="0" err="1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B0EA9098-2AC0-48C4-9FE2-671FF2CE1E7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-1" y="562107"/>
            <a:ext cx="9144001" cy="325443"/>
          </a:xfrm>
        </p:spPr>
        <p:txBody>
          <a:bodyPr/>
          <a:lstStyle/>
          <a:p>
            <a:r>
              <a:rPr lang="en-US" dirty="0"/>
              <a:t>Connection and disconnection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AC840C6-2E9A-4056-9FE1-C6416CADE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Team </a:t>
            </a:r>
            <a:r>
              <a:rPr lang="it-IT" dirty="0" err="1"/>
              <a:t>rimaventuravirgilio</a:t>
            </a:r>
            <a:r>
              <a:rPr lang="it-IT" dirty="0"/>
              <a:t> - Laboratorio </a:t>
            </a:r>
            <a:r>
              <a:rPr lang="it-IT" dirty="0" err="1"/>
              <a:t>IoT@UniMiB</a:t>
            </a:r>
            <a:endParaRPr lang="it-IT" dirty="0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33374E9D-09C3-4569-984B-47C416F3E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83" y="1059764"/>
            <a:ext cx="8891340" cy="534882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6" b="1" dirty="0" err="1">
                <a:solidFill>
                  <a:schemeClr val="bg2">
                    <a:lumMod val="50000"/>
                  </a:schemeClr>
                </a:solidFill>
              </a:rPr>
              <a:t>Connessione</a:t>
            </a:r>
            <a:r>
              <a:rPr lang="en-US" sz="1806" b="1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1612" dirty="0"/>
              <a:t>Un esp8266 invia il suo id (MAC </a:t>
            </a:r>
            <a:r>
              <a:rPr lang="it-IT" sz="1612" dirty="0" err="1"/>
              <a:t>address</a:t>
            </a:r>
            <a:r>
              <a:rPr lang="it-IT" sz="1612" dirty="0"/>
              <a:t>) ogni tot secondi (20 sec) per notificare all’MKR la sua presenza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6" b="1" dirty="0" err="1">
                <a:solidFill>
                  <a:srgbClr val="FF0000"/>
                </a:solidFill>
              </a:rPr>
              <a:t>Disconnessione</a:t>
            </a:r>
            <a:r>
              <a:rPr lang="en-US" sz="1806" b="1" dirty="0">
                <a:solidFill>
                  <a:srgbClr val="FF0000"/>
                </a:solidFill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1612" dirty="0"/>
              <a:t>La web app </a:t>
            </a:r>
            <a:r>
              <a:rPr lang="it-IT" sz="1612" dirty="0" err="1"/>
              <a:t>effetta</a:t>
            </a:r>
            <a:r>
              <a:rPr lang="it-IT" sz="1612" dirty="0"/>
              <a:t> una verifica ciclica e, se dopo </a:t>
            </a:r>
            <a:r>
              <a:rPr lang="it-IT" sz="1612" dirty="0" err="1"/>
              <a:t>dopo</a:t>
            </a:r>
            <a:r>
              <a:rPr lang="it-IT" sz="1612" dirty="0"/>
              <a:t> 3 volte il tempo di controllo del messaggio di connessione id (</a:t>
            </a:r>
            <a:r>
              <a:rPr lang="it-IT" sz="1612"/>
              <a:t>2 minuti) </a:t>
            </a:r>
            <a:r>
              <a:rPr lang="it-IT" sz="1612" dirty="0"/>
              <a:t>non è pervenuto alcun segnale allora la web app eliminerà il nodo corrispondente.</a:t>
            </a:r>
            <a:endParaRPr lang="en-US" sz="1612" dirty="0"/>
          </a:p>
          <a:p>
            <a:pPr marL="421928" lvl="1" indent="0">
              <a:buNone/>
            </a:pPr>
            <a:endParaRPr lang="en-US" sz="1612" dirty="0"/>
          </a:p>
          <a:p>
            <a:pPr marL="421928" lvl="1" indent="0">
              <a:buNone/>
            </a:pPr>
            <a:r>
              <a:rPr lang="en-US" sz="1612" dirty="0"/>
              <a:t>	</a:t>
            </a:r>
          </a:p>
          <a:p>
            <a:pPr marL="421928" lvl="1" indent="0">
              <a:buNone/>
            </a:pPr>
            <a:endParaRPr lang="en-US" sz="1612" dirty="0"/>
          </a:p>
          <a:p>
            <a:pPr marL="421928" lvl="1" indent="0">
              <a:buNone/>
            </a:pPr>
            <a:endParaRPr lang="it-IT" sz="1612" dirty="0"/>
          </a:p>
          <a:p>
            <a:pPr marL="421928" lvl="1" indent="0">
              <a:buNone/>
            </a:pPr>
            <a:endParaRPr lang="it-IT" sz="1612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97E4DAAE-C6F8-4C7D-BD95-DAA1DC2D1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109" y="3368162"/>
            <a:ext cx="4968753" cy="318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210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F666F0-C53F-496A-AAB1-FA615BF38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E4D4CFB-0B61-42CE-B8C1-F0EB85251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6</a:t>
            </a:fld>
            <a:endParaRPr lang="it-IT" dirty="0" err="1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B0EA9098-2AC0-48C4-9FE2-671FF2CE1E7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-1" y="562107"/>
            <a:ext cx="9144001" cy="325443"/>
          </a:xfrm>
        </p:spPr>
        <p:txBody>
          <a:bodyPr/>
          <a:lstStyle/>
          <a:p>
            <a:r>
              <a:rPr lang="en-US" dirty="0"/>
              <a:t>MQTT Topics and version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AC840C6-2E9A-4056-9FE1-C6416CADE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Team </a:t>
            </a:r>
            <a:r>
              <a:rPr lang="it-IT" dirty="0" err="1"/>
              <a:t>rimaventuravirgilio</a:t>
            </a:r>
            <a:r>
              <a:rPr lang="it-IT" dirty="0"/>
              <a:t> - Laboratorio </a:t>
            </a:r>
            <a:r>
              <a:rPr lang="it-IT" dirty="0" err="1"/>
              <a:t>IoT@UniMiB</a:t>
            </a:r>
            <a:endParaRPr lang="it-IT" dirty="0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33374E9D-09C3-4569-984B-47C416F3E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83" y="1059764"/>
            <a:ext cx="8891340" cy="534882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1806" dirty="0"/>
              <a:t>Sono stati utilizzati diversi topic per la comunicazione tramite MQTT: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12" b="1" dirty="0"/>
              <a:t>"Request“: </a:t>
            </a:r>
            <a:r>
              <a:rPr lang="en-US" sz="1612" dirty="0" err="1"/>
              <a:t>modello</a:t>
            </a:r>
            <a:r>
              <a:rPr lang="en-US" sz="1612" dirty="0"/>
              <a:t> </a:t>
            </a:r>
            <a:r>
              <a:rPr lang="en-US" sz="1612" dirty="0" err="1"/>
              <a:t>dell’esp</a:t>
            </a:r>
            <a:r>
              <a:rPr lang="en-US" sz="1612" dirty="0"/>
              <a:t> in </a:t>
            </a:r>
            <a:r>
              <a:rPr lang="en-US" sz="1612" dirty="0" err="1"/>
              <a:t>formato</a:t>
            </a:r>
            <a:r>
              <a:rPr lang="en-US" sz="1612" dirty="0"/>
              <a:t> JSON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1612" b="1" dirty="0"/>
              <a:t>"Accept": </a:t>
            </a:r>
            <a:r>
              <a:rPr lang="it-IT" sz="1612" dirty="0"/>
              <a:t>corretta ricezione del modello JSON</a:t>
            </a:r>
            <a:endParaRPr lang="en-US" sz="1612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12" b="1" dirty="0"/>
              <a:t>"Ping</a:t>
            </a:r>
            <a:r>
              <a:rPr lang="it-IT" sz="1612" b="1" dirty="0"/>
              <a:t>": </a:t>
            </a:r>
            <a:r>
              <a:rPr lang="it-IT" sz="1612" dirty="0"/>
              <a:t>id per notificare la connessione dell’</a:t>
            </a:r>
            <a:r>
              <a:rPr lang="it-IT" sz="1612" dirty="0" err="1"/>
              <a:t>esp</a:t>
            </a:r>
            <a:r>
              <a:rPr lang="it-IT" sz="1612" dirty="0"/>
              <a:t> periodica</a:t>
            </a:r>
            <a:endParaRPr lang="it-IT" sz="1612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1612" b="1" dirty="0"/>
              <a:t>"Action": </a:t>
            </a:r>
            <a:r>
              <a:rPr lang="it-IT" sz="1612" dirty="0"/>
              <a:t>azioni da svolgere (on, off, ecc.)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12" b="1" dirty="0"/>
              <a:t>"Values</a:t>
            </a:r>
            <a:r>
              <a:rPr lang="it-IT" sz="1612" b="1" dirty="0"/>
              <a:t>"</a:t>
            </a:r>
            <a:r>
              <a:rPr lang="en-US" sz="1612" b="1" dirty="0"/>
              <a:t>:</a:t>
            </a:r>
            <a:r>
              <a:rPr lang="en-US" sz="1612" dirty="0"/>
              <a:t> </a:t>
            </a:r>
            <a:r>
              <a:rPr lang="en-US" sz="1612" dirty="0" err="1"/>
              <a:t>valori</a:t>
            </a:r>
            <a:r>
              <a:rPr lang="en-US" sz="1612" dirty="0"/>
              <a:t> </a:t>
            </a:r>
            <a:r>
              <a:rPr lang="en-US" sz="1612" dirty="0" err="1"/>
              <a:t>delle</a:t>
            </a:r>
            <a:r>
              <a:rPr lang="en-US" sz="1612" dirty="0"/>
              <a:t> </a:t>
            </a:r>
            <a:r>
              <a:rPr lang="en-US" sz="1612" dirty="0" err="1"/>
              <a:t>rilevazioni</a:t>
            </a:r>
            <a:r>
              <a:rPr lang="en-US" sz="1612" dirty="0"/>
              <a:t> in </a:t>
            </a:r>
            <a:r>
              <a:rPr lang="en-US" sz="1612" dirty="0" err="1"/>
              <a:t>formato</a:t>
            </a:r>
            <a:r>
              <a:rPr lang="en-US" sz="1612" dirty="0"/>
              <a:t> JSON</a:t>
            </a:r>
            <a:endParaRPr lang="it-IT" sz="1612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sz="1806" dirty="0"/>
              <a:t>Ad ognuno di questi topic è possibile iscriversi o pubblicare per ricevere o inviare rispettivamente.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1806" dirty="0"/>
              <a:t>Si è andata a modificare la libreria che implementa MQTT per aumentare la dimensione dei pacchetti inviabili</a:t>
            </a:r>
          </a:p>
          <a:p>
            <a:pPr>
              <a:buFont typeface="Wingdings" panose="05000000000000000000" pitchFamily="2" charset="2"/>
              <a:buChar char="Ø"/>
            </a:pPr>
            <a:endParaRPr lang="it-IT" sz="1806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B198185-15C4-49EA-BA82-500D0CA373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96"/>
          <a:stretch/>
        </p:blipFill>
        <p:spPr>
          <a:xfrm>
            <a:off x="3809390" y="4614203"/>
            <a:ext cx="5095106" cy="1603616"/>
          </a:xfrm>
          <a:prstGeom prst="rect">
            <a:avLst/>
          </a:prstGeom>
        </p:spPr>
      </p:pic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75647A2C-079F-4037-8276-68A2DC98523F}"/>
              </a:ext>
            </a:extLst>
          </p:cNvPr>
          <p:cNvSpPr txBox="1">
            <a:spLocks/>
          </p:cNvSpPr>
          <p:nvPr/>
        </p:nvSpPr>
        <p:spPr>
          <a:xfrm>
            <a:off x="111983" y="4859489"/>
            <a:ext cx="3868615" cy="1436404"/>
          </a:xfrm>
          <a:prstGeom prst="rect">
            <a:avLst/>
          </a:prstGeom>
        </p:spPr>
        <p:txBody>
          <a:bodyPr vert="horz" lIns="130055" tIns="65028" rIns="130055" bIns="65028" rtlCol="0">
            <a:normAutofit/>
          </a:bodyPr>
          <a:lstStyle>
            <a:lvl1pPr marL="421930" indent="-421930" algn="l" defTabSz="843858" rtl="0" eaLnBrk="1" latinLnBrk="0" hangingPunct="1">
              <a:spcBef>
                <a:spcPts val="1846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charset="2"/>
              <a:buChar char="﹢"/>
              <a:defRPr sz="201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43858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charset="2"/>
              <a:buChar char="﹢"/>
              <a:defRPr sz="181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65788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charset="2"/>
              <a:buChar char="﹢"/>
              <a:defRPr sz="168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87718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charset="2"/>
              <a:buChar char="﹢"/>
              <a:defRPr sz="168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09647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charset="2"/>
              <a:buChar char="﹢"/>
              <a:defRPr sz="168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320612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40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64470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86400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it-IT" sz="1800" dirty="0"/>
              <a:t>Abbiamo utilizzato la versione </a:t>
            </a:r>
            <a:r>
              <a:rPr lang="it-IT" sz="1800" dirty="0" err="1"/>
              <a:t>QoS</a:t>
            </a:r>
            <a:r>
              <a:rPr lang="it-IT" sz="1800" dirty="0"/>
              <a:t> 0 di MQTT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974241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6470BA-3007-184B-AF37-345D6F80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Structure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477B8F-6EC1-A849-B30A-68CB3350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229297"/>
            <a:ext cx="9143999" cy="51417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JSON Modello ESP:</a:t>
            </a:r>
          </a:p>
          <a:p>
            <a:pPr>
              <a:buFont typeface="Wingdings" panose="05000000000000000000" pitchFamily="2" charset="2"/>
              <a:buChar char="Ø"/>
            </a:pPr>
            <a:endParaRPr lang="it-IT" sz="2000" dirty="0"/>
          </a:p>
          <a:p>
            <a:pPr>
              <a:buFont typeface="Wingdings" panose="05000000000000000000" pitchFamily="2" charset="2"/>
              <a:buChar char="Ø"/>
            </a:pPr>
            <a:endParaRPr lang="it-IT" sz="2000" dirty="0"/>
          </a:p>
          <a:p>
            <a:pPr>
              <a:buFont typeface="Wingdings" panose="05000000000000000000" pitchFamily="2" charset="2"/>
              <a:buChar char="Ø"/>
            </a:pPr>
            <a:endParaRPr lang="it-IT" sz="2000" dirty="0"/>
          </a:p>
          <a:p>
            <a:pPr>
              <a:buFont typeface="Wingdings" panose="05000000000000000000" pitchFamily="2" charset="2"/>
              <a:buChar char="Ø"/>
            </a:pPr>
            <a:endParaRPr lang="it-IT" sz="2000" dirty="0"/>
          </a:p>
          <a:p>
            <a:pPr>
              <a:buFont typeface="Wingdings" panose="05000000000000000000" pitchFamily="2" charset="2"/>
              <a:buChar char="Ø"/>
            </a:pPr>
            <a:endParaRPr lang="it-IT" sz="2000" dirty="0"/>
          </a:p>
          <a:p>
            <a:pPr>
              <a:buFont typeface="Wingdings" panose="05000000000000000000" pitchFamily="2" charset="2"/>
              <a:buChar char="Ø"/>
            </a:pPr>
            <a:endParaRPr lang="it-IT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JSON Connessione:</a:t>
            </a:r>
          </a:p>
          <a:p>
            <a:pPr marL="0" indent="0">
              <a:buNone/>
            </a:pPr>
            <a:endParaRPr lang="it-IT" sz="2000" dirty="0"/>
          </a:p>
          <a:p>
            <a:pPr>
              <a:buFont typeface="Wingdings" panose="05000000000000000000" pitchFamily="2" charset="2"/>
              <a:buChar char="Ø"/>
            </a:pPr>
            <a:endParaRPr lang="it-IT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1806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171237-E74B-F34B-A6AD-2ADA04AB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7</a:t>
            </a:fld>
            <a:endParaRPr lang="it-IT" dirty="0" err="1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790AEF5-1816-BB41-AD38-B2380590B07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-1" y="562107"/>
            <a:ext cx="9144001" cy="325443"/>
          </a:xfrm>
        </p:spPr>
        <p:txBody>
          <a:bodyPr/>
          <a:lstStyle/>
          <a:p>
            <a:r>
              <a:rPr lang="en-US" dirty="0"/>
              <a:t>Description system: JSON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76E258-63A7-EF47-A9E2-09FA8F14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Team </a:t>
            </a:r>
            <a:r>
              <a:rPr lang="it-IT" dirty="0" err="1"/>
              <a:t>rimaventuravirgilio</a:t>
            </a:r>
            <a:r>
              <a:rPr lang="it-IT" dirty="0"/>
              <a:t> - Laboratorio </a:t>
            </a:r>
            <a:r>
              <a:rPr lang="it-IT" dirty="0" err="1"/>
              <a:t>IoT@UniMiB</a:t>
            </a:r>
            <a:endParaRPr lang="it-IT" dirty="0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95CA65EB-A4AC-490B-8B5B-4711947C8857}"/>
              </a:ext>
            </a:extLst>
          </p:cNvPr>
          <p:cNvSpPr txBox="1">
            <a:spLocks/>
          </p:cNvSpPr>
          <p:nvPr/>
        </p:nvSpPr>
        <p:spPr>
          <a:xfrm>
            <a:off x="5333647" y="3800187"/>
            <a:ext cx="3570849" cy="2682998"/>
          </a:xfrm>
          <a:prstGeom prst="rect">
            <a:avLst/>
          </a:prstGeom>
        </p:spPr>
        <p:txBody>
          <a:bodyPr vert="horz" lIns="130055" tIns="65028" rIns="130055" bIns="65028" rtlCol="0">
            <a:normAutofit/>
          </a:bodyPr>
          <a:lstStyle>
            <a:lvl1pPr marL="421930" indent="-421930" algn="l" defTabSz="843858" rtl="0" eaLnBrk="1" latinLnBrk="0" hangingPunct="1">
              <a:spcBef>
                <a:spcPts val="1846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charset="2"/>
              <a:buChar char="﹢"/>
              <a:defRPr sz="201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43858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charset="2"/>
              <a:buChar char="﹢"/>
              <a:defRPr sz="181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65788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charset="2"/>
              <a:buChar char="﹢"/>
              <a:defRPr sz="168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87718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charset="2"/>
              <a:buChar char="﹢"/>
              <a:defRPr sz="168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09647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charset="2"/>
              <a:buChar char="﹢"/>
              <a:defRPr sz="168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320612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40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64470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86400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sz="1806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0E64115A-9B32-40F3-B262-A3349169AB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766" b="6287"/>
          <a:stretch/>
        </p:blipFill>
        <p:spPr>
          <a:xfrm>
            <a:off x="371706" y="1696994"/>
            <a:ext cx="3707926" cy="2946043"/>
          </a:xfrm>
          <a:prstGeom prst="rect">
            <a:avLst/>
          </a:prstGeom>
        </p:spPr>
      </p:pic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4AA98A92-1B64-442D-92BC-F2F6BEF4733A}"/>
              </a:ext>
            </a:extLst>
          </p:cNvPr>
          <p:cNvSpPr txBox="1">
            <a:spLocks/>
          </p:cNvSpPr>
          <p:nvPr/>
        </p:nvSpPr>
        <p:spPr>
          <a:xfrm>
            <a:off x="4572000" y="1228702"/>
            <a:ext cx="9143999" cy="5141781"/>
          </a:xfrm>
          <a:prstGeom prst="rect">
            <a:avLst/>
          </a:prstGeom>
        </p:spPr>
        <p:txBody>
          <a:bodyPr vert="horz" lIns="130055" tIns="65028" rIns="130055" bIns="65028" rtlCol="0">
            <a:normAutofit/>
          </a:bodyPr>
          <a:lstStyle>
            <a:lvl1pPr marL="421930" indent="-421930" algn="l" defTabSz="843858" rtl="0" eaLnBrk="1" latinLnBrk="0" hangingPunct="1">
              <a:spcBef>
                <a:spcPts val="1846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charset="2"/>
              <a:buChar char="﹢"/>
              <a:defRPr sz="201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43858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charset="2"/>
              <a:buChar char="﹢"/>
              <a:defRPr sz="181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65788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charset="2"/>
              <a:buChar char="﹢"/>
              <a:defRPr sz="168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87718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charset="2"/>
              <a:buChar char="﹢"/>
              <a:defRPr sz="168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09647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charset="2"/>
              <a:buChar char="﹢"/>
              <a:defRPr sz="168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320612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40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64470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86400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JSON Dati:</a:t>
            </a:r>
          </a:p>
          <a:p>
            <a:pPr>
              <a:buFont typeface="Wingdings" panose="05000000000000000000" pitchFamily="2" charset="2"/>
              <a:buChar char="Ø"/>
            </a:pPr>
            <a:endParaRPr lang="it-IT" sz="2000" dirty="0"/>
          </a:p>
          <a:p>
            <a:pPr>
              <a:buFont typeface="Wingdings" panose="05000000000000000000" pitchFamily="2" charset="2"/>
              <a:buChar char="Ø"/>
            </a:pPr>
            <a:endParaRPr lang="it-IT" sz="2000" dirty="0"/>
          </a:p>
          <a:p>
            <a:pPr>
              <a:buFont typeface="Wingdings" panose="05000000000000000000" pitchFamily="2" charset="2"/>
              <a:buChar char="Ø"/>
            </a:pPr>
            <a:endParaRPr lang="it-IT" sz="2000" dirty="0"/>
          </a:p>
          <a:p>
            <a:pPr>
              <a:buFont typeface="Wingdings" panose="05000000000000000000" pitchFamily="2" charset="2"/>
              <a:buChar char="Ø"/>
            </a:pPr>
            <a:endParaRPr lang="it-IT" sz="2000" dirty="0"/>
          </a:p>
          <a:p>
            <a:pPr>
              <a:buFont typeface="Wingdings" panose="05000000000000000000" pitchFamily="2" charset="2"/>
              <a:buChar char="Ø"/>
            </a:pPr>
            <a:endParaRPr lang="it-IT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1806" dirty="0"/>
          </a:p>
          <a:p>
            <a:pPr marL="0" indent="0">
              <a:buFont typeface="Wingdings 2" charset="2"/>
              <a:buNone/>
            </a:pPr>
            <a:endParaRPr lang="en-US" sz="2000" dirty="0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AF2077FE-257E-4E56-90D4-22D04433B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96994"/>
            <a:ext cx="2676899" cy="3639058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59BA6BAC-B5F3-43D2-8318-8DB4C929AE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781"/>
          <a:stretch/>
        </p:blipFill>
        <p:spPr>
          <a:xfrm>
            <a:off x="365781" y="5628703"/>
            <a:ext cx="2940127" cy="72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869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6470BA-3007-184B-AF37-345D6F80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Page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477B8F-6EC1-A849-B30A-68CB3350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229297"/>
            <a:ext cx="9143999" cy="51417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La pagina web viene creata in modo dinamico leggendo il file </a:t>
            </a:r>
            <a:r>
              <a:rPr lang="it-IT" sz="2000" dirty="0" err="1"/>
              <a:t>network.json</a:t>
            </a:r>
            <a:r>
              <a:rPr lang="it-IT" sz="2000" dirty="0"/>
              <a:t> nel quale sono salvati i modelli degli </a:t>
            </a:r>
            <a:r>
              <a:rPr lang="it-IT" sz="2000" dirty="0" err="1"/>
              <a:t>esp</a:t>
            </a:r>
            <a:r>
              <a:rPr lang="it-IT" sz="2000" dirty="0"/>
              <a:t> connessi al momento.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Quando un </a:t>
            </a:r>
            <a:r>
              <a:rPr lang="it-IT" sz="2000" dirty="0" err="1"/>
              <a:t>esp</a:t>
            </a:r>
            <a:r>
              <a:rPr lang="it-IT" sz="2000" dirty="0"/>
              <a:t> si collega viene aggiunto il modello al file .</a:t>
            </a:r>
            <a:r>
              <a:rPr lang="it-IT" sz="2000" dirty="0" err="1"/>
              <a:t>json</a:t>
            </a:r>
            <a:r>
              <a:rPr lang="it-IT" sz="2000" dirty="0"/>
              <a:t> e si notifica la sua presenza tramite un </a:t>
            </a:r>
            <a:r>
              <a:rPr lang="it-IT" sz="2000" dirty="0" err="1"/>
              <a:t>alert</a:t>
            </a:r>
            <a:r>
              <a:rPr lang="it-IT" sz="2000" dirty="0"/>
              <a:t> </a:t>
            </a:r>
            <a:r>
              <a:rPr lang="it-IT" sz="2000" dirty="0">
                <a:solidFill>
                  <a:srgbClr val="00B050"/>
                </a:solidFill>
              </a:rPr>
              <a:t>(A)</a:t>
            </a:r>
            <a:r>
              <a:rPr lang="it-IT" sz="20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Quando un </a:t>
            </a:r>
            <a:r>
              <a:rPr lang="it-IT" sz="2000" dirty="0" err="1"/>
              <a:t>esp</a:t>
            </a:r>
            <a:r>
              <a:rPr lang="it-IT" sz="2000" dirty="0"/>
              <a:t> si disconnette viene rimosso il modello dal file .</a:t>
            </a:r>
            <a:r>
              <a:rPr lang="it-IT" sz="2000" dirty="0" err="1"/>
              <a:t>json</a:t>
            </a:r>
            <a:r>
              <a:rPr lang="it-IT" sz="2000" dirty="0"/>
              <a:t> e si notifica la sua rimozione tramite un </a:t>
            </a:r>
            <a:r>
              <a:rPr lang="it-IT" sz="2000" dirty="0" err="1"/>
              <a:t>alert</a:t>
            </a:r>
            <a:r>
              <a:rPr lang="it-IT" sz="2000" dirty="0"/>
              <a:t> </a:t>
            </a:r>
            <a:r>
              <a:rPr lang="it-IT" sz="2000" dirty="0">
                <a:solidFill>
                  <a:srgbClr val="FF2600"/>
                </a:solidFill>
              </a:rPr>
              <a:t>(B)</a:t>
            </a:r>
            <a:r>
              <a:rPr lang="it-IT" sz="20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it-IT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171237-E74B-F34B-A6AD-2ADA04AB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8</a:t>
            </a:fld>
            <a:endParaRPr lang="it-IT" dirty="0" err="1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790AEF5-1816-BB41-AD38-B2380590B07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-1" y="562107"/>
            <a:ext cx="9144001" cy="325443"/>
          </a:xfrm>
        </p:spPr>
        <p:txBody>
          <a:bodyPr/>
          <a:lstStyle/>
          <a:p>
            <a:r>
              <a:rPr lang="en-US" dirty="0"/>
              <a:t>Description system: Web Page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76E258-63A7-EF47-A9E2-09FA8F14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Team </a:t>
            </a:r>
            <a:r>
              <a:rPr lang="it-IT" dirty="0" err="1"/>
              <a:t>rimaventuravirgilio</a:t>
            </a:r>
            <a:r>
              <a:rPr lang="it-IT" dirty="0"/>
              <a:t> - Laboratorio </a:t>
            </a:r>
            <a:r>
              <a:rPr lang="it-IT" dirty="0" err="1"/>
              <a:t>IoT@UniMiB</a:t>
            </a:r>
            <a:endParaRPr lang="it-IT" dirty="0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95CA65EB-A4AC-490B-8B5B-4711947C8857}"/>
              </a:ext>
            </a:extLst>
          </p:cNvPr>
          <p:cNvSpPr txBox="1">
            <a:spLocks/>
          </p:cNvSpPr>
          <p:nvPr/>
        </p:nvSpPr>
        <p:spPr>
          <a:xfrm>
            <a:off x="5333647" y="3800187"/>
            <a:ext cx="3570849" cy="2682998"/>
          </a:xfrm>
          <a:prstGeom prst="rect">
            <a:avLst/>
          </a:prstGeom>
        </p:spPr>
        <p:txBody>
          <a:bodyPr vert="horz" lIns="130055" tIns="65028" rIns="130055" bIns="65028" rtlCol="0">
            <a:normAutofit/>
          </a:bodyPr>
          <a:lstStyle>
            <a:lvl1pPr marL="421930" indent="-421930" algn="l" defTabSz="843858" rtl="0" eaLnBrk="1" latinLnBrk="0" hangingPunct="1">
              <a:spcBef>
                <a:spcPts val="1846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charset="2"/>
              <a:buChar char="﹢"/>
              <a:defRPr sz="201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43858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charset="2"/>
              <a:buChar char="﹢"/>
              <a:defRPr sz="181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65788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charset="2"/>
              <a:buChar char="﹢"/>
              <a:defRPr sz="168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87718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charset="2"/>
              <a:buChar char="﹢"/>
              <a:defRPr sz="168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09647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charset="2"/>
              <a:buChar char="﹢"/>
              <a:defRPr sz="168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320612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40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64470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86400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sz="1806" dirty="0"/>
          </a:p>
        </p:txBody>
      </p:sp>
    </p:spTree>
    <p:extLst>
      <p:ext uri="{BB962C8B-B14F-4D97-AF65-F5344CB8AC3E}">
        <p14:creationId xmlns:p14="http://schemas.microsoft.com/office/powerpoint/2010/main" val="1390523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6470BA-3007-184B-AF37-345D6F80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Esp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171237-E74B-F34B-A6AD-2ADA04AB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9</a:t>
            </a:fld>
            <a:endParaRPr lang="it-IT" dirty="0" err="1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790AEF5-1816-BB41-AD38-B2380590B07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-1" y="562107"/>
            <a:ext cx="9144001" cy="325443"/>
          </a:xfrm>
        </p:spPr>
        <p:txBody>
          <a:bodyPr/>
          <a:lstStyle/>
          <a:p>
            <a:r>
              <a:rPr lang="en-US" dirty="0"/>
              <a:t>Web Page: Add </a:t>
            </a:r>
            <a:r>
              <a:rPr lang="en-US" dirty="0" err="1"/>
              <a:t>esp</a:t>
            </a:r>
            <a:r>
              <a:rPr lang="en-US" dirty="0"/>
              <a:t>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76E258-63A7-EF47-A9E2-09FA8F14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Team </a:t>
            </a:r>
            <a:r>
              <a:rPr lang="it-IT" dirty="0" err="1"/>
              <a:t>rimaventuravirgilio</a:t>
            </a:r>
            <a:r>
              <a:rPr lang="it-IT" dirty="0"/>
              <a:t> - Laboratorio </a:t>
            </a:r>
            <a:r>
              <a:rPr lang="it-IT" dirty="0" err="1"/>
              <a:t>IoT@UniMiB</a:t>
            </a:r>
            <a:endParaRPr lang="it-IT" dirty="0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95CA65EB-A4AC-490B-8B5B-4711947C8857}"/>
              </a:ext>
            </a:extLst>
          </p:cNvPr>
          <p:cNvSpPr txBox="1">
            <a:spLocks/>
          </p:cNvSpPr>
          <p:nvPr/>
        </p:nvSpPr>
        <p:spPr>
          <a:xfrm>
            <a:off x="5333647" y="3800187"/>
            <a:ext cx="3570849" cy="2682998"/>
          </a:xfrm>
          <a:prstGeom prst="rect">
            <a:avLst/>
          </a:prstGeom>
        </p:spPr>
        <p:txBody>
          <a:bodyPr vert="horz" lIns="130055" tIns="65028" rIns="130055" bIns="65028" rtlCol="0">
            <a:normAutofit/>
          </a:bodyPr>
          <a:lstStyle>
            <a:lvl1pPr marL="421930" indent="-421930" algn="l" defTabSz="843858" rtl="0" eaLnBrk="1" latinLnBrk="0" hangingPunct="1">
              <a:spcBef>
                <a:spcPts val="1846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charset="2"/>
              <a:buChar char="﹢"/>
              <a:defRPr sz="201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43858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charset="2"/>
              <a:buChar char="﹢"/>
              <a:defRPr sz="181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65788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charset="2"/>
              <a:buChar char="﹢"/>
              <a:defRPr sz="168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87718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charset="2"/>
              <a:buChar char="﹢"/>
              <a:defRPr sz="168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09647" indent="-421930" algn="l" defTabSz="843858" rtl="0" eaLnBrk="1" latinLnBrk="0" hangingPunct="1">
              <a:spcBef>
                <a:spcPts val="554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charset="2"/>
              <a:buChar char="﹢"/>
              <a:defRPr sz="168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320612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40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64470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86400" indent="-210965" algn="l" defTabSz="8438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sz="1806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C2EC1CEE-082A-4C49-9947-D0ADD2F3F1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082" t="54287" r="8008"/>
          <a:stretch/>
        </p:blipFill>
        <p:spPr>
          <a:xfrm>
            <a:off x="2027401" y="2682711"/>
            <a:ext cx="3927167" cy="179512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30578271-17BE-42E8-B6B1-5ECF7B6CF9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814" r="64489" b="45492"/>
          <a:stretch/>
        </p:blipFill>
        <p:spPr>
          <a:xfrm>
            <a:off x="1704704" y="4769435"/>
            <a:ext cx="4572559" cy="1526458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D8073E13-8BA9-4188-B5A8-0654D862DB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294" r="70440" b="50000"/>
          <a:stretch/>
        </p:blipFill>
        <p:spPr>
          <a:xfrm>
            <a:off x="1383741" y="1066900"/>
            <a:ext cx="5018547" cy="1526457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A3088D6A-1952-4AF5-82B1-B913C0693C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4029933">
            <a:off x="5727670" y="2737623"/>
            <a:ext cx="2861099" cy="2149938"/>
          </a:xfrm>
          <a:prstGeom prst="rect">
            <a:avLst/>
          </a:prstGeom>
        </p:spPr>
      </p:pic>
      <p:sp>
        <p:nvSpPr>
          <p:cNvPr id="18" name="Segnaposto contenuto 2">
            <a:extLst>
              <a:ext uri="{FF2B5EF4-FFF2-40B4-BE49-F238E27FC236}">
                <a16:creationId xmlns:a16="http://schemas.microsoft.com/office/drawing/2014/main" id="{8CE55D5E-A90D-4ABB-AFF6-85DF32A91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2832" y="905402"/>
            <a:ext cx="2321168" cy="11000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>
                <a:solidFill>
                  <a:srgbClr val="00B05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9804473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ella">
  <a:themeElements>
    <a:clrScheme name="Blu cal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repuscolo">
      <a:majorFont>
        <a:latin typeface="Century Gothic"/>
        <a:ea typeface=""/>
        <a:cs typeface=""/>
        <a:font script="Jpan" typeface="ＭＳ Ｐゴシック"/>
      </a:majorFont>
      <a:minorFont>
        <a:latin typeface="Century Gothic"/>
        <a:ea typeface=""/>
        <a:cs typeface=""/>
        <a:font script="Jpan" typeface="ＭＳ Ｐゴシック"/>
      </a:minorFont>
    </a:fontScheme>
    <a:fmtScheme name="Sella">
      <a:fillStyleLst>
        <a:solidFill>
          <a:schemeClr val="phClr"/>
        </a:solidFill>
        <a:gradFill rotWithShape="1">
          <a:gsLst>
            <a:gs pos="0">
              <a:schemeClr val="phClr"/>
            </a:gs>
            <a:gs pos="30000">
              <a:schemeClr val="phClr">
                <a:tint val="80000"/>
              </a:schemeClr>
            </a:gs>
            <a:gs pos="100000">
              <a:schemeClr val="phClr">
                <a:tint val="100000"/>
              </a:schemeClr>
            </a:gs>
          </a:gsLst>
          <a:path path="rect">
            <a:fillToRect l="50000" r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30000"/>
                <a:satMod val="120000"/>
              </a:schemeClr>
            </a:duotone>
          </a:blip>
          <a:stretch/>
        </a:blip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50800" cap="flat" cmpd="dbl" algn="ctr">
          <a:solidFill>
            <a:schemeClr val="phClr"/>
          </a:solidFill>
          <a:prstDash val="solid"/>
        </a:ln>
        <a:ln w="7620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FFFFFF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sunrise" dir="tl">
              <a:rot lat="0" lon="0" rev="1200000"/>
            </a:lightRig>
          </a:scene3d>
          <a:sp3d prstMaterial="softEdge">
            <a:bevelT w="0" h="0"/>
          </a:sp3d>
        </a:effectStyle>
        <a:effectStyle>
          <a:effectLst>
            <a:innerShdw blurRad="76200" dist="38100" dir="13500000">
              <a:srgbClr val="FFFFFF">
                <a:alpha val="75000"/>
              </a:srgbClr>
            </a:innerShdw>
          </a:effectLst>
          <a:scene3d>
            <a:camera prst="perspectiveFront" fov="2400000"/>
            <a:lightRig rig="twoPt" dir="tl"/>
          </a:scene3d>
          <a:sp3d>
            <a:bevelT w="25400" h="12700" prst="angle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250000"/>
              </a:schemeClr>
              <a:schemeClr val="phClr">
                <a:tint val="50000"/>
                <a:satMod val="200000"/>
              </a:schemeClr>
            </a:duotone>
          </a:blip>
          <a:stretch/>
        </a:blipFill>
        <a:blipFill rotWithShape="1">
          <a:blip xmlns:r="http://schemas.openxmlformats.org/officeDocument/2006/relationships" r:embed="rId3">
            <a:duotone>
              <a:schemeClr val="phClr">
                <a:shade val="90000"/>
                <a:hueMod val="90000"/>
                <a:satMod val="150000"/>
                <a:lumMod val="90000"/>
              </a:schemeClr>
              <a:schemeClr val="phClr">
                <a:tint val="70000"/>
                <a:shade val="80000"/>
                <a:satMod val="3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Sel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epuscolo">
      <a:majorFont>
        <a:latin typeface="Century Gothic"/>
        <a:ea typeface=""/>
        <a:cs typeface=""/>
        <a:font script="Jpan" typeface="ＭＳ Ｐゴシック"/>
      </a:majorFont>
      <a:minorFont>
        <a:latin typeface="Century Gothic"/>
        <a:ea typeface=""/>
        <a:cs typeface=""/>
        <a:font script="Jpan" typeface="ＭＳ Ｐゴシック"/>
      </a:minorFont>
    </a:fontScheme>
    <a:fmtScheme name="Sella">
      <a:fillStyleLst>
        <a:solidFill>
          <a:schemeClr val="phClr"/>
        </a:solidFill>
        <a:gradFill rotWithShape="1">
          <a:gsLst>
            <a:gs pos="0">
              <a:schemeClr val="phClr"/>
            </a:gs>
            <a:gs pos="30000">
              <a:schemeClr val="phClr">
                <a:tint val="80000"/>
              </a:schemeClr>
            </a:gs>
            <a:gs pos="100000">
              <a:schemeClr val="phClr">
                <a:tint val="100000"/>
              </a:schemeClr>
            </a:gs>
          </a:gsLst>
          <a:path path="rect">
            <a:fillToRect l="50000" r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30000"/>
                <a:satMod val="120000"/>
              </a:schemeClr>
            </a:duotone>
          </a:blip>
          <a:stretch/>
        </a:blip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50800" cap="flat" cmpd="dbl" algn="ctr">
          <a:solidFill>
            <a:schemeClr val="phClr"/>
          </a:solidFill>
          <a:prstDash val="solid"/>
        </a:ln>
        <a:ln w="7620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FFFFFF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sunrise" dir="tl">
              <a:rot lat="0" lon="0" rev="1200000"/>
            </a:lightRig>
          </a:scene3d>
          <a:sp3d prstMaterial="softEdge">
            <a:bevelT w="0" h="0"/>
          </a:sp3d>
        </a:effectStyle>
        <a:effectStyle>
          <a:effectLst>
            <a:innerShdw blurRad="76200" dist="38100" dir="13500000">
              <a:srgbClr val="FFFFFF">
                <a:alpha val="75000"/>
              </a:srgbClr>
            </a:innerShdw>
          </a:effectLst>
          <a:scene3d>
            <a:camera prst="perspectiveFront" fov="2400000"/>
            <a:lightRig rig="twoPt" dir="tl"/>
          </a:scene3d>
          <a:sp3d>
            <a:bevelT w="25400" h="12700" prst="angle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250000"/>
              </a:schemeClr>
              <a:schemeClr val="phClr">
                <a:tint val="50000"/>
                <a:satMod val="200000"/>
              </a:schemeClr>
            </a:duotone>
          </a:blip>
          <a:stretch/>
        </a:blipFill>
        <a:blipFill rotWithShape="1">
          <a:blip xmlns:r="http://schemas.openxmlformats.org/officeDocument/2006/relationships" r:embed="rId3">
            <a:duotone>
              <a:schemeClr val="phClr">
                <a:shade val="90000"/>
                <a:hueMod val="90000"/>
                <a:satMod val="150000"/>
                <a:lumMod val="90000"/>
              </a:schemeClr>
              <a:schemeClr val="phClr">
                <a:tint val="70000"/>
                <a:shade val="80000"/>
                <a:satMod val="3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Sel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epuscolo">
      <a:majorFont>
        <a:latin typeface="Century Gothic"/>
        <a:ea typeface=""/>
        <a:cs typeface=""/>
        <a:font script="Jpan" typeface="ＭＳ Ｐゴシック"/>
      </a:majorFont>
      <a:minorFont>
        <a:latin typeface="Century Gothic"/>
        <a:ea typeface=""/>
        <a:cs typeface=""/>
        <a:font script="Jpan" typeface="ＭＳ Ｐゴシック"/>
      </a:minorFont>
    </a:fontScheme>
    <a:fmtScheme name="Sella">
      <a:fillStyleLst>
        <a:solidFill>
          <a:schemeClr val="phClr"/>
        </a:solidFill>
        <a:gradFill rotWithShape="1">
          <a:gsLst>
            <a:gs pos="0">
              <a:schemeClr val="phClr"/>
            </a:gs>
            <a:gs pos="30000">
              <a:schemeClr val="phClr">
                <a:tint val="80000"/>
              </a:schemeClr>
            </a:gs>
            <a:gs pos="100000">
              <a:schemeClr val="phClr">
                <a:tint val="100000"/>
              </a:schemeClr>
            </a:gs>
          </a:gsLst>
          <a:path path="rect">
            <a:fillToRect l="50000" r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30000"/>
                <a:satMod val="120000"/>
              </a:schemeClr>
            </a:duotone>
          </a:blip>
          <a:stretch/>
        </a:blip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50800" cap="flat" cmpd="dbl" algn="ctr">
          <a:solidFill>
            <a:schemeClr val="phClr"/>
          </a:solidFill>
          <a:prstDash val="solid"/>
        </a:ln>
        <a:ln w="7620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FFFFFF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sunrise" dir="tl">
              <a:rot lat="0" lon="0" rev="1200000"/>
            </a:lightRig>
          </a:scene3d>
          <a:sp3d prstMaterial="softEdge">
            <a:bevelT w="0" h="0"/>
          </a:sp3d>
        </a:effectStyle>
        <a:effectStyle>
          <a:effectLst>
            <a:innerShdw blurRad="76200" dist="38100" dir="13500000">
              <a:srgbClr val="FFFFFF">
                <a:alpha val="75000"/>
              </a:srgbClr>
            </a:innerShdw>
          </a:effectLst>
          <a:scene3d>
            <a:camera prst="perspectiveFront" fov="2400000"/>
            <a:lightRig rig="twoPt" dir="tl"/>
          </a:scene3d>
          <a:sp3d>
            <a:bevelT w="25400" h="12700" prst="angle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250000"/>
              </a:schemeClr>
              <a:schemeClr val="phClr">
                <a:tint val="50000"/>
                <a:satMod val="200000"/>
              </a:schemeClr>
            </a:duotone>
          </a:blip>
          <a:stretch/>
        </a:blipFill>
        <a:blipFill rotWithShape="1">
          <a:blip xmlns:r="http://schemas.openxmlformats.org/officeDocument/2006/relationships" r:embed="rId3">
            <a:duotone>
              <a:schemeClr val="phClr">
                <a:shade val="90000"/>
                <a:hueMod val="90000"/>
                <a:satMod val="150000"/>
                <a:lumMod val="90000"/>
              </a:schemeClr>
              <a:schemeClr val="phClr">
                <a:tint val="70000"/>
                <a:shade val="80000"/>
                <a:satMod val="3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Sella.thmx</Template>
  <TotalTime>39998</TotalTime>
  <Words>1052</Words>
  <Application>Microsoft Office PowerPoint</Application>
  <PresentationFormat>Presentazione su schermo (4:3)</PresentationFormat>
  <Paragraphs>152</Paragraphs>
  <Slides>17</Slides>
  <Notes>1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3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7" baseType="lpstr">
      <vt:lpstr>Arial</vt:lpstr>
      <vt:lpstr>Calibri</vt:lpstr>
      <vt:lpstr>Century Gothic</vt:lpstr>
      <vt:lpstr>Courier New</vt:lpstr>
      <vt:lpstr>Wingdings</vt:lpstr>
      <vt:lpstr>Wingdings 2</vt:lpstr>
      <vt:lpstr>Sella</vt:lpstr>
      <vt:lpstr>1_Sella</vt:lpstr>
      <vt:lpstr>2_Sella</vt:lpstr>
      <vt:lpstr>Image</vt:lpstr>
      <vt:lpstr>Presentazione standard di PowerPoint</vt:lpstr>
      <vt:lpstr>Project Components</vt:lpstr>
      <vt:lpstr>Project Structure</vt:lpstr>
      <vt:lpstr>Registration ESP Module</vt:lpstr>
      <vt:lpstr>Connection and disconnection</vt:lpstr>
      <vt:lpstr>MQTT</vt:lpstr>
      <vt:lpstr>JSON Structure</vt:lpstr>
      <vt:lpstr>Web Page</vt:lpstr>
      <vt:lpstr>Add Esp</vt:lpstr>
      <vt:lpstr>Remove Esp </vt:lpstr>
      <vt:lpstr>Rilevation and Alert</vt:lpstr>
      <vt:lpstr>Alert Method</vt:lpstr>
      <vt:lpstr>Server - Web Page comunication</vt:lpstr>
      <vt:lpstr>Database Create</vt:lpstr>
      <vt:lpstr>Database Create</vt:lpstr>
      <vt:lpstr>Database Update</vt:lpstr>
      <vt:lpstr>Final remarks</vt:lpstr>
    </vt:vector>
  </TitlesOfParts>
  <Company>unisa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Informatica Applicata</dc:title>
  <dc:creator>Paolo</dc:creator>
  <cp:lastModifiedBy>mirko rima</cp:lastModifiedBy>
  <cp:revision>857</cp:revision>
  <cp:lastPrinted>2019-04-08T11:17:13Z</cp:lastPrinted>
  <dcterms:created xsi:type="dcterms:W3CDTF">2011-04-16T15:48:33Z</dcterms:created>
  <dcterms:modified xsi:type="dcterms:W3CDTF">2019-06-19T13:13:16Z</dcterms:modified>
</cp:coreProperties>
</file>