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7" r:id="rId2"/>
    <p:sldId id="298" r:id="rId3"/>
    <p:sldId id="256" r:id="rId4"/>
    <p:sldId id="300" r:id="rId5"/>
    <p:sldId id="301" r:id="rId6"/>
    <p:sldId id="302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_BARCENAS" initials="S" lastIdx="1" clrIdx="0">
    <p:extLst>
      <p:ext uri="{19B8F6BF-5375-455C-9EA6-DF929625EA0E}">
        <p15:presenceInfo xmlns:p15="http://schemas.microsoft.com/office/powerpoint/2012/main" userId="S_BARCEN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44"/>
    <a:srgbClr val="1C7CBB"/>
    <a:srgbClr val="EF3078"/>
    <a:srgbClr val="EE9524"/>
    <a:srgbClr val="03A1A4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6:32:15.498" idx="1">
    <p:pos x="886" y="2791"/>
    <p:text>Mediante el uso de algoritmos de aprendizaje reforzado y simulink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6:32:15.498" idx="1">
    <p:pos x="886" y="2791"/>
    <p:text>Mediante el uso de algoritmos de aprendizaje reforzado y simulink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6:32:15.498" idx="1">
    <p:pos x="886" y="2791"/>
    <p:text>Mediante el uso de algoritmos de aprendizaje reforzado y simulink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E990-0270-49A0-91CB-6A574449193A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6F5F-C771-4316-B553-6418E03D59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72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6F5F-C771-4316-B553-6418E03D59C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MSDOS</a:t>
            </a:r>
            <a:r>
              <a:rPr lang="es-CO" baseline="0" dirty="0" smtClean="0"/>
              <a:t> COMMAND LINE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6F5F-C771-4316-B553-6418E03D59CE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45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6F5F-C771-4316-B553-6418E03D59C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6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43" y="1569062"/>
            <a:ext cx="3169264" cy="284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Introducción</a:t>
              </a:r>
              <a:r>
                <a:rPr 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a MATLAB</a:t>
              </a:r>
              <a:endPara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20A031-C8D7-41E1-A857-3E8B36B7D2E2}"/>
              </a:ext>
            </a:extLst>
          </p:cNvPr>
          <p:cNvSpPr txBox="1"/>
          <p:nvPr/>
        </p:nvSpPr>
        <p:spPr>
          <a:xfrm>
            <a:off x="3630826" y="4416807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Presentado</a:t>
            </a:r>
            <a:r>
              <a:rPr lang="en-US" sz="32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por</a:t>
            </a:r>
            <a:endParaRPr lang="en-US" sz="32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A28ED8-294C-4181-8378-0949CF4C5601}"/>
              </a:ext>
            </a:extLst>
          </p:cNvPr>
          <p:cNvSpPr txBox="1"/>
          <p:nvPr/>
        </p:nvSpPr>
        <p:spPr>
          <a:xfrm>
            <a:off x="701040" y="4941940"/>
            <a:ext cx="1078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Sebastian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Bárcenas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Albert Salas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¿Que es?</a:t>
              </a:r>
              <a:endPara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1265021" y="2190303"/>
            <a:ext cx="3603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 una herramienta de software matemático que integra análisis numérico, calculo matricial proceso de señal y visualización grafica en un entorno completo donde los problemas y soluciones son expresados del mismo modo en que se escribirían, integrado con un lenguaje de programación propio de alto nivel.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2" y="11830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141C71E-E08E-4C35-AF33-12A46FFB4E28}"/>
              </a:ext>
            </a:extLst>
          </p:cNvPr>
          <p:cNvCxnSpPr/>
          <p:nvPr/>
        </p:nvCxnSpPr>
        <p:spPr>
          <a:xfrm>
            <a:off x="1657906" y="393379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xmlns="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8" y="4342506"/>
            <a:ext cx="1" cy="516692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6B49B4F-63E8-4430-9059-553CBCA3AB43}"/>
              </a:ext>
            </a:extLst>
          </p:cNvPr>
          <p:cNvSpPr/>
          <p:nvPr/>
        </p:nvSpPr>
        <p:spPr>
          <a:xfrm>
            <a:off x="1552168" y="4884562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rgbClr val="03A1A4"/>
                </a:solidFill>
                <a:latin typeface="Century Gothic" panose="020B0502020202020204" pitchFamily="34" charset="0"/>
              </a:rPr>
              <a:t>1970</a:t>
            </a:r>
            <a:endParaRPr lang="es-CO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23F98E-5FFF-4701-A99F-87B202C66033}"/>
              </a:ext>
            </a:extLst>
          </p:cNvPr>
          <p:cNvSpPr txBox="1"/>
          <p:nvPr/>
        </p:nvSpPr>
        <p:spPr>
          <a:xfrm>
            <a:off x="200558" y="5060487"/>
            <a:ext cx="2890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 crea el lenguaje de programación M</a:t>
            </a:r>
          </a:p>
          <a:p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proporcionando un acceso sencillo al Software de matrices LINPACK y EISPACK sin tener que hacer uso del lenguaje Fortran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982AF7D-7FF0-494C-891D-C601C69FAD64}"/>
              </a:ext>
            </a:extLst>
          </p:cNvPr>
          <p:cNvCxnSpPr>
            <a:cxnSpLocks/>
          </p:cNvCxnSpPr>
          <p:nvPr/>
        </p:nvCxnSpPr>
        <p:spPr>
          <a:xfrm flipH="1" flipV="1">
            <a:off x="3836882" y="3259900"/>
            <a:ext cx="11775" cy="388236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26033AC-E99E-4309-BD9B-47A98BA0DEA7}"/>
              </a:ext>
            </a:extLst>
          </p:cNvPr>
          <p:cNvSpPr/>
          <p:nvPr/>
        </p:nvSpPr>
        <p:spPr>
          <a:xfrm>
            <a:off x="3775867" y="3177304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rgbClr val="EE9524"/>
                </a:solidFill>
                <a:latin typeface="Century Gothic" panose="020B0502020202020204" pitchFamily="34" charset="0"/>
              </a:rPr>
              <a:t>1984</a:t>
            </a:r>
            <a:endParaRPr lang="es-CO" sz="36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A27D8-0CF3-496D-AD7D-2076231DE52C}"/>
              </a:ext>
            </a:extLst>
          </p:cNvPr>
          <p:cNvSpPr txBox="1"/>
          <p:nvPr/>
        </p:nvSpPr>
        <p:spPr>
          <a:xfrm>
            <a:off x="2446021" y="1344560"/>
            <a:ext cx="3201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Surge la primera versión creada por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Cleve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Molder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, con la idea de usar paquetes de subrutinas escritas en Fortran en los cursos de Análisis Numérico y Algebra Lineal, sin tener una necesidad de programas que usaran este lenguaje. 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xmlns="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rgbClr val="EF3078"/>
                </a:solidFill>
                <a:latin typeface="Century Gothic" panose="020B0502020202020204" pitchFamily="34" charset="0"/>
              </a:rPr>
              <a:t>2004</a:t>
            </a:r>
            <a:endParaRPr lang="es-CO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A5C5A36-EC92-462F-BB70-6A797D63B1DD}"/>
              </a:ext>
            </a:extLst>
          </p:cNvPr>
          <p:cNvSpPr txBox="1"/>
          <p:nvPr/>
        </p:nvSpPr>
        <p:spPr>
          <a:xfrm>
            <a:off x="5037774" y="5663191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MATLAB </a:t>
            </a:r>
            <a:r>
              <a:rPr lang="es-CO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es usado por mas de 1 millón de personas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xmlns="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rgbClr val="1C7CBB"/>
                </a:solidFill>
                <a:latin typeface="Century Gothic" panose="020B0502020202020204" pitchFamily="34" charset="0"/>
              </a:rPr>
              <a:t>2019</a:t>
            </a:r>
            <a:endParaRPr lang="es-CO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527735" y="6687402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24223" y="1217126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Historia</a:t>
            </a:r>
            <a:endParaRPr lang="es-CO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1419451"/>
            <a:chOff x="2804984" y="234778"/>
            <a:chExt cx="5807675" cy="14194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Novedades de la ultima versión</a:t>
              </a:r>
              <a:endPara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47696" y="1462205"/>
              <a:ext cx="1345324" cy="192024"/>
              <a:chOff x="4645321" y="1903498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45321" y="1903498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33646" y="1903498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21971" y="1903498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510296" y="1903498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98621" y="1903498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2600356" y="2185123"/>
            <a:ext cx="360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versión 2019 ofrece muchas características nuevas a las versiones anteriores por ejemplo:</a:t>
            </a:r>
          </a:p>
          <a:p>
            <a:endParaRPr lang="es-CO" dirty="0"/>
          </a:p>
          <a:p>
            <a:r>
              <a:rPr lang="es-CO" dirty="0" smtClean="0"/>
              <a:t>Ahora se pueden </a:t>
            </a:r>
            <a:r>
              <a:rPr lang="es-CO" b="1" dirty="0" smtClean="0">
                <a:solidFill>
                  <a:schemeClr val="accent1"/>
                </a:solidFill>
              </a:rPr>
              <a:t>entrenar</a:t>
            </a:r>
            <a:r>
              <a:rPr lang="es-CO" dirty="0" smtClean="0"/>
              <a:t>, </a:t>
            </a:r>
            <a:r>
              <a:rPr lang="es-CO" b="1" dirty="0" smtClean="0">
                <a:solidFill>
                  <a:schemeClr val="accent1"/>
                </a:solidFill>
              </a:rPr>
              <a:t>redes neuronales profundas</a:t>
            </a:r>
            <a:r>
              <a:rPr lang="es-CO" dirty="0" smtClean="0"/>
              <a:t> para resolver controles, sistemas autónomos y problemas robóticos.</a:t>
            </a:r>
          </a:p>
          <a:p>
            <a:endParaRPr lang="es-CO" dirty="0"/>
          </a:p>
          <a:p>
            <a:r>
              <a:rPr lang="es-CO" dirty="0" smtClean="0"/>
              <a:t>También puede </a:t>
            </a:r>
            <a:r>
              <a:rPr lang="es-CO" b="1" dirty="0" smtClean="0">
                <a:solidFill>
                  <a:schemeClr val="accent1"/>
                </a:solidFill>
              </a:rPr>
              <a:t>entrenar redes Deep </a:t>
            </a:r>
            <a:r>
              <a:rPr lang="es-CO" b="1" dirty="0" err="1">
                <a:solidFill>
                  <a:schemeClr val="accent1"/>
                </a:solidFill>
              </a:rPr>
              <a:t>L</a:t>
            </a:r>
            <a:r>
              <a:rPr lang="es-CO" b="1" dirty="0" err="1" smtClean="0">
                <a:solidFill>
                  <a:schemeClr val="accent1"/>
                </a:solidFill>
              </a:rPr>
              <a:t>earning</a:t>
            </a:r>
            <a:r>
              <a:rPr lang="es-CO" dirty="0" smtClean="0"/>
              <a:t> con datos de imágenes 3D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6491874" y="2185123"/>
            <a:ext cx="360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Integra utilidades especificas para el área de ingeniería de sistemas como:</a:t>
            </a:r>
          </a:p>
          <a:p>
            <a:endParaRPr lang="es-CO" dirty="0"/>
          </a:p>
          <a:p>
            <a:r>
              <a:rPr lang="es-CO" b="1" dirty="0" err="1" smtClean="0">
                <a:solidFill>
                  <a:schemeClr val="accent1"/>
                </a:solidFill>
              </a:rPr>
              <a:t>System</a:t>
            </a:r>
            <a:r>
              <a:rPr lang="es-CO" b="1" dirty="0" smtClean="0">
                <a:solidFill>
                  <a:schemeClr val="accent1"/>
                </a:solidFill>
              </a:rPr>
              <a:t> </a:t>
            </a:r>
            <a:r>
              <a:rPr lang="es-CO" b="1" dirty="0" err="1" smtClean="0">
                <a:solidFill>
                  <a:schemeClr val="accent1"/>
                </a:solidFill>
              </a:rPr>
              <a:t>composer</a:t>
            </a:r>
            <a:r>
              <a:rPr lang="es-CO" dirty="0" smtClean="0"/>
              <a:t>, que es en síntesis un producto para </a:t>
            </a:r>
            <a:r>
              <a:rPr lang="es-CO" b="1" dirty="0" smtClean="0">
                <a:solidFill>
                  <a:schemeClr val="accent1"/>
                </a:solidFill>
              </a:rPr>
              <a:t>diseñar y analizar arquitecturas de sistema y software</a:t>
            </a:r>
            <a:r>
              <a:rPr lang="es-CO" dirty="0" smtClean="0"/>
              <a:t>. Dejándolas listas para la implementación en </a:t>
            </a:r>
            <a:r>
              <a:rPr lang="es-CO" b="1" dirty="0" err="1" smtClean="0">
                <a:solidFill>
                  <a:schemeClr val="accent1"/>
                </a:solidFill>
              </a:rPr>
              <a:t>Simulink</a:t>
            </a:r>
            <a:r>
              <a:rPr lang="es-CO" dirty="0" smtClean="0"/>
              <a:t>.</a:t>
            </a:r>
          </a:p>
          <a:p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Se pueden crear gráficos </a:t>
            </a:r>
            <a:r>
              <a:rPr lang="es-CO" dirty="0" err="1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bg1">
                    <a:lumMod val="50000"/>
                  </a:schemeClr>
                </a:solidFill>
              </a:rPr>
              <a:t>Flow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 independientes en MATLAB.</a:t>
            </a:r>
          </a:p>
        </p:txBody>
      </p:sp>
    </p:spTree>
    <p:extLst>
      <p:ext uri="{BB962C8B-B14F-4D97-AF65-F5344CB8AC3E}">
        <p14:creationId xmlns:p14="http://schemas.microsoft.com/office/powerpoint/2010/main" val="22565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Entorno</a:t>
              </a:r>
              <a:endPara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1300780" y="1842574"/>
            <a:ext cx="9975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entorno de MATLAB esta compuesto por la siguiente serie de componentes:</a:t>
            </a:r>
          </a:p>
          <a:p>
            <a:endParaRPr lang="es-CO" dirty="0"/>
          </a:p>
          <a:p>
            <a:r>
              <a:rPr lang="es-CO" b="1" dirty="0" err="1" smtClean="0"/>
              <a:t>Command</a:t>
            </a:r>
            <a:r>
              <a:rPr lang="es-CO" b="1" dirty="0"/>
              <a:t> </a:t>
            </a:r>
            <a:r>
              <a:rPr lang="es-CO" b="1" dirty="0" err="1" smtClean="0"/>
              <a:t>Window</a:t>
            </a:r>
            <a:r>
              <a:rPr lang="es-CO" b="1" dirty="0" smtClean="0"/>
              <a:t>: </a:t>
            </a:r>
            <a:r>
              <a:rPr lang="es-CO" dirty="0" smtClean="0"/>
              <a:t>Nos permite realizar operaciones aritméticas, operaciones con funciones, derivadas, integrales, entre otros.</a:t>
            </a:r>
          </a:p>
          <a:p>
            <a:endParaRPr lang="es-CO" dirty="0"/>
          </a:p>
          <a:p>
            <a:r>
              <a:rPr lang="es-CO" b="1" dirty="0" err="1" smtClean="0"/>
              <a:t>WokSpace</a:t>
            </a:r>
            <a:r>
              <a:rPr lang="es-CO" b="1" dirty="0" smtClean="0"/>
              <a:t>: </a:t>
            </a:r>
            <a:r>
              <a:rPr lang="es-CO" dirty="0" smtClean="0"/>
              <a:t>Una ventana sujeta a la </a:t>
            </a:r>
            <a:r>
              <a:rPr lang="es-CO" dirty="0" err="1" smtClean="0"/>
              <a:t>dashboard</a:t>
            </a:r>
            <a:r>
              <a:rPr lang="es-CO" dirty="0" smtClean="0"/>
              <a:t> donde encontramos las definiciones  que hemos realizado en el </a:t>
            </a:r>
            <a:r>
              <a:rPr lang="es-CO" dirty="0" err="1" smtClean="0"/>
              <a:t>Command</a:t>
            </a:r>
            <a:r>
              <a:rPr lang="es-CO" dirty="0" smtClean="0"/>
              <a:t> </a:t>
            </a:r>
            <a:r>
              <a:rPr lang="es-CO" dirty="0" err="1" smtClean="0"/>
              <a:t>Window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b="1" dirty="0" err="1" smtClean="0"/>
              <a:t>Command</a:t>
            </a:r>
            <a:r>
              <a:rPr lang="es-CO" b="1" dirty="0" smtClean="0"/>
              <a:t> </a:t>
            </a:r>
            <a:r>
              <a:rPr lang="es-CO" b="1" dirty="0" err="1" smtClean="0"/>
              <a:t>History</a:t>
            </a:r>
            <a:r>
              <a:rPr lang="es-CO" b="1" dirty="0" smtClean="0"/>
              <a:t>: </a:t>
            </a:r>
            <a:r>
              <a:rPr lang="es-CO" dirty="0" smtClean="0"/>
              <a:t>Ventaja que generalmente debe ser activada en el </a:t>
            </a:r>
            <a:r>
              <a:rPr lang="es-CO" dirty="0" err="1" smtClean="0"/>
              <a:t>layout</a:t>
            </a:r>
            <a:r>
              <a:rPr lang="es-CO" dirty="0" smtClean="0"/>
              <a:t>, guarda la historia de todos los cálculos que se han ido realizando mediante la </a:t>
            </a:r>
            <a:r>
              <a:rPr lang="es-CO" dirty="0" err="1"/>
              <a:t>C</a:t>
            </a:r>
            <a:r>
              <a:rPr lang="es-CO" dirty="0" err="1" smtClean="0"/>
              <a:t>ommand</a:t>
            </a:r>
            <a:r>
              <a:rPr lang="es-CO" dirty="0" smtClean="0"/>
              <a:t> </a:t>
            </a:r>
            <a:r>
              <a:rPr lang="es-CO" dirty="0" err="1" smtClean="0"/>
              <a:t>Window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b="1" dirty="0" err="1" smtClean="0"/>
              <a:t>Current</a:t>
            </a:r>
            <a:r>
              <a:rPr lang="es-CO" b="1" dirty="0" smtClean="0"/>
              <a:t> Folder: </a:t>
            </a:r>
            <a:r>
              <a:rPr lang="es-CO" dirty="0" smtClean="0"/>
              <a:t>Aquí aparece la carpeta actual donde nos ubicamos.</a:t>
            </a:r>
          </a:p>
        </p:txBody>
      </p:sp>
    </p:spTree>
    <p:extLst>
      <p:ext uri="{BB962C8B-B14F-4D97-AF65-F5344CB8AC3E}">
        <p14:creationId xmlns:p14="http://schemas.microsoft.com/office/powerpoint/2010/main" val="23939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Entorno</a:t>
              </a:r>
              <a:endPara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3" y="1481737"/>
            <a:ext cx="10923890" cy="50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PRINCIPALES COMANDOS</a:t>
              </a:r>
              <a:endPara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1774033" y="2208334"/>
            <a:ext cx="3037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clc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: Como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elimina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limpia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el commando window sin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afectar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las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operaciones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previamente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alamacenadas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en el.</a:t>
            </a:r>
          </a:p>
          <a:p>
            <a:pPr algn="just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lear: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ermite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borrar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las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operaciones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previamente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almacenadas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uit: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Permite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alir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del MATLAB</a:t>
            </a:r>
          </a:p>
          <a:p>
            <a:pPr algn="just"/>
            <a:endParaRPr lang="en-US" b="1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29781" r="41411" b="25954"/>
          <a:stretch/>
        </p:blipFill>
        <p:spPr bwMode="auto">
          <a:xfrm>
            <a:off x="5519350" y="1997319"/>
            <a:ext cx="5700638" cy="3900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429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379</Words>
  <Application>Microsoft Office PowerPoint</Application>
  <PresentationFormat>Panorámica</PresentationFormat>
  <Paragraphs>46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Tw Cen MT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S_BARCENAS</cp:lastModifiedBy>
  <cp:revision>38</cp:revision>
  <dcterms:created xsi:type="dcterms:W3CDTF">2017-10-05T18:27:48Z</dcterms:created>
  <dcterms:modified xsi:type="dcterms:W3CDTF">2019-08-22T22:46:29Z</dcterms:modified>
</cp:coreProperties>
</file>