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9" r:id="rId7"/>
    <p:sldId id="260" r:id="rId8"/>
    <p:sldId id="266" r:id="rId9"/>
    <p:sldId id="261" r:id="rId10"/>
    <p:sldId id="258" r:id="rId11"/>
    <p:sldId id="267" r:id="rId12"/>
    <p:sldId id="275" r:id="rId13"/>
    <p:sldId id="262" r:id="rId14"/>
    <p:sldId id="276" r:id="rId15"/>
    <p:sldId id="278" r:id="rId16"/>
    <p:sldId id="264" r:id="rId17"/>
    <p:sldId id="272" r:id="rId18"/>
    <p:sldId id="269" r:id="rId19"/>
    <p:sldId id="271" r:id="rId20"/>
    <p:sldId id="268" r:id="rId21"/>
    <p:sldId id="265" r:id="rId22"/>
    <p:sldId id="273" r:id="rId23"/>
    <p:sldId id="274" r:id="rId24"/>
  </p:sldIdLst>
  <p:sldSz cx="14630400" cy="8229600"/>
  <p:notesSz cx="8229600" cy="14630400"/>
  <p:embeddedFontLst>
    <p:embeddedFont>
      <p:font typeface="Prata" panose="020B0604020202020204" charset="0"/>
      <p:regular r:id="rId26"/>
    </p:embeddedFont>
    <p:embeddedFont>
      <p:font typeface="Raleway" pitchFamily="2" charset="0"/>
      <p:regular r:id="rId27"/>
      <p:bold r:id="rId28"/>
      <p:boldItalic r:id="rId29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BBF"/>
    <a:srgbClr val="898780"/>
    <a:srgbClr val="F2E782"/>
    <a:srgbClr val="1B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0903-0C6C-49B1-A318-EF4EB5A24F58}" v="3091" dt="2025-06-14T10:24:3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378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0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err="1"/>
              <a:t>Obbiettivi</a:t>
            </a:r>
            <a:r>
              <a:rPr lang="en-US"/>
              <a:t> del </a:t>
            </a:r>
            <a:r>
              <a:rPr lang="en-US" err="1"/>
              <a:t>progetto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Il modello conferma formalmente che, in assenza di autenticazione, un </a:t>
            </a:r>
            <a:r>
              <a:rPr lang="it-IT" err="1"/>
              <a:t>attaccanteDolev</a:t>
            </a:r>
            <a:r>
              <a:rPr lang="it-IT"/>
              <a:t>–</a:t>
            </a:r>
            <a:r>
              <a:rPr lang="it-IT" err="1"/>
              <a:t>Yao</a:t>
            </a:r>
            <a:r>
              <a:rPr lang="it-IT"/>
              <a:t> capace di intercettare e ricostruire i valori modulari può indurre Alice e Boba calcolare chiavi diverse. Questo evidenzia la necessità di integrare Diffie–Hellman </a:t>
            </a:r>
            <a:r>
              <a:rPr lang="it-IT" err="1"/>
              <a:t>inprotocolli</a:t>
            </a:r>
            <a:r>
              <a:rPr lang="it-IT"/>
              <a:t> autenticati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2597-825F-EF36-A5E9-3930FE72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C7988-C628-415C-484B-38AF8E93B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1745-03EB-8DFA-5B0F-406547A45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381FD-7EE2-F48A-EB0E-7CB2CB620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C0C97-3191-D642-DB6A-836943C9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127A1-D4E2-13D2-1DEF-D3292623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73279-F4FA-2B91-5441-FD89EB7D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questo lavoro abbiamo preferito Tamarin rispetto a SPIN per alcuni motivi chiave.</a:t>
            </a:r>
          </a:p>
          <a:p>
            <a:r>
              <a:rPr lang="it-IT" dirty="0"/>
              <a:t>Prima di tutto, </a:t>
            </a:r>
            <a:r>
              <a:rPr lang="it-IT" b="1" dirty="0"/>
              <a:t>Tamarin è progettato appositamente per la modellazione di protocolli di sicurezza</a:t>
            </a:r>
            <a:r>
              <a:rPr lang="it-IT" dirty="0"/>
              <a:t>, e in particolare per gestire </a:t>
            </a:r>
            <a:r>
              <a:rPr lang="it-IT" b="1" dirty="0"/>
              <a:t>attaccanti potenti come quello di </a:t>
            </a:r>
            <a:r>
              <a:rPr lang="it-IT" b="1" dirty="0" err="1"/>
              <a:t>Dolev-Yao</a:t>
            </a:r>
            <a:r>
              <a:rPr lang="it-IT" dirty="0"/>
              <a:t>, cioè in grado di intercettare, modificare e reinviare qualsiasi messaggio. In SPIN, per simulare un attacco simile, bisognerebbe modellare manualmente tutto il comportamento dell’attaccante, il che è complesso e poco scalabile.</a:t>
            </a:r>
          </a:p>
          <a:p>
            <a:r>
              <a:rPr lang="it-IT" dirty="0"/>
              <a:t>Inoltre, </a:t>
            </a:r>
            <a:r>
              <a:rPr lang="it-IT" b="1" dirty="0"/>
              <a:t>Tamarin offre un supporto nativo per la verifica di proprietà crittografiche complesse</a:t>
            </a:r>
            <a:r>
              <a:rPr lang="it-IT" dirty="0"/>
              <a:t>, come la segretezza di chiavi, l’autenticazione o la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, usando logica temporale.</a:t>
            </a:r>
          </a:p>
          <a:p>
            <a:r>
              <a:rPr lang="it-IT" dirty="0"/>
              <a:t>Infine, Tamarin produce una </a:t>
            </a:r>
            <a:r>
              <a:rPr lang="it-IT" b="1" dirty="0"/>
              <a:t>validazione formale automatica</a:t>
            </a:r>
            <a:r>
              <a:rPr lang="it-IT" dirty="0"/>
              <a:t>: se una proprietà non è rispettata, ci fornisce </a:t>
            </a:r>
            <a:r>
              <a:rPr lang="it-IT" b="1" dirty="0"/>
              <a:t>una traccia d’attacco concreta</a:t>
            </a:r>
            <a:r>
              <a:rPr lang="it-IT" dirty="0"/>
              <a:t>, che possiamo analizzare passo-passo.</a:t>
            </a:r>
          </a:p>
          <a:p>
            <a:r>
              <a:rPr lang="it-IT" dirty="0"/>
              <a:t>Questo rende Tamarin particolarmente adatto per protocolli reali e scenari di sicurezza informatica avanzata, dove la modellazione dell’attaccante e la verifica delle proprietà richiedono strumenti specifici e precisi.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F89D-F2B2-6F1E-8D95-0C7A9C2F6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Un altro aspetto molto interessante di Tamarin è </a:t>
            </a:r>
            <a:r>
              <a:rPr lang="it-IT" b="1" dirty="0"/>
              <a:t>come rappresenta gli stati</a:t>
            </a:r>
            <a:r>
              <a:rPr lang="it-IT" dirty="0"/>
              <a:t> del sistema.</a:t>
            </a:r>
          </a:p>
          <a:p>
            <a:r>
              <a:rPr lang="it-IT" dirty="0"/>
              <a:t>Tamarin non lavora con variabili classiche come SPIN, ma con </a:t>
            </a:r>
            <a:r>
              <a:rPr lang="it-IT" b="1" dirty="0" err="1"/>
              <a:t>multiset</a:t>
            </a:r>
            <a:r>
              <a:rPr lang="it-IT" b="1" dirty="0"/>
              <a:t> di fatti logici</a:t>
            </a:r>
            <a:r>
              <a:rPr lang="it-IT" dirty="0"/>
              <a:t>, cioè insiemi non ordinati di "fatti" che descrivono la conoscenza, i messaggi inviati, le chiavi conosciute, ecc.</a:t>
            </a:r>
          </a:p>
          <a:p>
            <a:r>
              <a:rPr lang="it-IT" dirty="0"/>
              <a:t>Ogni regola nel modello Tamarin consuma alcuni fatti e ne produce altri, trasformando lo stato attuale in uno nuovo. Questo approccio è molto potente perché consente di modellare in modo naturale la </a:t>
            </a:r>
            <a:r>
              <a:rPr lang="it-IT" b="1" dirty="0"/>
              <a:t>dinamica di un protocollo crittografico</a:t>
            </a:r>
            <a:r>
              <a:rPr lang="it-IT" dirty="0"/>
              <a:t>, come la generazione di un </a:t>
            </a:r>
            <a:r>
              <a:rPr lang="it-IT" dirty="0" err="1"/>
              <a:t>nonce</a:t>
            </a:r>
            <a:r>
              <a:rPr lang="it-IT" dirty="0"/>
              <a:t>, la conoscenza dell’attaccante o l’evoluzione delle sessioni.</a:t>
            </a:r>
          </a:p>
          <a:p>
            <a:r>
              <a:rPr lang="it-IT" dirty="0"/>
              <a:t>A differenza di SPIN, che si basa su una </a:t>
            </a:r>
            <a:r>
              <a:rPr lang="it-IT" b="1" dirty="0"/>
              <a:t>semantica operazionale e su una logica temporale lineare (LTL)</a:t>
            </a:r>
            <a:r>
              <a:rPr lang="it-IT" dirty="0"/>
              <a:t> più adatta a sistemi concorrenti generici, Tamarin utilizza una </a:t>
            </a:r>
            <a:r>
              <a:rPr lang="it-IT" b="1" dirty="0"/>
              <a:t>logica temporale più adatta alla sicurezza</a:t>
            </a:r>
            <a:r>
              <a:rPr lang="it-IT" dirty="0"/>
              <a:t>, con supporto nativo a proprietà come la segretezza, l’autenticazione e la corrispondenza tra eventi.</a:t>
            </a:r>
          </a:p>
          <a:p>
            <a:r>
              <a:rPr lang="it-IT" dirty="0"/>
              <a:t>In sintesi, mentre SPIN si concentra sulla concorrenza e sull’</a:t>
            </a:r>
            <a:r>
              <a:rPr lang="it-IT" dirty="0" err="1"/>
              <a:t>interleaving</a:t>
            </a:r>
            <a:r>
              <a:rPr lang="it-IT" dirty="0"/>
              <a:t> tra processi, Tamarin ci permette di ragionare </a:t>
            </a:r>
            <a:r>
              <a:rPr lang="it-IT" b="1" dirty="0"/>
              <a:t>sull’evoluzione della conoscenza e sulla validità delle proprietà crittografiche</a:t>
            </a:r>
            <a:r>
              <a:rPr lang="it-IT" dirty="0"/>
              <a:t>, rendendolo lo strumento ideale per protocolli di sicurezza.</a:t>
            </a:r>
          </a:p>
          <a:p>
            <a:endParaRPr lang="it-IT" dirty="0"/>
          </a:p>
          <a:p>
            <a:r>
              <a:rPr lang="it-IT" dirty="0"/>
              <a:t>Variabili simboliche, non valori numerici I nomi come x.20 o y.10 non indicano</a:t>
            </a:r>
          </a:p>
          <a:p>
            <a:r>
              <a:rPr lang="it-IT" dirty="0"/>
              <a:t>che il valore della variabile sia 20 o 10. Il suffisso numerico (es. .20 , .10 , .15 )</a:t>
            </a:r>
          </a:p>
          <a:p>
            <a:r>
              <a:rPr lang="it-IT" dirty="0"/>
              <a:t>Serve soltanto a rendere univoco il nome della variabile all’interno della traccia di esecuzione.</a:t>
            </a:r>
          </a:p>
          <a:p>
            <a:endParaRPr lang="it-IT" dirty="0"/>
          </a:p>
          <a:p>
            <a:r>
              <a:rPr lang="it-IT" dirty="0"/>
              <a:t>Questo è necessario in quanto Tamarin può eseguire lo stesso protocollo molte volte in parallelo, e deve essere in grado di distinguere ogni istanza. </a:t>
            </a:r>
          </a:p>
          <a:p>
            <a:r>
              <a:rPr lang="it-IT" dirty="0"/>
              <a:t>Questa notazione è fondamentale per la tracciabilità e la verifica formale:</a:t>
            </a:r>
          </a:p>
          <a:p>
            <a:r>
              <a:rPr lang="it-IT" dirty="0"/>
              <a:t>• Serve a distinguere le istanze delle stesse regole applicate più volte.</a:t>
            </a:r>
          </a:p>
          <a:p>
            <a:r>
              <a:rPr lang="it-IT" dirty="0"/>
              <a:t>• Permette di legare ogni valore generato o usato a un preciso punto della traccia temporale.</a:t>
            </a:r>
          </a:p>
          <a:p>
            <a:r>
              <a:rPr lang="it-IT" dirty="0"/>
              <a:t>• Aiuta a ricostruire chi ha generato cosa, e se l’attaccante è riuscito a manipolare o calcolare certi segreti.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4D58-E21D-0CF0-E7FB-BD04A9D4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087FC-08DA-ADA4-8F69-5B3A83651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49D1D-8820-78F7-8FDE-DBB51AAC4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SPIN</a:t>
            </a:r>
          </a:p>
          <a:p>
            <a:r>
              <a:rPr lang="it-IT" dirty="0"/>
              <a:t>SPIN </a:t>
            </a:r>
            <a:r>
              <a:rPr lang="it-IT" b="1" dirty="0"/>
              <a:t>traduce la proprietà LTL in un automa </a:t>
            </a:r>
            <a:r>
              <a:rPr lang="it-IT" b="1" dirty="0" err="1"/>
              <a:t>Büchi</a:t>
            </a:r>
            <a:r>
              <a:rPr lang="it-IT" dirty="0"/>
              <a:t> (Un </a:t>
            </a:r>
            <a:r>
              <a:rPr lang="it-IT" b="1" dirty="0"/>
              <a:t>automa di </a:t>
            </a:r>
            <a:r>
              <a:rPr lang="it-IT" b="1" dirty="0" err="1"/>
              <a:t>Büchi</a:t>
            </a:r>
            <a:r>
              <a:rPr lang="it-IT" dirty="0"/>
              <a:t> è un tipo di </a:t>
            </a:r>
            <a:r>
              <a:rPr lang="it-IT" b="1" dirty="0"/>
              <a:t>automa a stati finiti</a:t>
            </a:r>
            <a:r>
              <a:rPr lang="it-IT" dirty="0"/>
              <a:t> progettato per accettare </a:t>
            </a:r>
            <a:r>
              <a:rPr lang="it-IT" b="1" dirty="0"/>
              <a:t>parole infinite e quindi senza uno stato finale</a:t>
            </a:r>
            <a:r>
              <a:rPr lang="it-IT" dirty="0"/>
              <a:t>) e verifica che non ci siano controesempi nell’</a:t>
            </a:r>
            <a:r>
              <a:rPr lang="it-IT" dirty="0" err="1"/>
              <a:t>interleaving</a:t>
            </a:r>
            <a:r>
              <a:rPr lang="it-IT" dirty="0"/>
              <a:t> degli stati.</a:t>
            </a:r>
          </a:p>
          <a:p>
            <a:endParaRPr lang="it-IT" dirty="0"/>
          </a:p>
          <a:p>
            <a:r>
              <a:rPr lang="it-IT" dirty="0"/>
              <a:t>Se c'è una </a:t>
            </a:r>
            <a:r>
              <a:rPr lang="it-IT" b="1" dirty="0"/>
              <a:t>violazione</a:t>
            </a:r>
            <a:r>
              <a:rPr lang="it-IT" dirty="0"/>
              <a:t>, SPIN mostra un </a:t>
            </a:r>
            <a:r>
              <a:rPr lang="it-IT" b="1" dirty="0"/>
              <a:t>trace esplicito</a:t>
            </a:r>
            <a:r>
              <a:rPr lang="it-IT" dirty="0"/>
              <a:t> (esecuzione passo-passo).</a:t>
            </a:r>
          </a:p>
          <a:p>
            <a:r>
              <a:rPr lang="it-IT" dirty="0"/>
              <a:t>SPIN lavora in </a:t>
            </a:r>
            <a:r>
              <a:rPr lang="it-IT" b="1" dirty="0"/>
              <a:t>LTL pura</a:t>
            </a:r>
            <a:r>
              <a:rPr lang="it-IT" dirty="0"/>
              <a:t>, è potente per proprietà </a:t>
            </a:r>
            <a:r>
              <a:rPr lang="it-IT" b="1" dirty="0"/>
              <a:t>temporali</a:t>
            </a:r>
            <a:r>
              <a:rPr lang="it-IT" dirty="0"/>
              <a:t>, ma non ha una semantica nativa per concetti come "attaccante", "segretezza" o "conoscenza".</a:t>
            </a:r>
          </a:p>
          <a:p>
            <a:r>
              <a:rPr lang="it-IT" dirty="0"/>
              <a:t>Esempio: se vuoi garantire che “a è sempre seguito da b”, ma in una traccia a non è seguito da b, allora SPIN mostra quella traccia come </a:t>
            </a:r>
            <a:r>
              <a:rPr lang="it-IT" b="1" dirty="0"/>
              <a:t>controesempio. </a:t>
            </a:r>
            <a:r>
              <a:rPr lang="it-IT" b="1" dirty="0">
                <a:sym typeface="Wingdings" panose="05000000000000000000" pitchFamily="2" charset="2"/>
              </a:rPr>
              <a:t> </a:t>
            </a:r>
            <a:r>
              <a:rPr lang="it-IT" b="1" dirty="0" err="1">
                <a:sym typeface="Wingdings" panose="05000000000000000000" pitchFamily="2" charset="2"/>
              </a:rPr>
              <a:t>Violazionee</a:t>
            </a:r>
            <a:r>
              <a:rPr lang="it-IT" b="1" dirty="0">
                <a:sym typeface="Wingdings" panose="05000000000000000000" pitchFamily="2" charset="2"/>
              </a:rPr>
              <a:t>!!</a:t>
            </a:r>
            <a:endParaRPr lang="it-IT" dirty="0"/>
          </a:p>
          <a:p>
            <a:endParaRPr lang="it-IT" dirty="0"/>
          </a:p>
          <a:p>
            <a:r>
              <a:rPr lang="it-IT" dirty="0"/>
              <a:t>TAMARIN</a:t>
            </a:r>
          </a:p>
          <a:p>
            <a:r>
              <a:rPr lang="it-IT" dirty="0"/>
              <a:t>Questo modo di rappresentare gli stati come </a:t>
            </a:r>
            <a:r>
              <a:rPr lang="it-IT" b="1" dirty="0" err="1"/>
              <a:t>multiset</a:t>
            </a:r>
            <a:r>
              <a:rPr lang="it-IT" b="1" dirty="0"/>
              <a:t> di fatti</a:t>
            </a:r>
            <a:r>
              <a:rPr lang="it-IT" dirty="0"/>
              <a:t> è collegato alla </a:t>
            </a:r>
            <a:r>
              <a:rPr lang="it-IT" b="1" dirty="0"/>
              <a:t>logica del primo ordine</a:t>
            </a:r>
            <a:r>
              <a:rPr lang="it-IT" dirty="0"/>
              <a:t>, perché ogni fatto in Tamarin è in realtà un predicato logico, come ad esempio State(A, x) o K(k).</a:t>
            </a:r>
          </a:p>
          <a:p>
            <a:r>
              <a:rPr lang="it-IT" dirty="0"/>
              <a:t>Le regole sono scritte come </a:t>
            </a:r>
            <a:r>
              <a:rPr lang="it-IT" b="1" dirty="0"/>
              <a:t>implicazioni logiche</a:t>
            </a:r>
            <a:r>
              <a:rPr lang="it-IT" dirty="0"/>
              <a:t>: se certi fatti sono veri (cioè presenti nello stato), allora altri fatti diventano veri.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Questo significa che il motore di verifica di Tamarin lavora su </a:t>
            </a:r>
            <a:r>
              <a:rPr lang="it-IT" b="1" dirty="0"/>
              <a:t>deduzioni logiche</a:t>
            </a:r>
            <a:r>
              <a:rPr lang="it-IT" dirty="0"/>
              <a:t>, esattamente come nella logica del primo ordine, ma tenendo conto anche della dimensione temporale: i fatti possono essere consumati, creati e ordinati nel tempo. Tamarin </a:t>
            </a:r>
            <a:r>
              <a:rPr lang="it-IT" b="1" dirty="0"/>
              <a:t>costruisce automaticamente una prova o un controesempio</a:t>
            </a:r>
            <a:r>
              <a:rPr lang="it-IT" dirty="0"/>
              <a:t> simbolico, che può coinvolgere infiniti stati (ma con astrazione simbolica).</a:t>
            </a:r>
          </a:p>
          <a:p>
            <a:r>
              <a:rPr lang="it-IT" dirty="0"/>
              <a:t>Questo lo rende particolarmente adatto a modellare sistemi in cui la </a:t>
            </a:r>
            <a:r>
              <a:rPr lang="it-IT" b="1" dirty="0"/>
              <a:t>conoscenza cambia nel tempo</a:t>
            </a:r>
            <a:r>
              <a:rPr lang="it-IT" dirty="0"/>
              <a:t> e in cui è importante </a:t>
            </a:r>
            <a:r>
              <a:rPr lang="it-IT" b="1" dirty="0"/>
              <a:t>tracciare chi conosce cosa e quando</a:t>
            </a:r>
            <a:r>
              <a:rPr lang="it-IT" dirty="0"/>
              <a:t>, come nei protocolli di sicurezza.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trova </a:t>
            </a:r>
            <a:r>
              <a:rPr lang="it-IT" b="1" dirty="0"/>
              <a:t>una sequenza simbolica di eventi valida</a:t>
            </a:r>
            <a:r>
              <a:rPr lang="it-IT" dirty="0"/>
              <a:t> in cui una proprietà è violata attraverso la verifica della logica del primo ordine </a:t>
            </a:r>
            <a:r>
              <a:rPr lang="it-IT" b="1" dirty="0">
                <a:sym typeface="Wingdings" panose="05000000000000000000" pitchFamily="2" charset="2"/>
              </a:rPr>
              <a:t> </a:t>
            </a:r>
            <a:r>
              <a:rPr lang="it-IT" b="1" dirty="0" err="1">
                <a:sym typeface="Wingdings" panose="05000000000000000000" pitchFamily="2" charset="2"/>
              </a:rPr>
              <a:t>Violazionee</a:t>
            </a:r>
            <a:r>
              <a:rPr lang="it-IT" b="1" dirty="0">
                <a:sym typeface="Wingdings" panose="05000000000000000000" pitchFamily="2" charset="2"/>
              </a:rPr>
              <a:t>!!</a:t>
            </a:r>
            <a:endParaRPr lang="it-IT" dirty="0"/>
          </a:p>
          <a:p>
            <a:endParaRPr lang="it-IT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0D6C-6492-9EAC-9320-C8C0D031D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0AFC-0ABF-FC58-7241-2A97EA31E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9E256-142B-D2B7-180A-2DE9B7A40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A2196-A46F-52A9-5E84-179A12073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Ex "Esiste" → 		quantificatore esistenziale. </a:t>
            </a:r>
          </a:p>
          <a:p>
            <a:r>
              <a:rPr lang="it-IT"/>
              <a:t>#i 		Un </a:t>
            </a:r>
            <a:r>
              <a:rPr lang="it-IT" b="1" err="1"/>
              <a:t>istanziatore</a:t>
            </a:r>
            <a:r>
              <a:rPr lang="it-IT" b="1"/>
              <a:t> di tempo</a:t>
            </a:r>
            <a:r>
              <a:rPr lang="it-IT"/>
              <a:t>: rappresenta un </a:t>
            </a:r>
            <a:r>
              <a:rPr lang="it-IT" b="1"/>
              <a:t>punto temporale</a:t>
            </a:r>
            <a:r>
              <a:rPr lang="it-IT"/>
              <a:t> o </a:t>
            </a:r>
            <a:r>
              <a:rPr lang="it-IT" b="1"/>
              <a:t>step</a:t>
            </a:r>
            <a:r>
              <a:rPr lang="it-IT"/>
              <a:t>.</a:t>
            </a:r>
          </a:p>
          <a:p>
            <a:r>
              <a:rPr lang="it-IT"/>
              <a:t> </a:t>
            </a:r>
            <a:r>
              <a:rPr lang="it-IT" err="1"/>
              <a:t>Commit</a:t>
            </a:r>
            <a:r>
              <a:rPr lang="it-IT"/>
              <a:t>('A','B')@i 	Evento </a:t>
            </a:r>
            <a:r>
              <a:rPr lang="it-IT" err="1"/>
              <a:t>Commit</a:t>
            </a:r>
            <a:r>
              <a:rPr lang="it-IT"/>
              <a:t> avvenuto all’</a:t>
            </a:r>
            <a:r>
              <a:rPr lang="it-IT" b="1"/>
              <a:t>istante i</a:t>
            </a:r>
            <a:r>
              <a:rPr lang="it-IT"/>
              <a:t>, dove </a:t>
            </a:r>
            <a:r>
              <a:rPr lang="it-IT" b="1"/>
              <a:t>A pensa di aver comunicato con B</a:t>
            </a:r>
            <a:r>
              <a:rPr lang="it-IT"/>
              <a:t>. </a:t>
            </a:r>
          </a:p>
          <a:p>
            <a:r>
              <a:rPr lang="it-IT"/>
              <a:t>&amp; 		"E" logico → entrambe le condizioni devono essere vere. </a:t>
            </a:r>
          </a:p>
          <a:p>
            <a:r>
              <a:rPr lang="it-IT" err="1"/>
              <a:t>not</a:t>
            </a:r>
            <a:r>
              <a:rPr lang="it-IT"/>
              <a:t>(...) 		Negazione → ciò che è dentro le parentesi </a:t>
            </a:r>
            <a:r>
              <a:rPr lang="it-IT" b="1"/>
              <a:t>non deve essere vero</a:t>
            </a:r>
            <a:r>
              <a:rPr lang="it-IT"/>
              <a:t>. </a:t>
            </a:r>
          </a:p>
          <a:p>
            <a:r>
              <a:rPr lang="it-IT"/>
              <a:t>Ex #j. </a:t>
            </a:r>
            <a:r>
              <a:rPr lang="it-IT" err="1"/>
              <a:t>Commit</a:t>
            </a:r>
            <a:r>
              <a:rPr lang="it-IT"/>
              <a:t>('B','A')@j 	Esiste un istante j in cui B fa </a:t>
            </a:r>
            <a:r>
              <a:rPr lang="it-IT" err="1"/>
              <a:t>commit</a:t>
            </a:r>
            <a:r>
              <a:rPr lang="it-IT"/>
              <a:t> con A → </a:t>
            </a:r>
            <a:r>
              <a:rPr lang="it-IT" b="1"/>
              <a:t>questa cosa deve NON accadere</a:t>
            </a:r>
            <a:r>
              <a:rPr lang="it-IT"/>
              <a:t>. 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di 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invia ga.10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MITM_Intercept_A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g^~x.15 al posto di Bob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invia gb.10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MITM_Intercept_B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g^~y.10 al posto di Alice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calcola una chiave con g^~y.10 e fa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('A','B')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non interagisce con Alice →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('B','A') non avviene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costruisce due chiavi diverse: g^~x.15 e g^~y.10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b="1"/>
              <a:t>Tamarin ha trovato più </a:t>
            </a:r>
            <a:r>
              <a:rPr lang="it-IT" b="1" i="1"/>
              <a:t>tracce di attacco</a:t>
            </a:r>
            <a:r>
              <a:rPr lang="it-IT" b="1"/>
              <a:t> valide</a:t>
            </a:r>
          </a:p>
          <a:p>
            <a:r>
              <a:rPr lang="it-IT"/>
              <a:t>Ogni diagramma rappresenta </a:t>
            </a:r>
            <a:r>
              <a:rPr lang="it-IT" b="1"/>
              <a:t>una specifica istanziazione dell'attacco</a:t>
            </a:r>
            <a:r>
              <a:rPr lang="it-IT"/>
              <a:t> al protocollo, </a:t>
            </a:r>
          </a:p>
          <a:p>
            <a:r>
              <a:rPr lang="it-IT"/>
              <a:t>con valori freschi (</a:t>
            </a:r>
            <a:r>
              <a:rPr lang="it-IT" err="1"/>
              <a:t>nonce</a:t>
            </a:r>
            <a:r>
              <a:rPr lang="it-IT"/>
              <a:t>, chiavi pubbliche, parametri) </a:t>
            </a:r>
            <a:r>
              <a:rPr lang="it-IT" b="1"/>
              <a:t>generati dinamicamente</a:t>
            </a:r>
            <a:r>
              <a:rPr lang="it-IT"/>
              <a:t>. </a:t>
            </a:r>
          </a:p>
          <a:p>
            <a:r>
              <a:rPr lang="it-IT"/>
              <a:t>Queste tracce sono </a:t>
            </a:r>
            <a:r>
              <a:rPr lang="it-IT" b="1"/>
              <a:t>semantiche diverse dello stesso schema d’attacco</a:t>
            </a:r>
            <a:r>
              <a:rPr lang="it-IT"/>
              <a:t>, ma: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con </a:t>
            </a:r>
            <a:r>
              <a:rPr lang="it-IT" b="1"/>
              <a:t>identificatori distinti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che rispettano </a:t>
            </a:r>
            <a:r>
              <a:rPr lang="it-IT" b="1"/>
              <a:t>le regole del protocollo</a:t>
            </a:r>
            <a:endParaRPr lang="it-IT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/>
              <a:t>e che portano </a:t>
            </a:r>
            <a:r>
              <a:rPr lang="it-IT" b="1"/>
              <a:t>alla stessa violazione della proprietà (lemma)</a:t>
            </a:r>
            <a:endParaRPr lang="it-IT"/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043D-C37B-8DBE-4C99-908D468C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7F65-FC41-6ADD-929F-3328BA9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96728-AE1C-AB68-BB67-BEF7E957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90830-9299-8B3F-5CC6-CFF69331E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Ex k "Esiste una chiave k :	 quantificatore esistenziale che afferma l’esistenza di una chiave specifica che soddisfa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laproprietà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#i		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Istanziatore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di tempo: rappresenta un punto temporale o uno step nella trace di esecuzione.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Key(’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A’,’B’,k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)@i		 Evento che indica che la chiave k è stata generata per la comunicazione tra A e B al tempo i 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K(k)@i		 Il fatto che la chiave k è nota all’attaccante (K sta per "knowledge") nello stesso istante i .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&amp; 		Connettivo logico "E": entrambi gli eventi devono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verificarsinello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stesso istante temporale i 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dell’attacco: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intercetta ga.10 e gb.10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Risponde con g^~x.20 e g^~y.10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Salva le informazioni in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MITM_Finish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Calcolo della chiave: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Nodo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d_exp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: calcolo MU1 = 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Calcolo finale: EX1 = g^MU1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L’attaccante possiede EX1 = g^(~y.10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Violata la proprietà di segretezza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088F-037F-7964-856C-73DA8CB81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B16F-9204-E2F2-8A35-8B87A301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26283-DF93-7F54-364F-FE470DA81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14E40-9E34-0928-21F1-078F35A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47CF-FAFD-FD2E-2FA9-C9B8AA153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0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3C5E-E3C1-3989-161D-AC264AF1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2351A-8ADD-880A-E99F-882066E4F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D3739-36DD-8293-5E63-56D137C0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5914-A9FA-E3D1-CC3F-2835035AC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9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Modellazione</a:t>
            </a:r>
            <a:r>
              <a:rPr lang="en-US" b="1"/>
              <a:t> </a:t>
            </a:r>
            <a:r>
              <a:rPr lang="en-US" b="1" err="1"/>
              <a:t>formale</a:t>
            </a:r>
            <a:r>
              <a:rPr lang="en-US"/>
              <a:t>: </a:t>
            </a:r>
            <a:r>
              <a:rPr lang="en-US" err="1"/>
              <a:t>tipicamente</a:t>
            </a:r>
            <a:r>
              <a:rPr lang="en-US"/>
              <a:t> </a:t>
            </a:r>
            <a:r>
              <a:rPr lang="en-US" err="1"/>
              <a:t>costituito</a:t>
            </a:r>
            <a:r>
              <a:rPr lang="en-US"/>
              <a:t> da: </a:t>
            </a:r>
            <a:r>
              <a:rPr lang="en-US" err="1"/>
              <a:t>descrizione</a:t>
            </a:r>
            <a:r>
              <a:rPr lang="en-US"/>
              <a:t>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variabili</a:t>
            </a:r>
            <a:r>
              <a:rPr lang="en-US"/>
              <a:t> di </a:t>
            </a:r>
            <a:r>
              <a:rPr lang="en-US" err="1"/>
              <a:t>stato</a:t>
            </a:r>
            <a:r>
              <a:rPr lang="en-US"/>
              <a:t> e </a:t>
            </a:r>
            <a:r>
              <a:rPr lang="en-US" err="1"/>
              <a:t>delle</a:t>
            </a:r>
            <a:r>
              <a:rPr lang="en-US"/>
              <a:t> </a:t>
            </a:r>
            <a:r>
              <a:rPr lang="en-US" err="1"/>
              <a:t>transizioni</a:t>
            </a:r>
            <a:r>
              <a:rPr lang="en-US"/>
              <a:t> </a:t>
            </a:r>
            <a:r>
              <a:rPr lang="en-US" err="1"/>
              <a:t>ammissibili</a:t>
            </a:r>
            <a:r>
              <a:rPr lang="en-US"/>
              <a:t>, </a:t>
            </a:r>
            <a:r>
              <a:rPr lang="en-US" err="1"/>
              <a:t>regole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determinano</a:t>
            </a:r>
            <a:r>
              <a:rPr lang="en-US"/>
              <a:t> </a:t>
            </a:r>
            <a:r>
              <a:rPr lang="en-US" err="1"/>
              <a:t>l’evoluzione</a:t>
            </a:r>
            <a:r>
              <a:rPr lang="en-US"/>
              <a:t> del Sistema.</a:t>
            </a:r>
          </a:p>
          <a:p>
            <a:endParaRPr lang="it-IT"/>
          </a:p>
          <a:p>
            <a:endParaRPr lang="en-US"/>
          </a:p>
          <a:p>
            <a:r>
              <a:rPr lang="en-US" err="1"/>
              <a:t>Specifiche</a:t>
            </a:r>
            <a:r>
              <a:rPr lang="en-US"/>
              <a:t> </a:t>
            </a:r>
            <a:r>
              <a:rPr lang="en-US" err="1"/>
              <a:t>formali</a:t>
            </a:r>
            <a:r>
              <a:rPr lang="en-US"/>
              <a:t>: </a:t>
            </a:r>
            <a:r>
              <a:rPr lang="en-US" err="1"/>
              <a:t>queste</a:t>
            </a:r>
            <a:r>
              <a:rPr lang="en-US"/>
              <a:t> </a:t>
            </a:r>
            <a:r>
              <a:rPr lang="en-US" err="1"/>
              <a:t>proprietà</a:t>
            </a:r>
            <a:r>
              <a:rPr lang="en-US"/>
              <a:t> </a:t>
            </a:r>
            <a:r>
              <a:rPr lang="en-US" err="1"/>
              <a:t>possono</a:t>
            </a:r>
            <a:r>
              <a:rPr lang="en-US"/>
              <a:t> </a:t>
            </a:r>
            <a:r>
              <a:rPr lang="en-US" err="1"/>
              <a:t>riguardare</a:t>
            </a:r>
            <a:r>
              <a:rPr lang="en-US"/>
              <a:t> come </a:t>
            </a:r>
            <a:r>
              <a:rPr lang="en-US" err="1"/>
              <a:t>nel</a:t>
            </a:r>
            <a:r>
              <a:rPr lang="en-US"/>
              <a:t> nostro </a:t>
            </a:r>
            <a:r>
              <a:rPr lang="en-US" err="1"/>
              <a:t>caso</a:t>
            </a:r>
            <a:r>
              <a:rPr lang="en-US"/>
              <a:t>: </a:t>
            </a:r>
            <a:r>
              <a:rPr lang="en-US" err="1"/>
              <a:t>correttezza</a:t>
            </a:r>
            <a:r>
              <a:rPr lang="en-US"/>
              <a:t> </a:t>
            </a:r>
            <a:r>
              <a:rPr lang="en-US" err="1"/>
              <a:t>funzionale</a:t>
            </a:r>
            <a:r>
              <a:rPr lang="en-US"/>
              <a:t>, </a:t>
            </a:r>
            <a:r>
              <a:rPr lang="en-US" err="1"/>
              <a:t>sicurezza</a:t>
            </a:r>
            <a:r>
              <a:rPr lang="en-US"/>
              <a:t>, </a:t>
            </a:r>
            <a:r>
              <a:rPr lang="en-US" err="1"/>
              <a:t>assenza</a:t>
            </a:r>
            <a:r>
              <a:rPr lang="en-US"/>
              <a:t> di deadlock.</a:t>
            </a:r>
          </a:p>
          <a:p>
            <a:endParaRPr lang="en-US"/>
          </a:p>
          <a:p>
            <a:r>
              <a:rPr lang="en-US" err="1"/>
              <a:t>Esplorazione</a:t>
            </a:r>
            <a:r>
              <a:rPr lang="en-US"/>
              <a:t> </a:t>
            </a:r>
            <a:r>
              <a:rPr lang="en-US" err="1"/>
              <a:t>dello</a:t>
            </a:r>
            <a:r>
              <a:rPr lang="en-US"/>
              <a:t> </a:t>
            </a:r>
            <a:r>
              <a:rPr lang="en-US" err="1"/>
              <a:t>spazio</a:t>
            </a:r>
            <a:r>
              <a:rPr lang="en-US"/>
              <a:t> </a:t>
            </a:r>
            <a:r>
              <a:rPr lang="en-US" err="1"/>
              <a:t>degli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it-IT"/>
              <a:t>La verifica formale offre garanzie forti e matematicamente fondate. Tuttavia, presenta anche delle sfide:</a:t>
            </a:r>
          </a:p>
          <a:p>
            <a:r>
              <a:rPr lang="it-IT"/>
              <a:t>• Complessità dello stato: lo spazio degli stati cresce esponenzialmente con le variabili e i componenti (state </a:t>
            </a:r>
            <a:r>
              <a:rPr lang="it-IT" err="1"/>
              <a:t>explosion</a:t>
            </a:r>
            <a:r>
              <a:rPr lang="it-IT"/>
              <a:t> </a:t>
            </a:r>
            <a:r>
              <a:rPr lang="it-IT" err="1"/>
              <a:t>problem</a:t>
            </a:r>
            <a:r>
              <a:rPr lang="it-IT"/>
              <a:t>).</a:t>
            </a:r>
          </a:p>
          <a:p>
            <a:r>
              <a:rPr lang="it-IT"/>
              <a:t>• Difficoltà di modellazione: la costruzione di modelli accurati e completi richiede competenze specialistiche.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DFFAB-1C59-56A2-7594-3A5112F7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852BB-0973-1762-4764-C6DCC22F5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96981-2FB8-58F4-211F-92A9A9BA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3F1A-9EC4-6C53-A182-AB0AE76A8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Alice genera un </a:t>
            </a:r>
            <a:r>
              <a:rPr lang="en-US" err="1"/>
              <a:t>numero</a:t>
            </a:r>
            <a:r>
              <a:rPr lang="en-US"/>
              <a:t> primo N molto </a:t>
            </a:r>
            <a:r>
              <a:rPr lang="en-US" err="1"/>
              <a:t>grande</a:t>
            </a:r>
            <a:r>
              <a:rPr lang="en-US"/>
              <a:t> 1024 </a:t>
            </a:r>
            <a:r>
              <a:rPr lang="en-US" err="1"/>
              <a:t>bit,g</a:t>
            </a:r>
            <a:r>
              <a:rPr lang="en-US"/>
              <a:t> è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radice</a:t>
            </a:r>
            <a:r>
              <a:rPr lang="en-US"/>
              <a:t> </a:t>
            </a:r>
            <a:r>
              <a:rPr lang="en-US" err="1"/>
              <a:t>primitiva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B45E-A010-8C58-EA1F-330C6201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2FD2-8E00-FB43-0381-A810EB211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69913-953B-999F-C318-3699B34C9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Prevenzione</a:t>
            </a:r>
            <a:r>
              <a:rPr lang="en-US"/>
              <a:t>: </a:t>
            </a:r>
            <a:r>
              <a:rPr lang="en-US" err="1"/>
              <a:t>autenticazione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AA29-AB1E-4E40-3F9A-8609EBA1B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L’utilizzo di SPIN e del linguaggio </a:t>
            </a:r>
            <a:r>
              <a:rPr lang="it-IT" err="1"/>
              <a:t>Promela</a:t>
            </a:r>
            <a:r>
              <a:rPr lang="it-IT"/>
              <a:t> si è rivelato inizialmente utile per </a:t>
            </a:r>
            <a:r>
              <a:rPr lang="it-IT" dirty="0"/>
              <a:t>modellare </a:t>
            </a:r>
            <a:r>
              <a:rPr lang="it-IT"/>
              <a:t>il protocollo concorrente Diffie–Hellman, grazie alla possibilità di descrivere </a:t>
            </a:r>
            <a:r>
              <a:rPr lang="it-IT" dirty="0"/>
              <a:t>in modo </a:t>
            </a:r>
            <a:r>
              <a:rPr lang="it-IT"/>
              <a:t>esplicito i processi (es. Alice, Bob, Intruder) e i canali di comunicazione, </a:t>
            </a:r>
            <a:r>
              <a:rPr lang="it-IT" dirty="0"/>
              <a:t>non ché di </a:t>
            </a:r>
            <a:r>
              <a:rPr lang="it-IT"/>
              <a:t>simulare lo scenario non deterministico di man-in-the-middle, senza doverci </a:t>
            </a:r>
            <a:r>
              <a:rPr lang="it-IT" dirty="0"/>
              <a:t>preoccupare </a:t>
            </a:r>
            <a:r>
              <a:rPr lang="it-IT"/>
              <a:t>di implementare i dettagli di basso livello del </a:t>
            </a:r>
            <a:r>
              <a:rPr lang="it-IT" dirty="0"/>
              <a:t>networking. Tuttavia</a:t>
            </a:r>
            <a:r>
              <a:rPr lang="it-IT"/>
              <a:t>, questa impostazione si è rivelata solo parzialmente adeguata rispetto </a:t>
            </a:r>
            <a:r>
              <a:rPr lang="it-IT" dirty="0"/>
              <a:t>agli obiettivi </a:t>
            </a:r>
            <a:r>
              <a:rPr lang="it-IT"/>
              <a:t>del nostro progetto. SPIN, infatti, è progettato per l’analisi della correttezza </a:t>
            </a:r>
            <a:r>
              <a:rPr lang="it-IT" dirty="0"/>
              <a:t>di sistemi </a:t>
            </a:r>
            <a:r>
              <a:rPr lang="it-IT"/>
              <a:t>concorrenti, ma presenta limiti significativi nel trattamento di aspetti crittografici simbolici. In particolare:• Aritmetica rudimentale: le operazioni modulari devono essere </a:t>
            </a:r>
            <a:r>
              <a:rPr lang="it-IT" err="1"/>
              <a:t>implementatetramite</a:t>
            </a:r>
            <a:r>
              <a:rPr lang="it-IT"/>
              <a:t> </a:t>
            </a:r>
            <a:r>
              <a:rPr lang="it-IT" err="1"/>
              <a:t>inline</a:t>
            </a:r>
            <a:r>
              <a:rPr lang="it-IT"/>
              <a:t> e cicli ripetuti, limitando la scala dei moduli e rendendo </a:t>
            </a:r>
            <a:r>
              <a:rPr lang="it-IT" err="1"/>
              <a:t>menoimmediata</a:t>
            </a:r>
            <a:r>
              <a:rPr lang="it-IT"/>
              <a:t> l’estensione a </a:t>
            </a:r>
            <a:r>
              <a:rPr lang="it-IT" err="1"/>
              <a:t>esponenziazioni</a:t>
            </a:r>
            <a:r>
              <a:rPr lang="it-IT"/>
              <a:t> reali su grandi numeri.• Stato finito: SPIN richiede che lo spazio degli stati sia finito e relativamente </a:t>
            </a:r>
            <a:r>
              <a:rPr lang="it-IT" err="1"/>
              <a:t>piccolo;la</a:t>
            </a:r>
            <a:r>
              <a:rPr lang="it-IT"/>
              <a:t> verifica di numerosi sessioni o di parametri grandi conduce rapidamente </a:t>
            </a:r>
            <a:r>
              <a:rPr lang="it-IT" err="1"/>
              <a:t>aun’esplosione</a:t>
            </a:r>
            <a:r>
              <a:rPr lang="it-IT"/>
              <a:t> combinatoria.• Assenza di teoria crittografica: non è possibile incorporare direttamente </a:t>
            </a:r>
            <a:r>
              <a:rPr lang="it-IT" err="1"/>
              <a:t>equazionidel</a:t>
            </a:r>
            <a:r>
              <a:rPr lang="it-IT"/>
              <a:t> Diffie–Hellman o ragionare su proprietà come la non invertibilità del </a:t>
            </a:r>
            <a:r>
              <a:rPr lang="it-IT" err="1"/>
              <a:t>logaritmodiscreto</a:t>
            </a:r>
            <a:r>
              <a:rPr lang="it-IT"/>
              <a:t> a livello </a:t>
            </a:r>
            <a:r>
              <a:rPr lang="it-IT" err="1"/>
              <a:t>simbolico.Queste</a:t>
            </a:r>
            <a:r>
              <a:rPr lang="it-IT"/>
              <a:t> limitazioni ci hanno spinto a integrare nel progetto lo strumento Tamarin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Questo modello è stato inserito per una limitazione di SPIN che abbiamo notato durante il progetto, ossia la difficoltà a modellare facilmente funzioni crittografiche reali; non essendo quindi in grado di analizzare la forza di una chiave, dobbiamo far uso di un modello simbolico come </a:t>
            </a:r>
            <a:r>
              <a:rPr lang="it-IT" err="1"/>
              <a:t>dolev-yao</a:t>
            </a:r>
            <a:r>
              <a:rPr lang="it-IT"/>
              <a:t>.</a:t>
            </a:r>
          </a:p>
          <a:p>
            <a:r>
              <a:rPr lang="it-IT"/>
              <a:t>l modello impone un vincolo cruciale: l’intruso non può infrangere le </a:t>
            </a:r>
            <a:r>
              <a:rPr lang="it-IT" err="1"/>
              <a:t>primitivecrittografiche</a:t>
            </a:r>
            <a:r>
              <a:rPr lang="it-IT"/>
              <a:t>, che sono trattate come funzioni perfette, ovvero non invertibili senza la chiave appropriata. Questa astrazione consente di separare l’analisi logica del </a:t>
            </a:r>
            <a:r>
              <a:rPr lang="it-IT" err="1"/>
              <a:t>protocollodalla</a:t>
            </a:r>
            <a:r>
              <a:rPr lang="it-IT"/>
              <a:t> sicurezza computazionale degli algoritmi crittografici, permettendo una </a:t>
            </a:r>
            <a:r>
              <a:rPr lang="it-IT" err="1"/>
              <a:t>verificasistematica</a:t>
            </a:r>
            <a:r>
              <a:rPr lang="it-IT"/>
              <a:t> delle proprietà strutturali e di confidenzialità.</a:t>
            </a:r>
          </a:p>
          <a:p>
            <a:endParaRPr lang="it-IT"/>
          </a:p>
          <a:p>
            <a:r>
              <a:rPr lang="it-IT"/>
              <a:t>L’adozione di questo modello nel nostro pro-getto risponde all’esigenza di analizzare il protocollo di Diffie–Hellman in un </a:t>
            </a:r>
            <a:r>
              <a:rPr lang="it-IT" err="1"/>
              <a:t>contestorealistico</a:t>
            </a:r>
            <a:r>
              <a:rPr lang="it-IT"/>
              <a:t> ma gestibile </a:t>
            </a:r>
            <a:r>
              <a:rPr lang="it-IT" err="1"/>
              <a:t>computazionalmente</a:t>
            </a:r>
            <a:r>
              <a:rPr lang="it-IT"/>
              <a:t>.</a:t>
            </a:r>
          </a:p>
          <a:p>
            <a:endParaRPr lang="it-IT"/>
          </a:p>
          <a:p>
            <a:r>
              <a:rPr lang="it-IT"/>
              <a:t>L’astrazione intrinseca del modello di </a:t>
            </a:r>
            <a:r>
              <a:rPr lang="it-IT" err="1"/>
              <a:t>Dolev-Yao</a:t>
            </a:r>
            <a:r>
              <a:rPr lang="it-IT"/>
              <a:t> è particolarmente vantaggiosa </a:t>
            </a:r>
            <a:r>
              <a:rPr lang="it-IT" err="1"/>
              <a:t>nelnostro</a:t>
            </a:r>
            <a:r>
              <a:rPr lang="it-IT"/>
              <a:t> caso, poiché il protocollo Diffie–Hellman si basa su operazioni </a:t>
            </a:r>
            <a:r>
              <a:rPr lang="it-IT" err="1"/>
              <a:t>matematicamentecomplesse</a:t>
            </a:r>
            <a:r>
              <a:rPr lang="it-IT"/>
              <a:t>, come l’</a:t>
            </a:r>
            <a:r>
              <a:rPr lang="it-IT" err="1"/>
              <a:t>esponenziazione</a:t>
            </a:r>
            <a:r>
              <a:rPr lang="it-IT"/>
              <a:t> modulare, la cui simulazione a basso livello </a:t>
            </a:r>
            <a:r>
              <a:rPr lang="it-IT" err="1"/>
              <a:t>ri-sulterebbe</a:t>
            </a:r>
            <a:r>
              <a:rPr lang="it-IT"/>
              <a:t> onerosa e poco informativa ai fini della verifica logica. Possiamo </a:t>
            </a:r>
            <a:r>
              <a:rPr lang="it-IT" err="1"/>
              <a:t>dunqueconcentrare</a:t>
            </a:r>
            <a:r>
              <a:rPr lang="it-IT"/>
              <a:t> l’attenzione sulle proprietà fondamentali di segretezza e </a:t>
            </a:r>
            <a:r>
              <a:rPr lang="it-IT" err="1"/>
              <a:t>autenticazione,verificando</a:t>
            </a:r>
            <a:r>
              <a:rPr lang="it-IT"/>
              <a:t> che la chiave condivisa tra le parti non venga esposta in alcuna delle </a:t>
            </a:r>
            <a:r>
              <a:rPr lang="it-IT" err="1"/>
              <a:t>confi-gurazioni</a:t>
            </a:r>
            <a:r>
              <a:rPr lang="it-IT"/>
              <a:t> esplorate dal modello, anche in presenza di un intruso con poteri massimi </a:t>
            </a:r>
            <a:r>
              <a:rPr lang="it-IT" err="1"/>
              <a:t>diosservazione</a:t>
            </a:r>
            <a:r>
              <a:rPr lang="it-IT"/>
              <a:t> e interferenza.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BEFF-0657-D768-D990-A5EA31DC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97358-FD68-0AE4-EDEA-D9939DF2B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EB052-32C5-05C5-6C3C-50B48DE1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 e G: Ha senso </a:t>
            </a:r>
            <a:r>
              <a:rPr lang="en-US" err="1"/>
              <a:t>inserirli</a:t>
            </a:r>
            <a:r>
              <a:rPr lang="en-US"/>
              <a:t> </a:t>
            </a:r>
            <a:r>
              <a:rPr lang="en-US" err="1"/>
              <a:t>manualmente</a:t>
            </a:r>
            <a:r>
              <a:rPr lang="en-US"/>
              <a:t> per 2 </a:t>
            </a:r>
            <a:r>
              <a:rPr lang="en-US" err="1"/>
              <a:t>motivi</a:t>
            </a:r>
            <a:r>
              <a:rPr lang="en-US"/>
              <a:t>: 1. </a:t>
            </a:r>
            <a:r>
              <a:rPr lang="en-US" err="1"/>
              <a:t>riduciamo</a:t>
            </a:r>
            <a:r>
              <a:rPr lang="en-US"/>
              <a:t> lo </a:t>
            </a:r>
            <a:r>
              <a:rPr lang="en-US" err="1"/>
              <a:t>spazio</a:t>
            </a:r>
            <a:r>
              <a:rPr lang="en-US"/>
              <a:t> </a:t>
            </a:r>
            <a:r>
              <a:rPr lang="en-US" err="1"/>
              <a:t>degli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esplorati</a:t>
            </a:r>
            <a:r>
              <a:rPr lang="en-US"/>
              <a:t> </a:t>
            </a:r>
            <a:r>
              <a:rPr lang="en-US" err="1"/>
              <a:t>andando</a:t>
            </a:r>
            <a:r>
              <a:rPr lang="en-US"/>
              <a:t> a </a:t>
            </a:r>
            <a:r>
              <a:rPr lang="en-US" err="1"/>
              <a:t>ridurre</a:t>
            </a:r>
            <a:r>
              <a:rPr lang="en-US"/>
              <a:t> il </a:t>
            </a:r>
            <a:r>
              <a:rPr lang="en-US" err="1"/>
              <a:t>costo</a:t>
            </a:r>
            <a:r>
              <a:rPr lang="en-US"/>
              <a:t> </a:t>
            </a:r>
            <a:r>
              <a:rPr lang="en-US" err="1"/>
              <a:t>computazionale</a:t>
            </a:r>
            <a:r>
              <a:rPr lang="en-US"/>
              <a:t> (</a:t>
            </a:r>
            <a:r>
              <a:rPr lang="en-US" err="1"/>
              <a:t>efficienza</a:t>
            </a:r>
            <a:r>
              <a:rPr lang="en-US"/>
              <a:t>) 2. non ci </a:t>
            </a:r>
            <a:r>
              <a:rPr lang="en-US" err="1"/>
              <a:t>interessa</a:t>
            </a:r>
            <a:r>
              <a:rPr lang="en-US"/>
              <a:t> </a:t>
            </a:r>
            <a:r>
              <a:rPr lang="en-US" err="1"/>
              <a:t>andare</a:t>
            </a:r>
            <a:r>
              <a:rPr lang="en-US"/>
              <a:t> a </a:t>
            </a:r>
            <a:r>
              <a:rPr lang="en-US" err="1"/>
              <a:t>studiare</a:t>
            </a:r>
            <a:r>
              <a:rPr lang="en-US"/>
              <a:t> </a:t>
            </a:r>
            <a:r>
              <a:rPr lang="en-US" err="1"/>
              <a:t>l’algoritmo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genera p e g.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Modexp</a:t>
            </a:r>
            <a:r>
              <a:rPr lang="en-US"/>
              <a:t>: </a:t>
            </a:r>
            <a:r>
              <a:rPr lang="it-IT" b="1"/>
              <a:t>Limitazioni del linguaggio </a:t>
            </a:r>
            <a:r>
              <a:rPr lang="it-IT" b="1" err="1"/>
              <a:t>Promela</a:t>
            </a:r>
            <a:r>
              <a:rPr lang="it-IT" b="1"/>
              <a:t>: </a:t>
            </a:r>
            <a:r>
              <a:rPr lang="it-IT" err="1"/>
              <a:t>Promela</a:t>
            </a:r>
            <a:r>
              <a:rPr lang="it-IT"/>
              <a:t> non ha un operatore nativo per la potenza o per la potenza modulare, né librerie matematiche avanzate: bisogna per forza “manualmente” codificare il ciclo di moltiplicazioni e riduzioni modulo P. </a:t>
            </a:r>
          </a:p>
          <a:p>
            <a:r>
              <a:rPr lang="it-IT" b="1"/>
              <a:t>               Controllo dello state-</a:t>
            </a:r>
            <a:r>
              <a:rPr lang="it-IT" b="1" err="1"/>
              <a:t>space</a:t>
            </a:r>
            <a:r>
              <a:rPr lang="it-IT" b="1"/>
              <a:t> e ottimizzazioni: </a:t>
            </a:r>
            <a:r>
              <a:rPr lang="it-IT"/>
              <a:t>Dichiarando </a:t>
            </a:r>
            <a:r>
              <a:rPr lang="it-IT" err="1"/>
              <a:t>modexp</a:t>
            </a:r>
            <a:r>
              <a:rPr lang="it-IT"/>
              <a:t> come </a:t>
            </a:r>
            <a:r>
              <a:rPr lang="it-IT" err="1"/>
              <a:t>inline</a:t>
            </a:r>
            <a:r>
              <a:rPr lang="it-IT"/>
              <a:t>, Spin sostituirà il “corpo” della funzione direttamente dove viene chiamata, senza l’overhead di una chiamata vera e propria, ma mantenendo comunque la logica concentrata in un singolo blocco. Questo permette di mantenere contenuto lo spazio degli stati (la transizione è un unico blocco di istruzioni) senza perdere chiarezza.</a:t>
            </a:r>
          </a:p>
          <a:p>
            <a:r>
              <a:rPr lang="en-US"/>
              <a:t> </a:t>
            </a:r>
          </a:p>
          <a:p>
            <a:r>
              <a:rPr lang="en-US"/>
              <a:t>Canali di </a:t>
            </a:r>
            <a:r>
              <a:rPr lang="en-US" err="1"/>
              <a:t>comunicazione</a:t>
            </a:r>
            <a:r>
              <a:rPr lang="en-US"/>
              <a:t>: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distinta</a:t>
            </a:r>
            <a:r>
              <a:rPr lang="en-US"/>
              <a:t> </a:t>
            </a:r>
            <a:r>
              <a:rPr lang="en-US" err="1"/>
              <a:t>ognuno</a:t>
            </a:r>
            <a:r>
              <a:rPr lang="en-US"/>
              <a:t> per ogni </a:t>
            </a:r>
            <a:r>
              <a:rPr lang="en-US" err="1"/>
              <a:t>canale</a:t>
            </a:r>
            <a:r>
              <a:rPr lang="en-US"/>
              <a:t>; è giusto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vengano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esplicita</a:t>
            </a:r>
            <a:r>
              <a:rPr lang="en-US"/>
              <a:t> </a:t>
            </a:r>
            <a:r>
              <a:rPr lang="en-US" err="1"/>
              <a:t>perchè</a:t>
            </a:r>
            <a:r>
              <a:rPr lang="en-US"/>
              <a:t> </a:t>
            </a:r>
            <a:r>
              <a:rPr lang="en-US" err="1"/>
              <a:t>l’attacco</a:t>
            </a:r>
            <a:r>
              <a:rPr lang="en-US"/>
              <a:t> MITM </a:t>
            </a:r>
            <a:r>
              <a:rPr lang="en-US" err="1"/>
              <a:t>presuppone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</a:t>
            </a:r>
            <a:r>
              <a:rPr lang="en-US" err="1"/>
              <a:t>soggetto</a:t>
            </a:r>
            <a:r>
              <a:rPr lang="en-US"/>
              <a:t> </a:t>
            </a:r>
            <a:r>
              <a:rPr lang="en-US" err="1"/>
              <a:t>malevolo</a:t>
            </a:r>
            <a:r>
              <a:rPr lang="en-US"/>
              <a:t> </a:t>
            </a:r>
            <a:r>
              <a:rPr lang="en-US" err="1"/>
              <a:t>interrompa</a:t>
            </a:r>
            <a:r>
              <a:rPr lang="en-US"/>
              <a:t> la </a:t>
            </a:r>
            <a:r>
              <a:rPr lang="en-US" err="1"/>
              <a:t>comunicazione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A e B e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metta</a:t>
            </a:r>
            <a:r>
              <a:rPr lang="en-US"/>
              <a:t> </a:t>
            </a:r>
            <a:r>
              <a:rPr lang="en-US" err="1"/>
              <a:t>immezzo</a:t>
            </a:r>
            <a:r>
              <a:rPr lang="en-US"/>
              <a:t> a </a:t>
            </a:r>
            <a:r>
              <a:rPr lang="en-US" err="1"/>
              <a:t>questi</a:t>
            </a:r>
            <a:r>
              <a:rPr lang="en-US"/>
              <a:t> due </a:t>
            </a:r>
            <a:r>
              <a:rPr lang="en-US" err="1"/>
              <a:t>canali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Chiavi</a:t>
            </a:r>
            <a:r>
              <a:rPr lang="en-US"/>
              <a:t>/flag: le </a:t>
            </a:r>
            <a:r>
              <a:rPr lang="en-US" err="1"/>
              <a:t>utilizziamo</a:t>
            </a:r>
            <a:r>
              <a:rPr lang="en-US"/>
              <a:t> per </a:t>
            </a:r>
            <a:r>
              <a:rPr lang="en-US" err="1"/>
              <a:t>segnalare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un </a:t>
            </a:r>
            <a:r>
              <a:rPr lang="en-US" err="1"/>
              <a:t>processo</a:t>
            </a:r>
            <a:r>
              <a:rPr lang="en-US"/>
              <a:t> ha finito in maniera tale da </a:t>
            </a:r>
            <a:r>
              <a:rPr lang="en-US" err="1"/>
              <a:t>confrontare</a:t>
            </a:r>
            <a:r>
              <a:rPr lang="en-US"/>
              <a:t> le </a:t>
            </a:r>
            <a:r>
              <a:rPr lang="en-US" err="1"/>
              <a:t>chiavi</a:t>
            </a:r>
            <a:r>
              <a:rPr lang="en-US"/>
              <a:t> </a:t>
            </a:r>
            <a:r>
              <a:rPr lang="en-US" err="1"/>
              <a:t>calcolate</a:t>
            </a:r>
            <a:r>
              <a:rPr lang="en-US"/>
              <a:t> e </a:t>
            </a:r>
            <a:r>
              <a:rPr lang="en-US" err="1"/>
              <a:t>provare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MITM attack </a:t>
            </a:r>
            <a:r>
              <a:rPr lang="en-US" err="1"/>
              <a:t>haavuto</a:t>
            </a:r>
            <a:r>
              <a:rPr lang="en-US"/>
              <a:t> </a:t>
            </a:r>
            <a:r>
              <a:rPr lang="en-US" err="1"/>
              <a:t>successo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8F625-9AE9-7C1B-08B2-FE6B9D6C1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FDEF-A26D-E08B-4101-3CF15691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AD9DF-3904-A11C-2A8F-AEC38740C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9BDC7-6AB7-CD9C-8AED-EB716199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B373-BF52-728E-921D-58F9F6F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hyperlink" Target="https://github.com/SbattellaMattia/FormalVerification/blob/main/TAMARIN_Verification/DH.spthy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SbattellaMattia/FormalVerification/blob/main/SPIN_Verification/DH.p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72761" y="80914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del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Diffie-Hellman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1272761" y="6850589"/>
            <a:ext cx="125379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 del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corso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Operativi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Dedicati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Realizzato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da 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Sbattella 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Jacopo </a:t>
            </a:r>
            <a:r>
              <a:rPr lang="en-US" sz="24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Coloccioni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Anno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Accademico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2024-2025.</a:t>
            </a:r>
            <a:endParaRPr lang="en-US" sz="2400"/>
          </a:p>
        </p:txBody>
      </p:sp>
      <p:sp>
        <p:nvSpPr>
          <p:cNvPr id="5" name="Text 2"/>
          <p:cNvSpPr/>
          <p:nvPr/>
        </p:nvSpPr>
        <p:spPr>
          <a:xfrm>
            <a:off x="1272761" y="3209076"/>
            <a:ext cx="6550440" cy="2085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approfondisce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particolare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per lo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simmetriche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gli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SPIN e Tamarin.</a:t>
            </a:r>
            <a:endParaRPr lang="en-US" sz="24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DF79CD-00A0-EB4C-7FBC-230000A53956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BDD299-1C46-1451-030C-A530AA98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837"/>
                    </a14:imgEffect>
                    <a14:imgEffect>
                      <a14:saturation sat="45000"/>
                    </a14:imgEffect>
                    <a14:imgEffect>
                      <a14:brightnessContrast bright="69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9181" y="1016108"/>
            <a:ext cx="4981576" cy="171241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601" y="62686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 Formale con SPIN: Risultati</a:t>
            </a:r>
            <a:endParaRPr lang="en-US" sz="3450"/>
          </a:p>
        </p:txBody>
      </p:sp>
      <p:sp>
        <p:nvSpPr>
          <p:cNvPr id="3" name="Text 1"/>
          <p:cNvSpPr/>
          <p:nvPr/>
        </p:nvSpPr>
        <p:spPr>
          <a:xfrm>
            <a:off x="730210" y="1412319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81" y="2661394"/>
            <a:ext cx="5968819" cy="249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D937C94-649C-D305-8D7C-D96A16C7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39" y="5378805"/>
            <a:ext cx="5068007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34FF757F-0C3B-B1B8-2E56-761F962F2B5A}"/>
              </a:ext>
            </a:extLst>
          </p:cNvPr>
          <p:cNvSpPr/>
          <p:nvPr/>
        </p:nvSpPr>
        <p:spPr>
          <a:xfrm>
            <a:off x="525816" y="2465444"/>
            <a:ext cx="7134454" cy="289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ed Alice hanno la stessa  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 Bob hanno la stessa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❌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Alice e Bob hanno chiavi 					differenti</a:t>
            </a: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9F1E605-7305-CFF7-AB71-4189CDEB0F9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744-10B4-8FE0-178F-95252127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11AEFEA-5DFE-09B9-608E-6C1ADC5C1D6B}"/>
              </a:ext>
            </a:extLst>
          </p:cNvPr>
          <p:cNvSpPr/>
          <p:nvPr/>
        </p:nvSpPr>
        <p:spPr>
          <a:xfrm>
            <a:off x="919019" y="811558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C12F1D7-27C6-4C42-70AC-AE72D58DE021}"/>
              </a:ext>
            </a:extLst>
          </p:cNvPr>
          <p:cNvSpPr/>
          <p:nvPr/>
        </p:nvSpPr>
        <p:spPr>
          <a:xfrm>
            <a:off x="919019" y="1364722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1B11E87E-272D-E19F-A01F-B592A73E9FE5}"/>
              </a:ext>
            </a:extLst>
          </p:cNvPr>
          <p:cNvSpPr/>
          <p:nvPr/>
        </p:nvSpPr>
        <p:spPr>
          <a:xfrm>
            <a:off x="919018" y="1778116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E7145C-68EC-4F83-F546-1959D37B4D18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C1AE879-00A8-31CE-3AAD-86DBB12AC0A7}"/>
              </a:ext>
            </a:extLst>
          </p:cNvPr>
          <p:cNvSpPr/>
          <p:nvPr/>
        </p:nvSpPr>
        <p:spPr>
          <a:xfrm>
            <a:off x="919019" y="48184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FE1E7E4-CA7A-51B4-39DA-7B5750CD6F52}"/>
              </a:ext>
            </a:extLst>
          </p:cNvPr>
          <p:cNvSpPr/>
          <p:nvPr/>
        </p:nvSpPr>
        <p:spPr>
          <a:xfrm>
            <a:off x="919019" y="67196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01B044F5-EAAE-962F-025B-594DB4BB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91598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319BCCF-CBFF-7EE6-6E9A-C9AFEA61672E}"/>
              </a:ext>
            </a:extLst>
          </p:cNvPr>
          <p:cNvSpPr/>
          <p:nvPr/>
        </p:nvSpPr>
        <p:spPr>
          <a:xfrm>
            <a:off x="10464961" y="87680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E3D81F4B-B361-A2D6-E92B-0912896968B5}"/>
              </a:ext>
            </a:extLst>
          </p:cNvPr>
          <p:cNvSpPr/>
          <p:nvPr/>
        </p:nvSpPr>
        <p:spPr>
          <a:xfrm>
            <a:off x="10464961" y="91950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61B97139-710B-DDFA-604C-53839AE9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91448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9EB93B88-0449-9C4F-CC08-E715A5AF4EDE}"/>
              </a:ext>
            </a:extLst>
          </p:cNvPr>
          <p:cNvSpPr/>
          <p:nvPr/>
        </p:nvSpPr>
        <p:spPr>
          <a:xfrm>
            <a:off x="2335376" y="87680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B4B2DD83-5883-68DD-B30F-5F8C1236B988}"/>
              </a:ext>
            </a:extLst>
          </p:cNvPr>
          <p:cNvSpPr/>
          <p:nvPr/>
        </p:nvSpPr>
        <p:spPr>
          <a:xfrm>
            <a:off x="2335376" y="95165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FDAE263-0D3D-CF85-AC88-BC66E0B2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91448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B302075E-82A7-103D-8B50-33D5DAAC64D2}"/>
              </a:ext>
            </a:extLst>
          </p:cNvPr>
          <p:cNvSpPr/>
          <p:nvPr/>
        </p:nvSpPr>
        <p:spPr>
          <a:xfrm>
            <a:off x="6350854" y="87680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6860E2A7-936E-2EE4-C225-AE16F9C1503C}"/>
              </a:ext>
            </a:extLst>
          </p:cNvPr>
          <p:cNvSpPr/>
          <p:nvPr/>
        </p:nvSpPr>
        <p:spPr>
          <a:xfrm>
            <a:off x="6350854" y="95165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0FFA4D65-34F3-F6D7-C861-A22DB3390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2604905"/>
            <a:ext cx="1311144" cy="13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1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99BF0-361B-EBD4-23BA-A37B9937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A950EDC-8AAE-509A-3B76-BB173C1BB0A9}"/>
              </a:ext>
            </a:extLst>
          </p:cNvPr>
          <p:cNvSpPr/>
          <p:nvPr/>
        </p:nvSpPr>
        <p:spPr>
          <a:xfrm>
            <a:off x="919019" y="-3150842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8D944F-7833-68ED-C080-08E71F5793F3}"/>
              </a:ext>
            </a:extLst>
          </p:cNvPr>
          <p:cNvSpPr/>
          <p:nvPr/>
        </p:nvSpPr>
        <p:spPr>
          <a:xfrm>
            <a:off x="919019" y="-2597678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BE37E139-E6CB-F9BE-93CD-755C16F7A54A}"/>
              </a:ext>
            </a:extLst>
          </p:cNvPr>
          <p:cNvSpPr/>
          <p:nvPr/>
        </p:nvSpPr>
        <p:spPr>
          <a:xfrm>
            <a:off x="919018" y="-2184284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F8A757D-3174-77FD-ED1E-996763D4D0CB}"/>
              </a:ext>
            </a:extLst>
          </p:cNvPr>
          <p:cNvSpPr/>
          <p:nvPr/>
        </p:nvSpPr>
        <p:spPr>
          <a:xfrm>
            <a:off x="12815888" y="37528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E81A47F-4A25-D3FF-DEE9-E580FD11E54B}"/>
              </a:ext>
            </a:extLst>
          </p:cNvPr>
          <p:cNvSpPr/>
          <p:nvPr/>
        </p:nvSpPr>
        <p:spPr>
          <a:xfrm>
            <a:off x="919019" y="8560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79748CF-34CA-360A-4BC7-A43603ABFD52}"/>
              </a:ext>
            </a:extLst>
          </p:cNvPr>
          <p:cNvSpPr/>
          <p:nvPr/>
        </p:nvSpPr>
        <p:spPr>
          <a:xfrm>
            <a:off x="919019" y="27572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ACE3F86-F339-F40B-A764-3CC3665D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51974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62C7068-9FD4-1B9D-93FE-FAED3899DE02}"/>
              </a:ext>
            </a:extLst>
          </p:cNvPr>
          <p:cNvSpPr/>
          <p:nvPr/>
        </p:nvSpPr>
        <p:spPr>
          <a:xfrm>
            <a:off x="10464961" y="48056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6AA95DE-784F-D652-F4F1-70D815330B42}"/>
              </a:ext>
            </a:extLst>
          </p:cNvPr>
          <p:cNvSpPr/>
          <p:nvPr/>
        </p:nvSpPr>
        <p:spPr>
          <a:xfrm>
            <a:off x="10464961" y="52326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20DB65B0-A566-DBEB-2390-12BECF6C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51824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DC7AFF9F-D4D9-8EA0-0F2E-AD00AC9DDED5}"/>
              </a:ext>
            </a:extLst>
          </p:cNvPr>
          <p:cNvSpPr/>
          <p:nvPr/>
        </p:nvSpPr>
        <p:spPr>
          <a:xfrm>
            <a:off x="2335376" y="48056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483B27E-8A2E-9C5D-8B7C-743D90BED227}"/>
              </a:ext>
            </a:extLst>
          </p:cNvPr>
          <p:cNvSpPr/>
          <p:nvPr/>
        </p:nvSpPr>
        <p:spPr>
          <a:xfrm>
            <a:off x="2335376" y="55541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A7A2FE37-0EE5-E344-7CC0-1DAEC888C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51824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466B3309-28AE-FDEB-5E81-61818D85F22D}"/>
              </a:ext>
            </a:extLst>
          </p:cNvPr>
          <p:cNvSpPr/>
          <p:nvPr/>
        </p:nvSpPr>
        <p:spPr>
          <a:xfrm>
            <a:off x="6350854" y="48056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79F3799-4D3A-1840-A967-BC65CC6B86D0}"/>
              </a:ext>
            </a:extLst>
          </p:cNvPr>
          <p:cNvSpPr/>
          <p:nvPr/>
        </p:nvSpPr>
        <p:spPr>
          <a:xfrm>
            <a:off x="6350854" y="55541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EE468A2D-7236-6874-DBC8-676D866F5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-1357495"/>
            <a:ext cx="1311144" cy="13451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E94D985-AF36-5373-DB61-009C461231BE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5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CE491EE-D310-F819-D1CF-CD055E006238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hape 3">
            <a:extLst>
              <a:ext uri="{FF2B5EF4-FFF2-40B4-BE49-F238E27FC236}">
                <a16:creationId xmlns:a16="http://schemas.microsoft.com/office/drawing/2014/main" id="{DD3FACBF-86CD-DB50-3B02-EF63E842158C}"/>
              </a:ext>
            </a:extLst>
          </p:cNvPr>
          <p:cNvSpPr/>
          <p:nvPr/>
        </p:nvSpPr>
        <p:spPr>
          <a:xfrm>
            <a:off x="7460624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1B15565E-0E55-35FB-2210-08FE4A176327}"/>
              </a:ext>
            </a:extLst>
          </p:cNvPr>
          <p:cNvSpPr/>
          <p:nvPr/>
        </p:nvSpPr>
        <p:spPr>
          <a:xfrm>
            <a:off x="7460625" y="4916610"/>
            <a:ext cx="6411817" cy="288512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7" name="Shape 3">
            <a:extLst>
              <a:ext uri="{FF2B5EF4-FFF2-40B4-BE49-F238E27FC236}">
                <a16:creationId xmlns:a16="http://schemas.microsoft.com/office/drawing/2014/main" id="{4CE95EB3-FE16-C5CD-55D2-75A58F99E0D3}"/>
              </a:ext>
            </a:extLst>
          </p:cNvPr>
          <p:cNvSpPr/>
          <p:nvPr/>
        </p:nvSpPr>
        <p:spPr>
          <a:xfrm>
            <a:off x="757958" y="4916610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00A2B08B-5801-9536-B245-8C1E848D6336}"/>
              </a:ext>
            </a:extLst>
          </p:cNvPr>
          <p:cNvSpPr/>
          <p:nvPr/>
        </p:nvSpPr>
        <p:spPr>
          <a:xfrm>
            <a:off x="757959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2" name="Text 0"/>
          <p:cNvSpPr/>
          <p:nvPr/>
        </p:nvSpPr>
        <p:spPr>
          <a:xfrm>
            <a:off x="757958" y="655546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1085650" y="2844895"/>
            <a:ext cx="5915979" cy="1613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5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Esplorazione dello spazio degli stati: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2304 stati esplorati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(un </a:t>
            </a:r>
            <a:r>
              <a:rPr lang="it-IT" sz="2000" b="1" err="1">
                <a:solidFill>
                  <a:srgbClr val="CFCBBF"/>
                </a:solidFill>
                <a:latin typeface="Raleway" pitchFamily="2" charset="0"/>
              </a:rPr>
              <a:t>multiset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di fatti logici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Tempo di esecuzione ≈ 4 minuti e 20 secondi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Complessità esponenziale per combinazioni </a:t>
            </a:r>
          </a:p>
          <a:p>
            <a:pPr>
              <a:lnSpc>
                <a:spcPts val="1550"/>
              </a:lnSpc>
            </a:pP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   possibili</a:t>
            </a: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5FD9A448-1B19-A218-6FCD-6C15642B546E}"/>
              </a:ext>
            </a:extLst>
          </p:cNvPr>
          <p:cNvSpPr/>
          <p:nvPr/>
        </p:nvSpPr>
        <p:spPr>
          <a:xfrm>
            <a:off x="7585750" y="2873470"/>
            <a:ext cx="6096587" cy="1258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Significato dei suffissi numerici (.10, .20, ecc.):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Non sono valori numerici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Identificano istanze univoche nella trace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Necessari per distinguere sessioni parallele</a:t>
            </a: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48BF7AB5-9593-47D3-C498-B71C8592D523}"/>
              </a:ext>
            </a:extLst>
          </p:cNvPr>
          <p:cNvSpPr/>
          <p:nvPr/>
        </p:nvSpPr>
        <p:spPr>
          <a:xfrm>
            <a:off x="7766280" y="6133746"/>
            <a:ext cx="5916057" cy="1394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Vantaggi della notazione: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Tracciabilità delle variabili nel tempo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Riconoscimento delle dipendenze causali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Verifica precisa della manipolazione di segreti</a:t>
            </a:r>
            <a:endParaRPr lang="en-US" sz="2000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28" name="Elemento grafico 27" descr="Appunti con riempimento a tinta unita">
            <a:extLst>
              <a:ext uri="{FF2B5EF4-FFF2-40B4-BE49-F238E27FC236}">
                <a16:creationId xmlns:a16="http://schemas.microsoft.com/office/drawing/2014/main" id="{0A9D561B-43DC-D183-D179-A5D489E9F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866" y="5010667"/>
            <a:ext cx="1260000" cy="1260000"/>
          </a:xfrm>
          <a:prstGeom prst="rect">
            <a:avLst/>
          </a:prstGeom>
        </p:spPr>
      </p:pic>
      <p:pic>
        <p:nvPicPr>
          <p:cNvPr id="30" name="Elemento grafico 29" descr="Connesso con riempimento a tinta unita">
            <a:extLst>
              <a:ext uri="{FF2B5EF4-FFF2-40B4-BE49-F238E27FC236}">
                <a16:creationId xmlns:a16="http://schemas.microsoft.com/office/drawing/2014/main" id="{58F4FFD9-0812-5105-B5A1-6C4287A96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67" y="1719898"/>
            <a:ext cx="1260000" cy="1260000"/>
          </a:xfrm>
          <a:prstGeom prst="rect">
            <a:avLst/>
          </a:prstGeom>
        </p:spPr>
      </p:pic>
      <p:pic>
        <p:nvPicPr>
          <p:cNvPr id="32" name="Elemento grafico 31" descr="Aggiungere con riempimento a tinta unita">
            <a:extLst>
              <a:ext uri="{FF2B5EF4-FFF2-40B4-BE49-F238E27FC236}">
                <a16:creationId xmlns:a16="http://schemas.microsoft.com/office/drawing/2014/main" id="{869A5B55-C5F0-B34E-D198-E2FD338E5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6533" y="4916610"/>
            <a:ext cx="1260000" cy="1260000"/>
          </a:xfrm>
          <a:prstGeom prst="rect">
            <a:avLst/>
          </a:prstGeom>
        </p:spPr>
      </p:pic>
      <p:pic>
        <p:nvPicPr>
          <p:cNvPr id="34" name="Elemento grafico 33" descr="Virgoletta chiusa con riempimento a tinta unita">
            <a:extLst>
              <a:ext uri="{FF2B5EF4-FFF2-40B4-BE49-F238E27FC236}">
                <a16:creationId xmlns:a16="http://schemas.microsoft.com/office/drawing/2014/main" id="{D3598D2B-4E9B-433D-B8D5-CD4CCE4CD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532" y="1719898"/>
            <a:ext cx="1260000" cy="1260000"/>
          </a:xfrm>
          <a:prstGeom prst="rect">
            <a:avLst/>
          </a:prstGeom>
        </p:spPr>
      </p:pic>
      <p:pic>
        <p:nvPicPr>
          <p:cNvPr id="9" name="Elemento grafico 8" descr="Informazioni con riempimento a tinta unita">
            <a:extLst>
              <a:ext uri="{FF2B5EF4-FFF2-40B4-BE49-F238E27FC236}">
                <a16:creationId xmlns:a16="http://schemas.microsoft.com/office/drawing/2014/main" id="{5DFC336C-B5A3-E7D7-6298-197A13679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7488" y="516717"/>
            <a:ext cx="533640" cy="53364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35FE70-7983-65E7-6A8A-2437AD73AFFC}"/>
              </a:ext>
            </a:extLst>
          </p:cNvPr>
          <p:cNvSpPr txBox="1"/>
          <p:nvPr/>
        </p:nvSpPr>
        <p:spPr>
          <a:xfrm>
            <a:off x="10994571" y="523014"/>
            <a:ext cx="287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Il codice completo è consultabile al seguente 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  <a:hlinkClick r:id="rId13"/>
              </a:rPr>
              <a:t>link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 .</a:t>
            </a:r>
            <a:endParaRPr lang="it-IT" sz="1400">
              <a:latin typeface="Raleway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E957C5-F49B-F2C3-C3E1-835EA04480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916" y="6176610"/>
            <a:ext cx="6072142" cy="1585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8C95-B805-F53E-062F-F482D292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4A444AB-945D-63A6-ABA6-F7F460C97ECC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A87750E-24E4-72F0-CF88-F1357FC989EA}"/>
              </a:ext>
            </a:extLst>
          </p:cNvPr>
          <p:cNvSpPr/>
          <p:nvPr/>
        </p:nvSpPr>
        <p:spPr>
          <a:xfrm>
            <a:off x="3250241" y="859555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vs Tamarin</a:t>
            </a:r>
            <a:endParaRPr lang="en-US" sz="440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1EF74D0-21F6-E96C-DD9C-68802C48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35597"/>
              </p:ext>
            </p:extLst>
          </p:nvPr>
        </p:nvGraphicFramePr>
        <p:xfrm>
          <a:off x="438347" y="1778412"/>
          <a:ext cx="13753704" cy="5937671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4136076168"/>
                    </a:ext>
                  </a:extLst>
                </a:gridCol>
                <a:gridCol w="5186362">
                  <a:extLst>
                    <a:ext uri="{9D8B030D-6E8A-4147-A177-3AD203B41FA5}">
                      <a16:colId xmlns:a16="http://schemas.microsoft.com/office/drawing/2014/main" val="2580363014"/>
                    </a:ext>
                  </a:extLst>
                </a:gridCol>
                <a:gridCol w="5095479">
                  <a:extLst>
                    <a:ext uri="{9D8B030D-6E8A-4147-A177-3AD203B41FA5}">
                      <a16:colId xmlns:a16="http://schemas.microsoft.com/office/drawing/2014/main" val="254869758"/>
                    </a:ext>
                  </a:extLst>
                </a:gridCol>
              </a:tblGrid>
              <a:tr h="516726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Caratteristica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SPIN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Tamarin </a:t>
                      </a:r>
                      <a:r>
                        <a:rPr lang="it-IT" sz="2000" b="1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Prover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4268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Logica usata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LTL (Logica Temporale Lineare)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FOL (Logica del Primo Ordine) + Tempo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16068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sistema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Interleaving</a:t>
                      </a:r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 esplicito degli stati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Multiset di fatti + regole di riscrittura simbolica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66641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Concetto di stato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Valori concreti delle variabili di processo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Configurazione simbolica di fatti (multiset)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2524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Approccio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 checking esplicito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Dimostrazione simbolica con proof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50642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Adatto per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Concorrenza, mutua esclusione, proprietà LTL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Sicurezza, segretezza, autenticazione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765803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attaccante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Non incluso: va modellato manualmente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Incluso nativamente: modello Dolev-Yao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10155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Traccia prodotta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concreta di stati e transizioni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simbolica di eventi e riscritture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21470"/>
                  </a:ext>
                </a:extLst>
              </a:tr>
            </a:tbl>
          </a:graphicData>
        </a:graphic>
      </p:graphicFrame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E950B1-E8BF-95C2-4F33-78C9A3AB9B57}"/>
              </a:ext>
            </a:extLst>
          </p:cNvPr>
          <p:cNvCxnSpPr>
            <a:cxnSpLocks/>
          </p:cNvCxnSpPr>
          <p:nvPr/>
        </p:nvCxnSpPr>
        <p:spPr>
          <a:xfrm>
            <a:off x="438347" y="2300287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6525FAE-0116-94BB-A957-6F38C1438809}"/>
              </a:ext>
            </a:extLst>
          </p:cNvPr>
          <p:cNvCxnSpPr>
            <a:cxnSpLocks/>
          </p:cNvCxnSpPr>
          <p:nvPr/>
        </p:nvCxnSpPr>
        <p:spPr>
          <a:xfrm>
            <a:off x="438348" y="300990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372D5-06C6-859D-AE97-6D0FC9600637}"/>
              </a:ext>
            </a:extLst>
          </p:cNvPr>
          <p:cNvCxnSpPr>
            <a:cxnSpLocks/>
          </p:cNvCxnSpPr>
          <p:nvPr/>
        </p:nvCxnSpPr>
        <p:spPr>
          <a:xfrm>
            <a:off x="438348" y="3895733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2E4F6B0-4319-0801-2902-0B5F654CF42F}"/>
              </a:ext>
            </a:extLst>
          </p:cNvPr>
          <p:cNvCxnSpPr>
            <a:cxnSpLocks/>
          </p:cNvCxnSpPr>
          <p:nvPr/>
        </p:nvCxnSpPr>
        <p:spPr>
          <a:xfrm>
            <a:off x="438348" y="46577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A43F0C2-951E-80F8-BFCA-3C06306D9FCB}"/>
              </a:ext>
            </a:extLst>
          </p:cNvPr>
          <p:cNvCxnSpPr>
            <a:cxnSpLocks/>
          </p:cNvCxnSpPr>
          <p:nvPr/>
        </p:nvCxnSpPr>
        <p:spPr>
          <a:xfrm>
            <a:off x="438348" y="5372099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E8C2C0-FE4F-A812-676A-A759E5E776E2}"/>
              </a:ext>
            </a:extLst>
          </p:cNvPr>
          <p:cNvCxnSpPr>
            <a:cxnSpLocks/>
          </p:cNvCxnSpPr>
          <p:nvPr/>
        </p:nvCxnSpPr>
        <p:spPr>
          <a:xfrm>
            <a:off x="438348" y="62579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A98C9FA-B18C-2F00-6E4C-F688DFDAB539}"/>
              </a:ext>
            </a:extLst>
          </p:cNvPr>
          <p:cNvCxnSpPr>
            <a:cxnSpLocks/>
          </p:cNvCxnSpPr>
          <p:nvPr/>
        </p:nvCxnSpPr>
        <p:spPr>
          <a:xfrm>
            <a:off x="438348" y="700087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EBACF79-6404-8047-393C-4E306FD91DC1}"/>
              </a:ext>
            </a:extLst>
          </p:cNvPr>
          <p:cNvCxnSpPr>
            <a:cxnSpLocks/>
          </p:cNvCxnSpPr>
          <p:nvPr/>
        </p:nvCxnSpPr>
        <p:spPr>
          <a:xfrm flipV="1">
            <a:off x="3829059" y="1778412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33A1DC4-C35C-E32A-F033-A511422BE10D}"/>
              </a:ext>
            </a:extLst>
          </p:cNvPr>
          <p:cNvCxnSpPr>
            <a:cxnSpLocks/>
          </p:cNvCxnSpPr>
          <p:nvPr/>
        </p:nvCxnSpPr>
        <p:spPr>
          <a:xfrm flipV="1">
            <a:off x="9015431" y="1806988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87F6-E381-7DA8-E754-447014E9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B435E28-808E-5A87-96E9-1C8D69FD8298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dell'autenticazione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B29FF377-3DFE-6CE8-2109-32E12F4C0323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A5FA0F-80DE-0E05-00FF-C03C67AC0622}"/>
              </a:ext>
            </a:extLst>
          </p:cNvPr>
          <p:cNvSpPr txBox="1"/>
          <p:nvPr/>
        </p:nvSpPr>
        <p:spPr>
          <a:xfrm>
            <a:off x="145130" y="2068086"/>
            <a:ext cx="764430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autenticazione: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#i. Commit('A','B')@i &amp; not(Ex #j. Commit('B','A')@j)")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('A','B') ma non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('B','A’)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Verifica una comunicazione unilaterale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autenticazione compromessa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Alice crede di comunicare con Bob, ma Bob non partecipa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9B1E43D-9B45-F199-5594-B04365BA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06" y="1769469"/>
            <a:ext cx="6266927" cy="4690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14DA4FF-D277-D023-4DAA-EC68644B4D22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74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2A762-28A7-64A7-C807-50851EA7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9DB8C2-50F2-989A-3141-E5FAAFA701DB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67D65FA8-0902-5300-AF44-A3C10E1A7EB6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1F5538B-C4E3-6661-C8AC-4F4011A2ADBE}"/>
              </a:ext>
            </a:extLst>
          </p:cNvPr>
          <p:cNvSpPr txBox="1"/>
          <p:nvPr/>
        </p:nvSpPr>
        <p:spPr>
          <a:xfrm>
            <a:off x="232757" y="2068086"/>
            <a:ext cx="86112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segretezza: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k #i. Key('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A','B',k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)@i &amp; K(k)@i")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Key('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A','B',k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 e K(k)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L’attaccante conosce la chiave segreta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Conseguenza: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chiave segreta esposta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La chiave condivisa è nota a un agente non autorizzato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4255E8-3C79-BBF0-AD9C-8FA2F351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7" y="1678509"/>
            <a:ext cx="6813926" cy="4872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9EE679-DA22-1353-8D83-D46BA10803A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A41-C8CB-44B6-17F7-AFA44387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C9E62A-337D-AA1B-03F7-D5DF9CE2F358}"/>
              </a:ext>
            </a:extLst>
          </p:cNvPr>
          <p:cNvSpPr/>
          <p:nvPr/>
        </p:nvSpPr>
        <p:spPr>
          <a:xfrm>
            <a:off x="476369" y="107644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Tamarin: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Risultati</a:t>
            </a:r>
            <a:endParaRPr lang="en-US" sz="440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04BC665E-A2AF-F5A2-BE14-BD03CF8D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58" y="5642446"/>
            <a:ext cx="2149318" cy="727711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43C5E2F-D68B-674D-CC85-C0E17678BFD7}"/>
              </a:ext>
            </a:extLst>
          </p:cNvPr>
          <p:cNvSpPr/>
          <p:nvPr/>
        </p:nvSpPr>
        <p:spPr>
          <a:xfrm>
            <a:off x="3665696" y="6006301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80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BEEED50-0563-3BFE-2A5A-2685D76F3572}"/>
              </a:ext>
            </a:extLst>
          </p:cNvPr>
          <p:cNvSpPr/>
          <p:nvPr/>
        </p:nvSpPr>
        <p:spPr>
          <a:xfrm>
            <a:off x="5138857" y="5711621"/>
            <a:ext cx="1658660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Segretezza</a:t>
            </a:r>
            <a:endParaRPr lang="en-US" sz="240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79C7C43-6C0A-5231-2B6D-3671851FD198}"/>
              </a:ext>
            </a:extLst>
          </p:cNvPr>
          <p:cNvSpPr/>
          <p:nvPr/>
        </p:nvSpPr>
        <p:spPr>
          <a:xfrm>
            <a:off x="5138857" y="6041783"/>
            <a:ext cx="2289810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ottiene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24082D6D-7DB4-FC81-1646-5457B648D3FC}"/>
              </a:ext>
            </a:extLst>
          </p:cNvPr>
          <p:cNvSpPr/>
          <p:nvPr/>
        </p:nvSpPr>
        <p:spPr>
          <a:xfrm>
            <a:off x="5044083" y="6382064"/>
            <a:ext cx="9112687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1D3D744F-F90C-C663-424D-8AE3E1A5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23" y="6401709"/>
            <a:ext cx="4536162" cy="727710"/>
          </a:xfrm>
          <a:prstGeom prst="rect">
            <a:avLst/>
          </a:prstGeom>
        </p:spPr>
      </p:pic>
      <p:sp>
        <p:nvSpPr>
          <p:cNvPr id="12" name="Text 7">
            <a:extLst>
              <a:ext uri="{FF2B5EF4-FFF2-40B4-BE49-F238E27FC236}">
                <a16:creationId xmlns:a16="http://schemas.microsoft.com/office/drawing/2014/main" id="{BE56A826-2C39-187F-A167-D5939AD6F79C}"/>
              </a:ext>
            </a:extLst>
          </p:cNvPr>
          <p:cNvSpPr/>
          <p:nvPr/>
        </p:nvSpPr>
        <p:spPr>
          <a:xfrm>
            <a:off x="3506212" y="6725322"/>
            <a:ext cx="496610" cy="405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80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9B1673C6-07FD-F960-223B-F4B2C4B8ADC2}"/>
              </a:ext>
            </a:extLst>
          </p:cNvPr>
          <p:cNvSpPr/>
          <p:nvPr/>
        </p:nvSpPr>
        <p:spPr>
          <a:xfrm>
            <a:off x="6272927" y="6528035"/>
            <a:ext cx="196512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Autenticazione</a:t>
            </a:r>
            <a:endParaRPr lang="en-US" sz="240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963CACE-2C5D-E185-E165-42682F889D61}"/>
              </a:ext>
            </a:extLst>
          </p:cNvPr>
          <p:cNvSpPr/>
          <p:nvPr/>
        </p:nvSpPr>
        <p:spPr>
          <a:xfrm>
            <a:off x="6272927" y="6858197"/>
            <a:ext cx="2933938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Bob, ma non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così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F0BBFE55-5A14-3122-F654-BCDA9956C7F3}"/>
              </a:ext>
            </a:extLst>
          </p:cNvPr>
          <p:cNvSpPr/>
          <p:nvPr/>
        </p:nvSpPr>
        <p:spPr>
          <a:xfrm>
            <a:off x="6178153" y="7141326"/>
            <a:ext cx="7978616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B91D53C7-2FBD-F61A-62D0-46E3F242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41" y="7160971"/>
            <a:ext cx="6804303" cy="727710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4B0F4180-F4D8-E1BD-820A-08AE35BEF9D5}"/>
              </a:ext>
            </a:extLst>
          </p:cNvPr>
          <p:cNvSpPr/>
          <p:nvPr/>
        </p:nvSpPr>
        <p:spPr>
          <a:xfrm>
            <a:off x="3689683" y="7413800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80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E2750802-D32B-C3BB-37CB-08C2945F251E}"/>
              </a:ext>
            </a:extLst>
          </p:cNvPr>
          <p:cNvSpPr/>
          <p:nvPr/>
        </p:nvSpPr>
        <p:spPr>
          <a:xfrm>
            <a:off x="7406997" y="7301584"/>
            <a:ext cx="157900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MITM</a:t>
            </a:r>
            <a:endParaRPr lang="en-US" sz="240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63F0888D-9A5E-4D33-8FA8-F07D41A2724A}"/>
              </a:ext>
            </a:extLst>
          </p:cNvPr>
          <p:cNvSpPr/>
          <p:nvPr/>
        </p:nvSpPr>
        <p:spPr>
          <a:xfrm>
            <a:off x="7406997" y="7617458"/>
            <a:ext cx="2574965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canali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D6EF7D9-6ED5-F770-4942-75F04EB14D41}"/>
              </a:ext>
            </a:extLst>
          </p:cNvPr>
          <p:cNvSpPr/>
          <p:nvPr/>
        </p:nvSpPr>
        <p:spPr>
          <a:xfrm>
            <a:off x="12815888" y="7723184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CB677F0-A918-FBD2-F179-1D7DDAD0E614}"/>
              </a:ext>
            </a:extLst>
          </p:cNvPr>
          <p:cNvSpPr txBox="1"/>
          <p:nvPr/>
        </p:nvSpPr>
        <p:spPr>
          <a:xfrm>
            <a:off x="3657600" y="62669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A5788-FDAA-7668-2328-7983E806A93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C35DA1B2-3B67-334A-0B95-02575A77B28A}"/>
              </a:ext>
            </a:extLst>
          </p:cNvPr>
          <p:cNvSpPr/>
          <p:nvPr/>
        </p:nvSpPr>
        <p:spPr>
          <a:xfrm>
            <a:off x="476369" y="1894935"/>
            <a:ext cx="13680400" cy="2059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  <a:ea typeface="Raleway" pitchFamily="34" charset="-122"/>
                <a:cs typeface="Raleway" pitchFamily="34" charset="-120"/>
              </a:rPr>
              <a:t>Il modello 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Il modello Tamarin adottato nel presente progetto ha uno scopo dimostrativo.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Tuttavia, il modello presentato non è sufficiente per una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verifica esaustiva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dell'intero protocollo.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Grazie alle potenzialità di Tamarin, è possibile estendere l'analisi, essendo uno strumento adatto per 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la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verifica formale rigorosa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nell’ambito della sicurezza dei protocolli.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9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139" y="1091488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14139" y="244067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43A57-81CA-47D3-0A68-2EB7BB79399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230-A21D-CCD5-A0F5-15E1C9F7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E99F26E-6A26-2983-5BD3-5C5D7AA47936}"/>
              </a:ext>
            </a:extLst>
          </p:cNvPr>
          <p:cNvSpPr/>
          <p:nvPr/>
        </p:nvSpPr>
        <p:spPr>
          <a:xfrm>
            <a:off x="714139" y="-2751874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0612FB9-1075-7BB6-C628-BBF67B97D411}"/>
              </a:ext>
            </a:extLst>
          </p:cNvPr>
          <p:cNvSpPr/>
          <p:nvPr/>
        </p:nvSpPr>
        <p:spPr>
          <a:xfrm>
            <a:off x="714139" y="-140269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C70D23F-DBDD-CCBE-419A-D35BBC1D1CE2}"/>
              </a:ext>
            </a:extLst>
          </p:cNvPr>
          <p:cNvSpPr/>
          <p:nvPr/>
        </p:nvSpPr>
        <p:spPr>
          <a:xfrm>
            <a:off x="714139" y="1917970"/>
            <a:ext cx="1664494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7BCF179-A4F5-40C1-FF7C-C17720DB3C41}"/>
              </a:ext>
            </a:extLst>
          </p:cNvPr>
          <p:cNvSpPr/>
          <p:nvPr/>
        </p:nvSpPr>
        <p:spPr>
          <a:xfrm>
            <a:off x="1414345" y="229373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05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3F290C9-4BC3-B9DF-CB2B-42D042B7D25E}"/>
              </a:ext>
            </a:extLst>
          </p:cNvPr>
          <p:cNvSpPr/>
          <p:nvPr/>
        </p:nvSpPr>
        <p:spPr>
          <a:xfrm>
            <a:off x="2566275" y="2105613"/>
            <a:ext cx="2769870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Parametrizzazione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Ruoli</a:t>
            </a:r>
            <a:endParaRPr lang="en-US" sz="20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225E5E8-9E0E-021F-7FCE-4195A41419F8}"/>
              </a:ext>
            </a:extLst>
          </p:cNvPr>
          <p:cNvSpPr/>
          <p:nvPr/>
        </p:nvSpPr>
        <p:spPr>
          <a:xfrm>
            <a:off x="2566275" y="2511497"/>
            <a:ext cx="3512344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generici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maggiore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riusabilità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23D1A47-36CD-5617-FEAF-0441111CF2F7}"/>
              </a:ext>
            </a:extLst>
          </p:cNvPr>
          <p:cNvSpPr/>
          <p:nvPr/>
        </p:nvSpPr>
        <p:spPr>
          <a:xfrm>
            <a:off x="2472454" y="2990009"/>
            <a:ext cx="11464290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5627CF0-C104-5FC2-882F-E955B1DE468A}"/>
              </a:ext>
            </a:extLst>
          </p:cNvPr>
          <p:cNvSpPr/>
          <p:nvPr/>
        </p:nvSpPr>
        <p:spPr>
          <a:xfrm>
            <a:off x="714139" y="3093355"/>
            <a:ext cx="3329107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7A4314-1D3C-EE30-EFCF-FDD0C4CE2DAB}"/>
              </a:ext>
            </a:extLst>
          </p:cNvPr>
          <p:cNvSpPr/>
          <p:nvPr/>
        </p:nvSpPr>
        <p:spPr>
          <a:xfrm>
            <a:off x="2246711" y="346911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05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848AB73-2A24-9AD7-814C-2477E38D0806}"/>
              </a:ext>
            </a:extLst>
          </p:cNvPr>
          <p:cNvSpPr/>
          <p:nvPr/>
        </p:nvSpPr>
        <p:spPr>
          <a:xfrm>
            <a:off x="4230888" y="3280998"/>
            <a:ext cx="263663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Contromisure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Integrate</a:t>
            </a:r>
            <a:endParaRPr lang="en-US" sz="200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307CF8E-F153-FB6A-11AF-B75C010C4EFE}"/>
              </a:ext>
            </a:extLst>
          </p:cNvPr>
          <p:cNvSpPr/>
          <p:nvPr/>
        </p:nvSpPr>
        <p:spPr>
          <a:xfrm>
            <a:off x="4230888" y="3686882"/>
            <a:ext cx="381785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varianti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DH con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firme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digitali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nonce.</a:t>
            </a:r>
            <a:endParaRPr lang="en-US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278B858-E2A1-F0CF-0735-E54B1A50604F}"/>
              </a:ext>
            </a:extLst>
          </p:cNvPr>
          <p:cNvSpPr/>
          <p:nvPr/>
        </p:nvSpPr>
        <p:spPr>
          <a:xfrm>
            <a:off x="4137067" y="4165394"/>
            <a:ext cx="9799677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508C74F3-555E-D6A5-60E6-CED1CADC3C89}"/>
              </a:ext>
            </a:extLst>
          </p:cNvPr>
          <p:cNvSpPr/>
          <p:nvPr/>
        </p:nvSpPr>
        <p:spPr>
          <a:xfrm>
            <a:off x="714139" y="4268740"/>
            <a:ext cx="4993600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403333DE-2125-E369-C534-8B54E9BD4994}"/>
              </a:ext>
            </a:extLst>
          </p:cNvPr>
          <p:cNvSpPr/>
          <p:nvPr/>
        </p:nvSpPr>
        <p:spPr>
          <a:xfrm>
            <a:off x="3078958" y="464450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05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96222EF3-0D2D-9C7B-3FB9-A04DEC384FE1}"/>
              </a:ext>
            </a:extLst>
          </p:cNvPr>
          <p:cNvSpPr/>
          <p:nvPr/>
        </p:nvSpPr>
        <p:spPr>
          <a:xfrm>
            <a:off x="5895382" y="4456383"/>
            <a:ext cx="245375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Estensione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dell’analisi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ad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altri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tipi di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protocolli</a:t>
            </a:r>
            <a:endParaRPr lang="en-US" sz="200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869AEAD8-BC0A-EB05-293C-3968B687DF16}"/>
              </a:ext>
            </a:extLst>
          </p:cNvPr>
          <p:cNvSpPr/>
          <p:nvPr/>
        </p:nvSpPr>
        <p:spPr>
          <a:xfrm>
            <a:off x="5895382" y="4862267"/>
            <a:ext cx="468796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Valutare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 confrontare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attualmente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dell’arte</a:t>
            </a:r>
            <a:endParaRPr lang="en-US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8AB954AD-7A34-C5E8-E79A-C966872A4526}"/>
              </a:ext>
            </a:extLst>
          </p:cNvPr>
          <p:cNvSpPr/>
          <p:nvPr/>
        </p:nvSpPr>
        <p:spPr>
          <a:xfrm>
            <a:off x="5801560" y="5340779"/>
            <a:ext cx="8135183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156E2C6-7F43-9855-E95A-804E38D2866F}"/>
              </a:ext>
            </a:extLst>
          </p:cNvPr>
          <p:cNvSpPr/>
          <p:nvPr/>
        </p:nvSpPr>
        <p:spPr>
          <a:xfrm>
            <a:off x="714139" y="5444125"/>
            <a:ext cx="6658213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8A0FE1A4-29C4-A413-178C-811D532C4622}"/>
              </a:ext>
            </a:extLst>
          </p:cNvPr>
          <p:cNvSpPr/>
          <p:nvPr/>
        </p:nvSpPr>
        <p:spPr>
          <a:xfrm>
            <a:off x="3911205" y="581988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05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9DEDB9A-EA91-EEC7-557A-664C1DCF2671}"/>
              </a:ext>
            </a:extLst>
          </p:cNvPr>
          <p:cNvSpPr/>
          <p:nvPr/>
        </p:nvSpPr>
        <p:spPr>
          <a:xfrm>
            <a:off x="7559995" y="5526636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Ibrida</a:t>
            </a:r>
            <a:endParaRPr lang="en-US" sz="20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80F6EE3B-4C60-66F2-1965-2F0E6ED4E4D1}"/>
              </a:ext>
            </a:extLst>
          </p:cNvPr>
          <p:cNvSpPr/>
          <p:nvPr/>
        </p:nvSpPr>
        <p:spPr>
          <a:xfrm>
            <a:off x="7572496" y="5943354"/>
            <a:ext cx="466844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Aggiunta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 malformati, replay o altre azioni </a:t>
            </a:r>
          </a:p>
          <a:p>
            <a:pPr>
              <a:lnSpc>
                <a:spcPts val="2350"/>
              </a:lnSpc>
            </a:pP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 da parte dell’attaccante.</a:t>
            </a:r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B88FF52-E3EF-270F-5937-67B18D1A3E9F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81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4077"/>
            <a:ext cx="93006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Introduzione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alla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34648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è un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insieme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matematicamente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fondate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dimostrano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correttezza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complessi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rispetto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testing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empirico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essa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tutti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comportamenti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offrendo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garanzie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più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robuste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93790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878860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/>
          </a:p>
        </p:txBody>
      </p:sp>
      <p:sp>
        <p:nvSpPr>
          <p:cNvPr id="7" name="Text 5"/>
          <p:cNvSpPr/>
          <p:nvPr/>
        </p:nvSpPr>
        <p:spPr>
          <a:xfrm>
            <a:off x="1530906" y="4589553"/>
            <a:ext cx="3083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1530906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rigorosa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linguaggi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finiti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processi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concorrenti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9" name="Shape 7"/>
          <p:cNvSpPr/>
          <p:nvPr/>
        </p:nvSpPr>
        <p:spPr>
          <a:xfrm>
            <a:off x="5235893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Text 8"/>
          <p:cNvSpPr/>
          <p:nvPr/>
        </p:nvSpPr>
        <p:spPr>
          <a:xfrm>
            <a:off x="5320963" y="462610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/>
          </a:p>
        </p:txBody>
      </p:sp>
      <p:sp>
        <p:nvSpPr>
          <p:cNvPr id="11" name="Text 9"/>
          <p:cNvSpPr/>
          <p:nvPr/>
        </p:nvSpPr>
        <p:spPr>
          <a:xfrm>
            <a:off x="5973008" y="4589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Specifiche Formali</a:t>
            </a:r>
            <a:endParaRPr lang="en-US" sz="2200"/>
          </a:p>
        </p:txBody>
      </p:sp>
      <p:sp>
        <p:nvSpPr>
          <p:cNvPr id="12" name="Text 10"/>
          <p:cNvSpPr/>
          <p:nvPr/>
        </p:nvSpPr>
        <p:spPr>
          <a:xfrm>
            <a:off x="5973008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Definizione delle proprietà desiderate del sistema in linguaggi come LTL o CTL.</a:t>
            </a:r>
            <a:endParaRPr lang="en-US" sz="1750"/>
          </a:p>
        </p:txBody>
      </p:sp>
      <p:sp>
        <p:nvSpPr>
          <p:cNvPr id="13" name="Shape 11"/>
          <p:cNvSpPr/>
          <p:nvPr/>
        </p:nvSpPr>
        <p:spPr>
          <a:xfrm>
            <a:off x="9677995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2"/>
          <p:cNvSpPr/>
          <p:nvPr/>
        </p:nvSpPr>
        <p:spPr>
          <a:xfrm>
            <a:off x="9763065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/>
          </a:p>
        </p:txBody>
      </p:sp>
      <p:sp>
        <p:nvSpPr>
          <p:cNvPr id="15" name="Text 13"/>
          <p:cNvSpPr/>
          <p:nvPr/>
        </p:nvSpPr>
        <p:spPr>
          <a:xfrm>
            <a:off x="10415111" y="458955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Esplorazione dello Spazio degli Stati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>
          <a:xfrm>
            <a:off x="10415111" y="543430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 di tutte le configurazioni possibili per verificare il rispetto delle proprietà.</a:t>
            </a:r>
            <a:endParaRPr lang="en-US" sz="175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F1C5E74-6ABA-9C5A-179A-2973CBC41A7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BA29-B1F0-8693-F1A8-29C40E91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5F4B51C-5A2C-A342-EFF3-25320A847373}"/>
              </a:ext>
            </a:extLst>
          </p:cNvPr>
          <p:cNvSpPr/>
          <p:nvPr/>
        </p:nvSpPr>
        <p:spPr>
          <a:xfrm>
            <a:off x="2450893" y="2782537"/>
            <a:ext cx="9728614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>
                <a:solidFill>
                  <a:srgbClr val="F2E782"/>
                </a:solidFill>
                <a:latin typeface="Prata" pitchFamily="34" charset="0"/>
              </a:rPr>
              <a:t>Grazie per </a:t>
            </a:r>
            <a:r>
              <a:rPr lang="en-US" sz="6000" err="1">
                <a:solidFill>
                  <a:srgbClr val="F2E782"/>
                </a:solidFill>
                <a:latin typeface="Prata" pitchFamily="34" charset="0"/>
              </a:rPr>
              <a:t>l’attenzione</a:t>
            </a:r>
            <a:endParaRPr lang="en-US" sz="600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2E6C802-8AEB-E49C-E409-6C40AD365FAF}"/>
              </a:ext>
            </a:extLst>
          </p:cNvPr>
          <p:cNvSpPr/>
          <p:nvPr/>
        </p:nvSpPr>
        <p:spPr>
          <a:xfrm>
            <a:off x="5643562" y="3853966"/>
            <a:ext cx="3343276" cy="1634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Sbattella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Jacopo </a:t>
            </a:r>
            <a:r>
              <a:rPr lang="en-US" sz="28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Coloccioni</a:t>
            </a:r>
            <a:endParaRPr lang="en-US" sz="28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61361F-1B21-1BE7-B45F-E652C2EDC0FD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2503" y="517208"/>
            <a:ext cx="8187142" cy="46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Il </a:t>
            </a:r>
            <a:r>
              <a:rPr lang="en-US" sz="4400" err="1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 Diffie-Hellman</a:t>
            </a:r>
            <a:endParaRPr lang="en-US" sz="4400">
              <a:latin typeface="Prata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9027" y="1272342"/>
            <a:ext cx="13854186" cy="1130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E'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metodo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crittografico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a due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entità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generare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simmetrica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canale</a:t>
            </a:r>
            <a:endParaRPr lang="en-US" sz="2000">
              <a:solidFill>
                <a:srgbClr val="CFCBBF"/>
              </a:solidFill>
              <a:latin typeface="Raleway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pubblico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potenzialmente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insicuro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 Si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basa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sulla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difficoltà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computazionale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problema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logaritmo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discreto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</a:t>
            </a:r>
            <a:endParaRPr lang="it-IT" sz="2000">
              <a:latin typeface="Raleway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685124"/>
            <a:ext cx="6434287" cy="5027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5D92AC7-2932-F1EA-E851-15D3926D6B87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DDEB6D-F15E-76F5-CB40-8C7C61B09D5F}"/>
              </a:ext>
            </a:extLst>
          </p:cNvPr>
          <p:cNvSpPr txBox="1"/>
          <p:nvPr/>
        </p:nvSpPr>
        <p:spPr>
          <a:xfrm>
            <a:off x="7315200" y="3767597"/>
            <a:ext cx="658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Principio di sicurezza: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Intercettando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public channel non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può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ricavare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    Serve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due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segrete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Calcolare infatti a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A e b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B è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computazionalmente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proibitivo</a:t>
            </a:r>
          </a:p>
        </p:txBody>
      </p:sp>
      <p:pic>
        <p:nvPicPr>
          <p:cNvPr id="8" name="Elemento grafico 7" descr="Punto esclamativo con riempimento a tinta unita">
            <a:extLst>
              <a:ext uri="{FF2B5EF4-FFF2-40B4-BE49-F238E27FC236}">
                <a16:creationId xmlns:a16="http://schemas.microsoft.com/office/drawing/2014/main" id="{795D979C-2B22-4382-C595-0E96C82B3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5200" y="5298831"/>
            <a:ext cx="4572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7185" y="533520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457871" y="1853024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9EFA6727-2904-5A9E-C649-C9D1D2BF581D}"/>
              </a:ext>
            </a:extLst>
          </p:cNvPr>
          <p:cNvSpPr/>
          <p:nvPr/>
        </p:nvSpPr>
        <p:spPr>
          <a:xfrm>
            <a:off x="7289400" y="7515947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6F85992-7FFE-6E91-0F47-B65FE2C14B41}"/>
              </a:ext>
            </a:extLst>
          </p:cNvPr>
          <p:cNvSpPr/>
          <p:nvPr/>
        </p:nvSpPr>
        <p:spPr>
          <a:xfrm>
            <a:off x="6843460" y="764048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4D40404-06DA-8A34-6CD1-F5811B6BEB50}"/>
              </a:ext>
            </a:extLst>
          </p:cNvPr>
          <p:cNvSpPr/>
          <p:nvPr/>
        </p:nvSpPr>
        <p:spPr>
          <a:xfrm>
            <a:off x="5288742" y="7558214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2E5EF671-3A81-E778-A5AE-4542922B613E}"/>
              </a:ext>
            </a:extLst>
          </p:cNvPr>
          <p:cNvSpPr/>
          <p:nvPr/>
        </p:nvSpPr>
        <p:spPr>
          <a:xfrm>
            <a:off x="390391" y="780693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95F43169-2AD4-5C69-18A9-55A328915653}"/>
              </a:ext>
            </a:extLst>
          </p:cNvPr>
          <p:cNvSpPr/>
          <p:nvPr/>
        </p:nvSpPr>
        <p:spPr>
          <a:xfrm>
            <a:off x="7416984" y="833093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EF1CA599-5576-F9A0-CF96-F01A161E5560}"/>
              </a:ext>
            </a:extLst>
          </p:cNvPr>
          <p:cNvSpPr/>
          <p:nvPr/>
        </p:nvSpPr>
        <p:spPr>
          <a:xfrm>
            <a:off x="7878232" y="824865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12" name="Text 13">
            <a:extLst>
              <a:ext uri="{FF2B5EF4-FFF2-40B4-BE49-F238E27FC236}">
                <a16:creationId xmlns:a16="http://schemas.microsoft.com/office/drawing/2014/main" id="{4EBE68AB-DBC4-78E8-D206-8AF9757F6449}"/>
              </a:ext>
            </a:extLst>
          </p:cNvPr>
          <p:cNvSpPr/>
          <p:nvPr/>
        </p:nvSpPr>
        <p:spPr>
          <a:xfrm>
            <a:off x="7878232" y="8497379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BD791E6B-E315-9FC5-C3F1-7100D8B2A0FC}"/>
              </a:ext>
            </a:extLst>
          </p:cNvPr>
          <p:cNvSpPr/>
          <p:nvPr/>
        </p:nvSpPr>
        <p:spPr>
          <a:xfrm>
            <a:off x="6843460" y="8926123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7">
            <a:extLst>
              <a:ext uri="{FF2B5EF4-FFF2-40B4-BE49-F238E27FC236}">
                <a16:creationId xmlns:a16="http://schemas.microsoft.com/office/drawing/2014/main" id="{B302D91E-0A27-B763-7F82-54018A43CDE0}"/>
              </a:ext>
            </a:extLst>
          </p:cNvPr>
          <p:cNvSpPr/>
          <p:nvPr/>
        </p:nvSpPr>
        <p:spPr>
          <a:xfrm>
            <a:off x="4805467" y="8843851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15" name="Text 18">
            <a:extLst>
              <a:ext uri="{FF2B5EF4-FFF2-40B4-BE49-F238E27FC236}">
                <a16:creationId xmlns:a16="http://schemas.microsoft.com/office/drawing/2014/main" id="{96C7B700-C6CD-8675-43CB-F59C1F6C460E}"/>
              </a:ext>
            </a:extLst>
          </p:cNvPr>
          <p:cNvSpPr/>
          <p:nvPr/>
        </p:nvSpPr>
        <p:spPr>
          <a:xfrm>
            <a:off x="390391" y="909257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16" name="Shape 19">
            <a:extLst>
              <a:ext uri="{FF2B5EF4-FFF2-40B4-BE49-F238E27FC236}">
                <a16:creationId xmlns:a16="http://schemas.microsoft.com/office/drawing/2014/main" id="{2DB8CA69-4870-41F7-5AEB-24738A9F8CAC}"/>
              </a:ext>
            </a:extLst>
          </p:cNvPr>
          <p:cNvSpPr/>
          <p:nvPr/>
        </p:nvSpPr>
        <p:spPr>
          <a:xfrm>
            <a:off x="7416984" y="952131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Text 22">
            <a:extLst>
              <a:ext uri="{FF2B5EF4-FFF2-40B4-BE49-F238E27FC236}">
                <a16:creationId xmlns:a16="http://schemas.microsoft.com/office/drawing/2014/main" id="{F739BDFE-5889-E314-F533-F26870544875}"/>
              </a:ext>
            </a:extLst>
          </p:cNvPr>
          <p:cNvSpPr/>
          <p:nvPr/>
        </p:nvSpPr>
        <p:spPr>
          <a:xfrm>
            <a:off x="7878232" y="9439045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18" name="Text 23">
            <a:extLst>
              <a:ext uri="{FF2B5EF4-FFF2-40B4-BE49-F238E27FC236}">
                <a16:creationId xmlns:a16="http://schemas.microsoft.com/office/drawing/2014/main" id="{6B881964-AF76-9E54-91DD-36C7A432F732}"/>
              </a:ext>
            </a:extLst>
          </p:cNvPr>
          <p:cNvSpPr/>
          <p:nvPr/>
        </p:nvSpPr>
        <p:spPr>
          <a:xfrm>
            <a:off x="7878232" y="968776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19" name="Shape 24">
            <a:extLst>
              <a:ext uri="{FF2B5EF4-FFF2-40B4-BE49-F238E27FC236}">
                <a16:creationId xmlns:a16="http://schemas.microsoft.com/office/drawing/2014/main" id="{B58023B8-05AD-818C-130D-7458EA1E81E9}"/>
              </a:ext>
            </a:extLst>
          </p:cNvPr>
          <p:cNvSpPr/>
          <p:nvPr/>
        </p:nvSpPr>
        <p:spPr>
          <a:xfrm>
            <a:off x="6843460" y="1011651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Text 26">
            <a:extLst>
              <a:ext uri="{FF2B5EF4-FFF2-40B4-BE49-F238E27FC236}">
                <a16:creationId xmlns:a16="http://schemas.microsoft.com/office/drawing/2014/main" id="{CDCD6300-E95C-D774-18D4-97EC86926871}"/>
              </a:ext>
            </a:extLst>
          </p:cNvPr>
          <p:cNvSpPr/>
          <p:nvPr/>
        </p:nvSpPr>
        <p:spPr>
          <a:xfrm>
            <a:off x="7208921" y="954227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CB2A8B8B-E8B0-4FAD-0648-D8EE6C2D0F81}"/>
              </a:ext>
            </a:extLst>
          </p:cNvPr>
          <p:cNvSpPr/>
          <p:nvPr/>
        </p:nvSpPr>
        <p:spPr>
          <a:xfrm>
            <a:off x="4876309" y="10034238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1E2D253C-102A-CF51-B789-74B7E470DB95}"/>
              </a:ext>
            </a:extLst>
          </p:cNvPr>
          <p:cNvSpPr/>
          <p:nvPr/>
        </p:nvSpPr>
        <p:spPr>
          <a:xfrm>
            <a:off x="390391" y="1028296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23" name="Shape 25">
            <a:extLst>
              <a:ext uri="{FF2B5EF4-FFF2-40B4-BE49-F238E27FC236}">
                <a16:creationId xmlns:a16="http://schemas.microsoft.com/office/drawing/2014/main" id="{8D435ABC-57F0-FAD0-E6A0-1C764F6B3E6D}"/>
              </a:ext>
            </a:extLst>
          </p:cNvPr>
          <p:cNvSpPr/>
          <p:nvPr/>
        </p:nvSpPr>
        <p:spPr>
          <a:xfrm>
            <a:off x="7163736" y="939511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4" name="Text 26">
            <a:extLst>
              <a:ext uri="{FF2B5EF4-FFF2-40B4-BE49-F238E27FC236}">
                <a16:creationId xmlns:a16="http://schemas.microsoft.com/office/drawing/2014/main" id="{5571A1E1-6F80-1D6F-2585-1303402E9E28}"/>
              </a:ext>
            </a:extLst>
          </p:cNvPr>
          <p:cNvSpPr/>
          <p:nvPr/>
        </p:nvSpPr>
        <p:spPr>
          <a:xfrm>
            <a:off x="7230351" y="950655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8D13B6DE-D745-5071-7FA0-367A4876D392}"/>
              </a:ext>
            </a:extLst>
          </p:cNvPr>
          <p:cNvSpPr/>
          <p:nvPr/>
        </p:nvSpPr>
        <p:spPr>
          <a:xfrm>
            <a:off x="7163736" y="876860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BD9A0EF-6B1C-10D8-605E-7152535DA0C0}"/>
              </a:ext>
            </a:extLst>
          </p:cNvPr>
          <p:cNvSpPr/>
          <p:nvPr/>
        </p:nvSpPr>
        <p:spPr>
          <a:xfrm>
            <a:off x="7230351" y="888004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94C813CF-4561-DD4C-DBAB-98AB6B5C047A}"/>
              </a:ext>
            </a:extLst>
          </p:cNvPr>
          <p:cNvSpPr/>
          <p:nvPr/>
        </p:nvSpPr>
        <p:spPr>
          <a:xfrm>
            <a:off x="7163736" y="8167099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7F558287-5407-F3A4-2084-B61304723D57}"/>
              </a:ext>
            </a:extLst>
          </p:cNvPr>
          <p:cNvSpPr/>
          <p:nvPr/>
        </p:nvSpPr>
        <p:spPr>
          <a:xfrm>
            <a:off x="7230351" y="8278542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29" name="Shape 25">
            <a:extLst>
              <a:ext uri="{FF2B5EF4-FFF2-40B4-BE49-F238E27FC236}">
                <a16:creationId xmlns:a16="http://schemas.microsoft.com/office/drawing/2014/main" id="{7A278386-5AFA-E5FB-7BC1-4F8D6E512E29}"/>
              </a:ext>
            </a:extLst>
          </p:cNvPr>
          <p:cNvSpPr/>
          <p:nvPr/>
        </p:nvSpPr>
        <p:spPr>
          <a:xfrm>
            <a:off x="7163736" y="995899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824FFA83-7274-6D6F-920A-AAAA13AAF978}"/>
              </a:ext>
            </a:extLst>
          </p:cNvPr>
          <p:cNvSpPr/>
          <p:nvPr/>
        </p:nvSpPr>
        <p:spPr>
          <a:xfrm>
            <a:off x="7230351" y="1007043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31" name="Shape 25">
            <a:extLst>
              <a:ext uri="{FF2B5EF4-FFF2-40B4-BE49-F238E27FC236}">
                <a16:creationId xmlns:a16="http://schemas.microsoft.com/office/drawing/2014/main" id="{A8AA51C6-0BAD-C5DE-D632-0E09929E7F4E}"/>
              </a:ext>
            </a:extLst>
          </p:cNvPr>
          <p:cNvSpPr/>
          <p:nvPr/>
        </p:nvSpPr>
        <p:spPr>
          <a:xfrm>
            <a:off x="7163736" y="747427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26">
            <a:extLst>
              <a:ext uri="{FF2B5EF4-FFF2-40B4-BE49-F238E27FC236}">
                <a16:creationId xmlns:a16="http://schemas.microsoft.com/office/drawing/2014/main" id="{DA7B7F71-0155-20D5-858A-C5518F363187}"/>
              </a:ext>
            </a:extLst>
          </p:cNvPr>
          <p:cNvSpPr/>
          <p:nvPr/>
        </p:nvSpPr>
        <p:spPr>
          <a:xfrm>
            <a:off x="7230351" y="758571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60" name="AutoShape 2">
            <a:extLst>
              <a:ext uri="{FF2B5EF4-FFF2-40B4-BE49-F238E27FC236}">
                <a16:creationId xmlns:a16="http://schemas.microsoft.com/office/drawing/2014/main" id="{1D2F6D33-89E5-6DF9-FFCB-6E826425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1236E381-62FE-3B2D-F2C3-3036AE2A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2719927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092D0C80-27A3-4460-64C4-752AC1930E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429A-3719-981C-C76B-F3A7E39C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3">
            <a:extLst>
              <a:ext uri="{FF2B5EF4-FFF2-40B4-BE49-F238E27FC236}">
                <a16:creationId xmlns:a16="http://schemas.microsoft.com/office/drawing/2014/main" id="{ECE1D058-D6A8-2AE1-7158-1182C93F44B3}"/>
              </a:ext>
            </a:extLst>
          </p:cNvPr>
          <p:cNvSpPr/>
          <p:nvPr/>
        </p:nvSpPr>
        <p:spPr>
          <a:xfrm>
            <a:off x="7289400" y="4915961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8" name="Shape 4">
            <a:extLst>
              <a:ext uri="{FF2B5EF4-FFF2-40B4-BE49-F238E27FC236}">
                <a16:creationId xmlns:a16="http://schemas.microsoft.com/office/drawing/2014/main" id="{AFC0B206-D97A-0E89-F32A-6BF8660E16AF}"/>
              </a:ext>
            </a:extLst>
          </p:cNvPr>
          <p:cNvSpPr/>
          <p:nvPr/>
        </p:nvSpPr>
        <p:spPr>
          <a:xfrm>
            <a:off x="6843460" y="504050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7">
            <a:extLst>
              <a:ext uri="{FF2B5EF4-FFF2-40B4-BE49-F238E27FC236}">
                <a16:creationId xmlns:a16="http://schemas.microsoft.com/office/drawing/2014/main" id="{DB022F04-8CCE-EE2C-5769-EB34293467FF}"/>
              </a:ext>
            </a:extLst>
          </p:cNvPr>
          <p:cNvSpPr/>
          <p:nvPr/>
        </p:nvSpPr>
        <p:spPr>
          <a:xfrm>
            <a:off x="5288742" y="495822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60" name="Text 8">
            <a:extLst>
              <a:ext uri="{FF2B5EF4-FFF2-40B4-BE49-F238E27FC236}">
                <a16:creationId xmlns:a16="http://schemas.microsoft.com/office/drawing/2014/main" id="{FB98EEC9-195E-7ED9-5514-1B0F5D385842}"/>
              </a:ext>
            </a:extLst>
          </p:cNvPr>
          <p:cNvSpPr/>
          <p:nvPr/>
        </p:nvSpPr>
        <p:spPr>
          <a:xfrm>
            <a:off x="390391" y="520695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61" name="Shape 9">
            <a:extLst>
              <a:ext uri="{FF2B5EF4-FFF2-40B4-BE49-F238E27FC236}">
                <a16:creationId xmlns:a16="http://schemas.microsoft.com/office/drawing/2014/main" id="{4F50A132-16F4-B98D-974B-2B3466D18964}"/>
              </a:ext>
            </a:extLst>
          </p:cNvPr>
          <p:cNvSpPr/>
          <p:nvPr/>
        </p:nvSpPr>
        <p:spPr>
          <a:xfrm>
            <a:off x="7416984" y="573094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2" name="Text 12">
            <a:extLst>
              <a:ext uri="{FF2B5EF4-FFF2-40B4-BE49-F238E27FC236}">
                <a16:creationId xmlns:a16="http://schemas.microsoft.com/office/drawing/2014/main" id="{8EB98127-21EF-A126-DC13-09F919D77286}"/>
              </a:ext>
            </a:extLst>
          </p:cNvPr>
          <p:cNvSpPr/>
          <p:nvPr/>
        </p:nvSpPr>
        <p:spPr>
          <a:xfrm>
            <a:off x="7878232" y="5648672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63" name="Text 13">
            <a:extLst>
              <a:ext uri="{FF2B5EF4-FFF2-40B4-BE49-F238E27FC236}">
                <a16:creationId xmlns:a16="http://schemas.microsoft.com/office/drawing/2014/main" id="{1E32A3D7-C209-3CE5-29D6-158C04D856B6}"/>
              </a:ext>
            </a:extLst>
          </p:cNvPr>
          <p:cNvSpPr/>
          <p:nvPr/>
        </p:nvSpPr>
        <p:spPr>
          <a:xfrm>
            <a:off x="7878232" y="589739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64" name="Shape 14">
            <a:extLst>
              <a:ext uri="{FF2B5EF4-FFF2-40B4-BE49-F238E27FC236}">
                <a16:creationId xmlns:a16="http://schemas.microsoft.com/office/drawing/2014/main" id="{B4F9B1D1-61E1-F746-F356-0DC24048AEF8}"/>
              </a:ext>
            </a:extLst>
          </p:cNvPr>
          <p:cNvSpPr/>
          <p:nvPr/>
        </p:nvSpPr>
        <p:spPr>
          <a:xfrm>
            <a:off x="6843460" y="632613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5" name="Text 17">
            <a:extLst>
              <a:ext uri="{FF2B5EF4-FFF2-40B4-BE49-F238E27FC236}">
                <a16:creationId xmlns:a16="http://schemas.microsoft.com/office/drawing/2014/main" id="{B52A3020-23FB-8F8C-C0A0-14D4F722B4D9}"/>
              </a:ext>
            </a:extLst>
          </p:cNvPr>
          <p:cNvSpPr/>
          <p:nvPr/>
        </p:nvSpPr>
        <p:spPr>
          <a:xfrm>
            <a:off x="4805467" y="6243865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66" name="Text 18">
            <a:extLst>
              <a:ext uri="{FF2B5EF4-FFF2-40B4-BE49-F238E27FC236}">
                <a16:creationId xmlns:a16="http://schemas.microsoft.com/office/drawing/2014/main" id="{D61C1A61-2269-18E4-E441-75A52EFF1004}"/>
              </a:ext>
            </a:extLst>
          </p:cNvPr>
          <p:cNvSpPr/>
          <p:nvPr/>
        </p:nvSpPr>
        <p:spPr>
          <a:xfrm>
            <a:off x="390391" y="6492587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67" name="Shape 19">
            <a:extLst>
              <a:ext uri="{FF2B5EF4-FFF2-40B4-BE49-F238E27FC236}">
                <a16:creationId xmlns:a16="http://schemas.microsoft.com/office/drawing/2014/main" id="{B69E190D-CE8B-0BAE-5BD5-D8BCDBF2AE0C}"/>
              </a:ext>
            </a:extLst>
          </p:cNvPr>
          <p:cNvSpPr/>
          <p:nvPr/>
        </p:nvSpPr>
        <p:spPr>
          <a:xfrm>
            <a:off x="7416984" y="692133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8" name="Text 22">
            <a:extLst>
              <a:ext uri="{FF2B5EF4-FFF2-40B4-BE49-F238E27FC236}">
                <a16:creationId xmlns:a16="http://schemas.microsoft.com/office/drawing/2014/main" id="{763EFF8D-5AF5-7D68-55C0-0AABC4966EA8}"/>
              </a:ext>
            </a:extLst>
          </p:cNvPr>
          <p:cNvSpPr/>
          <p:nvPr/>
        </p:nvSpPr>
        <p:spPr>
          <a:xfrm>
            <a:off x="7878232" y="6839059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69" name="Text 23">
            <a:extLst>
              <a:ext uri="{FF2B5EF4-FFF2-40B4-BE49-F238E27FC236}">
                <a16:creationId xmlns:a16="http://schemas.microsoft.com/office/drawing/2014/main" id="{DD9B0D66-4EDF-102D-4AD3-EB5AABBAEC1B}"/>
              </a:ext>
            </a:extLst>
          </p:cNvPr>
          <p:cNvSpPr/>
          <p:nvPr/>
        </p:nvSpPr>
        <p:spPr>
          <a:xfrm>
            <a:off x="7878232" y="708778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70" name="Shape 24">
            <a:extLst>
              <a:ext uri="{FF2B5EF4-FFF2-40B4-BE49-F238E27FC236}">
                <a16:creationId xmlns:a16="http://schemas.microsoft.com/office/drawing/2014/main" id="{3E3900FB-9486-5E8A-4429-902A71991A05}"/>
              </a:ext>
            </a:extLst>
          </p:cNvPr>
          <p:cNvSpPr/>
          <p:nvPr/>
        </p:nvSpPr>
        <p:spPr>
          <a:xfrm>
            <a:off x="6843460" y="751652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1" name="Text 26">
            <a:extLst>
              <a:ext uri="{FF2B5EF4-FFF2-40B4-BE49-F238E27FC236}">
                <a16:creationId xmlns:a16="http://schemas.microsoft.com/office/drawing/2014/main" id="{815388CC-3591-56E7-6DDF-68D382AAEFE1}"/>
              </a:ext>
            </a:extLst>
          </p:cNvPr>
          <p:cNvSpPr/>
          <p:nvPr/>
        </p:nvSpPr>
        <p:spPr>
          <a:xfrm>
            <a:off x="7208921" y="6942285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72" name="Text 27">
            <a:extLst>
              <a:ext uri="{FF2B5EF4-FFF2-40B4-BE49-F238E27FC236}">
                <a16:creationId xmlns:a16="http://schemas.microsoft.com/office/drawing/2014/main" id="{5DA28703-0EC4-B088-517C-E18AC6A41256}"/>
              </a:ext>
            </a:extLst>
          </p:cNvPr>
          <p:cNvSpPr/>
          <p:nvPr/>
        </p:nvSpPr>
        <p:spPr>
          <a:xfrm>
            <a:off x="4876309" y="7434252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73" name="Text 28">
            <a:extLst>
              <a:ext uri="{FF2B5EF4-FFF2-40B4-BE49-F238E27FC236}">
                <a16:creationId xmlns:a16="http://schemas.microsoft.com/office/drawing/2014/main" id="{C5A752E7-5F77-BBE4-5C1A-59F5303FB179}"/>
              </a:ext>
            </a:extLst>
          </p:cNvPr>
          <p:cNvSpPr/>
          <p:nvPr/>
        </p:nvSpPr>
        <p:spPr>
          <a:xfrm>
            <a:off x="390391" y="7682974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74" name="Shape 25">
            <a:extLst>
              <a:ext uri="{FF2B5EF4-FFF2-40B4-BE49-F238E27FC236}">
                <a16:creationId xmlns:a16="http://schemas.microsoft.com/office/drawing/2014/main" id="{12210963-9AEF-146B-5911-AA5E6A313470}"/>
              </a:ext>
            </a:extLst>
          </p:cNvPr>
          <p:cNvSpPr/>
          <p:nvPr/>
        </p:nvSpPr>
        <p:spPr>
          <a:xfrm>
            <a:off x="7163736" y="679512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5" name="Text 26">
            <a:extLst>
              <a:ext uri="{FF2B5EF4-FFF2-40B4-BE49-F238E27FC236}">
                <a16:creationId xmlns:a16="http://schemas.microsoft.com/office/drawing/2014/main" id="{B16DCB7F-8D14-44B0-3E23-5B56FA9E7852}"/>
              </a:ext>
            </a:extLst>
          </p:cNvPr>
          <p:cNvSpPr/>
          <p:nvPr/>
        </p:nvSpPr>
        <p:spPr>
          <a:xfrm>
            <a:off x="7230351" y="690656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76" name="Shape 25">
            <a:extLst>
              <a:ext uri="{FF2B5EF4-FFF2-40B4-BE49-F238E27FC236}">
                <a16:creationId xmlns:a16="http://schemas.microsoft.com/office/drawing/2014/main" id="{B00339BD-273F-E228-57C4-97FBEA9F8C6D}"/>
              </a:ext>
            </a:extLst>
          </p:cNvPr>
          <p:cNvSpPr/>
          <p:nvPr/>
        </p:nvSpPr>
        <p:spPr>
          <a:xfrm>
            <a:off x="7163736" y="6168617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7" name="Text 26">
            <a:extLst>
              <a:ext uri="{FF2B5EF4-FFF2-40B4-BE49-F238E27FC236}">
                <a16:creationId xmlns:a16="http://schemas.microsoft.com/office/drawing/2014/main" id="{C7ED618C-0F6F-3A2F-B5B5-C96033162C00}"/>
              </a:ext>
            </a:extLst>
          </p:cNvPr>
          <p:cNvSpPr/>
          <p:nvPr/>
        </p:nvSpPr>
        <p:spPr>
          <a:xfrm>
            <a:off x="7230351" y="6280060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78" name="Shape 25">
            <a:extLst>
              <a:ext uri="{FF2B5EF4-FFF2-40B4-BE49-F238E27FC236}">
                <a16:creationId xmlns:a16="http://schemas.microsoft.com/office/drawing/2014/main" id="{54B2A9AA-8CD5-BEE3-13BE-D715B354E4C8}"/>
              </a:ext>
            </a:extLst>
          </p:cNvPr>
          <p:cNvSpPr/>
          <p:nvPr/>
        </p:nvSpPr>
        <p:spPr>
          <a:xfrm>
            <a:off x="7163736" y="556711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9" name="Text 26">
            <a:extLst>
              <a:ext uri="{FF2B5EF4-FFF2-40B4-BE49-F238E27FC236}">
                <a16:creationId xmlns:a16="http://schemas.microsoft.com/office/drawing/2014/main" id="{7DCCD326-F764-A1A9-F5EC-77C4E8739612}"/>
              </a:ext>
            </a:extLst>
          </p:cNvPr>
          <p:cNvSpPr/>
          <p:nvPr/>
        </p:nvSpPr>
        <p:spPr>
          <a:xfrm>
            <a:off x="7230351" y="567855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80" name="Shape 25">
            <a:extLst>
              <a:ext uri="{FF2B5EF4-FFF2-40B4-BE49-F238E27FC236}">
                <a16:creationId xmlns:a16="http://schemas.microsoft.com/office/drawing/2014/main" id="{559E82FD-7FED-E872-A0A0-4E6AA5FCAECC}"/>
              </a:ext>
            </a:extLst>
          </p:cNvPr>
          <p:cNvSpPr/>
          <p:nvPr/>
        </p:nvSpPr>
        <p:spPr>
          <a:xfrm>
            <a:off x="7163736" y="735900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1" name="Text 26">
            <a:extLst>
              <a:ext uri="{FF2B5EF4-FFF2-40B4-BE49-F238E27FC236}">
                <a16:creationId xmlns:a16="http://schemas.microsoft.com/office/drawing/2014/main" id="{38BA17CC-8570-CBDB-2034-93FAEF4E42E6}"/>
              </a:ext>
            </a:extLst>
          </p:cNvPr>
          <p:cNvSpPr/>
          <p:nvPr/>
        </p:nvSpPr>
        <p:spPr>
          <a:xfrm>
            <a:off x="7230351" y="747044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82" name="Shape 25">
            <a:extLst>
              <a:ext uri="{FF2B5EF4-FFF2-40B4-BE49-F238E27FC236}">
                <a16:creationId xmlns:a16="http://schemas.microsoft.com/office/drawing/2014/main" id="{35D04527-2DA1-F0DB-AE89-8D226708461E}"/>
              </a:ext>
            </a:extLst>
          </p:cNvPr>
          <p:cNvSpPr/>
          <p:nvPr/>
        </p:nvSpPr>
        <p:spPr>
          <a:xfrm>
            <a:off x="7163736" y="4874288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3" name="Text 26">
            <a:extLst>
              <a:ext uri="{FF2B5EF4-FFF2-40B4-BE49-F238E27FC236}">
                <a16:creationId xmlns:a16="http://schemas.microsoft.com/office/drawing/2014/main" id="{2105985D-94B9-37CB-54C5-4E4ACF576A6F}"/>
              </a:ext>
            </a:extLst>
          </p:cNvPr>
          <p:cNvSpPr/>
          <p:nvPr/>
        </p:nvSpPr>
        <p:spPr>
          <a:xfrm>
            <a:off x="7230351" y="498573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AF39E9D8-7DAE-7665-957C-27D75789B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1362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5A8C2AA1-CBB2-8B27-3006-8B25A1AA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119941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6" name="Text 0">
            <a:extLst>
              <a:ext uri="{FF2B5EF4-FFF2-40B4-BE49-F238E27FC236}">
                <a16:creationId xmlns:a16="http://schemas.microsoft.com/office/drawing/2014/main" id="{8E4C6C54-0C5F-F119-3722-88E9FF5C8514}"/>
              </a:ext>
            </a:extLst>
          </p:cNvPr>
          <p:cNvSpPr/>
          <p:nvPr/>
        </p:nvSpPr>
        <p:spPr>
          <a:xfrm>
            <a:off x="437185" y="-2033415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87" name="Text 1">
            <a:extLst>
              <a:ext uri="{FF2B5EF4-FFF2-40B4-BE49-F238E27FC236}">
                <a16:creationId xmlns:a16="http://schemas.microsoft.com/office/drawing/2014/main" id="{14DCD40A-D3D9-501E-CE79-B1ED6316F8B9}"/>
              </a:ext>
            </a:extLst>
          </p:cNvPr>
          <p:cNvSpPr/>
          <p:nvPr/>
        </p:nvSpPr>
        <p:spPr>
          <a:xfrm>
            <a:off x="457871" y="-713911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D4B18215-5B12-AC7A-4D6E-18EBC65DB4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57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402"/>
            <a:ext cx="106705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e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Promela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28480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SPIN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(Simple PROMELA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INterpreter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)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concorrenti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modellazione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simulazione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automatica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dirty="0" err="1">
                <a:solidFill>
                  <a:srgbClr val="CFCBBF"/>
                </a:solidFill>
                <a:latin typeface="Raleway" pitchFamily="34" charset="0"/>
              </a:rPr>
              <a:t>algoritmi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cuore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Promela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(Process Meta Language),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linguaggio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comportamento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interazione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</a:rPr>
              <a:t>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9722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esplora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spazio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espresse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logica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temporale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Punti di Forza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93790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Modellazione esplicita di processi e canali.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Simulazione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scenari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deterministici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(MITM).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>
          <a:xfrm>
            <a:off x="793790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della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correttezza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concorrenti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>
          <a:xfrm>
            <a:off x="7599521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Limitazioni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7599521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Aritmetica rudimentale per operazioni modulari.</a:t>
            </a:r>
            <a:endParaRPr lang="en-US" sz="1750"/>
          </a:p>
        </p:txBody>
      </p:sp>
      <p:sp>
        <p:nvSpPr>
          <p:cNvPr id="11" name="Text 9"/>
          <p:cNvSpPr/>
          <p:nvPr/>
        </p:nvSpPr>
        <p:spPr>
          <a:xfrm>
            <a:off x="7599521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Spazio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finito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relativamente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piccolo.</a:t>
            </a:r>
            <a:endParaRPr lang="en-US" sz="1750"/>
          </a:p>
        </p:txBody>
      </p:sp>
      <p:sp>
        <p:nvSpPr>
          <p:cNvPr id="12" name="Text 10"/>
          <p:cNvSpPr/>
          <p:nvPr/>
        </p:nvSpPr>
        <p:spPr>
          <a:xfrm>
            <a:off x="7599521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Assenza di teoria crittografica nativa.</a:t>
            </a:r>
            <a:endParaRPr lang="en-US" sz="175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4F7416-A06A-E53B-3E4F-A941718FC5B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6196"/>
            <a:ext cx="63530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Dolev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-Yao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15860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è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riferimento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fondamentale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nell'analisi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1020604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Controllo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Completo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della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Rete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>
          <a:xfrm>
            <a:off x="1020604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modificare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piacimento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5216962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443776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Primitive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Crittografiche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Perfette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5443776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decifrare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senza la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appropriata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>
          <a:xfrm>
            <a:off x="9640133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2" name="Text 10"/>
          <p:cNvSpPr/>
          <p:nvPr/>
        </p:nvSpPr>
        <p:spPr>
          <a:xfrm>
            <a:off x="9866948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Analisi e Sintesi dei Messaggi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>
          <a:xfrm>
            <a:off x="9866948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decomporre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costruirne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nuovi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sintesi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con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elementi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5FE2A8C-9E43-4083-7F4D-3AE73C5C5BA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99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C28F6-7D6E-5A66-76F7-5155353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24E39D-70BB-4143-E856-CD4F304292F3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di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variabili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e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funzioni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B12EC22-777B-5A96-AA9F-6EF790619095}"/>
              </a:ext>
            </a:extLst>
          </p:cNvPr>
          <p:cNvSpPr/>
          <p:nvPr/>
        </p:nvSpPr>
        <p:spPr>
          <a:xfrm>
            <a:off x="5439508" y="2106122"/>
            <a:ext cx="6347936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La prima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verrà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fatta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codice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l’instanziamento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variabili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globali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p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g</a:t>
            </a:r>
          </a:p>
        </p:txBody>
      </p:sp>
      <p:pic>
        <p:nvPicPr>
          <p:cNvPr id="6" name="Immagine 5" descr="Immagine che contiene testo, Carattere, schermata, calligrafia&#10;&#10;Il contenuto generato dall'IA potrebbe non essere corretto.">
            <a:extLst>
              <a:ext uri="{FF2B5EF4-FFF2-40B4-BE49-F238E27FC236}">
                <a16:creationId xmlns:a16="http://schemas.microsoft.com/office/drawing/2014/main" id="{85EAC724-5E35-8932-C821-7EC47FDB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8" y="2351805"/>
            <a:ext cx="3686689" cy="581106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59D98DB-DEE5-54C4-33AC-C123F1DA5248}"/>
              </a:ext>
            </a:extLst>
          </p:cNvPr>
          <p:cNvSpPr/>
          <p:nvPr/>
        </p:nvSpPr>
        <p:spPr>
          <a:xfrm>
            <a:off x="5439508" y="370140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Dopodichè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andremo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 b="1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B2FC632-F9BD-E147-BFAE-A6ACF0BCA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18" y="3365550"/>
            <a:ext cx="3524742" cy="2086266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C6154BAA-1BA4-C89F-2240-FEA7531860F9}"/>
              </a:ext>
            </a:extLst>
          </p:cNvPr>
          <p:cNvSpPr/>
          <p:nvPr/>
        </p:nvSpPr>
        <p:spPr>
          <a:xfrm>
            <a:off x="6286756" y="594694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Infine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canali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comunicazione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e le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/flag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assert</a:t>
            </a:r>
          </a:p>
        </p:txBody>
      </p:sp>
      <p:pic>
        <p:nvPicPr>
          <p:cNvPr id="12" name="Immagine 1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828CD12-35D5-3D72-DDE4-8EC94CFC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01" y="5877795"/>
            <a:ext cx="5229955" cy="18957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8AFE14C-2BBA-BB50-4D81-D6A33148E5D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284A7AC-81D3-42BF-9F79-554D1802993A}"/>
              </a:ext>
            </a:extLst>
          </p:cNvPr>
          <p:cNvSpPr/>
          <p:nvPr/>
        </p:nvSpPr>
        <p:spPr>
          <a:xfrm>
            <a:off x="10972751" y="7364872"/>
            <a:ext cx="3352850" cy="408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Il codice completo è disponibile al seguente </a:t>
            </a:r>
            <a:r>
              <a:rPr lang="it-IT" b="1">
                <a:solidFill>
                  <a:srgbClr val="CFCBBF"/>
                </a:solidFill>
                <a:latin typeface="Raleway" pitchFamily="2" charset="0"/>
                <a:hlinkClick r:id="rId6"/>
              </a:rPr>
              <a:t>Link</a:t>
            </a:r>
            <a:endParaRPr lang="it-IT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11" name="Elemento grafico 10" descr="Informazioni con riempimento a tinta unita">
            <a:extLst>
              <a:ext uri="{FF2B5EF4-FFF2-40B4-BE49-F238E27FC236}">
                <a16:creationId xmlns:a16="http://schemas.microsoft.com/office/drawing/2014/main" id="{9ACE797B-EEAE-90A8-C627-36854784B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352" y="74353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48DF-72EB-7760-DB0E-D8855E02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7D77A4F-DA5E-5217-C993-516407556907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proctype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0C08A6E-C890-1E18-6CF5-A3AF3A601D36}"/>
              </a:ext>
            </a:extLst>
          </p:cNvPr>
          <p:cNvSpPr/>
          <p:nvPr/>
        </p:nvSpPr>
        <p:spPr>
          <a:xfrm>
            <a:off x="730209" y="1716104"/>
            <a:ext cx="13391198" cy="198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(Alice, Bob, Intruder)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base al proprio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ruolo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dell’algoritmo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Diffie-Hellman.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Vengono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lanciati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dell’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init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dove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presente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ciclo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do-od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assert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volta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tutti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hanno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terminato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esecuzione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attivando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apposite flag.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Ogni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fa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sostanzialmente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operazioni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principali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EA456204-165B-AD91-F052-BBC5320F320D}"/>
              </a:ext>
            </a:extLst>
          </p:cNvPr>
          <p:cNvSpPr/>
          <p:nvPr/>
        </p:nvSpPr>
        <p:spPr>
          <a:xfrm>
            <a:off x="4098945" y="6568416"/>
            <a:ext cx="7274163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I_to_A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?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Recv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;	           -&gt;          Legge/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Interroga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BC97AA42-0ED1-8EDE-5025-322DF0708618}"/>
              </a:ext>
            </a:extLst>
          </p:cNvPr>
          <p:cNvSpPr/>
          <p:nvPr/>
        </p:nvSpPr>
        <p:spPr>
          <a:xfrm>
            <a:off x="4098945" y="5467702"/>
            <a:ext cx="6458351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A_to_I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! GA;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	        -&gt;	        Scrive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82E81CB-ABF0-7344-6E9A-F46E6DEDCE85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15F0ADC-DB8A-ABE4-DA90-EA21172944CF}"/>
              </a:ext>
            </a:extLst>
          </p:cNvPr>
          <p:cNvSpPr/>
          <p:nvPr/>
        </p:nvSpPr>
        <p:spPr>
          <a:xfrm>
            <a:off x="4098945" y="4366988"/>
            <a:ext cx="7202100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GA =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( G, a );	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-&gt; 	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Richiama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8C3AB1-0C03-4571-8D70-BB084E2451E0}">
  <we:reference id="wa200007130" version="1.0.0.1" store="it-IT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E06CB235FE5D48A79F03F1AC453425" ma:contentTypeVersion="6" ma:contentTypeDescription="Creare un nuovo documento." ma:contentTypeScope="" ma:versionID="925a860f6e0faf643497a64adadb7802">
  <xsd:schema xmlns:xsd="http://www.w3.org/2001/XMLSchema" xmlns:xs="http://www.w3.org/2001/XMLSchema" xmlns:p="http://schemas.microsoft.com/office/2006/metadata/properties" xmlns:ns3="0345f525-fc6b-45af-86df-c33ebc5307e5" targetNamespace="http://schemas.microsoft.com/office/2006/metadata/properties" ma:root="true" ma:fieldsID="0035cd2d1fc753a4fd5cebb6af21c8eb" ns3:_="">
    <xsd:import namespace="0345f525-fc6b-45af-86df-c33ebc5307e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5f525-fc6b-45af-86df-c33ebc5307e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45f525-fc6b-45af-86df-c33ebc5307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F30EA-3724-41B4-B5B7-75A9EDCBA42C}">
  <ds:schemaRefs>
    <ds:schemaRef ds:uri="0345f525-fc6b-45af-86df-c33ebc5307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6DF8CC-9114-41BB-9B53-6135A4F7F04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0345f525-fc6b-45af-86df-c33ebc5307e5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A9FC0D7-BECB-49DB-82DA-C3206F522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3976</Words>
  <Application>Microsoft Office PowerPoint</Application>
  <PresentationFormat>Personalizzato</PresentationFormat>
  <Paragraphs>383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Raleway</vt:lpstr>
      <vt:lpstr>Wingdings</vt:lpstr>
      <vt:lpstr>Prata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SBATTELLA MATTIA</cp:lastModifiedBy>
  <cp:revision>2</cp:revision>
  <dcterms:created xsi:type="dcterms:W3CDTF">2025-06-12T09:52:07Z</dcterms:created>
  <dcterms:modified xsi:type="dcterms:W3CDTF">2025-06-15T21:46:13Z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0x010100DFE06CB235FE5D48A79F03F1AC453425</vt:lpwstr>
  </property>
</Properties>
</file>