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6" r:id="rId10"/>
    <p:sldId id="261" r:id="rId11"/>
    <p:sldId id="267" r:id="rId12"/>
    <p:sldId id="275" r:id="rId13"/>
    <p:sldId id="262" r:id="rId14"/>
    <p:sldId id="276" r:id="rId15"/>
    <p:sldId id="278" r:id="rId16"/>
    <p:sldId id="264" r:id="rId17"/>
    <p:sldId id="272" r:id="rId18"/>
    <p:sldId id="269" r:id="rId19"/>
    <p:sldId id="271" r:id="rId20"/>
    <p:sldId id="268" r:id="rId21"/>
    <p:sldId id="265" r:id="rId22"/>
    <p:sldId id="273" r:id="rId23"/>
    <p:sldId id="274" r:id="rId24"/>
  </p:sldIdLst>
  <p:sldSz cx="14630400" cy="8229600"/>
  <p:notesSz cx="8229600" cy="14630400"/>
  <p:embeddedFontLst>
    <p:embeddedFont>
      <p:font typeface="Prata" panose="020B0604020202020204" charset="0"/>
      <p:regular r:id="rId26"/>
    </p:embeddedFont>
    <p:embeddedFont>
      <p:font typeface="Raleway" pitchFamily="2" charset="0"/>
      <p:regular r:id="rId27"/>
      <p:bold r:id="rId28"/>
      <p:boldItalic r:id="rId29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BBF"/>
    <a:srgbClr val="F2E782"/>
    <a:srgbClr val="1B1C1D"/>
    <a:srgbClr val="8987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9D023-47B7-BE47-EA93-CE0C9C496701}" v="129" dt="2025-06-12T11:43:23.074"/>
    <p1510:client id="{D3334D44-5FBA-4225-9A26-9F96B3798AF2}" v="3727" dt="2025-06-13T09:20:05.416"/>
    <p1510:client id="{EA4D0903-0C6C-49B1-A318-EF4EB5A24F58}" v="2580" dt="2025-06-13T09:27:17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62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07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42597-825F-EF36-A5E9-3930FE72C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5C7988-C628-415C-484B-38AF8E93BC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3B1745-03EB-8DFA-5B0F-406547A45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381FD-7EE2-F48A-EB0E-7CB2CB6205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86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C0C97-3191-D642-DB6A-836943C96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F127A1-D4E2-13D2-1DEF-D3292623B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73279-F4FA-2B91-5441-FD89EB7DB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8F89D-F2B2-6F1E-8D95-0C7A9C2F67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52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94D58-E21D-0CF0-E7FB-BD04A9D40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2087FC-08DA-ADA4-8F69-5B3A83651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449D1D-8820-78F7-8FDE-DBB51AAC4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SPIN </a:t>
            </a:r>
            <a:r>
              <a:rPr lang="it-IT" b="1"/>
              <a:t>traduce la proprietà LTL in un automa </a:t>
            </a:r>
            <a:r>
              <a:rPr lang="it-IT" b="1" err="1"/>
              <a:t>Büchi</a:t>
            </a:r>
            <a:r>
              <a:rPr lang="it-IT"/>
              <a:t> e verifica che non ci siano controesempi nell’</a:t>
            </a:r>
            <a:r>
              <a:rPr lang="it-IT" err="1"/>
              <a:t>interleaving</a:t>
            </a:r>
            <a:r>
              <a:rPr lang="it-IT"/>
              <a:t> degli stati.</a:t>
            </a:r>
          </a:p>
          <a:p>
            <a:r>
              <a:rPr lang="it-IT"/>
              <a:t>Se c'è una </a:t>
            </a:r>
            <a:r>
              <a:rPr lang="it-IT" b="1"/>
              <a:t>violazione</a:t>
            </a:r>
            <a:r>
              <a:rPr lang="it-IT"/>
              <a:t>, SPIN mostra un </a:t>
            </a:r>
            <a:r>
              <a:rPr lang="it-IT" b="1"/>
              <a:t>trace esplicito</a:t>
            </a:r>
            <a:r>
              <a:rPr lang="it-IT"/>
              <a:t> (esecuzione passo-passo).</a:t>
            </a:r>
          </a:p>
          <a:p>
            <a:r>
              <a:rPr lang="it-IT"/>
              <a:t>SPIN lavora in </a:t>
            </a:r>
            <a:r>
              <a:rPr lang="it-IT" b="1"/>
              <a:t>LTL pura</a:t>
            </a:r>
            <a:r>
              <a:rPr lang="it-IT"/>
              <a:t>, è potente per proprietà </a:t>
            </a:r>
            <a:r>
              <a:rPr lang="it-IT" b="1"/>
              <a:t>temporali</a:t>
            </a:r>
            <a:r>
              <a:rPr lang="it-IT"/>
              <a:t>, ma non ha una semantica nativa per concetti come "attaccante", "segretezza" o "conoscenza".</a:t>
            </a:r>
          </a:p>
          <a:p>
            <a:r>
              <a:rPr lang="it-IT"/>
              <a:t>Esempio: se vuoi garantire che “a è sempre seguito da b”, ma in una traccia a non è seguito da b, allora SPIN mostra quella traccia come </a:t>
            </a:r>
            <a:r>
              <a:rPr lang="it-IT" b="1"/>
              <a:t>controesempio. </a:t>
            </a:r>
            <a:r>
              <a:rPr lang="it-IT" b="1">
                <a:sym typeface="Wingdings" panose="05000000000000000000" pitchFamily="2" charset="2"/>
              </a:rPr>
              <a:t> </a:t>
            </a:r>
            <a:r>
              <a:rPr lang="it-IT" b="1" err="1">
                <a:sym typeface="Wingdings" panose="05000000000000000000" pitchFamily="2" charset="2"/>
              </a:rPr>
              <a:t>Violazionee</a:t>
            </a:r>
            <a:r>
              <a:rPr lang="it-IT" b="1">
                <a:sym typeface="Wingdings" panose="05000000000000000000" pitchFamily="2" charset="2"/>
              </a:rPr>
              <a:t>!!</a:t>
            </a:r>
            <a:endParaRPr lang="it-IT"/>
          </a:p>
          <a:p>
            <a:endParaRPr lang="it-IT"/>
          </a:p>
          <a:p>
            <a:r>
              <a:rPr lang="it-IT"/>
              <a:t>Tamarin scrive lemmi in </a:t>
            </a:r>
            <a:r>
              <a:rPr lang="it-IT" b="1"/>
              <a:t>logica del primo ordine</a:t>
            </a:r>
            <a:r>
              <a:rPr lang="it-IT"/>
              <a:t>, estesa con </a:t>
            </a:r>
            <a:r>
              <a:rPr lang="it-IT" err="1"/>
              <a:t>timestamp</a:t>
            </a:r>
            <a:r>
              <a:rPr lang="it-IT"/>
              <a:t>.</a:t>
            </a:r>
          </a:p>
          <a:p>
            <a:r>
              <a:rPr lang="it-IT"/>
              <a:t>Tamarin </a:t>
            </a:r>
            <a:r>
              <a:rPr lang="it-IT" b="1"/>
              <a:t>costruisce automaticamente una prova o un controesempio</a:t>
            </a:r>
            <a:r>
              <a:rPr lang="it-IT"/>
              <a:t> simbolico, che può coinvolgere infiniti stati (ma con astrazione simbolica).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Quando trova </a:t>
            </a:r>
            <a:r>
              <a:rPr lang="it-IT" b="1"/>
              <a:t>una sequenza simbolica di eventi valida</a:t>
            </a:r>
            <a:r>
              <a:rPr lang="it-IT"/>
              <a:t> in cui una proprietà è violata attraverso la verifica della logica del primo ordine </a:t>
            </a:r>
            <a:r>
              <a:rPr lang="it-IT" b="1">
                <a:sym typeface="Wingdings" panose="05000000000000000000" pitchFamily="2" charset="2"/>
              </a:rPr>
              <a:t> </a:t>
            </a:r>
            <a:r>
              <a:rPr lang="it-IT" b="1" err="1">
                <a:sym typeface="Wingdings" panose="05000000000000000000" pitchFamily="2" charset="2"/>
              </a:rPr>
              <a:t>Violazionee</a:t>
            </a:r>
            <a:r>
              <a:rPr lang="it-IT" b="1">
                <a:sym typeface="Wingdings" panose="05000000000000000000" pitchFamily="2" charset="2"/>
              </a:rPr>
              <a:t>!!</a:t>
            </a:r>
            <a:endParaRPr lang="it-IT"/>
          </a:p>
          <a:p>
            <a:endParaRPr lang="it-IT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F0D6C-6492-9EAC-9320-C8C0D031DE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0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A0AFC-0ABF-FC58-7241-2A97EA31E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19E256-142B-D2B7-180A-2DE9B7A40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3A2196-A46F-52A9-5E84-179A12073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● Condizioni di attacco: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Alice invia ga.10 → intercettato da </a:t>
            </a:r>
            <a:r>
              <a:rPr lang="it-IT" sz="1200" err="1">
                <a:solidFill>
                  <a:srgbClr val="CFCBBF"/>
                </a:solidFill>
                <a:latin typeface="Raleway" pitchFamily="2" charset="0"/>
              </a:rPr>
              <a:t>MITM_Intercept_A</a:t>
            </a:r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MITM risponde con g^~x.15 al posto di Bob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Bob invia gb.10 → intercettato da </a:t>
            </a:r>
            <a:r>
              <a:rPr lang="it-IT" sz="1200" err="1">
                <a:solidFill>
                  <a:srgbClr val="CFCBBF"/>
                </a:solidFill>
                <a:latin typeface="Raleway" pitchFamily="2" charset="0"/>
              </a:rPr>
              <a:t>MITM_Intercept_B</a:t>
            </a:r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MITM risponde con g^~y.10 al posto di Alice</a:t>
            </a:r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● Comportamento osservato: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Alice calcola una chiave con g^~y.10 e fa </a:t>
            </a:r>
            <a:r>
              <a:rPr lang="it-IT" sz="1200" err="1">
                <a:solidFill>
                  <a:srgbClr val="CFCBBF"/>
                </a:solidFill>
                <a:latin typeface="Raleway" pitchFamily="2" charset="0"/>
              </a:rPr>
              <a:t>Commit</a:t>
            </a:r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('A','B')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Bob non interagisce con Alice → </a:t>
            </a:r>
            <a:r>
              <a:rPr lang="it-IT" sz="1200" err="1">
                <a:solidFill>
                  <a:srgbClr val="CFCBBF"/>
                </a:solidFill>
                <a:latin typeface="Raleway" pitchFamily="2" charset="0"/>
              </a:rPr>
              <a:t>Commit</a:t>
            </a:r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('B','A') non avviene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MITM costruisce due chiavi diverse: g^~x.15 e g^~y.10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A043D-C37B-8DBE-4C99-908D468CC3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7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A7F65-FC41-6ADD-929F-3328BA9A9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A96728-AE1C-AB68-BB67-BEF7E9572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C90830-9299-8B3F-5CC6-CFF69331E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● Condizioni dell’attacco: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MITM intercetta ga.10 e gb.10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Risponde con g^~x.20 e g^~y.10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Salva le informazioni in </a:t>
            </a:r>
            <a:r>
              <a:rPr lang="it-IT" sz="1200" err="1">
                <a:solidFill>
                  <a:srgbClr val="CFCBBF"/>
                </a:solidFill>
                <a:latin typeface="Raleway" pitchFamily="2" charset="0"/>
              </a:rPr>
              <a:t>MITM_Finish</a:t>
            </a:r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● Calcolo della chiave: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Nodo </a:t>
            </a:r>
            <a:r>
              <a:rPr lang="it-IT" sz="1200" err="1">
                <a:solidFill>
                  <a:srgbClr val="CFCBBF"/>
                </a:solidFill>
                <a:latin typeface="Raleway" pitchFamily="2" charset="0"/>
              </a:rPr>
              <a:t>d_exp</a:t>
            </a:r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: calcolo MU1 = (~y.10 * x.15)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Calcolo finale: EX1 = g^MU1</a:t>
            </a:r>
          </a:p>
          <a:p>
            <a:endParaRPr lang="it-IT" sz="12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● Comportamento osservato: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L’attaccante possiede EX1 = g^(~y.10 * x.15)</a:t>
            </a:r>
          </a:p>
          <a:p>
            <a:r>
              <a:rPr lang="it-IT" sz="1200">
                <a:solidFill>
                  <a:srgbClr val="CFCBBF"/>
                </a:solidFill>
                <a:latin typeface="Raleway" pitchFamily="2" charset="0"/>
              </a:rPr>
              <a:t>   – Violata la proprietà di segretezza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8088F-037F-7964-856C-73DA8CB810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14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FB16F-9204-E2F2-8A35-8B87A301A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226283-DF93-7F54-364F-FE470DA81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614E40-9E34-0928-21F1-078F35AF6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147CF-FAFD-FD2E-2FA9-C9B8AA1532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40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83C5E-E3C1-3989-161D-AC264AF18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B2351A-8ADD-880A-E99F-882066E4FF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3D3739-36DD-8293-5E63-56D137C0D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05914-A9FA-E3D1-CC3F-2835035AC9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9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DFFAB-1C59-56A2-7594-3A5112F77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4852BB-0973-1762-4764-C6DCC22F5B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996981-2FB8-58F4-211F-92A9A9BA1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A3F1A-9EC4-6C53-A182-AB0AE76A89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85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1B45E-A010-8C58-EA1F-330C62019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CD2FD2-8E00-FB43-0381-A810EB2113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B69913-953B-999F-C318-3699B34C9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1AA29-AB1E-4E40-3F9A-8609EBA1B1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0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EBEFF-0657-D768-D990-A5EA31DC8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397358-FD68-0AE4-EDEA-D9939DF2BD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BEB052-32C5-05C5-6C3C-50B48DE17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 e G: Ha senso </a:t>
            </a:r>
            <a:r>
              <a:rPr lang="en-US" err="1"/>
              <a:t>inserirli</a:t>
            </a:r>
            <a:r>
              <a:rPr lang="en-US"/>
              <a:t> </a:t>
            </a:r>
            <a:r>
              <a:rPr lang="en-US" err="1"/>
              <a:t>manualmente</a:t>
            </a:r>
            <a:r>
              <a:rPr lang="en-US"/>
              <a:t> per 2 </a:t>
            </a:r>
            <a:r>
              <a:rPr lang="en-US" err="1"/>
              <a:t>motivi</a:t>
            </a:r>
            <a:r>
              <a:rPr lang="en-US"/>
              <a:t>: 1. </a:t>
            </a:r>
            <a:r>
              <a:rPr lang="en-US" err="1"/>
              <a:t>riduciamo</a:t>
            </a:r>
            <a:r>
              <a:rPr lang="en-US"/>
              <a:t> lo </a:t>
            </a:r>
            <a:r>
              <a:rPr lang="en-US" err="1"/>
              <a:t>spazio</a:t>
            </a:r>
            <a:r>
              <a:rPr lang="en-US"/>
              <a:t> </a:t>
            </a:r>
            <a:r>
              <a:rPr lang="en-US" err="1"/>
              <a:t>degli</a:t>
            </a:r>
            <a:r>
              <a:rPr lang="en-US"/>
              <a:t> </a:t>
            </a:r>
            <a:r>
              <a:rPr lang="en-US" err="1"/>
              <a:t>stati</a:t>
            </a:r>
            <a:r>
              <a:rPr lang="en-US"/>
              <a:t> </a:t>
            </a:r>
            <a:r>
              <a:rPr lang="en-US" err="1"/>
              <a:t>esplorati</a:t>
            </a:r>
            <a:r>
              <a:rPr lang="en-US"/>
              <a:t> </a:t>
            </a:r>
            <a:r>
              <a:rPr lang="en-US" err="1"/>
              <a:t>andando</a:t>
            </a:r>
            <a:r>
              <a:rPr lang="en-US"/>
              <a:t> a </a:t>
            </a:r>
            <a:r>
              <a:rPr lang="en-US" err="1"/>
              <a:t>ridurre</a:t>
            </a:r>
            <a:r>
              <a:rPr lang="en-US"/>
              <a:t> il </a:t>
            </a:r>
            <a:r>
              <a:rPr lang="en-US" err="1"/>
              <a:t>costo</a:t>
            </a:r>
            <a:r>
              <a:rPr lang="en-US"/>
              <a:t> </a:t>
            </a:r>
            <a:r>
              <a:rPr lang="en-US" err="1"/>
              <a:t>computazionale</a:t>
            </a:r>
            <a:r>
              <a:rPr lang="en-US"/>
              <a:t> (</a:t>
            </a:r>
            <a:r>
              <a:rPr lang="en-US" err="1"/>
              <a:t>efficienza</a:t>
            </a:r>
            <a:r>
              <a:rPr lang="en-US"/>
              <a:t>) 2. non ci </a:t>
            </a:r>
            <a:r>
              <a:rPr lang="en-US" err="1"/>
              <a:t>interessa</a:t>
            </a:r>
            <a:r>
              <a:rPr lang="en-US"/>
              <a:t> </a:t>
            </a:r>
            <a:r>
              <a:rPr lang="en-US" err="1"/>
              <a:t>andare</a:t>
            </a:r>
            <a:r>
              <a:rPr lang="en-US"/>
              <a:t> a </a:t>
            </a:r>
            <a:r>
              <a:rPr lang="en-US" err="1"/>
              <a:t>studiare</a:t>
            </a:r>
            <a:r>
              <a:rPr lang="en-US"/>
              <a:t> </a:t>
            </a:r>
            <a:r>
              <a:rPr lang="en-US" err="1"/>
              <a:t>l’algoritmo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genera p e g.</a:t>
            </a:r>
          </a:p>
          <a:p>
            <a:endParaRPr lang="en-US"/>
          </a:p>
          <a:p>
            <a:endParaRPr lang="en-US"/>
          </a:p>
          <a:p>
            <a:r>
              <a:rPr lang="en-US" err="1"/>
              <a:t>Modexp</a:t>
            </a:r>
            <a:r>
              <a:rPr lang="en-US"/>
              <a:t>: </a:t>
            </a:r>
            <a:r>
              <a:rPr lang="it-IT" b="1"/>
              <a:t>Limitazioni del linguaggio </a:t>
            </a:r>
            <a:r>
              <a:rPr lang="it-IT" b="1" err="1"/>
              <a:t>Promela</a:t>
            </a:r>
            <a:r>
              <a:rPr lang="it-IT" b="1"/>
              <a:t>: </a:t>
            </a:r>
            <a:r>
              <a:rPr lang="it-IT" err="1"/>
              <a:t>Promela</a:t>
            </a:r>
            <a:r>
              <a:rPr lang="it-IT"/>
              <a:t> non ha un operatore nativo per la potenza o per la potenza modulare, né librerie matematiche avanzate: bisogna per forza “manualmente” codificare il ciclo di moltiplicazioni e riduzioni modulo P. </a:t>
            </a:r>
          </a:p>
          <a:p>
            <a:r>
              <a:rPr lang="it-IT" b="1"/>
              <a:t>               Controllo dello state-</a:t>
            </a:r>
            <a:r>
              <a:rPr lang="it-IT" b="1" err="1"/>
              <a:t>space</a:t>
            </a:r>
            <a:r>
              <a:rPr lang="it-IT" b="1"/>
              <a:t> e ottimizzazioni: </a:t>
            </a:r>
            <a:r>
              <a:rPr lang="it-IT"/>
              <a:t>Dichiarando </a:t>
            </a:r>
            <a:r>
              <a:rPr lang="it-IT" err="1"/>
              <a:t>modexp</a:t>
            </a:r>
            <a:r>
              <a:rPr lang="it-IT"/>
              <a:t> come </a:t>
            </a:r>
            <a:r>
              <a:rPr lang="it-IT" err="1"/>
              <a:t>inline</a:t>
            </a:r>
            <a:r>
              <a:rPr lang="it-IT"/>
              <a:t>, Spin sostituirà il “corpo” della funzione direttamente dove viene chiamata, senza l’overhead di una chiamata vera e propria, ma mantenendo comunque la logica concentrata in un singolo blocco. Questo permette di mantenere contenuto lo spazio degli stati (la transizione è un unico blocco di istruzioni) senza perdere chiarezza.</a:t>
            </a:r>
          </a:p>
          <a:p>
            <a:r>
              <a:rPr lang="en-US"/>
              <a:t> </a:t>
            </a:r>
          </a:p>
          <a:p>
            <a:r>
              <a:rPr lang="en-US"/>
              <a:t>Canali di </a:t>
            </a:r>
            <a:r>
              <a:rPr lang="en-US" err="1"/>
              <a:t>comunicazione</a:t>
            </a:r>
            <a:r>
              <a:rPr lang="en-US"/>
              <a:t>: </a:t>
            </a:r>
            <a:r>
              <a:rPr lang="en-US" err="1"/>
              <a:t>sono</a:t>
            </a:r>
            <a:r>
              <a:rPr lang="en-US"/>
              <a:t> </a:t>
            </a:r>
            <a:r>
              <a:rPr lang="en-US" err="1"/>
              <a:t>definiti</a:t>
            </a:r>
            <a:r>
              <a:rPr lang="en-US"/>
              <a:t> in maniera </a:t>
            </a:r>
            <a:r>
              <a:rPr lang="en-US" err="1"/>
              <a:t>distinta</a:t>
            </a:r>
            <a:r>
              <a:rPr lang="en-US"/>
              <a:t> </a:t>
            </a:r>
            <a:r>
              <a:rPr lang="en-US" err="1"/>
              <a:t>ognuno</a:t>
            </a:r>
            <a:r>
              <a:rPr lang="en-US"/>
              <a:t> per ogni </a:t>
            </a:r>
            <a:r>
              <a:rPr lang="en-US" err="1"/>
              <a:t>canale</a:t>
            </a:r>
            <a:r>
              <a:rPr lang="en-US"/>
              <a:t>; è giusto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vengano</a:t>
            </a:r>
            <a:r>
              <a:rPr lang="en-US"/>
              <a:t> </a:t>
            </a:r>
            <a:r>
              <a:rPr lang="en-US" err="1"/>
              <a:t>definiti</a:t>
            </a:r>
            <a:r>
              <a:rPr lang="en-US"/>
              <a:t> in maniera </a:t>
            </a:r>
            <a:r>
              <a:rPr lang="en-US" err="1"/>
              <a:t>esplicita</a:t>
            </a:r>
            <a:r>
              <a:rPr lang="en-US"/>
              <a:t> </a:t>
            </a:r>
            <a:r>
              <a:rPr lang="en-US" err="1"/>
              <a:t>perchè</a:t>
            </a:r>
            <a:r>
              <a:rPr lang="en-US"/>
              <a:t> </a:t>
            </a:r>
            <a:r>
              <a:rPr lang="en-US" err="1"/>
              <a:t>l’attacco</a:t>
            </a:r>
            <a:r>
              <a:rPr lang="en-US"/>
              <a:t> MITM </a:t>
            </a:r>
            <a:r>
              <a:rPr lang="en-US" err="1"/>
              <a:t>presuppone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il </a:t>
            </a:r>
            <a:r>
              <a:rPr lang="en-US" err="1"/>
              <a:t>soggetto</a:t>
            </a:r>
            <a:r>
              <a:rPr lang="en-US"/>
              <a:t> </a:t>
            </a:r>
            <a:r>
              <a:rPr lang="en-US" err="1"/>
              <a:t>malevolo</a:t>
            </a:r>
            <a:r>
              <a:rPr lang="en-US"/>
              <a:t> </a:t>
            </a:r>
            <a:r>
              <a:rPr lang="en-US" err="1"/>
              <a:t>interrompa</a:t>
            </a:r>
            <a:r>
              <a:rPr lang="en-US"/>
              <a:t> la </a:t>
            </a:r>
            <a:r>
              <a:rPr lang="en-US" err="1"/>
              <a:t>comunicazione</a:t>
            </a:r>
            <a:r>
              <a:rPr lang="en-US"/>
              <a:t> </a:t>
            </a:r>
            <a:r>
              <a:rPr lang="en-US" err="1"/>
              <a:t>tra</a:t>
            </a:r>
            <a:r>
              <a:rPr lang="en-US"/>
              <a:t> A e B e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metta</a:t>
            </a:r>
            <a:r>
              <a:rPr lang="en-US"/>
              <a:t> </a:t>
            </a:r>
            <a:r>
              <a:rPr lang="en-US" err="1"/>
              <a:t>immezzo</a:t>
            </a:r>
            <a:r>
              <a:rPr lang="en-US"/>
              <a:t> a </a:t>
            </a:r>
            <a:r>
              <a:rPr lang="en-US" err="1"/>
              <a:t>questi</a:t>
            </a:r>
            <a:r>
              <a:rPr lang="en-US"/>
              <a:t> due </a:t>
            </a:r>
            <a:r>
              <a:rPr lang="en-US" err="1"/>
              <a:t>canali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 err="1"/>
              <a:t>Chiavi</a:t>
            </a:r>
            <a:r>
              <a:rPr lang="en-US"/>
              <a:t>/flag: le </a:t>
            </a:r>
            <a:r>
              <a:rPr lang="en-US" err="1"/>
              <a:t>utilizziamo</a:t>
            </a:r>
            <a:r>
              <a:rPr lang="en-US"/>
              <a:t> per </a:t>
            </a:r>
            <a:r>
              <a:rPr lang="en-US" err="1"/>
              <a:t>segnalare</a:t>
            </a:r>
            <a:r>
              <a:rPr lang="en-US"/>
              <a:t> </a:t>
            </a:r>
            <a:r>
              <a:rPr lang="en-US" err="1"/>
              <a:t>quando</a:t>
            </a:r>
            <a:r>
              <a:rPr lang="en-US"/>
              <a:t> un </a:t>
            </a:r>
            <a:r>
              <a:rPr lang="en-US" err="1"/>
              <a:t>processo</a:t>
            </a:r>
            <a:r>
              <a:rPr lang="en-US"/>
              <a:t> ha finito in maniera tale da </a:t>
            </a:r>
            <a:r>
              <a:rPr lang="en-US" err="1"/>
              <a:t>confrontare</a:t>
            </a:r>
            <a:r>
              <a:rPr lang="en-US"/>
              <a:t> le </a:t>
            </a:r>
            <a:r>
              <a:rPr lang="en-US" err="1"/>
              <a:t>chiavi</a:t>
            </a:r>
            <a:r>
              <a:rPr lang="en-US"/>
              <a:t> </a:t>
            </a:r>
            <a:r>
              <a:rPr lang="en-US" err="1"/>
              <a:t>calcolate</a:t>
            </a:r>
            <a:r>
              <a:rPr lang="en-US"/>
              <a:t> e </a:t>
            </a:r>
            <a:r>
              <a:rPr lang="en-US" err="1"/>
              <a:t>provare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il MITM attack </a:t>
            </a:r>
            <a:r>
              <a:rPr lang="en-US" err="1"/>
              <a:t>haavuto</a:t>
            </a:r>
            <a:r>
              <a:rPr lang="en-US"/>
              <a:t> </a:t>
            </a:r>
            <a:r>
              <a:rPr lang="en-US" err="1"/>
              <a:t>successo</a:t>
            </a:r>
            <a:r>
              <a:rPr lang="en-US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8F625-9AE9-7C1B-08B2-FE6B9D6C1D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46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0FDEF-A26D-E08B-4101-3CF156910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2AD9DF-3904-A11C-2A8F-AEC38740C3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89BDC7-6AB7-CD9C-8AED-EB7161991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3B373-BF52-728E-921D-58F9F6F74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8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hyperlink" Target="https://github.com/SbattellaMattia/FormalVerification/blob/main/TAMARIN_Verification/DH.spthy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svg"/><Relationship Id="rId11" Type="http://schemas.openxmlformats.org/officeDocument/2006/relationships/image" Target="../media/image11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SbattellaMattia/FormalVerification/blob/main/SPIN_Verification/DH.pml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B1C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72761" y="809149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Formale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del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Protocollo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Crittografico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Diffie-Hellman</a:t>
            </a:r>
            <a:endParaRPr lang="en-US" sz="4450"/>
          </a:p>
        </p:txBody>
      </p:sp>
      <p:sp>
        <p:nvSpPr>
          <p:cNvPr id="4" name="Text 1"/>
          <p:cNvSpPr/>
          <p:nvPr/>
        </p:nvSpPr>
        <p:spPr>
          <a:xfrm>
            <a:off x="1272760" y="352938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Progetto del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corso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Sistemi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Operativi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Dedicati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realizzato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da </a:t>
            </a:r>
            <a:r>
              <a:rPr lang="en-US" sz="24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Mattia </a:t>
            </a:r>
            <a:r>
              <a:rPr lang="en-US" sz="24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Sbattella</a:t>
            </a:r>
            <a:r>
              <a:rPr lang="en-US" sz="24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</a:t>
            </a:r>
            <a:r>
              <a:rPr lang="en-US" sz="24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Jacopo Coloccioni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Anno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Accademico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2024-2025.</a:t>
            </a:r>
            <a:endParaRPr lang="en-US" sz="2400"/>
          </a:p>
        </p:txBody>
      </p:sp>
      <p:sp>
        <p:nvSpPr>
          <p:cNvPr id="5" name="Text 2"/>
          <p:cNvSpPr/>
          <p:nvPr/>
        </p:nvSpPr>
        <p:spPr>
          <a:xfrm>
            <a:off x="1272760" y="5044423"/>
            <a:ext cx="7556421" cy="2085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Questo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progetto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approfondisce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la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verifica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formale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sistemi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crittografici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analizzando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in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particolare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il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protocollo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Diffie-Hellman per lo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scambio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chiavi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simmetriche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utilizzando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gli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strumenti</a:t>
            </a:r>
            <a:r>
              <a:rPr lang="en-US" sz="24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SPIN e Tamarin.</a:t>
            </a:r>
            <a:endParaRPr lang="en-US" sz="240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ADF79CD-00A0-EB4C-7FBC-230000A53956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9BDD299-1C46-1451-030C-A530AA980A3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837"/>
                    </a14:imgEffect>
                    <a14:imgEffect>
                      <a14:saturation sat="45000"/>
                    </a14:imgEffect>
                    <a14:imgEffect>
                      <a14:brightnessContrast bright="69000" contrast="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29181" y="1016108"/>
            <a:ext cx="4981576" cy="1712417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softEdge rad="1270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601" y="626864"/>
            <a:ext cx="7611070" cy="553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 Formale con SPIN: Risultati</a:t>
            </a:r>
            <a:endParaRPr lang="en-US" sz="3450"/>
          </a:p>
        </p:txBody>
      </p:sp>
      <p:sp>
        <p:nvSpPr>
          <p:cNvPr id="3" name="Text 1"/>
          <p:cNvSpPr/>
          <p:nvPr/>
        </p:nvSpPr>
        <p:spPr>
          <a:xfrm>
            <a:off x="730210" y="1412319"/>
            <a:ext cx="13391198" cy="826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endParaRPr lang="en-US" sz="1750">
              <a:solidFill>
                <a:srgbClr val="CFCBBF"/>
              </a:solidFill>
              <a:latin typeface="Raleway" pitchFamily="34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781" y="2661394"/>
            <a:ext cx="5968819" cy="249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magine 19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4D937C94-649C-D305-8D7C-D96A16C7B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039" y="5378805"/>
            <a:ext cx="5068007" cy="1438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 1">
            <a:extLst>
              <a:ext uri="{FF2B5EF4-FFF2-40B4-BE49-F238E27FC236}">
                <a16:creationId xmlns:a16="http://schemas.microsoft.com/office/drawing/2014/main" id="{34FF757F-0C3B-B1B8-2E56-761F962F2B5A}"/>
              </a:ext>
            </a:extLst>
          </p:cNvPr>
          <p:cNvSpPr/>
          <p:nvPr/>
        </p:nvSpPr>
        <p:spPr>
          <a:xfrm>
            <a:off x="525816" y="2465444"/>
            <a:ext cx="7134454" cy="289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 Conseguenza:</a:t>
            </a:r>
          </a:p>
          <a:p>
            <a:endParaRPr lang="it-IT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>
                <a:solidFill>
                  <a:srgbClr val="CFCBBF"/>
                </a:solidFill>
                <a:latin typeface="Raleway" pitchFamily="2" charset="0"/>
              </a:rPr>
              <a:t>   ✅ 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assert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(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keyA_I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 == 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keyA_A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) -&gt; </a:t>
            </a:r>
            <a:r>
              <a:rPr lang="it-IT">
                <a:solidFill>
                  <a:srgbClr val="CFCBBF"/>
                </a:solidFill>
                <a:latin typeface="Raleway" pitchFamily="2" charset="0"/>
              </a:rPr>
              <a:t>intruso ed Alice hanno la stessa   				chiave</a:t>
            </a:r>
          </a:p>
          <a:p>
            <a:endParaRPr lang="it-IT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>
                <a:solidFill>
                  <a:srgbClr val="CFCBBF"/>
                </a:solidFill>
                <a:latin typeface="Raleway" pitchFamily="2" charset="0"/>
              </a:rPr>
              <a:t>   ✅ 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assert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(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keyB_I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 == 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keyB_B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) -&gt; </a:t>
            </a:r>
            <a:r>
              <a:rPr lang="it-IT">
                <a:solidFill>
                  <a:srgbClr val="CFCBBF"/>
                </a:solidFill>
                <a:latin typeface="Raleway" pitchFamily="2" charset="0"/>
              </a:rPr>
              <a:t>intruso e Bob hanno la stessa 				chiave</a:t>
            </a:r>
          </a:p>
          <a:p>
            <a:endParaRPr lang="it-IT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>
                <a:solidFill>
                  <a:srgbClr val="CFCBBF"/>
                </a:solidFill>
                <a:latin typeface="Raleway" pitchFamily="2" charset="0"/>
              </a:rPr>
              <a:t>   ❌ 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assert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(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keyA_A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 == </a:t>
            </a:r>
            <a:r>
              <a:rPr lang="it-IT" b="1" err="1">
                <a:solidFill>
                  <a:srgbClr val="CFCBBF"/>
                </a:solidFill>
                <a:latin typeface="Raleway" pitchFamily="2" charset="0"/>
              </a:rPr>
              <a:t>keyB_B</a:t>
            </a:r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) -&gt; </a:t>
            </a:r>
            <a:r>
              <a:rPr lang="it-IT">
                <a:solidFill>
                  <a:srgbClr val="CFCBBF"/>
                </a:solidFill>
                <a:latin typeface="Raleway" pitchFamily="2" charset="0"/>
              </a:rPr>
              <a:t>Alice e Bob hanno chiavi 					differenti</a:t>
            </a:r>
            <a:endParaRPr lang="en-US" sz="1750">
              <a:solidFill>
                <a:srgbClr val="CFCBBF"/>
              </a:solidFill>
              <a:latin typeface="Raleway" pitchFamily="34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E9F1E605-7305-CFF7-AB71-4189CDEB0F94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06744-10B4-8FE0-178F-952521272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11AEFEA-5DFE-09B9-608E-6C1ADC5C1D6B}"/>
              </a:ext>
            </a:extLst>
          </p:cNvPr>
          <p:cNvSpPr/>
          <p:nvPr/>
        </p:nvSpPr>
        <p:spPr>
          <a:xfrm>
            <a:off x="919019" y="811558"/>
            <a:ext cx="7611070" cy="553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Perchè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SPIN non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funziona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?</a:t>
            </a:r>
            <a:endParaRPr lang="en-US" sz="440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8C12F1D7-27C6-4C42-70AC-AE72D58DE021}"/>
              </a:ext>
            </a:extLst>
          </p:cNvPr>
          <p:cNvSpPr/>
          <p:nvPr/>
        </p:nvSpPr>
        <p:spPr>
          <a:xfrm>
            <a:off x="919019" y="1364722"/>
            <a:ext cx="13391198" cy="826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endParaRPr lang="en-US" sz="1750">
              <a:solidFill>
                <a:srgbClr val="CFCBBF"/>
              </a:solidFill>
              <a:latin typeface="Raleway" pitchFamily="34" charset="0"/>
            </a:endParaRP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1B11E87E-272D-E19F-A01F-B592A73E9FE5}"/>
              </a:ext>
            </a:extLst>
          </p:cNvPr>
          <p:cNvSpPr/>
          <p:nvPr/>
        </p:nvSpPr>
        <p:spPr>
          <a:xfrm>
            <a:off x="919018" y="1778116"/>
            <a:ext cx="12792361" cy="826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Per le limitazioni precedentemente descritte Spin si sposa perfettamente alla verifica di processi concorrenti o sistemi distribuiti, ma poco per modelli di sicurezza o crittografia.</a:t>
            </a:r>
            <a:endParaRPr lang="en-US" sz="2000">
              <a:solidFill>
                <a:srgbClr val="CFCBBF"/>
              </a:solidFill>
              <a:latin typeface="Raleway" pitchFamily="34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E2E7145C-68EC-4F83-F546-1959D37B4D18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2C1AE879-00A8-31CE-3AAD-86DBB12AC0A7}"/>
              </a:ext>
            </a:extLst>
          </p:cNvPr>
          <p:cNvSpPr/>
          <p:nvPr/>
        </p:nvSpPr>
        <p:spPr>
          <a:xfrm>
            <a:off x="919019" y="4818458"/>
            <a:ext cx="7737396" cy="12556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Tamarin Prover per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Protocolli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Crittografici</a:t>
            </a:r>
            <a:endParaRPr lang="en-US" sz="440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AFE1E7E4-CA7A-51B4-39DA-7B5750CD6F52}"/>
              </a:ext>
            </a:extLst>
          </p:cNvPr>
          <p:cNvSpPr/>
          <p:nvPr/>
        </p:nvSpPr>
        <p:spPr>
          <a:xfrm>
            <a:off x="919019" y="6719683"/>
            <a:ext cx="12792361" cy="1840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Tamarin Prover è uno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strumento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per la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verifica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formale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protocolli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crittografici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Basato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logica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del primo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ordine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Tamarin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consente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specificare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proprietà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sicurezza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tramite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lemmi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producendo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controesempi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in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caso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violazione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dunque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confermando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negando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l’avvenuto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attacco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 </a:t>
            </a:r>
            <a:endParaRPr lang="en-US" sz="200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01B044F5-EAAE-962F-025B-594DB4BBC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805" y="9159833"/>
            <a:ext cx="502325" cy="502325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9319BCCF-CBFF-7EE6-6E9A-C9AFEA61672E}"/>
              </a:ext>
            </a:extLst>
          </p:cNvPr>
          <p:cNvSpPr/>
          <p:nvPr/>
        </p:nvSpPr>
        <p:spPr>
          <a:xfrm>
            <a:off x="10464961" y="8768097"/>
            <a:ext cx="2411730" cy="313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Supporto Nativo</a:t>
            </a:r>
            <a:endParaRPr lang="en-US" sz="240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E3D81F4B-B361-A2D6-E92B-0912896968B5}"/>
              </a:ext>
            </a:extLst>
          </p:cNvPr>
          <p:cNvSpPr/>
          <p:nvPr/>
        </p:nvSpPr>
        <p:spPr>
          <a:xfrm>
            <a:off x="10464961" y="9195056"/>
            <a:ext cx="2779552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Primitive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crittografiche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ed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equazioni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Diffie-Hellman.</a:t>
            </a:r>
            <a:endParaRPr lang="en-US" sz="2000"/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61B97139-710B-DDFA-604C-53839AE91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220" y="9144871"/>
            <a:ext cx="502325" cy="502325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9EB93B88-0449-9C4F-CC08-E715A5AF4EDE}"/>
              </a:ext>
            </a:extLst>
          </p:cNvPr>
          <p:cNvSpPr/>
          <p:nvPr/>
        </p:nvSpPr>
        <p:spPr>
          <a:xfrm>
            <a:off x="2335376" y="8768098"/>
            <a:ext cx="2411730" cy="627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Modellazione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Attaccante</a:t>
            </a:r>
            <a:endParaRPr lang="en-US" sz="240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B4B2DD83-5883-68DD-B30F-5F8C1236B988}"/>
              </a:ext>
            </a:extLst>
          </p:cNvPr>
          <p:cNvSpPr/>
          <p:nvPr/>
        </p:nvSpPr>
        <p:spPr>
          <a:xfrm>
            <a:off x="2335376" y="9516525"/>
            <a:ext cx="2411730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Dolev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-Yao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integrato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2000"/>
          </a:p>
        </p:txBody>
      </p:sp>
      <p:pic>
        <p:nvPicPr>
          <p:cNvPr id="13" name="Image 3" descr="preencoded.png">
            <a:extLst>
              <a:ext uri="{FF2B5EF4-FFF2-40B4-BE49-F238E27FC236}">
                <a16:creationId xmlns:a16="http://schemas.microsoft.com/office/drawing/2014/main" id="{5FDAE263-0D3D-CF85-AC88-BC66E0B29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699" y="9144871"/>
            <a:ext cx="502325" cy="502325"/>
          </a:xfrm>
          <a:prstGeom prst="rect">
            <a:avLst/>
          </a:prstGeom>
        </p:spPr>
      </p:pic>
      <p:sp>
        <p:nvSpPr>
          <p:cNvPr id="14" name="Text 7">
            <a:extLst>
              <a:ext uri="{FF2B5EF4-FFF2-40B4-BE49-F238E27FC236}">
                <a16:creationId xmlns:a16="http://schemas.microsoft.com/office/drawing/2014/main" id="{B302075E-82A7-103D-8B50-33D5DAAC64D2}"/>
              </a:ext>
            </a:extLst>
          </p:cNvPr>
          <p:cNvSpPr/>
          <p:nvPr/>
        </p:nvSpPr>
        <p:spPr>
          <a:xfrm>
            <a:off x="6350854" y="8768097"/>
            <a:ext cx="2887323" cy="627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Proprietà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Complesse</a:t>
            </a:r>
            <a:endParaRPr lang="en-US" sz="240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6860E2A7-936E-2EE4-C225-AE16F9C1503C}"/>
              </a:ext>
            </a:extLst>
          </p:cNvPr>
          <p:cNvSpPr/>
          <p:nvPr/>
        </p:nvSpPr>
        <p:spPr>
          <a:xfrm>
            <a:off x="6350854" y="9516525"/>
            <a:ext cx="2985951" cy="9644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Segretezza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chiavi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autenticazione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mutua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...</a:t>
            </a:r>
            <a:endParaRPr lang="en-US" sz="2000"/>
          </a:p>
        </p:txBody>
      </p:sp>
      <p:pic>
        <p:nvPicPr>
          <p:cNvPr id="21" name="Elemento grafico 20" descr="Freccia GIÙ con riempimento a tinta unita">
            <a:extLst>
              <a:ext uri="{FF2B5EF4-FFF2-40B4-BE49-F238E27FC236}">
                <a16:creationId xmlns:a16="http://schemas.microsoft.com/office/drawing/2014/main" id="{0FFA4D65-34F3-F6D7-C861-A22DB33907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376" y="2604905"/>
            <a:ext cx="1311144" cy="13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18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99BF0-361B-EBD4-23BA-A37B99371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A950EDC-8AAE-509A-3B76-BB173C1BB0A9}"/>
              </a:ext>
            </a:extLst>
          </p:cNvPr>
          <p:cNvSpPr/>
          <p:nvPr/>
        </p:nvSpPr>
        <p:spPr>
          <a:xfrm>
            <a:off x="919019" y="-3150842"/>
            <a:ext cx="7611070" cy="553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Perchè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SPIN non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funziona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?</a:t>
            </a:r>
            <a:endParaRPr lang="en-US" sz="440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BB8D944F-7833-68ED-C080-08E71F5793F3}"/>
              </a:ext>
            </a:extLst>
          </p:cNvPr>
          <p:cNvSpPr/>
          <p:nvPr/>
        </p:nvSpPr>
        <p:spPr>
          <a:xfrm>
            <a:off x="919019" y="-2597678"/>
            <a:ext cx="13391198" cy="826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endParaRPr lang="en-US" sz="1750">
              <a:solidFill>
                <a:srgbClr val="CFCBBF"/>
              </a:solidFill>
              <a:latin typeface="Raleway" pitchFamily="34" charset="0"/>
            </a:endParaRP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BE37E139-E6CB-F9BE-93CD-755C16F7A54A}"/>
              </a:ext>
            </a:extLst>
          </p:cNvPr>
          <p:cNvSpPr/>
          <p:nvPr/>
        </p:nvSpPr>
        <p:spPr>
          <a:xfrm>
            <a:off x="919018" y="-2184284"/>
            <a:ext cx="12792361" cy="826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Per le limitazioni precedentemente descritte Spin si sposa perfettamente alla verifica di processi concorrenti o sistemi distribuiti, ma poco per modelli di sicurezza o crittografia.</a:t>
            </a:r>
            <a:endParaRPr lang="en-US" sz="2000">
              <a:solidFill>
                <a:srgbClr val="CFCBBF"/>
              </a:solidFill>
              <a:latin typeface="Raleway" pitchFamily="34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F8A757D-3174-77FD-ED1E-996763D4D0CB}"/>
              </a:ext>
            </a:extLst>
          </p:cNvPr>
          <p:cNvSpPr/>
          <p:nvPr/>
        </p:nvSpPr>
        <p:spPr>
          <a:xfrm>
            <a:off x="12815888" y="37528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FE81A47F-4A25-D3FF-DEE9-E580FD11E54B}"/>
              </a:ext>
            </a:extLst>
          </p:cNvPr>
          <p:cNvSpPr/>
          <p:nvPr/>
        </p:nvSpPr>
        <p:spPr>
          <a:xfrm>
            <a:off x="919019" y="856058"/>
            <a:ext cx="7737396" cy="12556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Tamarin Prover per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Protocolli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Crittografici</a:t>
            </a:r>
            <a:endParaRPr lang="en-US" sz="440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79748CF-34CA-360A-4BC7-A43603ABFD52}"/>
              </a:ext>
            </a:extLst>
          </p:cNvPr>
          <p:cNvSpPr/>
          <p:nvPr/>
        </p:nvSpPr>
        <p:spPr>
          <a:xfrm>
            <a:off x="919019" y="2757283"/>
            <a:ext cx="12792361" cy="1840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Tamarin Prover è uno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strumento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per la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verifica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formale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protocolli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crittografici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Basato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logica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del primo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ordine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Tamarin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consente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specificare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proprietà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sicurezza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tramite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lemmi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producendo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controesempi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in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caso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violazione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dunque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confermando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negando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l’avvenuto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attacco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 </a:t>
            </a:r>
            <a:endParaRPr lang="en-US" sz="200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7ACE3F86-F339-F40B-A764-3CC3665DC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805" y="5197433"/>
            <a:ext cx="502325" cy="502325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062C7068-9FD4-1B9D-93FE-FAED3899DE02}"/>
              </a:ext>
            </a:extLst>
          </p:cNvPr>
          <p:cNvSpPr/>
          <p:nvPr/>
        </p:nvSpPr>
        <p:spPr>
          <a:xfrm>
            <a:off x="10464961" y="4805697"/>
            <a:ext cx="2411730" cy="313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Supporto Nativo</a:t>
            </a:r>
            <a:endParaRPr lang="en-US" sz="240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96AA95DE-784F-D652-F4F1-70D815330B42}"/>
              </a:ext>
            </a:extLst>
          </p:cNvPr>
          <p:cNvSpPr/>
          <p:nvPr/>
        </p:nvSpPr>
        <p:spPr>
          <a:xfrm>
            <a:off x="10464961" y="5232656"/>
            <a:ext cx="2779552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Primitive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crittografiche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ed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equazioni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Diffie-Hellman.</a:t>
            </a:r>
            <a:endParaRPr lang="en-US" sz="2000"/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20DB65B0-A566-DBEB-2390-12BECF6CD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220" y="5182471"/>
            <a:ext cx="502325" cy="502325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DC7AFF9F-D4D9-8EA0-0F2E-AD00AC9DDED5}"/>
              </a:ext>
            </a:extLst>
          </p:cNvPr>
          <p:cNvSpPr/>
          <p:nvPr/>
        </p:nvSpPr>
        <p:spPr>
          <a:xfrm>
            <a:off x="2335376" y="4805698"/>
            <a:ext cx="2411730" cy="627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Modellazione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Attaccante</a:t>
            </a:r>
            <a:endParaRPr lang="en-US" sz="240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9483B27E-8A2E-9C5D-8B7C-743D90BED227}"/>
              </a:ext>
            </a:extLst>
          </p:cNvPr>
          <p:cNvSpPr/>
          <p:nvPr/>
        </p:nvSpPr>
        <p:spPr>
          <a:xfrm>
            <a:off x="2335376" y="5554125"/>
            <a:ext cx="2411730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Dolev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-Yao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integrato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2000"/>
          </a:p>
        </p:txBody>
      </p:sp>
      <p:pic>
        <p:nvPicPr>
          <p:cNvPr id="13" name="Image 3" descr="preencoded.png">
            <a:extLst>
              <a:ext uri="{FF2B5EF4-FFF2-40B4-BE49-F238E27FC236}">
                <a16:creationId xmlns:a16="http://schemas.microsoft.com/office/drawing/2014/main" id="{A7A2FE37-0EE5-E344-7CC0-1DAEC888C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699" y="5182471"/>
            <a:ext cx="502325" cy="502325"/>
          </a:xfrm>
          <a:prstGeom prst="rect">
            <a:avLst/>
          </a:prstGeom>
        </p:spPr>
      </p:pic>
      <p:sp>
        <p:nvSpPr>
          <p:cNvPr id="14" name="Text 7">
            <a:extLst>
              <a:ext uri="{FF2B5EF4-FFF2-40B4-BE49-F238E27FC236}">
                <a16:creationId xmlns:a16="http://schemas.microsoft.com/office/drawing/2014/main" id="{466B3309-28AE-FDEB-5E81-61818D85F22D}"/>
              </a:ext>
            </a:extLst>
          </p:cNvPr>
          <p:cNvSpPr/>
          <p:nvPr/>
        </p:nvSpPr>
        <p:spPr>
          <a:xfrm>
            <a:off x="6350854" y="4805697"/>
            <a:ext cx="2887323" cy="627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Proprietà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Complesse</a:t>
            </a:r>
            <a:endParaRPr lang="en-US" sz="240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479F3799-4D3A-1840-A967-BC65CC6B86D0}"/>
              </a:ext>
            </a:extLst>
          </p:cNvPr>
          <p:cNvSpPr/>
          <p:nvPr/>
        </p:nvSpPr>
        <p:spPr>
          <a:xfrm>
            <a:off x="6350854" y="5554125"/>
            <a:ext cx="2985951" cy="9644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Segretezza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chiavi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autenticazione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mutua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...</a:t>
            </a:r>
            <a:endParaRPr lang="en-US" sz="2000"/>
          </a:p>
        </p:txBody>
      </p:sp>
      <p:pic>
        <p:nvPicPr>
          <p:cNvPr id="21" name="Elemento grafico 20" descr="Freccia GIÙ con riempimento a tinta unita">
            <a:extLst>
              <a:ext uri="{FF2B5EF4-FFF2-40B4-BE49-F238E27FC236}">
                <a16:creationId xmlns:a16="http://schemas.microsoft.com/office/drawing/2014/main" id="{EE468A2D-7236-6874-DBC8-676D866F5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376" y="-1357495"/>
            <a:ext cx="1311144" cy="1345115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0E94D985-AF36-5373-DB61-009C461231BE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558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tangolo 39">
            <a:extLst>
              <a:ext uri="{FF2B5EF4-FFF2-40B4-BE49-F238E27FC236}">
                <a16:creationId xmlns:a16="http://schemas.microsoft.com/office/drawing/2014/main" id="{8CE491EE-D310-F819-D1CF-CD055E006238}"/>
              </a:ext>
            </a:extLst>
          </p:cNvPr>
          <p:cNvSpPr/>
          <p:nvPr/>
        </p:nvSpPr>
        <p:spPr>
          <a:xfrm>
            <a:off x="12724483" y="7716083"/>
            <a:ext cx="1905918" cy="442659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Shape 3">
            <a:extLst>
              <a:ext uri="{FF2B5EF4-FFF2-40B4-BE49-F238E27FC236}">
                <a16:creationId xmlns:a16="http://schemas.microsoft.com/office/drawing/2014/main" id="{DD3FACBF-86CD-DB50-3B02-EF63E842158C}"/>
              </a:ext>
            </a:extLst>
          </p:cNvPr>
          <p:cNvSpPr/>
          <p:nvPr/>
        </p:nvSpPr>
        <p:spPr>
          <a:xfrm>
            <a:off x="7460624" y="1718916"/>
            <a:ext cx="6411817" cy="2927558"/>
          </a:xfrm>
          <a:prstGeom prst="roundRect">
            <a:avLst>
              <a:gd name="adj" fmla="val 1425"/>
            </a:avLst>
          </a:prstGeom>
          <a:solidFill>
            <a:srgbClr val="3A3B3C"/>
          </a:solidFill>
          <a:ln>
            <a:noFill/>
          </a:ln>
          <a:effectLst>
            <a:softEdge rad="0"/>
          </a:effectLst>
        </p:spPr>
        <p:txBody>
          <a:bodyPr/>
          <a:lstStyle/>
          <a:p>
            <a:endParaRPr lang="it-IT"/>
          </a:p>
        </p:txBody>
      </p:sp>
      <p:sp>
        <p:nvSpPr>
          <p:cNvPr id="38" name="Shape 3">
            <a:extLst>
              <a:ext uri="{FF2B5EF4-FFF2-40B4-BE49-F238E27FC236}">
                <a16:creationId xmlns:a16="http://schemas.microsoft.com/office/drawing/2014/main" id="{1B15565E-0E55-35FB-2210-08FE4A176327}"/>
              </a:ext>
            </a:extLst>
          </p:cNvPr>
          <p:cNvSpPr/>
          <p:nvPr/>
        </p:nvSpPr>
        <p:spPr>
          <a:xfrm>
            <a:off x="7460625" y="4916610"/>
            <a:ext cx="6411817" cy="2885124"/>
          </a:xfrm>
          <a:prstGeom prst="roundRect">
            <a:avLst>
              <a:gd name="adj" fmla="val 1425"/>
            </a:avLst>
          </a:prstGeom>
          <a:solidFill>
            <a:srgbClr val="3A3B3C"/>
          </a:solidFill>
          <a:ln>
            <a:noFill/>
          </a:ln>
          <a:effectLst>
            <a:softEdge rad="0"/>
          </a:effectLst>
        </p:spPr>
        <p:txBody>
          <a:bodyPr/>
          <a:lstStyle/>
          <a:p>
            <a:endParaRPr lang="it-IT"/>
          </a:p>
        </p:txBody>
      </p:sp>
      <p:sp>
        <p:nvSpPr>
          <p:cNvPr id="37" name="Shape 3">
            <a:extLst>
              <a:ext uri="{FF2B5EF4-FFF2-40B4-BE49-F238E27FC236}">
                <a16:creationId xmlns:a16="http://schemas.microsoft.com/office/drawing/2014/main" id="{4CE95EB3-FE16-C5CD-55D2-75A58F99E0D3}"/>
              </a:ext>
            </a:extLst>
          </p:cNvPr>
          <p:cNvSpPr/>
          <p:nvPr/>
        </p:nvSpPr>
        <p:spPr>
          <a:xfrm>
            <a:off x="757958" y="4916610"/>
            <a:ext cx="6411817" cy="2927558"/>
          </a:xfrm>
          <a:prstGeom prst="roundRect">
            <a:avLst>
              <a:gd name="adj" fmla="val 1425"/>
            </a:avLst>
          </a:prstGeom>
          <a:solidFill>
            <a:srgbClr val="3A3B3C"/>
          </a:solidFill>
          <a:ln>
            <a:noFill/>
          </a:ln>
          <a:effectLst>
            <a:softEdge rad="0"/>
          </a:effectLst>
        </p:spPr>
        <p:txBody>
          <a:bodyPr/>
          <a:lstStyle/>
          <a:p>
            <a:endParaRPr lang="it-IT"/>
          </a:p>
        </p:txBody>
      </p:sp>
      <p:sp>
        <p:nvSpPr>
          <p:cNvPr id="35" name="Shape 3">
            <a:extLst>
              <a:ext uri="{FF2B5EF4-FFF2-40B4-BE49-F238E27FC236}">
                <a16:creationId xmlns:a16="http://schemas.microsoft.com/office/drawing/2014/main" id="{00A2B08B-5801-9536-B245-8C1E848D6336}"/>
              </a:ext>
            </a:extLst>
          </p:cNvPr>
          <p:cNvSpPr/>
          <p:nvPr/>
        </p:nvSpPr>
        <p:spPr>
          <a:xfrm>
            <a:off x="757959" y="1718916"/>
            <a:ext cx="6411817" cy="2927558"/>
          </a:xfrm>
          <a:prstGeom prst="roundRect">
            <a:avLst>
              <a:gd name="adj" fmla="val 1425"/>
            </a:avLst>
          </a:prstGeom>
          <a:solidFill>
            <a:srgbClr val="3A3B3C"/>
          </a:solidFill>
          <a:ln>
            <a:noFill/>
          </a:ln>
          <a:effectLst>
            <a:softEdge rad="0"/>
          </a:effectLst>
        </p:spPr>
        <p:txBody>
          <a:bodyPr/>
          <a:lstStyle/>
          <a:p>
            <a:endParaRPr lang="it-IT"/>
          </a:p>
        </p:txBody>
      </p:sp>
      <p:sp>
        <p:nvSpPr>
          <p:cNvPr id="2" name="Text 0"/>
          <p:cNvSpPr/>
          <p:nvPr/>
        </p:nvSpPr>
        <p:spPr>
          <a:xfrm>
            <a:off x="757958" y="655546"/>
            <a:ext cx="8129917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Formale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con Tamarin</a:t>
            </a:r>
            <a:endParaRPr lang="en-US" sz="4400"/>
          </a:p>
        </p:txBody>
      </p:sp>
      <p:sp>
        <p:nvSpPr>
          <p:cNvPr id="3" name="Text 1"/>
          <p:cNvSpPr/>
          <p:nvPr/>
        </p:nvSpPr>
        <p:spPr>
          <a:xfrm>
            <a:off x="1085650" y="2844895"/>
            <a:ext cx="5915979" cy="16136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50"/>
              </a:lnSpc>
            </a:pPr>
            <a:endParaRPr lang="en-US" sz="2000">
              <a:solidFill>
                <a:srgbClr val="CFCBBF"/>
              </a:solidFill>
              <a:latin typeface="Raleway" pitchFamily="34" charset="0"/>
            </a:endParaRPr>
          </a:p>
          <a:p>
            <a:pPr>
              <a:lnSpc>
                <a:spcPts val="1550"/>
              </a:lnSpc>
            </a:pPr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Esplorazione dello spazio degli stati:</a:t>
            </a:r>
          </a:p>
          <a:p>
            <a:pPr>
              <a:lnSpc>
                <a:spcPts val="1550"/>
              </a:lnSpc>
            </a:pPr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2304 stati esplorati </a:t>
            </a:r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(un </a:t>
            </a:r>
            <a:r>
              <a:rPr lang="it-IT" sz="2000" b="1" err="1">
                <a:solidFill>
                  <a:srgbClr val="CFCBBF"/>
                </a:solidFill>
                <a:latin typeface="Raleway" pitchFamily="2" charset="0"/>
              </a:rPr>
              <a:t>multiset</a:t>
            </a:r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 di fatti logici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)</a:t>
            </a: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Tempo di esecuzione ≈ 4 minuti e 20 secondi</a:t>
            </a: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Complessità esponenziale per combinazioni </a:t>
            </a:r>
          </a:p>
          <a:p>
            <a:pPr>
              <a:lnSpc>
                <a:spcPts val="1550"/>
              </a:lnSpc>
            </a:pP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   possibili</a:t>
            </a: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82A8D692-664A-6E50-16A8-6D0CC0B67F68}"/>
              </a:ext>
            </a:extLst>
          </p:cNvPr>
          <p:cNvSpPr/>
          <p:nvPr/>
        </p:nvSpPr>
        <p:spPr>
          <a:xfrm>
            <a:off x="1085650" y="6253728"/>
            <a:ext cx="5915979" cy="8371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50"/>
              </a:lnSpc>
            </a:pPr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pPr>
              <a:lnSpc>
                <a:spcPts val="1550"/>
              </a:lnSpc>
            </a:pPr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Notazione simbolica nei grafi Tamarin:</a:t>
            </a:r>
          </a:p>
          <a:p>
            <a:pPr>
              <a:lnSpc>
                <a:spcPts val="1550"/>
              </a:lnSpc>
            </a:pPr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pPr>
              <a:lnSpc>
                <a:spcPts val="1550"/>
              </a:lnSpc>
            </a:pP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Variabili del tipo x.20, ga.10, ~x.15</a:t>
            </a:r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5FD9A448-1B19-A218-6FCD-6C15642B546E}"/>
              </a:ext>
            </a:extLst>
          </p:cNvPr>
          <p:cNvSpPr/>
          <p:nvPr/>
        </p:nvSpPr>
        <p:spPr>
          <a:xfrm>
            <a:off x="7585750" y="2873470"/>
            <a:ext cx="6096587" cy="1258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50"/>
              </a:lnSpc>
            </a:pPr>
            <a:endParaRPr lang="it-IT" sz="2000" b="1">
              <a:solidFill>
                <a:srgbClr val="CFCBBF"/>
              </a:solidFill>
              <a:latin typeface="Raleway" pitchFamily="2" charset="0"/>
            </a:endParaRPr>
          </a:p>
          <a:p>
            <a:pPr>
              <a:lnSpc>
                <a:spcPts val="1550"/>
              </a:lnSpc>
            </a:pPr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 Significato dei suffissi numerici (.10, .20, ecc.):</a:t>
            </a:r>
          </a:p>
          <a:p>
            <a:pPr>
              <a:lnSpc>
                <a:spcPts val="1550"/>
              </a:lnSpc>
            </a:pPr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Non sono valori numerici</a:t>
            </a: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Identificano istanze univoche nella trace</a:t>
            </a: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Necessari per distinguere sessioni parallele</a:t>
            </a:r>
          </a:p>
        </p:txBody>
      </p:sp>
      <p:sp>
        <p:nvSpPr>
          <p:cNvPr id="24" name="Text 1">
            <a:extLst>
              <a:ext uri="{FF2B5EF4-FFF2-40B4-BE49-F238E27FC236}">
                <a16:creationId xmlns:a16="http://schemas.microsoft.com/office/drawing/2014/main" id="{48BF7AB5-9593-47D3-C498-B71C8592D523}"/>
              </a:ext>
            </a:extLst>
          </p:cNvPr>
          <p:cNvSpPr/>
          <p:nvPr/>
        </p:nvSpPr>
        <p:spPr>
          <a:xfrm>
            <a:off x="7766280" y="6133746"/>
            <a:ext cx="5916057" cy="13947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50"/>
              </a:lnSpc>
            </a:pPr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pPr>
              <a:lnSpc>
                <a:spcPts val="1550"/>
              </a:lnSpc>
            </a:pPr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Vantaggi della notazione: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Tracciabilità delle variabili nel tempo</a:t>
            </a: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Riconoscimento delle dipendenze causali</a:t>
            </a: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– Verifica precisa della manipolazione di segreti</a:t>
            </a:r>
            <a:endParaRPr lang="en-US" sz="2000">
              <a:solidFill>
                <a:srgbClr val="CFCBBF"/>
              </a:solidFill>
              <a:latin typeface="Raleway" pitchFamily="2" charset="0"/>
            </a:endParaRPr>
          </a:p>
        </p:txBody>
      </p:sp>
      <p:pic>
        <p:nvPicPr>
          <p:cNvPr id="28" name="Elemento grafico 27" descr="Appunti con riempimento a tinta unita">
            <a:extLst>
              <a:ext uri="{FF2B5EF4-FFF2-40B4-BE49-F238E27FC236}">
                <a16:creationId xmlns:a16="http://schemas.microsoft.com/office/drawing/2014/main" id="{0A9D561B-43DC-D183-D179-A5D489E9F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3866" y="5010667"/>
            <a:ext cx="1260000" cy="1260000"/>
          </a:xfrm>
          <a:prstGeom prst="rect">
            <a:avLst/>
          </a:prstGeom>
        </p:spPr>
      </p:pic>
      <p:pic>
        <p:nvPicPr>
          <p:cNvPr id="30" name="Elemento grafico 29" descr="Connesso con riempimento a tinta unita">
            <a:extLst>
              <a:ext uri="{FF2B5EF4-FFF2-40B4-BE49-F238E27FC236}">
                <a16:creationId xmlns:a16="http://schemas.microsoft.com/office/drawing/2014/main" id="{58F4FFD9-0812-5105-B5A1-6C4287A96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3867" y="1719898"/>
            <a:ext cx="1260000" cy="1260000"/>
          </a:xfrm>
          <a:prstGeom prst="rect">
            <a:avLst/>
          </a:prstGeom>
        </p:spPr>
      </p:pic>
      <p:pic>
        <p:nvPicPr>
          <p:cNvPr id="32" name="Elemento grafico 31" descr="Aggiungere con riempimento a tinta unita">
            <a:extLst>
              <a:ext uri="{FF2B5EF4-FFF2-40B4-BE49-F238E27FC236}">
                <a16:creationId xmlns:a16="http://schemas.microsoft.com/office/drawing/2014/main" id="{869A5B55-C5F0-B34E-D198-E2FD338E58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36533" y="4916610"/>
            <a:ext cx="1260000" cy="1260000"/>
          </a:xfrm>
          <a:prstGeom prst="rect">
            <a:avLst/>
          </a:prstGeom>
        </p:spPr>
      </p:pic>
      <p:pic>
        <p:nvPicPr>
          <p:cNvPr id="34" name="Elemento grafico 33" descr="Virgoletta chiusa con riempimento a tinta unita">
            <a:extLst>
              <a:ext uri="{FF2B5EF4-FFF2-40B4-BE49-F238E27FC236}">
                <a16:creationId xmlns:a16="http://schemas.microsoft.com/office/drawing/2014/main" id="{D3598D2B-4E9B-433D-B8D5-CD4CCE4CD2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36532" y="1719898"/>
            <a:ext cx="1260000" cy="1260000"/>
          </a:xfrm>
          <a:prstGeom prst="rect">
            <a:avLst/>
          </a:prstGeom>
        </p:spPr>
      </p:pic>
      <p:pic>
        <p:nvPicPr>
          <p:cNvPr id="9" name="Elemento grafico 8" descr="Informazioni con riempimento a tinta unita">
            <a:extLst>
              <a:ext uri="{FF2B5EF4-FFF2-40B4-BE49-F238E27FC236}">
                <a16:creationId xmlns:a16="http://schemas.microsoft.com/office/drawing/2014/main" id="{5DFC336C-B5A3-E7D7-6298-197A13679B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57488" y="516717"/>
            <a:ext cx="533640" cy="53364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035FE70-7983-65E7-6A8A-2437AD73AFFC}"/>
              </a:ext>
            </a:extLst>
          </p:cNvPr>
          <p:cNvSpPr txBox="1"/>
          <p:nvPr/>
        </p:nvSpPr>
        <p:spPr>
          <a:xfrm>
            <a:off x="10994571" y="523014"/>
            <a:ext cx="2877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rgbClr val="CFCBBF"/>
                </a:solidFill>
                <a:latin typeface="Raleway" pitchFamily="2" charset="0"/>
              </a:rPr>
              <a:t>Il codice completo è consultabile al seguente </a:t>
            </a:r>
            <a:r>
              <a:rPr lang="it-IT" sz="1400">
                <a:solidFill>
                  <a:srgbClr val="CFCBBF"/>
                </a:solidFill>
                <a:latin typeface="Raleway" pitchFamily="2" charset="0"/>
                <a:hlinkClick r:id="rId13"/>
              </a:rPr>
              <a:t>link</a:t>
            </a:r>
            <a:r>
              <a:rPr lang="it-IT" sz="1400">
                <a:solidFill>
                  <a:srgbClr val="CFCBBF"/>
                </a:solidFill>
                <a:latin typeface="Raleway" pitchFamily="2" charset="0"/>
              </a:rPr>
              <a:t> .</a:t>
            </a:r>
            <a:endParaRPr lang="it-IT" sz="1400">
              <a:latin typeface="Raleway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88C95-B805-F53E-062F-F482D292F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tangolo 39">
            <a:extLst>
              <a:ext uri="{FF2B5EF4-FFF2-40B4-BE49-F238E27FC236}">
                <a16:creationId xmlns:a16="http://schemas.microsoft.com/office/drawing/2014/main" id="{84A444AB-945D-63A6-ABA6-F7F460C97ECC}"/>
              </a:ext>
            </a:extLst>
          </p:cNvPr>
          <p:cNvSpPr/>
          <p:nvPr/>
        </p:nvSpPr>
        <p:spPr>
          <a:xfrm>
            <a:off x="12724483" y="7716083"/>
            <a:ext cx="1905918" cy="442659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7A87750E-24E4-72F0-CF88-F1357FC989EA}"/>
              </a:ext>
            </a:extLst>
          </p:cNvPr>
          <p:cNvSpPr/>
          <p:nvPr/>
        </p:nvSpPr>
        <p:spPr>
          <a:xfrm>
            <a:off x="3250241" y="859555"/>
            <a:ext cx="8129917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Spin vs Tamarin</a:t>
            </a:r>
            <a:endParaRPr lang="en-US" sz="440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91EF74D0-21F6-E96C-DD9C-68802C48B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235597"/>
              </p:ext>
            </p:extLst>
          </p:nvPr>
        </p:nvGraphicFramePr>
        <p:xfrm>
          <a:off x="438347" y="1778412"/>
          <a:ext cx="13753704" cy="5937671"/>
        </p:xfrm>
        <a:graphic>
          <a:graphicData uri="http://schemas.openxmlformats.org/drawingml/2006/table">
            <a:tbl>
              <a:tblPr/>
              <a:tblGrid>
                <a:gridCol w="3471863">
                  <a:extLst>
                    <a:ext uri="{9D8B030D-6E8A-4147-A177-3AD203B41FA5}">
                      <a16:colId xmlns:a16="http://schemas.microsoft.com/office/drawing/2014/main" val="4136076168"/>
                    </a:ext>
                  </a:extLst>
                </a:gridCol>
                <a:gridCol w="5186362">
                  <a:extLst>
                    <a:ext uri="{9D8B030D-6E8A-4147-A177-3AD203B41FA5}">
                      <a16:colId xmlns:a16="http://schemas.microsoft.com/office/drawing/2014/main" val="2580363014"/>
                    </a:ext>
                  </a:extLst>
                </a:gridCol>
                <a:gridCol w="5095479">
                  <a:extLst>
                    <a:ext uri="{9D8B030D-6E8A-4147-A177-3AD203B41FA5}">
                      <a16:colId xmlns:a16="http://schemas.microsoft.com/office/drawing/2014/main" val="254869758"/>
                    </a:ext>
                  </a:extLst>
                </a:gridCol>
              </a:tblGrid>
              <a:tr h="516726"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Caratteristica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SPIN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Tamarin </a:t>
                      </a:r>
                      <a:r>
                        <a:rPr lang="it-IT" sz="2000" b="1" err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Prover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34268"/>
                  </a:ext>
                </a:extLst>
              </a:tr>
              <a:tr h="722481"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Logica usata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LTL (Logica Temporale Lineare)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FOL (Logica del Primo Ordine) + Tempo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816068"/>
                  </a:ext>
                </a:extLst>
              </a:tr>
              <a:tr h="904270"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Modello di sistema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err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Interleaving</a:t>
                      </a:r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 esplicito degli stati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Multiset di fatti + regole di riscrittura simbolica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766641"/>
                  </a:ext>
                </a:extLst>
              </a:tr>
              <a:tr h="722481"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Concetto di stato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Valori concreti delle variabili di processo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Configurazione simbolica di fatti (multiset)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562524"/>
                  </a:ext>
                </a:extLst>
              </a:tr>
              <a:tr h="722481"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Approccio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Model checking esplicito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Dimostrazione simbolica con proof 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350642"/>
                  </a:ext>
                </a:extLst>
              </a:tr>
              <a:tr h="904270"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Adatto per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Concorrenza, mutua esclusione, proprietà LTL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Sicurezza, segretezza, autenticazione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765803"/>
                  </a:ext>
                </a:extLst>
              </a:tr>
              <a:tr h="722481"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Modello di attaccante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Non incluso: va modellato manualmente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Incluso nativamente: modello Dolev-Yao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510155"/>
                  </a:ext>
                </a:extLst>
              </a:tr>
              <a:tr h="722481">
                <a:tc>
                  <a:txBody>
                    <a:bodyPr/>
                    <a:lstStyle/>
                    <a:p>
                      <a:r>
                        <a:rPr lang="it-IT" sz="2000" b="1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Traccia prodotta</a:t>
                      </a:r>
                      <a:endParaRPr lang="it-IT" sz="2000">
                        <a:solidFill>
                          <a:srgbClr val="CFCBBF"/>
                        </a:solidFill>
                        <a:latin typeface="Raleway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Sequenza concreta di stati e transizioni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>
                          <a:solidFill>
                            <a:srgbClr val="CFCBBF"/>
                          </a:solidFill>
                          <a:latin typeface="Raleway" pitchFamily="2" charset="0"/>
                        </a:rPr>
                        <a:t>Sequenza simbolica di eventi e riscritture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621470"/>
                  </a:ext>
                </a:extLst>
              </a:tr>
            </a:tbl>
          </a:graphicData>
        </a:graphic>
      </p:graphicFrame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8E950B1-E8BF-95C2-4F33-78C9A3AB9B57}"/>
              </a:ext>
            </a:extLst>
          </p:cNvPr>
          <p:cNvCxnSpPr>
            <a:cxnSpLocks/>
          </p:cNvCxnSpPr>
          <p:nvPr/>
        </p:nvCxnSpPr>
        <p:spPr>
          <a:xfrm>
            <a:off x="438347" y="2300287"/>
            <a:ext cx="13753704" cy="0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6525FAE-0116-94BB-A957-6F38C1438809}"/>
              </a:ext>
            </a:extLst>
          </p:cNvPr>
          <p:cNvCxnSpPr>
            <a:cxnSpLocks/>
          </p:cNvCxnSpPr>
          <p:nvPr/>
        </p:nvCxnSpPr>
        <p:spPr>
          <a:xfrm>
            <a:off x="438348" y="3009905"/>
            <a:ext cx="13753704" cy="0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C0372D5-06C6-859D-AE97-6D0FC9600637}"/>
              </a:ext>
            </a:extLst>
          </p:cNvPr>
          <p:cNvCxnSpPr>
            <a:cxnSpLocks/>
          </p:cNvCxnSpPr>
          <p:nvPr/>
        </p:nvCxnSpPr>
        <p:spPr>
          <a:xfrm>
            <a:off x="438348" y="3895733"/>
            <a:ext cx="13753704" cy="0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12E4F6B0-4319-0801-2902-0B5F654CF42F}"/>
              </a:ext>
            </a:extLst>
          </p:cNvPr>
          <p:cNvCxnSpPr>
            <a:cxnSpLocks/>
          </p:cNvCxnSpPr>
          <p:nvPr/>
        </p:nvCxnSpPr>
        <p:spPr>
          <a:xfrm>
            <a:off x="438348" y="4657725"/>
            <a:ext cx="13753704" cy="0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A43F0C2-951E-80F8-BFCA-3C06306D9FCB}"/>
              </a:ext>
            </a:extLst>
          </p:cNvPr>
          <p:cNvCxnSpPr>
            <a:cxnSpLocks/>
          </p:cNvCxnSpPr>
          <p:nvPr/>
        </p:nvCxnSpPr>
        <p:spPr>
          <a:xfrm>
            <a:off x="438348" y="5372099"/>
            <a:ext cx="13753704" cy="0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7E8C2C0-FE4F-A812-676A-A759E5E776E2}"/>
              </a:ext>
            </a:extLst>
          </p:cNvPr>
          <p:cNvCxnSpPr>
            <a:cxnSpLocks/>
          </p:cNvCxnSpPr>
          <p:nvPr/>
        </p:nvCxnSpPr>
        <p:spPr>
          <a:xfrm>
            <a:off x="438348" y="6257925"/>
            <a:ext cx="13753704" cy="0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A98C9FA-B18C-2F00-6E4C-F688DFDAB539}"/>
              </a:ext>
            </a:extLst>
          </p:cNvPr>
          <p:cNvCxnSpPr>
            <a:cxnSpLocks/>
          </p:cNvCxnSpPr>
          <p:nvPr/>
        </p:nvCxnSpPr>
        <p:spPr>
          <a:xfrm>
            <a:off x="438348" y="7000875"/>
            <a:ext cx="13753704" cy="0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6EBACF79-6404-8047-393C-4E306FD91DC1}"/>
              </a:ext>
            </a:extLst>
          </p:cNvPr>
          <p:cNvCxnSpPr>
            <a:cxnSpLocks/>
          </p:cNvCxnSpPr>
          <p:nvPr/>
        </p:nvCxnSpPr>
        <p:spPr>
          <a:xfrm flipV="1">
            <a:off x="3829059" y="1778412"/>
            <a:ext cx="0" cy="5937671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33A1DC4-C35C-E32A-F033-A511422BE10D}"/>
              </a:ext>
            </a:extLst>
          </p:cNvPr>
          <p:cNvCxnSpPr>
            <a:cxnSpLocks/>
          </p:cNvCxnSpPr>
          <p:nvPr/>
        </p:nvCxnSpPr>
        <p:spPr>
          <a:xfrm flipV="1">
            <a:off x="9015431" y="1806988"/>
            <a:ext cx="0" cy="5937671"/>
          </a:xfrm>
          <a:prstGeom prst="line">
            <a:avLst/>
          </a:prstGeom>
          <a:ln>
            <a:solidFill>
              <a:srgbClr val="CFCB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4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687F6-E381-7DA8-E754-447014E9D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B435E28-808E-5A87-96E9-1C8D69FD8298}"/>
              </a:ext>
            </a:extLst>
          </p:cNvPr>
          <p:cNvSpPr/>
          <p:nvPr/>
        </p:nvSpPr>
        <p:spPr>
          <a:xfrm>
            <a:off x="442079" y="348734"/>
            <a:ext cx="5915978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100"/>
              </a:lnSpc>
            </a:pPr>
            <a:r>
              <a:rPr lang="en-US" sz="36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36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36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Formale</a:t>
            </a:r>
            <a:r>
              <a:rPr lang="en-US" sz="36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con </a:t>
            </a:r>
            <a:r>
              <a:rPr lang="en-US" sz="3600">
                <a:solidFill>
                  <a:srgbClr val="F2E782"/>
                </a:solidFill>
                <a:latin typeface="Prata" panose="020B0604020202020204" charset="0"/>
                <a:ea typeface="Prata" pitchFamily="34" charset="-122"/>
                <a:cs typeface="Prata" pitchFamily="34" charset="-120"/>
              </a:rPr>
              <a:t>Tamarin: </a:t>
            </a:r>
            <a:r>
              <a:rPr lang="en-US" sz="3600" err="1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violazione</a:t>
            </a:r>
            <a:r>
              <a:rPr lang="en-US" sz="3600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3600" err="1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dell'autenticazione</a:t>
            </a:r>
            <a:r>
              <a:rPr lang="en-US" sz="3600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 </a:t>
            </a:r>
            <a:endParaRPr lang="en-US" sz="3600">
              <a:solidFill>
                <a:srgbClr val="F2E782"/>
              </a:solidFill>
              <a:latin typeface="Prata" panose="020B0604020202020204" charset="0"/>
            </a:endParaRPr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B29FF377-3DFE-6CE8-2109-32E12F4C0323}"/>
              </a:ext>
            </a:extLst>
          </p:cNvPr>
          <p:cNvSpPr/>
          <p:nvPr/>
        </p:nvSpPr>
        <p:spPr>
          <a:xfrm>
            <a:off x="3789640" y="6646545"/>
            <a:ext cx="177641" cy="222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endParaRPr lang="en-US" sz="135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CA5FA0F-80DE-0E05-00FF-C03C67AC0622}"/>
              </a:ext>
            </a:extLst>
          </p:cNvPr>
          <p:cNvSpPr txBox="1"/>
          <p:nvPr/>
        </p:nvSpPr>
        <p:spPr>
          <a:xfrm>
            <a:off x="145130" y="2068086"/>
            <a:ext cx="764430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Obiettivo del lemma di autenticazione: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  ("Ex #i. Commit('A','B')@i &amp; not(Ex #j. Commit('B','A')@j)")</a:t>
            </a:r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Esiste </a:t>
            </a:r>
            <a:r>
              <a:rPr lang="it-IT" sz="2000" err="1">
                <a:solidFill>
                  <a:srgbClr val="CFCBBF"/>
                </a:solidFill>
                <a:latin typeface="Raleway" pitchFamily="2" charset="0"/>
              </a:rPr>
              <a:t>Commit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('A','B') ma non </a:t>
            </a:r>
            <a:r>
              <a:rPr lang="it-IT" sz="2000" err="1">
                <a:solidFill>
                  <a:srgbClr val="CFCBBF"/>
                </a:solidFill>
                <a:latin typeface="Raleway" pitchFamily="2" charset="0"/>
              </a:rPr>
              <a:t>Commit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('B','A’)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→ Verifica una comunicazione unilaterale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 Conseguenza: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✅ Lemma *soddisfatto* → autenticazione compromessa</a:t>
            </a: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❌ Alice crede di comunicare con Bob, ma Bob non partecipa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9B1E43D-9B45-F199-5594-B04365BAE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106" y="1769469"/>
            <a:ext cx="6266927" cy="46906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F14DA4FF-D277-D023-4DAA-EC68644B4D22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174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2A762-28A7-64A7-C807-50851EA7A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F9DB8C2-50F2-989A-3141-E5FAAFA701DB}"/>
              </a:ext>
            </a:extLst>
          </p:cNvPr>
          <p:cNvSpPr/>
          <p:nvPr/>
        </p:nvSpPr>
        <p:spPr>
          <a:xfrm>
            <a:off x="442079" y="348734"/>
            <a:ext cx="5915978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100"/>
              </a:lnSpc>
            </a:pPr>
            <a:r>
              <a:rPr lang="en-US" sz="36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36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36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Formale</a:t>
            </a:r>
            <a:r>
              <a:rPr lang="en-US" sz="36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con </a:t>
            </a:r>
            <a:r>
              <a:rPr lang="en-US" sz="3600">
                <a:solidFill>
                  <a:srgbClr val="F2E782"/>
                </a:solidFill>
                <a:latin typeface="Prata" panose="020B0604020202020204" charset="0"/>
                <a:ea typeface="Prata" pitchFamily="34" charset="-122"/>
                <a:cs typeface="Prata" pitchFamily="34" charset="-120"/>
              </a:rPr>
              <a:t>Tamarin: </a:t>
            </a:r>
            <a:r>
              <a:rPr lang="en-US" sz="3600" err="1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violazione</a:t>
            </a:r>
            <a:r>
              <a:rPr lang="en-US" sz="3600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3600" err="1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della</a:t>
            </a:r>
            <a:r>
              <a:rPr lang="en-US" sz="3600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3600" err="1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segretezza</a:t>
            </a:r>
            <a:r>
              <a:rPr lang="en-US" sz="3600">
                <a:solidFill>
                  <a:srgbClr val="F2E782"/>
                </a:solidFill>
                <a:latin typeface="Prata" panose="020B0604020202020204" charset="0"/>
                <a:ea typeface="Raleway" pitchFamily="34" charset="-122"/>
                <a:cs typeface="Raleway" pitchFamily="34" charset="-120"/>
              </a:rPr>
              <a:t> </a:t>
            </a:r>
            <a:endParaRPr lang="en-US" sz="3600">
              <a:solidFill>
                <a:srgbClr val="F2E782"/>
              </a:solidFill>
              <a:latin typeface="Prata" panose="020B0604020202020204" charset="0"/>
            </a:endParaRPr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67D65FA8-0902-5300-AF44-A3C10E1A7EB6}"/>
              </a:ext>
            </a:extLst>
          </p:cNvPr>
          <p:cNvSpPr/>
          <p:nvPr/>
        </p:nvSpPr>
        <p:spPr>
          <a:xfrm>
            <a:off x="3789640" y="6646545"/>
            <a:ext cx="177641" cy="222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endParaRPr lang="en-US" sz="135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1F5538B-C4E3-6661-C8AC-4F4011A2ADBE}"/>
              </a:ext>
            </a:extLst>
          </p:cNvPr>
          <p:cNvSpPr txBox="1"/>
          <p:nvPr/>
        </p:nvSpPr>
        <p:spPr>
          <a:xfrm>
            <a:off x="232757" y="2068086"/>
            <a:ext cx="861120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Obiettivo del lemma di segretezza:</a:t>
            </a:r>
          </a:p>
          <a:p>
            <a:endParaRPr lang="it-IT" sz="2000" b="1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  ("Ex k #i. Key('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A','B',k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)@i &amp; K(k)@i")</a:t>
            </a:r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Esiste Key('</a:t>
            </a:r>
            <a:r>
              <a:rPr lang="it-IT" sz="2000" err="1">
                <a:solidFill>
                  <a:srgbClr val="CFCBBF"/>
                </a:solidFill>
                <a:latin typeface="Raleway" pitchFamily="2" charset="0"/>
              </a:rPr>
              <a:t>A','B',k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) e K(k)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→ L’attaccante conosce la chiave segreta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Conseguenza:</a:t>
            </a:r>
          </a:p>
          <a:p>
            <a:endParaRPr lang="it-IT" sz="2000" b="1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✅ Lemma *soddisfatto* → chiave segreta esposta</a:t>
            </a: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  ❌ La chiave condivisa è nota a un agente non autorizzato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74255E8-3C79-BBF0-AD9C-8FA2F3511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717" y="1678509"/>
            <a:ext cx="6813926" cy="48725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09EE679-DA22-1353-8D83-D46BA10803A3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502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2DA41-C8CB-44B6-17F7-AFA443876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EC9E62A-337D-AA1B-03F7-D5DF9CE2F358}"/>
              </a:ext>
            </a:extLst>
          </p:cNvPr>
          <p:cNvSpPr/>
          <p:nvPr/>
        </p:nvSpPr>
        <p:spPr>
          <a:xfrm>
            <a:off x="476369" y="1076444"/>
            <a:ext cx="5915978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Formale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con Tamarin: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Risultati</a:t>
            </a:r>
            <a:endParaRPr lang="en-US" sz="4400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04BC665E-A2AF-F5A2-BE14-BD03CF8D8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858" y="3305646"/>
            <a:ext cx="2149318" cy="727711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543C5E2F-D68B-674D-CC85-C0E17678BFD7}"/>
              </a:ext>
            </a:extLst>
          </p:cNvPr>
          <p:cNvSpPr/>
          <p:nvPr/>
        </p:nvSpPr>
        <p:spPr>
          <a:xfrm>
            <a:off x="3665696" y="3669501"/>
            <a:ext cx="177641" cy="222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8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80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2BEEED50-0563-3BFE-2A5A-2685D76F3572}"/>
              </a:ext>
            </a:extLst>
          </p:cNvPr>
          <p:cNvSpPr/>
          <p:nvPr/>
        </p:nvSpPr>
        <p:spPr>
          <a:xfrm>
            <a:off x="5138857" y="3374821"/>
            <a:ext cx="1658660" cy="197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Violazione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Segretezza</a:t>
            </a:r>
            <a:endParaRPr lang="en-US" sz="240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279C7C43-6C0A-5231-2B6D-3671851FD198}"/>
              </a:ext>
            </a:extLst>
          </p:cNvPr>
          <p:cNvSpPr/>
          <p:nvPr/>
        </p:nvSpPr>
        <p:spPr>
          <a:xfrm>
            <a:off x="5138857" y="3704983"/>
            <a:ext cx="2289810" cy="202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L'attaccante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ottiene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la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chiave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condivisa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2000"/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24082D6D-7DB4-FC81-1646-5457B648D3FC}"/>
              </a:ext>
            </a:extLst>
          </p:cNvPr>
          <p:cNvSpPr/>
          <p:nvPr/>
        </p:nvSpPr>
        <p:spPr>
          <a:xfrm>
            <a:off x="5044083" y="4045264"/>
            <a:ext cx="9112687" cy="7620"/>
          </a:xfrm>
          <a:prstGeom prst="roundRect">
            <a:avLst>
              <a:gd name="adj" fmla="val 2486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1D3D744F-F90C-C663-424D-8AE3E1A52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423" y="4064909"/>
            <a:ext cx="4536162" cy="727710"/>
          </a:xfrm>
          <a:prstGeom prst="rect">
            <a:avLst/>
          </a:prstGeom>
        </p:spPr>
      </p:pic>
      <p:sp>
        <p:nvSpPr>
          <p:cNvPr id="12" name="Text 7">
            <a:extLst>
              <a:ext uri="{FF2B5EF4-FFF2-40B4-BE49-F238E27FC236}">
                <a16:creationId xmlns:a16="http://schemas.microsoft.com/office/drawing/2014/main" id="{BE56A826-2C39-187F-A167-D5939AD6F79C}"/>
              </a:ext>
            </a:extLst>
          </p:cNvPr>
          <p:cNvSpPr/>
          <p:nvPr/>
        </p:nvSpPr>
        <p:spPr>
          <a:xfrm>
            <a:off x="3506212" y="4388522"/>
            <a:ext cx="496610" cy="405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8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80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9B1673C6-07FD-F960-223B-F4B2C4B8ADC2}"/>
              </a:ext>
            </a:extLst>
          </p:cNvPr>
          <p:cNvSpPr/>
          <p:nvPr/>
        </p:nvSpPr>
        <p:spPr>
          <a:xfrm>
            <a:off x="6272927" y="4191235"/>
            <a:ext cx="1965127" cy="197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Violazione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Autenticazione</a:t>
            </a:r>
            <a:endParaRPr lang="en-US" sz="2400"/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7963CACE-2C5D-E185-E165-42682F889D61}"/>
              </a:ext>
            </a:extLst>
          </p:cNvPr>
          <p:cNvSpPr/>
          <p:nvPr/>
        </p:nvSpPr>
        <p:spPr>
          <a:xfrm>
            <a:off x="6272927" y="4521397"/>
            <a:ext cx="2933938" cy="202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Alice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crede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comunicare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con Bob, ma non è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così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2000"/>
          </a:p>
        </p:txBody>
      </p:sp>
      <p:sp>
        <p:nvSpPr>
          <p:cNvPr id="15" name="Shape 10">
            <a:extLst>
              <a:ext uri="{FF2B5EF4-FFF2-40B4-BE49-F238E27FC236}">
                <a16:creationId xmlns:a16="http://schemas.microsoft.com/office/drawing/2014/main" id="{F0BBFE55-5A14-3122-F654-BCDA9956C7F3}"/>
              </a:ext>
            </a:extLst>
          </p:cNvPr>
          <p:cNvSpPr/>
          <p:nvPr/>
        </p:nvSpPr>
        <p:spPr>
          <a:xfrm>
            <a:off x="6178153" y="4804526"/>
            <a:ext cx="7978616" cy="7620"/>
          </a:xfrm>
          <a:prstGeom prst="roundRect">
            <a:avLst>
              <a:gd name="adj" fmla="val 2486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16" name="Image 3" descr="preencoded.png">
            <a:extLst>
              <a:ext uri="{FF2B5EF4-FFF2-40B4-BE49-F238E27FC236}">
                <a16:creationId xmlns:a16="http://schemas.microsoft.com/office/drawing/2014/main" id="{B91D53C7-2FBD-F61A-62D0-46E3F242A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641" y="4824171"/>
            <a:ext cx="6804303" cy="727710"/>
          </a:xfrm>
          <a:prstGeom prst="rect">
            <a:avLst/>
          </a:prstGeom>
        </p:spPr>
      </p:pic>
      <p:sp>
        <p:nvSpPr>
          <p:cNvPr id="17" name="Text 11">
            <a:extLst>
              <a:ext uri="{FF2B5EF4-FFF2-40B4-BE49-F238E27FC236}">
                <a16:creationId xmlns:a16="http://schemas.microsoft.com/office/drawing/2014/main" id="{4B0F4180-F4D8-E1BD-820A-08AE35BEF9D5}"/>
              </a:ext>
            </a:extLst>
          </p:cNvPr>
          <p:cNvSpPr/>
          <p:nvPr/>
        </p:nvSpPr>
        <p:spPr>
          <a:xfrm>
            <a:off x="3689683" y="5077000"/>
            <a:ext cx="177641" cy="222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8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800"/>
          </a:p>
        </p:txBody>
      </p:sp>
      <p:sp>
        <p:nvSpPr>
          <p:cNvPr id="18" name="Text 12">
            <a:extLst>
              <a:ext uri="{FF2B5EF4-FFF2-40B4-BE49-F238E27FC236}">
                <a16:creationId xmlns:a16="http://schemas.microsoft.com/office/drawing/2014/main" id="{E2750802-D32B-C3BB-37CB-08C2945F251E}"/>
              </a:ext>
            </a:extLst>
          </p:cNvPr>
          <p:cNvSpPr/>
          <p:nvPr/>
        </p:nvSpPr>
        <p:spPr>
          <a:xfrm>
            <a:off x="7406997" y="4964784"/>
            <a:ext cx="1579007" cy="197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4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Attacco</a:t>
            </a:r>
            <a:r>
              <a:rPr lang="en-US" sz="24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MITM</a:t>
            </a:r>
            <a:endParaRPr lang="en-US" sz="2400"/>
          </a:p>
        </p:txBody>
      </p:sp>
      <p:sp>
        <p:nvSpPr>
          <p:cNvPr id="19" name="Text 13">
            <a:extLst>
              <a:ext uri="{FF2B5EF4-FFF2-40B4-BE49-F238E27FC236}">
                <a16:creationId xmlns:a16="http://schemas.microsoft.com/office/drawing/2014/main" id="{63F0888D-9A5E-4D33-8FA8-F07D41A2724A}"/>
              </a:ext>
            </a:extLst>
          </p:cNvPr>
          <p:cNvSpPr/>
          <p:nvPr/>
        </p:nvSpPr>
        <p:spPr>
          <a:xfrm>
            <a:off x="7406997" y="5280658"/>
            <a:ext cx="2574965" cy="202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L'intruso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manipola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canali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comunicazione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200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9D6EF7D9-6ED5-F770-4942-75F04EB14D41}"/>
              </a:ext>
            </a:extLst>
          </p:cNvPr>
          <p:cNvSpPr/>
          <p:nvPr/>
        </p:nvSpPr>
        <p:spPr>
          <a:xfrm>
            <a:off x="12815888" y="5386384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CB677F0-A918-FBD2-F179-1D7DDAD0E614}"/>
              </a:ext>
            </a:extLst>
          </p:cNvPr>
          <p:cNvSpPr txBox="1"/>
          <p:nvPr/>
        </p:nvSpPr>
        <p:spPr>
          <a:xfrm>
            <a:off x="3657600" y="3930134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F15A5788-FDAA-7668-2328-7983E806A933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4694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4139" y="1091488"/>
            <a:ext cx="6555105" cy="586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Conclusioni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e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Sviluppi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Futuri</a:t>
            </a:r>
            <a:endParaRPr lang="en-US" sz="4400"/>
          </a:p>
        </p:txBody>
      </p:sp>
      <p:sp>
        <p:nvSpPr>
          <p:cNvPr id="3" name="Text 1"/>
          <p:cNvSpPr/>
          <p:nvPr/>
        </p:nvSpPr>
        <p:spPr>
          <a:xfrm>
            <a:off x="714139" y="2440671"/>
            <a:ext cx="13416201" cy="16917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L'analisi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formale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ha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confermato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Diffie-Hellman senza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autenticazione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è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vulnerabile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a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attacco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MITM.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SPIN ha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fornito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riscontro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rapido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sull'inefficacia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del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protocollo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Tamarin ha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offerto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una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visione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più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generale 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modulare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dimostrando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proprietà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sicurezza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in modo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simbolico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rgbClr val="CFCBBF"/>
              </a:solidFill>
              <a:latin typeface="Raleway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rgbClr val="CFCBBF"/>
              </a:solidFill>
              <a:latin typeface="Raleway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Per il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futuro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propone di:</a:t>
            </a:r>
            <a:endParaRPr lang="en-US" sz="200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EB43A57-81CA-47D3-0A68-2EB7BB79399B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E7230-A21D-CCD5-A0F5-15E1C9F7B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E99F26E-6A26-2983-5BD3-5C5D7AA47936}"/>
              </a:ext>
            </a:extLst>
          </p:cNvPr>
          <p:cNvSpPr/>
          <p:nvPr/>
        </p:nvSpPr>
        <p:spPr>
          <a:xfrm>
            <a:off x="714139" y="-2751874"/>
            <a:ext cx="6555105" cy="586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Conclusioni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e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Sviluppi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Futuri</a:t>
            </a:r>
            <a:endParaRPr lang="en-US" sz="440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60612FB9-1075-7BB6-C628-BBF67B97D411}"/>
              </a:ext>
            </a:extLst>
          </p:cNvPr>
          <p:cNvSpPr/>
          <p:nvPr/>
        </p:nvSpPr>
        <p:spPr>
          <a:xfrm>
            <a:off x="714139" y="-1402691"/>
            <a:ext cx="13416201" cy="16917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L'analisi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formale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ha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confermato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Diffie-Hellman senza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autenticazione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è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vulnerabile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a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attacco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MITM.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SPIN ha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fornito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riscontro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rapido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sull'inefficacia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del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protocollo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Tamarin ha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offerto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una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visione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più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generale 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modulare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dimostrando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proprietà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sicurezza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in modo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simbolico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rgbClr val="CFCBBF"/>
              </a:solidFill>
              <a:latin typeface="Raleway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solidFill>
                <a:srgbClr val="CFCBBF"/>
              </a:solidFill>
              <a:latin typeface="Raleway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Per il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futuro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propone di:</a:t>
            </a:r>
            <a:endParaRPr lang="en-US" sz="200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7C70D23F-DBDD-CCBE-419A-D35BBC1D1CE2}"/>
              </a:ext>
            </a:extLst>
          </p:cNvPr>
          <p:cNvSpPr/>
          <p:nvPr/>
        </p:nvSpPr>
        <p:spPr>
          <a:xfrm>
            <a:off x="714139" y="1917970"/>
            <a:ext cx="1664494" cy="1081564"/>
          </a:xfrm>
          <a:prstGeom prst="roundRect">
            <a:avLst>
              <a:gd name="adj" fmla="val 2604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57BCF179-A4F5-40C1-FF7C-C17720DB3C41}"/>
              </a:ext>
            </a:extLst>
          </p:cNvPr>
          <p:cNvSpPr/>
          <p:nvPr/>
        </p:nvSpPr>
        <p:spPr>
          <a:xfrm>
            <a:off x="1414345" y="2293732"/>
            <a:ext cx="26396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05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05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73F290C9-4BC3-B9DF-CB2B-42D042B7D25E}"/>
              </a:ext>
            </a:extLst>
          </p:cNvPr>
          <p:cNvSpPr/>
          <p:nvPr/>
        </p:nvSpPr>
        <p:spPr>
          <a:xfrm>
            <a:off x="2566275" y="2105613"/>
            <a:ext cx="2769870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Parametrizzazione</a:t>
            </a:r>
            <a:r>
              <a:rPr lang="en-US" sz="20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Ruoli</a:t>
            </a:r>
            <a:endParaRPr lang="en-US" sz="200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5225E5E8-9E0E-021F-7FCE-4195A41419F8}"/>
              </a:ext>
            </a:extLst>
          </p:cNvPr>
          <p:cNvSpPr/>
          <p:nvPr/>
        </p:nvSpPr>
        <p:spPr>
          <a:xfrm>
            <a:off x="2566275" y="2511497"/>
            <a:ext cx="3512344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Modelli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generici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per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maggiore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riusabilità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123D1A47-36CD-5617-FEAF-0441111CF2F7}"/>
              </a:ext>
            </a:extLst>
          </p:cNvPr>
          <p:cNvSpPr/>
          <p:nvPr/>
        </p:nvSpPr>
        <p:spPr>
          <a:xfrm>
            <a:off x="2472454" y="2990009"/>
            <a:ext cx="11464290" cy="11430"/>
          </a:xfrm>
          <a:prstGeom prst="roundRect">
            <a:avLst>
              <a:gd name="adj" fmla="val 246383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45627CF0-C104-5FC2-882F-E955B1DE468A}"/>
              </a:ext>
            </a:extLst>
          </p:cNvPr>
          <p:cNvSpPr/>
          <p:nvPr/>
        </p:nvSpPr>
        <p:spPr>
          <a:xfrm>
            <a:off x="714139" y="3093355"/>
            <a:ext cx="3329107" cy="1081564"/>
          </a:xfrm>
          <a:prstGeom prst="roundRect">
            <a:avLst>
              <a:gd name="adj" fmla="val 2604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77A4314-1D3C-EE30-EFCF-FDD0C4CE2DAB}"/>
              </a:ext>
            </a:extLst>
          </p:cNvPr>
          <p:cNvSpPr/>
          <p:nvPr/>
        </p:nvSpPr>
        <p:spPr>
          <a:xfrm>
            <a:off x="2246711" y="3469117"/>
            <a:ext cx="26396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05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05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E848AB73-2A24-9AD7-814C-2477E38D0806}"/>
              </a:ext>
            </a:extLst>
          </p:cNvPr>
          <p:cNvSpPr/>
          <p:nvPr/>
        </p:nvSpPr>
        <p:spPr>
          <a:xfrm>
            <a:off x="4230888" y="3280998"/>
            <a:ext cx="2636639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Contromisure</a:t>
            </a:r>
            <a:r>
              <a:rPr lang="en-US" sz="20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Integrate</a:t>
            </a:r>
            <a:endParaRPr lang="en-US" sz="200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9307CF8E-F153-FB6A-11AF-B75C010C4EFE}"/>
              </a:ext>
            </a:extLst>
          </p:cNvPr>
          <p:cNvSpPr/>
          <p:nvPr/>
        </p:nvSpPr>
        <p:spPr>
          <a:xfrm>
            <a:off x="4230888" y="3686882"/>
            <a:ext cx="3817858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Modellare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varianti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DH con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firme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digitali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 nonce.</a:t>
            </a:r>
            <a:endParaRPr lang="en-US"/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3278B858-E2A1-F0CF-0735-E54B1A50604F}"/>
              </a:ext>
            </a:extLst>
          </p:cNvPr>
          <p:cNvSpPr/>
          <p:nvPr/>
        </p:nvSpPr>
        <p:spPr>
          <a:xfrm>
            <a:off x="4137067" y="4165394"/>
            <a:ext cx="9799677" cy="11430"/>
          </a:xfrm>
          <a:prstGeom prst="roundRect">
            <a:avLst>
              <a:gd name="adj" fmla="val 246383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508C74F3-555E-D6A5-60E6-CED1CADC3C89}"/>
              </a:ext>
            </a:extLst>
          </p:cNvPr>
          <p:cNvSpPr/>
          <p:nvPr/>
        </p:nvSpPr>
        <p:spPr>
          <a:xfrm>
            <a:off x="714139" y="4268740"/>
            <a:ext cx="4993600" cy="1081564"/>
          </a:xfrm>
          <a:prstGeom prst="roundRect">
            <a:avLst>
              <a:gd name="adj" fmla="val 2604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403333DE-2125-E369-C534-8B54E9BD4994}"/>
              </a:ext>
            </a:extLst>
          </p:cNvPr>
          <p:cNvSpPr/>
          <p:nvPr/>
        </p:nvSpPr>
        <p:spPr>
          <a:xfrm>
            <a:off x="3078958" y="4644502"/>
            <a:ext cx="26396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05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050"/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96222EF3-0D2D-9C7B-3FB9-A04DEC384FE1}"/>
              </a:ext>
            </a:extLst>
          </p:cNvPr>
          <p:cNvSpPr/>
          <p:nvPr/>
        </p:nvSpPr>
        <p:spPr>
          <a:xfrm>
            <a:off x="5895382" y="4456383"/>
            <a:ext cx="2453759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Prata" pitchFamily="34" charset="0"/>
              </a:rPr>
              <a:t>Estensione</a:t>
            </a:r>
            <a:r>
              <a:rPr lang="en-US" sz="2000">
                <a:solidFill>
                  <a:srgbClr val="CFCBBF"/>
                </a:solidFill>
                <a:latin typeface="Prata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Prata" pitchFamily="34" charset="0"/>
              </a:rPr>
              <a:t>dell’analisi</a:t>
            </a:r>
            <a:r>
              <a:rPr lang="en-US" sz="2000">
                <a:solidFill>
                  <a:srgbClr val="CFCBBF"/>
                </a:solidFill>
                <a:latin typeface="Prata" pitchFamily="34" charset="0"/>
              </a:rPr>
              <a:t> ad </a:t>
            </a:r>
            <a:r>
              <a:rPr lang="en-US" sz="2000" err="1">
                <a:solidFill>
                  <a:srgbClr val="CFCBBF"/>
                </a:solidFill>
                <a:latin typeface="Prata" pitchFamily="34" charset="0"/>
              </a:rPr>
              <a:t>altri</a:t>
            </a:r>
            <a:r>
              <a:rPr lang="en-US" sz="2000">
                <a:solidFill>
                  <a:srgbClr val="CFCBBF"/>
                </a:solidFill>
                <a:latin typeface="Prata" pitchFamily="34" charset="0"/>
              </a:rPr>
              <a:t> tipi di </a:t>
            </a:r>
            <a:r>
              <a:rPr lang="en-US" sz="2000" err="1">
                <a:solidFill>
                  <a:srgbClr val="CFCBBF"/>
                </a:solidFill>
                <a:latin typeface="Prata" pitchFamily="34" charset="0"/>
              </a:rPr>
              <a:t>protocolli</a:t>
            </a:r>
            <a:endParaRPr lang="en-US" sz="2000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869AEAD8-BC0A-EB05-293C-3968B687DF16}"/>
              </a:ext>
            </a:extLst>
          </p:cNvPr>
          <p:cNvSpPr/>
          <p:nvPr/>
        </p:nvSpPr>
        <p:spPr>
          <a:xfrm>
            <a:off x="5895382" y="4862267"/>
            <a:ext cx="4687967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Valutare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protocolli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differenti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e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attualmente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allo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stato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dell’arte</a:t>
            </a:r>
            <a:endParaRPr lang="en-US"/>
          </a:p>
        </p:txBody>
      </p:sp>
      <p:sp>
        <p:nvSpPr>
          <p:cNvPr id="19" name="Shape 17">
            <a:extLst>
              <a:ext uri="{FF2B5EF4-FFF2-40B4-BE49-F238E27FC236}">
                <a16:creationId xmlns:a16="http://schemas.microsoft.com/office/drawing/2014/main" id="{8AB954AD-7A34-C5E8-E79A-C966872A4526}"/>
              </a:ext>
            </a:extLst>
          </p:cNvPr>
          <p:cNvSpPr/>
          <p:nvPr/>
        </p:nvSpPr>
        <p:spPr>
          <a:xfrm>
            <a:off x="5801560" y="5340779"/>
            <a:ext cx="8135183" cy="11430"/>
          </a:xfrm>
          <a:prstGeom prst="roundRect">
            <a:avLst>
              <a:gd name="adj" fmla="val 246383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7156E2C6-7F43-9855-E95A-804E38D2866F}"/>
              </a:ext>
            </a:extLst>
          </p:cNvPr>
          <p:cNvSpPr/>
          <p:nvPr/>
        </p:nvSpPr>
        <p:spPr>
          <a:xfrm>
            <a:off x="714139" y="5444125"/>
            <a:ext cx="6658213" cy="1081564"/>
          </a:xfrm>
          <a:prstGeom prst="roundRect">
            <a:avLst>
              <a:gd name="adj" fmla="val 2604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1" name="Text 19">
            <a:extLst>
              <a:ext uri="{FF2B5EF4-FFF2-40B4-BE49-F238E27FC236}">
                <a16:creationId xmlns:a16="http://schemas.microsoft.com/office/drawing/2014/main" id="{8A0FE1A4-29C4-A413-178C-811D532C4622}"/>
              </a:ext>
            </a:extLst>
          </p:cNvPr>
          <p:cNvSpPr/>
          <p:nvPr/>
        </p:nvSpPr>
        <p:spPr>
          <a:xfrm>
            <a:off x="3911205" y="5819887"/>
            <a:ext cx="26396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05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4</a:t>
            </a:r>
            <a:endParaRPr lang="en-US" sz="2050"/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A9DEDB9A-EA91-EEC7-557A-664C1DCF2671}"/>
              </a:ext>
            </a:extLst>
          </p:cNvPr>
          <p:cNvSpPr/>
          <p:nvPr/>
        </p:nvSpPr>
        <p:spPr>
          <a:xfrm>
            <a:off x="7559995" y="5526636"/>
            <a:ext cx="2346722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20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Ibrida</a:t>
            </a:r>
            <a:endParaRPr lang="en-US" sz="200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80F6EE3B-4C60-66F2-1965-2F0E6ED4E4D1}"/>
              </a:ext>
            </a:extLst>
          </p:cNvPr>
          <p:cNvSpPr/>
          <p:nvPr/>
        </p:nvSpPr>
        <p:spPr>
          <a:xfrm>
            <a:off x="7572496" y="5943354"/>
            <a:ext cx="4668441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Aggiunta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it-IT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messaggi malformati, replay o altre azioni </a:t>
            </a:r>
          </a:p>
          <a:p>
            <a:pPr>
              <a:lnSpc>
                <a:spcPts val="2350"/>
              </a:lnSpc>
            </a:pPr>
            <a:r>
              <a:rPr lang="it-IT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possibili da parte dell’attaccante.</a:t>
            </a:r>
            <a:endParaRPr lang="en-US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B88FF52-E3EF-270F-5937-67B18D1A3E9F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817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84077"/>
            <a:ext cx="93006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Introduzione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alla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Verifica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Formale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793790" y="2346484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La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verifica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formale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è un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insieme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tecniche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matematicamente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dimostrano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la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correttezza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sistemi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complessi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rispetto a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specifiche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formali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 A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differenza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del testing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empirico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essa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analizza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tutti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comportamenti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possibili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del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sistema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offrendo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garanzie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più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robuste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793790" y="451168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" name="Text 4"/>
          <p:cNvSpPr/>
          <p:nvPr/>
        </p:nvSpPr>
        <p:spPr>
          <a:xfrm>
            <a:off x="878860" y="463638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650"/>
          </a:p>
        </p:txBody>
      </p:sp>
      <p:sp>
        <p:nvSpPr>
          <p:cNvPr id="7" name="Text 5"/>
          <p:cNvSpPr/>
          <p:nvPr/>
        </p:nvSpPr>
        <p:spPr>
          <a:xfrm>
            <a:off x="1530906" y="4589553"/>
            <a:ext cx="30833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Modellazione</a:t>
            </a: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2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Formale</a:t>
            </a:r>
            <a:endParaRPr lang="en-US" sz="2200"/>
          </a:p>
        </p:txBody>
      </p:sp>
      <p:sp>
        <p:nvSpPr>
          <p:cNvPr id="8" name="Text 6"/>
          <p:cNvSpPr/>
          <p:nvPr/>
        </p:nvSpPr>
        <p:spPr>
          <a:xfrm>
            <a:off x="1530906" y="5079971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Descrizione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rigorosa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del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sistema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tramite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linguaggi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logici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automi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finiti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processi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concorrenti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1750"/>
          </a:p>
        </p:txBody>
      </p:sp>
      <p:sp>
        <p:nvSpPr>
          <p:cNvPr id="9" name="Shape 7"/>
          <p:cNvSpPr/>
          <p:nvPr/>
        </p:nvSpPr>
        <p:spPr>
          <a:xfrm>
            <a:off x="5235893" y="451168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0" name="Text 8"/>
          <p:cNvSpPr/>
          <p:nvPr/>
        </p:nvSpPr>
        <p:spPr>
          <a:xfrm>
            <a:off x="5320963" y="462610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650"/>
          </a:p>
        </p:txBody>
      </p:sp>
      <p:sp>
        <p:nvSpPr>
          <p:cNvPr id="11" name="Text 9"/>
          <p:cNvSpPr/>
          <p:nvPr/>
        </p:nvSpPr>
        <p:spPr>
          <a:xfrm>
            <a:off x="5973008" y="45895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Specifiche Formali</a:t>
            </a:r>
            <a:endParaRPr lang="en-US" sz="2200"/>
          </a:p>
        </p:txBody>
      </p:sp>
      <p:sp>
        <p:nvSpPr>
          <p:cNvPr id="12" name="Text 10"/>
          <p:cNvSpPr/>
          <p:nvPr/>
        </p:nvSpPr>
        <p:spPr>
          <a:xfrm>
            <a:off x="5973008" y="5079971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Definizione delle proprietà desiderate del sistema in linguaggi come LTL o CTL.</a:t>
            </a:r>
            <a:endParaRPr lang="en-US" sz="1750"/>
          </a:p>
        </p:txBody>
      </p:sp>
      <p:sp>
        <p:nvSpPr>
          <p:cNvPr id="13" name="Shape 11"/>
          <p:cNvSpPr/>
          <p:nvPr/>
        </p:nvSpPr>
        <p:spPr>
          <a:xfrm>
            <a:off x="9677995" y="451168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4" name="Text 12"/>
          <p:cNvSpPr/>
          <p:nvPr/>
        </p:nvSpPr>
        <p:spPr>
          <a:xfrm>
            <a:off x="9763065" y="463638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650"/>
          </a:p>
        </p:txBody>
      </p:sp>
      <p:sp>
        <p:nvSpPr>
          <p:cNvPr id="15" name="Text 13"/>
          <p:cNvSpPr/>
          <p:nvPr/>
        </p:nvSpPr>
        <p:spPr>
          <a:xfrm>
            <a:off x="10415111" y="4589553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Esplorazione dello Spazio degli Stati</a:t>
            </a:r>
            <a:endParaRPr lang="en-US" sz="2200"/>
          </a:p>
        </p:txBody>
      </p:sp>
      <p:sp>
        <p:nvSpPr>
          <p:cNvPr id="16" name="Text 14"/>
          <p:cNvSpPr/>
          <p:nvPr/>
        </p:nvSpPr>
        <p:spPr>
          <a:xfrm>
            <a:off x="10415111" y="5434301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Analisi di tutte le configurazioni possibili per verificare il rispetto delle proprietà.</a:t>
            </a:r>
            <a:endParaRPr lang="en-US" sz="175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F1C5E74-6ABA-9C5A-179A-2973CBC41A7B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2BA29-B1F0-8693-F1A8-29C40E918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25F4B51C-5A2C-A342-EFF3-25320A847373}"/>
              </a:ext>
            </a:extLst>
          </p:cNvPr>
          <p:cNvSpPr/>
          <p:nvPr/>
        </p:nvSpPr>
        <p:spPr>
          <a:xfrm>
            <a:off x="2450893" y="2782537"/>
            <a:ext cx="9728614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6000">
                <a:solidFill>
                  <a:srgbClr val="F2E782"/>
                </a:solidFill>
                <a:latin typeface="Prata" pitchFamily="34" charset="0"/>
              </a:rPr>
              <a:t>Grazie per </a:t>
            </a:r>
            <a:r>
              <a:rPr lang="en-US" sz="6000" err="1">
                <a:solidFill>
                  <a:srgbClr val="F2E782"/>
                </a:solidFill>
                <a:latin typeface="Prata" pitchFamily="34" charset="0"/>
              </a:rPr>
              <a:t>l’attenzione</a:t>
            </a:r>
            <a:endParaRPr lang="en-US" sz="600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72E6C802-8AEB-E49C-E409-6C40AD365FAF}"/>
              </a:ext>
            </a:extLst>
          </p:cNvPr>
          <p:cNvSpPr/>
          <p:nvPr/>
        </p:nvSpPr>
        <p:spPr>
          <a:xfrm>
            <a:off x="5643562" y="3853966"/>
            <a:ext cx="3343276" cy="16348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8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Mattia Sbattella</a:t>
            </a:r>
          </a:p>
          <a:p>
            <a:pPr marL="0" indent="0" algn="ctr">
              <a:lnSpc>
                <a:spcPts val="2850"/>
              </a:lnSpc>
              <a:buNone/>
            </a:pPr>
            <a:r>
              <a:rPr lang="en-US" sz="280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Jacopo </a:t>
            </a:r>
            <a:r>
              <a:rPr lang="en-US" sz="280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Coloccioni</a:t>
            </a:r>
            <a:endParaRPr lang="en-US" sz="280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961361F-1B21-1BE7-B45F-E652C2EDC0FD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85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96196"/>
            <a:ext cx="63530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Il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Modello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di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Dolev</a:t>
            </a: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-Yao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793790" y="2158603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Dolev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-Yao è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riferimento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fondamentale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nell'analisi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formale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protocolli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crittografici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 </a:t>
            </a:r>
            <a:endParaRPr lang="en-US" sz="2000" b="1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93790" y="3468782"/>
            <a:ext cx="4196358" cy="2387084"/>
          </a:xfrm>
          <a:prstGeom prst="roundRect">
            <a:avLst>
              <a:gd name="adj" fmla="val 1425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" name="Text 4"/>
          <p:cNvSpPr/>
          <p:nvPr/>
        </p:nvSpPr>
        <p:spPr>
          <a:xfrm>
            <a:off x="1020604" y="3695596"/>
            <a:ext cx="37427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Controllo</a:t>
            </a: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2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Completo</a:t>
            </a: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2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della</a:t>
            </a: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Rete</a:t>
            </a:r>
            <a:endParaRPr lang="en-US" sz="2200"/>
          </a:p>
        </p:txBody>
      </p:sp>
      <p:sp>
        <p:nvSpPr>
          <p:cNvPr id="7" name="Text 5"/>
          <p:cNvSpPr/>
          <p:nvPr/>
        </p:nvSpPr>
        <p:spPr>
          <a:xfrm>
            <a:off x="1020604" y="4540345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L'intruso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può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intercettare</a:t>
            </a:r>
            <a:r>
              <a:rPr lang="en-US" sz="175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175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modificare</a:t>
            </a:r>
            <a:r>
              <a:rPr lang="en-US" sz="175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</a:t>
            </a:r>
            <a:r>
              <a:rPr lang="en-US" sz="175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bloccare</a:t>
            </a:r>
            <a:r>
              <a:rPr lang="en-US" sz="175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 </a:t>
            </a:r>
            <a:r>
              <a:rPr lang="en-US" sz="175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inviare</a:t>
            </a:r>
            <a:r>
              <a:rPr lang="en-US" sz="1750" b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messaggi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piacimento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1750"/>
          </a:p>
        </p:txBody>
      </p:sp>
      <p:sp>
        <p:nvSpPr>
          <p:cNvPr id="8" name="Shape 6"/>
          <p:cNvSpPr/>
          <p:nvPr/>
        </p:nvSpPr>
        <p:spPr>
          <a:xfrm>
            <a:off x="5216962" y="3468782"/>
            <a:ext cx="4196358" cy="2387084"/>
          </a:xfrm>
          <a:prstGeom prst="roundRect">
            <a:avLst>
              <a:gd name="adj" fmla="val 1425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9" name="Text 7"/>
          <p:cNvSpPr/>
          <p:nvPr/>
        </p:nvSpPr>
        <p:spPr>
          <a:xfrm>
            <a:off x="5443776" y="3695596"/>
            <a:ext cx="37427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Primitive </a:t>
            </a:r>
            <a:r>
              <a:rPr lang="en-US" sz="22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Crittografiche</a:t>
            </a: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sz="2200" err="1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Perfette</a:t>
            </a:r>
            <a:endParaRPr lang="en-US" sz="2200"/>
          </a:p>
        </p:txBody>
      </p:sp>
      <p:sp>
        <p:nvSpPr>
          <p:cNvPr id="10" name="Text 8"/>
          <p:cNvSpPr/>
          <p:nvPr/>
        </p:nvSpPr>
        <p:spPr>
          <a:xfrm>
            <a:off x="5443776" y="4540345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L'intruso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non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può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decifrare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messaggi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senza la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chiave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appropriata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1750"/>
          </a:p>
        </p:txBody>
      </p:sp>
      <p:sp>
        <p:nvSpPr>
          <p:cNvPr id="11" name="Shape 9"/>
          <p:cNvSpPr/>
          <p:nvPr/>
        </p:nvSpPr>
        <p:spPr>
          <a:xfrm>
            <a:off x="9640133" y="3468782"/>
            <a:ext cx="4196358" cy="2387084"/>
          </a:xfrm>
          <a:prstGeom prst="roundRect">
            <a:avLst>
              <a:gd name="adj" fmla="val 1425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2" name="Text 10"/>
          <p:cNvSpPr/>
          <p:nvPr/>
        </p:nvSpPr>
        <p:spPr>
          <a:xfrm>
            <a:off x="9866948" y="3695596"/>
            <a:ext cx="37427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Analisi e Sintesi dei Messaggi</a:t>
            </a:r>
            <a:endParaRPr lang="en-US" sz="2200"/>
          </a:p>
        </p:txBody>
      </p:sp>
      <p:sp>
        <p:nvSpPr>
          <p:cNvPr id="13" name="Text 11"/>
          <p:cNvSpPr/>
          <p:nvPr/>
        </p:nvSpPr>
        <p:spPr>
          <a:xfrm>
            <a:off x="9866948" y="4540345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L'intruso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può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decomporre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messaggi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</a:t>
            </a:r>
            <a:r>
              <a:rPr lang="en-US" sz="175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analisi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 e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costruirne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nuovi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(</a:t>
            </a:r>
            <a:r>
              <a:rPr lang="en-US" sz="1750" b="1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sintesi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) con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elementi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noti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175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5FE2A8C-9E43-4083-7F4D-3AE73C5C5BA4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2503" y="517208"/>
            <a:ext cx="8187142" cy="4643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4400">
                <a:solidFill>
                  <a:srgbClr val="F2E782"/>
                </a:solidFill>
                <a:latin typeface="Prata"/>
                <a:ea typeface="Prata" pitchFamily="34" charset="-122"/>
                <a:cs typeface="Prata" pitchFamily="34" charset="-120"/>
              </a:rPr>
              <a:t>Il </a:t>
            </a:r>
            <a:r>
              <a:rPr lang="en-US" sz="4400" err="1">
                <a:solidFill>
                  <a:srgbClr val="F2E782"/>
                </a:solidFill>
                <a:latin typeface="Prata"/>
                <a:ea typeface="Prata" pitchFamily="34" charset="-122"/>
                <a:cs typeface="Prata" pitchFamily="34" charset="-120"/>
              </a:rPr>
              <a:t>Protocollo</a:t>
            </a:r>
            <a:r>
              <a:rPr lang="en-US" sz="4400">
                <a:solidFill>
                  <a:srgbClr val="F2E782"/>
                </a:solidFill>
                <a:latin typeface="Prata"/>
                <a:ea typeface="Prata" pitchFamily="34" charset="-122"/>
                <a:cs typeface="Prata" pitchFamily="34" charset="-120"/>
              </a:rPr>
              <a:t> Diffie-Hellman</a:t>
            </a:r>
            <a:endParaRPr lang="en-US" sz="4400">
              <a:latin typeface="Prata"/>
            </a:endParaRPr>
          </a:p>
        </p:txBody>
      </p:sp>
      <p:sp>
        <p:nvSpPr>
          <p:cNvPr id="3" name="Text 1"/>
          <p:cNvSpPr/>
          <p:nvPr/>
        </p:nvSpPr>
        <p:spPr>
          <a:xfrm>
            <a:off x="489027" y="1272342"/>
            <a:ext cx="13854186" cy="11308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/>
              </a:rPr>
              <a:t>E' un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metodo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crittografico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che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consente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a due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entità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generare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una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chiave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simmetrica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condivisa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su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un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canale</a:t>
            </a:r>
            <a:endParaRPr lang="en-US" sz="2000">
              <a:solidFill>
                <a:srgbClr val="CFCBBF"/>
              </a:solidFill>
              <a:latin typeface="Raleway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pubblico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e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potenzialmente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insicuro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. Si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basa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sulla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difficoltà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computazionale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del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problema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del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logaritmo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/>
              </a:rPr>
              <a:t>discreto</a:t>
            </a:r>
            <a:r>
              <a:rPr lang="en-US" sz="2000">
                <a:solidFill>
                  <a:srgbClr val="CFCBBF"/>
                </a:solidFill>
                <a:latin typeface="Raleway"/>
              </a:rPr>
              <a:t>.</a:t>
            </a:r>
            <a:endParaRPr lang="it-IT" sz="2000">
              <a:latin typeface="Raleway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27" y="2685124"/>
            <a:ext cx="6434287" cy="5027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85D92AC7-2932-F1EA-E851-15D3926D6B87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8DDEB6D-F15E-76F5-CB40-8C7C61B09D5F}"/>
              </a:ext>
            </a:extLst>
          </p:cNvPr>
          <p:cNvSpPr txBox="1"/>
          <p:nvPr/>
        </p:nvSpPr>
        <p:spPr>
          <a:xfrm>
            <a:off x="7315200" y="3767597"/>
            <a:ext cx="65812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>
                <a:solidFill>
                  <a:srgbClr val="CFCBBF"/>
                </a:solidFill>
                <a:latin typeface="Raleway" pitchFamily="2" charset="0"/>
              </a:rPr>
              <a:t>Principio di sicurezza:</a:t>
            </a: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Intercettando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valori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nel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public channel non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può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ricavare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la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chiave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condivisa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.</a:t>
            </a:r>
          </a:p>
          <a:p>
            <a:endParaRPr lang="en-US" sz="2000">
              <a:solidFill>
                <a:srgbClr val="CFCBBF"/>
              </a:solidFill>
              <a:latin typeface="Raleway" pitchFamily="34" charset="0"/>
            </a:endParaRPr>
          </a:p>
          <a:p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    Serve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una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delle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due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chiavi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segrete</a:t>
            </a:r>
            <a:endParaRPr lang="en-US" sz="2000">
              <a:solidFill>
                <a:srgbClr val="CFCBBF"/>
              </a:solidFill>
              <a:latin typeface="Raleway" pitchFamily="34" charset="0"/>
            </a:endParaRPr>
          </a:p>
          <a:p>
            <a:endParaRPr lang="it-IT" sz="2000">
              <a:solidFill>
                <a:srgbClr val="CFCBBF"/>
              </a:solidFill>
              <a:latin typeface="Raleway" pitchFamily="2" charset="0"/>
            </a:endParaRPr>
          </a:p>
          <a:p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Calcolare infatti a = </a:t>
            </a:r>
            <a:r>
              <a:rPr lang="it-IT" sz="2000" err="1">
                <a:solidFill>
                  <a:srgbClr val="CFCBBF"/>
                </a:solidFill>
                <a:latin typeface="Raleway" pitchFamily="2" charset="0"/>
              </a:rPr>
              <a:t>log</a:t>
            </a:r>
            <a:r>
              <a:rPr lang="it-IT" sz="2000" baseline="-25000" err="1">
                <a:solidFill>
                  <a:srgbClr val="CFCBBF"/>
                </a:solidFill>
                <a:latin typeface="Raleway" pitchFamily="2" charset="0"/>
              </a:rPr>
              <a:t>g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A e b = </a:t>
            </a:r>
            <a:r>
              <a:rPr lang="it-IT" sz="2000" err="1">
                <a:solidFill>
                  <a:srgbClr val="CFCBBF"/>
                </a:solidFill>
                <a:latin typeface="Raleway" pitchFamily="2" charset="0"/>
              </a:rPr>
              <a:t>log</a:t>
            </a:r>
            <a:r>
              <a:rPr lang="it-IT" sz="2000" baseline="-25000" err="1">
                <a:solidFill>
                  <a:srgbClr val="CFCBBF"/>
                </a:solidFill>
                <a:latin typeface="Raleway" pitchFamily="2" charset="0"/>
              </a:rPr>
              <a:t>g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B è </a:t>
            </a:r>
            <a:r>
              <a:rPr lang="it-IT" sz="2000" err="1">
                <a:solidFill>
                  <a:srgbClr val="CFCBBF"/>
                </a:solidFill>
                <a:latin typeface="Raleway" pitchFamily="2" charset="0"/>
              </a:rPr>
              <a:t>computazionalmente</a:t>
            </a:r>
            <a:r>
              <a:rPr lang="it-IT" sz="2000">
                <a:solidFill>
                  <a:srgbClr val="CFCBBF"/>
                </a:solidFill>
                <a:latin typeface="Raleway" pitchFamily="2" charset="0"/>
              </a:rPr>
              <a:t> proibitivo</a:t>
            </a:r>
          </a:p>
        </p:txBody>
      </p:sp>
      <p:pic>
        <p:nvPicPr>
          <p:cNvPr id="8" name="Elemento grafico 7" descr="Punto esclamativo con riempimento a tinta unita">
            <a:extLst>
              <a:ext uri="{FF2B5EF4-FFF2-40B4-BE49-F238E27FC236}">
                <a16:creationId xmlns:a16="http://schemas.microsoft.com/office/drawing/2014/main" id="{795D979C-2B22-4382-C595-0E96C82B3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5200" y="5298831"/>
            <a:ext cx="457200" cy="45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7185" y="533520"/>
            <a:ext cx="9703113" cy="10632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Attacco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Man-in-the-Middle (MITM)</a:t>
            </a:r>
          </a:p>
          <a:p>
            <a:pPr marL="0" indent="0" algn="l">
              <a:lnSpc>
                <a:spcPts val="2800"/>
              </a:lnSpc>
              <a:buNone/>
            </a:pP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</a:p>
          <a:p>
            <a:pPr marL="0" indent="0" algn="l">
              <a:lnSpc>
                <a:spcPts val="2800"/>
              </a:lnSpc>
              <a:buNone/>
            </a:pP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 Diffie-Hellman</a:t>
            </a:r>
            <a:endParaRPr lang="en-US" sz="4400"/>
          </a:p>
        </p:txBody>
      </p:sp>
      <p:sp>
        <p:nvSpPr>
          <p:cNvPr id="3" name="Text 1"/>
          <p:cNvSpPr/>
          <p:nvPr/>
        </p:nvSpPr>
        <p:spPr>
          <a:xfrm>
            <a:off x="457871" y="1853024"/>
            <a:ext cx="13116340" cy="71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protocollo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Diffie-Hellman è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vulnerabile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all'attacco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Man-in-the-Middle (MITM). </a:t>
            </a:r>
          </a:p>
          <a:p>
            <a:pPr marL="0" indent="0" algn="l">
              <a:lnSpc>
                <a:spcPts val="1400"/>
              </a:lnSpc>
              <a:buNone/>
            </a:pPr>
            <a:endParaRPr lang="en-US" sz="2000">
              <a:solidFill>
                <a:srgbClr val="CFCBBF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  <a:p>
            <a:pPr marL="0" indent="0" algn="l">
              <a:lnSpc>
                <a:spcPts val="14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attaccante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Eve,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intercetta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valori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scambiati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Alice e Bob,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fingendosi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l'uno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con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l'altro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200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9EFA6727-2904-5A9E-C649-C9D1D2BF581D}"/>
              </a:ext>
            </a:extLst>
          </p:cNvPr>
          <p:cNvSpPr/>
          <p:nvPr/>
        </p:nvSpPr>
        <p:spPr>
          <a:xfrm>
            <a:off x="7289400" y="7515947"/>
            <a:ext cx="45719" cy="2655808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6F85992-7FFE-6E91-0F47-B65FE2C14B41}"/>
              </a:ext>
            </a:extLst>
          </p:cNvPr>
          <p:cNvSpPr/>
          <p:nvPr/>
        </p:nvSpPr>
        <p:spPr>
          <a:xfrm>
            <a:off x="6843460" y="7640487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8" name="Text 7">
            <a:extLst>
              <a:ext uri="{FF2B5EF4-FFF2-40B4-BE49-F238E27FC236}">
                <a16:creationId xmlns:a16="http://schemas.microsoft.com/office/drawing/2014/main" id="{E4D40404-06DA-8A34-6CD1-F5811B6BEB50}"/>
              </a:ext>
            </a:extLst>
          </p:cNvPr>
          <p:cNvSpPr/>
          <p:nvPr/>
        </p:nvSpPr>
        <p:spPr>
          <a:xfrm>
            <a:off x="5288742" y="7558214"/>
            <a:ext cx="1438632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Intercettazione di A</a:t>
            </a:r>
            <a:endParaRPr lang="en-US"/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2E5EF671-3A81-E778-A5AE-4542922B613E}"/>
              </a:ext>
            </a:extLst>
          </p:cNvPr>
          <p:cNvSpPr/>
          <p:nvPr/>
        </p:nvSpPr>
        <p:spPr>
          <a:xfrm>
            <a:off x="390391" y="7806936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 intercetta il valore A di Alice.</a:t>
            </a:r>
            <a:endParaRPr lang="en-US"/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95F43169-2AD4-5C69-18A9-55A328915653}"/>
              </a:ext>
            </a:extLst>
          </p:cNvPr>
          <p:cNvSpPr/>
          <p:nvPr/>
        </p:nvSpPr>
        <p:spPr>
          <a:xfrm>
            <a:off x="7416984" y="8330930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1" name="Text 12">
            <a:extLst>
              <a:ext uri="{FF2B5EF4-FFF2-40B4-BE49-F238E27FC236}">
                <a16:creationId xmlns:a16="http://schemas.microsoft.com/office/drawing/2014/main" id="{EF1CA599-5576-F9A0-CF96-F01A161E5560}"/>
              </a:ext>
            </a:extLst>
          </p:cNvPr>
          <p:cNvSpPr/>
          <p:nvPr/>
        </p:nvSpPr>
        <p:spPr>
          <a:xfrm>
            <a:off x="7878232" y="8248658"/>
            <a:ext cx="1438632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Eve si finge Bob</a:t>
            </a:r>
            <a:endParaRPr lang="en-US"/>
          </a:p>
        </p:txBody>
      </p:sp>
      <p:sp>
        <p:nvSpPr>
          <p:cNvPr id="12" name="Text 13">
            <a:extLst>
              <a:ext uri="{FF2B5EF4-FFF2-40B4-BE49-F238E27FC236}">
                <a16:creationId xmlns:a16="http://schemas.microsoft.com/office/drawing/2014/main" id="{4EBE68AB-DBC4-78E8-D206-8AF9757F6449}"/>
              </a:ext>
            </a:extLst>
          </p:cNvPr>
          <p:cNvSpPr/>
          <p:nvPr/>
        </p:nvSpPr>
        <p:spPr>
          <a:xfrm>
            <a:off x="7878232" y="8497379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 genera C e lo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invia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ad Alice.</a:t>
            </a:r>
            <a:endParaRPr lang="en-US"/>
          </a:p>
        </p:txBody>
      </p:sp>
      <p:sp>
        <p:nvSpPr>
          <p:cNvPr id="13" name="Shape 14">
            <a:extLst>
              <a:ext uri="{FF2B5EF4-FFF2-40B4-BE49-F238E27FC236}">
                <a16:creationId xmlns:a16="http://schemas.microsoft.com/office/drawing/2014/main" id="{BD791E6B-E315-9FC5-C3F1-7100D8B2A0FC}"/>
              </a:ext>
            </a:extLst>
          </p:cNvPr>
          <p:cNvSpPr/>
          <p:nvPr/>
        </p:nvSpPr>
        <p:spPr>
          <a:xfrm>
            <a:off x="6843460" y="8926123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4" name="Text 17">
            <a:extLst>
              <a:ext uri="{FF2B5EF4-FFF2-40B4-BE49-F238E27FC236}">
                <a16:creationId xmlns:a16="http://schemas.microsoft.com/office/drawing/2014/main" id="{B302D91E-0A27-B763-7F82-54018A43CDE0}"/>
              </a:ext>
            </a:extLst>
          </p:cNvPr>
          <p:cNvSpPr/>
          <p:nvPr/>
        </p:nvSpPr>
        <p:spPr>
          <a:xfrm>
            <a:off x="4805467" y="8843851"/>
            <a:ext cx="1921907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Alice calcola chiave con Eve</a:t>
            </a:r>
            <a:endParaRPr lang="en-US"/>
          </a:p>
        </p:txBody>
      </p:sp>
      <p:sp>
        <p:nvSpPr>
          <p:cNvPr id="15" name="Text 18">
            <a:extLst>
              <a:ext uri="{FF2B5EF4-FFF2-40B4-BE49-F238E27FC236}">
                <a16:creationId xmlns:a16="http://schemas.microsoft.com/office/drawing/2014/main" id="{96C7B700-C6CD-8675-43CB-F59C1F6C460E}"/>
              </a:ext>
            </a:extLst>
          </p:cNvPr>
          <p:cNvSpPr/>
          <p:nvPr/>
        </p:nvSpPr>
        <p:spPr>
          <a:xfrm>
            <a:off x="390391" y="9092573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Alice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calcola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k1 = (C)^a mod N.</a:t>
            </a:r>
            <a:endParaRPr lang="en-US"/>
          </a:p>
        </p:txBody>
      </p:sp>
      <p:sp>
        <p:nvSpPr>
          <p:cNvPr id="16" name="Shape 19">
            <a:extLst>
              <a:ext uri="{FF2B5EF4-FFF2-40B4-BE49-F238E27FC236}">
                <a16:creationId xmlns:a16="http://schemas.microsoft.com/office/drawing/2014/main" id="{2DB8CA69-4870-41F7-5AEB-24738A9F8CAC}"/>
              </a:ext>
            </a:extLst>
          </p:cNvPr>
          <p:cNvSpPr/>
          <p:nvPr/>
        </p:nvSpPr>
        <p:spPr>
          <a:xfrm>
            <a:off x="7416984" y="9521317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7" name="Text 22">
            <a:extLst>
              <a:ext uri="{FF2B5EF4-FFF2-40B4-BE49-F238E27FC236}">
                <a16:creationId xmlns:a16="http://schemas.microsoft.com/office/drawing/2014/main" id="{F739BDFE-5889-E314-F533-F26870544875}"/>
              </a:ext>
            </a:extLst>
          </p:cNvPr>
          <p:cNvSpPr/>
          <p:nvPr/>
        </p:nvSpPr>
        <p:spPr>
          <a:xfrm>
            <a:off x="7878232" y="9439045"/>
            <a:ext cx="1438632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Eve si finge Alice</a:t>
            </a:r>
            <a:endParaRPr lang="en-US"/>
          </a:p>
        </p:txBody>
      </p:sp>
      <p:sp>
        <p:nvSpPr>
          <p:cNvPr id="18" name="Text 23">
            <a:extLst>
              <a:ext uri="{FF2B5EF4-FFF2-40B4-BE49-F238E27FC236}">
                <a16:creationId xmlns:a16="http://schemas.microsoft.com/office/drawing/2014/main" id="{6B881964-AF76-9E54-91DD-36C7A432F732}"/>
              </a:ext>
            </a:extLst>
          </p:cNvPr>
          <p:cNvSpPr/>
          <p:nvPr/>
        </p:nvSpPr>
        <p:spPr>
          <a:xfrm>
            <a:off x="7878232" y="9687766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 esegue lo stesso attacco verso Bob.</a:t>
            </a:r>
            <a:endParaRPr lang="en-US"/>
          </a:p>
        </p:txBody>
      </p:sp>
      <p:sp>
        <p:nvSpPr>
          <p:cNvPr id="19" name="Shape 24">
            <a:extLst>
              <a:ext uri="{FF2B5EF4-FFF2-40B4-BE49-F238E27FC236}">
                <a16:creationId xmlns:a16="http://schemas.microsoft.com/office/drawing/2014/main" id="{B58023B8-05AD-818C-130D-7458EA1E81E9}"/>
              </a:ext>
            </a:extLst>
          </p:cNvPr>
          <p:cNvSpPr/>
          <p:nvPr/>
        </p:nvSpPr>
        <p:spPr>
          <a:xfrm>
            <a:off x="6843460" y="10116510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0" name="Text 26">
            <a:extLst>
              <a:ext uri="{FF2B5EF4-FFF2-40B4-BE49-F238E27FC236}">
                <a16:creationId xmlns:a16="http://schemas.microsoft.com/office/drawing/2014/main" id="{CDCD6300-E95C-D774-18D4-97EC86926871}"/>
              </a:ext>
            </a:extLst>
          </p:cNvPr>
          <p:cNvSpPr/>
          <p:nvPr/>
        </p:nvSpPr>
        <p:spPr>
          <a:xfrm>
            <a:off x="7208921" y="9542271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endParaRPr lang="en-US"/>
          </a:p>
        </p:txBody>
      </p:sp>
      <p:sp>
        <p:nvSpPr>
          <p:cNvPr id="21" name="Text 27">
            <a:extLst>
              <a:ext uri="{FF2B5EF4-FFF2-40B4-BE49-F238E27FC236}">
                <a16:creationId xmlns:a16="http://schemas.microsoft.com/office/drawing/2014/main" id="{CB2A8B8B-E8B0-4FAD-0648-D8EE6C2D0F81}"/>
              </a:ext>
            </a:extLst>
          </p:cNvPr>
          <p:cNvSpPr/>
          <p:nvPr/>
        </p:nvSpPr>
        <p:spPr>
          <a:xfrm>
            <a:off x="4876309" y="10034238"/>
            <a:ext cx="1851065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Eve legge le comunicazioni</a:t>
            </a:r>
            <a:endParaRPr lang="en-US"/>
          </a:p>
        </p:txBody>
      </p:sp>
      <p:sp>
        <p:nvSpPr>
          <p:cNvPr id="22" name="Text 28">
            <a:extLst>
              <a:ext uri="{FF2B5EF4-FFF2-40B4-BE49-F238E27FC236}">
                <a16:creationId xmlns:a16="http://schemas.microsoft.com/office/drawing/2014/main" id="{1E2D253C-102A-CF51-B789-74B7E470DB95}"/>
              </a:ext>
            </a:extLst>
          </p:cNvPr>
          <p:cNvSpPr/>
          <p:nvPr/>
        </p:nvSpPr>
        <p:spPr>
          <a:xfrm>
            <a:off x="390391" y="10282960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manipola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tutta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la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comunicazione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Alice e Bob.</a:t>
            </a:r>
            <a:endParaRPr lang="en-US"/>
          </a:p>
        </p:txBody>
      </p:sp>
      <p:sp>
        <p:nvSpPr>
          <p:cNvPr id="23" name="Shape 25">
            <a:extLst>
              <a:ext uri="{FF2B5EF4-FFF2-40B4-BE49-F238E27FC236}">
                <a16:creationId xmlns:a16="http://schemas.microsoft.com/office/drawing/2014/main" id="{8D435ABC-57F0-FAD0-E6A0-1C764F6B3E6D}"/>
              </a:ext>
            </a:extLst>
          </p:cNvPr>
          <p:cNvSpPr/>
          <p:nvPr/>
        </p:nvSpPr>
        <p:spPr>
          <a:xfrm>
            <a:off x="7163736" y="9395110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4" name="Text 26">
            <a:extLst>
              <a:ext uri="{FF2B5EF4-FFF2-40B4-BE49-F238E27FC236}">
                <a16:creationId xmlns:a16="http://schemas.microsoft.com/office/drawing/2014/main" id="{5571A1E1-6F80-1D6F-2585-1303402E9E28}"/>
              </a:ext>
            </a:extLst>
          </p:cNvPr>
          <p:cNvSpPr/>
          <p:nvPr/>
        </p:nvSpPr>
        <p:spPr>
          <a:xfrm>
            <a:off x="7230351" y="9506553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4</a:t>
            </a:r>
            <a:endParaRPr lang="en-US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8D13B6DE-D745-5071-7FA0-367A4876D392}"/>
              </a:ext>
            </a:extLst>
          </p:cNvPr>
          <p:cNvSpPr/>
          <p:nvPr/>
        </p:nvSpPr>
        <p:spPr>
          <a:xfrm>
            <a:off x="7163736" y="8768603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8BD9A0EF-6B1C-10D8-605E-7152535DA0C0}"/>
              </a:ext>
            </a:extLst>
          </p:cNvPr>
          <p:cNvSpPr/>
          <p:nvPr/>
        </p:nvSpPr>
        <p:spPr>
          <a:xfrm>
            <a:off x="7230351" y="8880046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</a:rPr>
              <a:t>3</a:t>
            </a:r>
            <a:endParaRPr lang="en-US"/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94C813CF-4561-DD4C-DBAB-98AB6B5C047A}"/>
              </a:ext>
            </a:extLst>
          </p:cNvPr>
          <p:cNvSpPr/>
          <p:nvPr/>
        </p:nvSpPr>
        <p:spPr>
          <a:xfrm>
            <a:off x="7163736" y="8167099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7F558287-5407-F3A4-2084-B61304723D57}"/>
              </a:ext>
            </a:extLst>
          </p:cNvPr>
          <p:cNvSpPr/>
          <p:nvPr/>
        </p:nvSpPr>
        <p:spPr>
          <a:xfrm>
            <a:off x="7230351" y="8278542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/>
          </a:p>
        </p:txBody>
      </p:sp>
      <p:sp>
        <p:nvSpPr>
          <p:cNvPr id="29" name="Shape 25">
            <a:extLst>
              <a:ext uri="{FF2B5EF4-FFF2-40B4-BE49-F238E27FC236}">
                <a16:creationId xmlns:a16="http://schemas.microsoft.com/office/drawing/2014/main" id="{7A278386-5AFA-E5FB-7BC1-4F8D6E512E29}"/>
              </a:ext>
            </a:extLst>
          </p:cNvPr>
          <p:cNvSpPr/>
          <p:nvPr/>
        </p:nvSpPr>
        <p:spPr>
          <a:xfrm>
            <a:off x="7163736" y="9958990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0" name="Text 26">
            <a:extLst>
              <a:ext uri="{FF2B5EF4-FFF2-40B4-BE49-F238E27FC236}">
                <a16:creationId xmlns:a16="http://schemas.microsoft.com/office/drawing/2014/main" id="{824FFA83-7274-6D6F-920A-AAAA13AAF978}"/>
              </a:ext>
            </a:extLst>
          </p:cNvPr>
          <p:cNvSpPr/>
          <p:nvPr/>
        </p:nvSpPr>
        <p:spPr>
          <a:xfrm>
            <a:off x="7230351" y="10070433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</a:rPr>
              <a:t>5</a:t>
            </a:r>
            <a:endParaRPr lang="en-US"/>
          </a:p>
        </p:txBody>
      </p:sp>
      <p:sp>
        <p:nvSpPr>
          <p:cNvPr id="31" name="Shape 25">
            <a:extLst>
              <a:ext uri="{FF2B5EF4-FFF2-40B4-BE49-F238E27FC236}">
                <a16:creationId xmlns:a16="http://schemas.microsoft.com/office/drawing/2014/main" id="{A8AA51C6-0BAD-C5DE-D632-0E09929E7F4E}"/>
              </a:ext>
            </a:extLst>
          </p:cNvPr>
          <p:cNvSpPr/>
          <p:nvPr/>
        </p:nvSpPr>
        <p:spPr>
          <a:xfrm>
            <a:off x="7163736" y="7474274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59" name="Text 26">
            <a:extLst>
              <a:ext uri="{FF2B5EF4-FFF2-40B4-BE49-F238E27FC236}">
                <a16:creationId xmlns:a16="http://schemas.microsoft.com/office/drawing/2014/main" id="{DA7B7F71-0155-20D5-858A-C5518F363187}"/>
              </a:ext>
            </a:extLst>
          </p:cNvPr>
          <p:cNvSpPr/>
          <p:nvPr/>
        </p:nvSpPr>
        <p:spPr>
          <a:xfrm>
            <a:off x="7230351" y="7585717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</a:rPr>
              <a:t>1</a:t>
            </a:r>
            <a:endParaRPr lang="en-US"/>
          </a:p>
        </p:txBody>
      </p:sp>
      <p:sp>
        <p:nvSpPr>
          <p:cNvPr id="60" name="AutoShape 2">
            <a:extLst>
              <a:ext uri="{FF2B5EF4-FFF2-40B4-BE49-F238E27FC236}">
                <a16:creationId xmlns:a16="http://schemas.microsoft.com/office/drawing/2014/main" id="{1D2F6D33-89E5-6DF9-FFCB-6E82642595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1" name="Immagine 60">
            <a:extLst>
              <a:ext uri="{FF2B5EF4-FFF2-40B4-BE49-F238E27FC236}">
                <a16:creationId xmlns:a16="http://schemas.microsoft.com/office/drawing/2014/main" id="{1236E381-62FE-3B2D-F2C3-3036AE2A6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97" y="2719927"/>
            <a:ext cx="7273288" cy="44080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2" name="Rettangolo 61">
            <a:extLst>
              <a:ext uri="{FF2B5EF4-FFF2-40B4-BE49-F238E27FC236}">
                <a16:creationId xmlns:a16="http://schemas.microsoft.com/office/drawing/2014/main" id="{092D0C80-27A3-4460-64C4-752AC1930E7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F429A-3719-981C-C76B-F3A7E39CD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3">
            <a:extLst>
              <a:ext uri="{FF2B5EF4-FFF2-40B4-BE49-F238E27FC236}">
                <a16:creationId xmlns:a16="http://schemas.microsoft.com/office/drawing/2014/main" id="{ECE1D058-D6A8-2AE1-7158-1182C93F44B3}"/>
              </a:ext>
            </a:extLst>
          </p:cNvPr>
          <p:cNvSpPr/>
          <p:nvPr/>
        </p:nvSpPr>
        <p:spPr>
          <a:xfrm>
            <a:off x="7289400" y="4915961"/>
            <a:ext cx="45719" cy="2655808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58" name="Shape 4">
            <a:extLst>
              <a:ext uri="{FF2B5EF4-FFF2-40B4-BE49-F238E27FC236}">
                <a16:creationId xmlns:a16="http://schemas.microsoft.com/office/drawing/2014/main" id="{AFC0B206-D97A-0E89-F32A-6BF8660E16AF}"/>
              </a:ext>
            </a:extLst>
          </p:cNvPr>
          <p:cNvSpPr/>
          <p:nvPr/>
        </p:nvSpPr>
        <p:spPr>
          <a:xfrm>
            <a:off x="6843460" y="5040501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59" name="Text 7">
            <a:extLst>
              <a:ext uri="{FF2B5EF4-FFF2-40B4-BE49-F238E27FC236}">
                <a16:creationId xmlns:a16="http://schemas.microsoft.com/office/drawing/2014/main" id="{DB022F04-8CCE-EE2C-5769-EB34293467FF}"/>
              </a:ext>
            </a:extLst>
          </p:cNvPr>
          <p:cNvSpPr/>
          <p:nvPr/>
        </p:nvSpPr>
        <p:spPr>
          <a:xfrm>
            <a:off x="5288742" y="4958228"/>
            <a:ext cx="1438632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Intercettazione di A</a:t>
            </a:r>
            <a:endParaRPr lang="en-US"/>
          </a:p>
        </p:txBody>
      </p:sp>
      <p:sp>
        <p:nvSpPr>
          <p:cNvPr id="60" name="Text 8">
            <a:extLst>
              <a:ext uri="{FF2B5EF4-FFF2-40B4-BE49-F238E27FC236}">
                <a16:creationId xmlns:a16="http://schemas.microsoft.com/office/drawing/2014/main" id="{FB98EEC9-195E-7ED9-5514-1B0F5D385842}"/>
              </a:ext>
            </a:extLst>
          </p:cNvPr>
          <p:cNvSpPr/>
          <p:nvPr/>
        </p:nvSpPr>
        <p:spPr>
          <a:xfrm>
            <a:off x="390391" y="5206950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 intercetta il valore A di Alice.</a:t>
            </a:r>
            <a:endParaRPr lang="en-US"/>
          </a:p>
        </p:txBody>
      </p:sp>
      <p:sp>
        <p:nvSpPr>
          <p:cNvPr id="61" name="Shape 9">
            <a:extLst>
              <a:ext uri="{FF2B5EF4-FFF2-40B4-BE49-F238E27FC236}">
                <a16:creationId xmlns:a16="http://schemas.microsoft.com/office/drawing/2014/main" id="{4F50A132-16F4-B98D-974B-2B3466D18964}"/>
              </a:ext>
            </a:extLst>
          </p:cNvPr>
          <p:cNvSpPr/>
          <p:nvPr/>
        </p:nvSpPr>
        <p:spPr>
          <a:xfrm>
            <a:off x="7416984" y="5730944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2" name="Text 12">
            <a:extLst>
              <a:ext uri="{FF2B5EF4-FFF2-40B4-BE49-F238E27FC236}">
                <a16:creationId xmlns:a16="http://schemas.microsoft.com/office/drawing/2014/main" id="{8EB98127-21EF-A126-DC13-09F919D77286}"/>
              </a:ext>
            </a:extLst>
          </p:cNvPr>
          <p:cNvSpPr/>
          <p:nvPr/>
        </p:nvSpPr>
        <p:spPr>
          <a:xfrm>
            <a:off x="7878232" y="5648672"/>
            <a:ext cx="1438632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Eve si finge Bob</a:t>
            </a:r>
            <a:endParaRPr lang="en-US"/>
          </a:p>
        </p:txBody>
      </p:sp>
      <p:sp>
        <p:nvSpPr>
          <p:cNvPr id="63" name="Text 13">
            <a:extLst>
              <a:ext uri="{FF2B5EF4-FFF2-40B4-BE49-F238E27FC236}">
                <a16:creationId xmlns:a16="http://schemas.microsoft.com/office/drawing/2014/main" id="{1E32A3D7-C209-3CE5-29D6-158C04D856B6}"/>
              </a:ext>
            </a:extLst>
          </p:cNvPr>
          <p:cNvSpPr/>
          <p:nvPr/>
        </p:nvSpPr>
        <p:spPr>
          <a:xfrm>
            <a:off x="7878232" y="5897393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 genera C e lo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invia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ad Alice.</a:t>
            </a:r>
            <a:endParaRPr lang="en-US"/>
          </a:p>
        </p:txBody>
      </p:sp>
      <p:sp>
        <p:nvSpPr>
          <p:cNvPr id="64" name="Shape 14">
            <a:extLst>
              <a:ext uri="{FF2B5EF4-FFF2-40B4-BE49-F238E27FC236}">
                <a16:creationId xmlns:a16="http://schemas.microsoft.com/office/drawing/2014/main" id="{B4F9B1D1-61E1-F746-F356-0DC24048AEF8}"/>
              </a:ext>
            </a:extLst>
          </p:cNvPr>
          <p:cNvSpPr/>
          <p:nvPr/>
        </p:nvSpPr>
        <p:spPr>
          <a:xfrm>
            <a:off x="6843460" y="6326137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5" name="Text 17">
            <a:extLst>
              <a:ext uri="{FF2B5EF4-FFF2-40B4-BE49-F238E27FC236}">
                <a16:creationId xmlns:a16="http://schemas.microsoft.com/office/drawing/2014/main" id="{B52A3020-23FB-8F8C-C0A0-14D4F722B4D9}"/>
              </a:ext>
            </a:extLst>
          </p:cNvPr>
          <p:cNvSpPr/>
          <p:nvPr/>
        </p:nvSpPr>
        <p:spPr>
          <a:xfrm>
            <a:off x="4805467" y="6243865"/>
            <a:ext cx="1921907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Alice calcola chiave con Eve</a:t>
            </a:r>
            <a:endParaRPr lang="en-US"/>
          </a:p>
        </p:txBody>
      </p:sp>
      <p:sp>
        <p:nvSpPr>
          <p:cNvPr id="66" name="Text 18">
            <a:extLst>
              <a:ext uri="{FF2B5EF4-FFF2-40B4-BE49-F238E27FC236}">
                <a16:creationId xmlns:a16="http://schemas.microsoft.com/office/drawing/2014/main" id="{D61C1A61-2269-18E4-E441-75A52EFF1004}"/>
              </a:ext>
            </a:extLst>
          </p:cNvPr>
          <p:cNvSpPr/>
          <p:nvPr/>
        </p:nvSpPr>
        <p:spPr>
          <a:xfrm>
            <a:off x="390391" y="6492587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Alice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calcola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k1 = (C)^a mod N.</a:t>
            </a:r>
            <a:endParaRPr lang="en-US"/>
          </a:p>
        </p:txBody>
      </p:sp>
      <p:sp>
        <p:nvSpPr>
          <p:cNvPr id="67" name="Shape 19">
            <a:extLst>
              <a:ext uri="{FF2B5EF4-FFF2-40B4-BE49-F238E27FC236}">
                <a16:creationId xmlns:a16="http://schemas.microsoft.com/office/drawing/2014/main" id="{B69E190D-CE8B-0BAE-5BD5-D8BCDBF2AE0C}"/>
              </a:ext>
            </a:extLst>
          </p:cNvPr>
          <p:cNvSpPr/>
          <p:nvPr/>
        </p:nvSpPr>
        <p:spPr>
          <a:xfrm>
            <a:off x="7416984" y="6921331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8" name="Text 22">
            <a:extLst>
              <a:ext uri="{FF2B5EF4-FFF2-40B4-BE49-F238E27FC236}">
                <a16:creationId xmlns:a16="http://schemas.microsoft.com/office/drawing/2014/main" id="{763EFF8D-5AF5-7D68-55C0-0AABC4966EA8}"/>
              </a:ext>
            </a:extLst>
          </p:cNvPr>
          <p:cNvSpPr/>
          <p:nvPr/>
        </p:nvSpPr>
        <p:spPr>
          <a:xfrm>
            <a:off x="7878232" y="6839059"/>
            <a:ext cx="1438632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Eve si finge Alice</a:t>
            </a:r>
            <a:endParaRPr lang="en-US"/>
          </a:p>
        </p:txBody>
      </p:sp>
      <p:sp>
        <p:nvSpPr>
          <p:cNvPr id="69" name="Text 23">
            <a:extLst>
              <a:ext uri="{FF2B5EF4-FFF2-40B4-BE49-F238E27FC236}">
                <a16:creationId xmlns:a16="http://schemas.microsoft.com/office/drawing/2014/main" id="{DD9B0D66-4EDF-102D-4AD3-EB5AABBAEC1B}"/>
              </a:ext>
            </a:extLst>
          </p:cNvPr>
          <p:cNvSpPr/>
          <p:nvPr/>
        </p:nvSpPr>
        <p:spPr>
          <a:xfrm>
            <a:off x="7878232" y="7087780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 esegue lo stesso attacco verso Bob.</a:t>
            </a:r>
            <a:endParaRPr lang="en-US"/>
          </a:p>
        </p:txBody>
      </p:sp>
      <p:sp>
        <p:nvSpPr>
          <p:cNvPr id="70" name="Shape 24">
            <a:extLst>
              <a:ext uri="{FF2B5EF4-FFF2-40B4-BE49-F238E27FC236}">
                <a16:creationId xmlns:a16="http://schemas.microsoft.com/office/drawing/2014/main" id="{3E3900FB-9486-5E8A-4429-902A71991A05}"/>
              </a:ext>
            </a:extLst>
          </p:cNvPr>
          <p:cNvSpPr/>
          <p:nvPr/>
        </p:nvSpPr>
        <p:spPr>
          <a:xfrm>
            <a:off x="6843460" y="7516524"/>
            <a:ext cx="345162" cy="15240"/>
          </a:xfrm>
          <a:prstGeom prst="roundRect">
            <a:avLst>
              <a:gd name="adj" fmla="val 113280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71" name="Text 26">
            <a:extLst>
              <a:ext uri="{FF2B5EF4-FFF2-40B4-BE49-F238E27FC236}">
                <a16:creationId xmlns:a16="http://schemas.microsoft.com/office/drawing/2014/main" id="{815388CC-3591-56E7-6DDF-68D382AAEFE1}"/>
              </a:ext>
            </a:extLst>
          </p:cNvPr>
          <p:cNvSpPr/>
          <p:nvPr/>
        </p:nvSpPr>
        <p:spPr>
          <a:xfrm>
            <a:off x="7208921" y="6942285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endParaRPr lang="en-US"/>
          </a:p>
        </p:txBody>
      </p:sp>
      <p:sp>
        <p:nvSpPr>
          <p:cNvPr id="72" name="Text 27">
            <a:extLst>
              <a:ext uri="{FF2B5EF4-FFF2-40B4-BE49-F238E27FC236}">
                <a16:creationId xmlns:a16="http://schemas.microsoft.com/office/drawing/2014/main" id="{5DA28703-0EC4-B088-517C-E18AC6A41256}"/>
              </a:ext>
            </a:extLst>
          </p:cNvPr>
          <p:cNvSpPr/>
          <p:nvPr/>
        </p:nvSpPr>
        <p:spPr>
          <a:xfrm>
            <a:off x="4876309" y="7434252"/>
            <a:ext cx="1851065" cy="179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Eve legge le comunicazioni</a:t>
            </a:r>
            <a:endParaRPr lang="en-US"/>
          </a:p>
        </p:txBody>
      </p:sp>
      <p:sp>
        <p:nvSpPr>
          <p:cNvPr id="73" name="Text 28">
            <a:extLst>
              <a:ext uri="{FF2B5EF4-FFF2-40B4-BE49-F238E27FC236}">
                <a16:creationId xmlns:a16="http://schemas.microsoft.com/office/drawing/2014/main" id="{C5A752E7-5F77-BBE4-5C1A-59F5303FB179}"/>
              </a:ext>
            </a:extLst>
          </p:cNvPr>
          <p:cNvSpPr/>
          <p:nvPr/>
        </p:nvSpPr>
        <p:spPr>
          <a:xfrm>
            <a:off x="390391" y="7682974"/>
            <a:ext cx="6336983" cy="184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manipola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tutta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la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comunicazione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</a:t>
            </a:r>
            <a:r>
              <a:rPr lang="en-US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Alice e Bob.</a:t>
            </a:r>
            <a:endParaRPr lang="en-US"/>
          </a:p>
        </p:txBody>
      </p:sp>
      <p:sp>
        <p:nvSpPr>
          <p:cNvPr id="74" name="Shape 25">
            <a:extLst>
              <a:ext uri="{FF2B5EF4-FFF2-40B4-BE49-F238E27FC236}">
                <a16:creationId xmlns:a16="http://schemas.microsoft.com/office/drawing/2014/main" id="{12210963-9AEF-146B-5911-AA5E6A313470}"/>
              </a:ext>
            </a:extLst>
          </p:cNvPr>
          <p:cNvSpPr/>
          <p:nvPr/>
        </p:nvSpPr>
        <p:spPr>
          <a:xfrm>
            <a:off x="7163736" y="6795124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75" name="Text 26">
            <a:extLst>
              <a:ext uri="{FF2B5EF4-FFF2-40B4-BE49-F238E27FC236}">
                <a16:creationId xmlns:a16="http://schemas.microsoft.com/office/drawing/2014/main" id="{B16DCB7F-8D14-44B0-3E23-5B56FA9E7852}"/>
              </a:ext>
            </a:extLst>
          </p:cNvPr>
          <p:cNvSpPr/>
          <p:nvPr/>
        </p:nvSpPr>
        <p:spPr>
          <a:xfrm>
            <a:off x="7230351" y="6906567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4</a:t>
            </a:r>
            <a:endParaRPr lang="en-US"/>
          </a:p>
        </p:txBody>
      </p:sp>
      <p:sp>
        <p:nvSpPr>
          <p:cNvPr id="76" name="Shape 25">
            <a:extLst>
              <a:ext uri="{FF2B5EF4-FFF2-40B4-BE49-F238E27FC236}">
                <a16:creationId xmlns:a16="http://schemas.microsoft.com/office/drawing/2014/main" id="{B00339BD-273F-E228-57C4-97FBEA9F8C6D}"/>
              </a:ext>
            </a:extLst>
          </p:cNvPr>
          <p:cNvSpPr/>
          <p:nvPr/>
        </p:nvSpPr>
        <p:spPr>
          <a:xfrm>
            <a:off x="7163736" y="6168617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77" name="Text 26">
            <a:extLst>
              <a:ext uri="{FF2B5EF4-FFF2-40B4-BE49-F238E27FC236}">
                <a16:creationId xmlns:a16="http://schemas.microsoft.com/office/drawing/2014/main" id="{C7ED618C-0F6F-3A2F-B5B5-C96033162C00}"/>
              </a:ext>
            </a:extLst>
          </p:cNvPr>
          <p:cNvSpPr/>
          <p:nvPr/>
        </p:nvSpPr>
        <p:spPr>
          <a:xfrm>
            <a:off x="7230351" y="6280060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</a:rPr>
              <a:t>3</a:t>
            </a:r>
            <a:endParaRPr lang="en-US"/>
          </a:p>
        </p:txBody>
      </p:sp>
      <p:sp>
        <p:nvSpPr>
          <p:cNvPr id="78" name="Shape 25">
            <a:extLst>
              <a:ext uri="{FF2B5EF4-FFF2-40B4-BE49-F238E27FC236}">
                <a16:creationId xmlns:a16="http://schemas.microsoft.com/office/drawing/2014/main" id="{54B2A9AA-8CD5-BEE3-13BE-D715B354E4C8}"/>
              </a:ext>
            </a:extLst>
          </p:cNvPr>
          <p:cNvSpPr/>
          <p:nvPr/>
        </p:nvSpPr>
        <p:spPr>
          <a:xfrm>
            <a:off x="7163736" y="5567113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79" name="Text 26">
            <a:extLst>
              <a:ext uri="{FF2B5EF4-FFF2-40B4-BE49-F238E27FC236}">
                <a16:creationId xmlns:a16="http://schemas.microsoft.com/office/drawing/2014/main" id="{7DCCD326-F764-A1A9-F5EC-77C4E8739612}"/>
              </a:ext>
            </a:extLst>
          </p:cNvPr>
          <p:cNvSpPr/>
          <p:nvPr/>
        </p:nvSpPr>
        <p:spPr>
          <a:xfrm>
            <a:off x="7230351" y="5678556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/>
          </a:p>
        </p:txBody>
      </p:sp>
      <p:sp>
        <p:nvSpPr>
          <p:cNvPr id="80" name="Shape 25">
            <a:extLst>
              <a:ext uri="{FF2B5EF4-FFF2-40B4-BE49-F238E27FC236}">
                <a16:creationId xmlns:a16="http://schemas.microsoft.com/office/drawing/2014/main" id="{559E82FD-7FED-E872-A0A0-4E6AA5FCAECC}"/>
              </a:ext>
            </a:extLst>
          </p:cNvPr>
          <p:cNvSpPr/>
          <p:nvPr/>
        </p:nvSpPr>
        <p:spPr>
          <a:xfrm>
            <a:off x="7163736" y="7359004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81" name="Text 26">
            <a:extLst>
              <a:ext uri="{FF2B5EF4-FFF2-40B4-BE49-F238E27FC236}">
                <a16:creationId xmlns:a16="http://schemas.microsoft.com/office/drawing/2014/main" id="{38BA17CC-8570-CBDB-2034-93FAEF4E42E6}"/>
              </a:ext>
            </a:extLst>
          </p:cNvPr>
          <p:cNvSpPr/>
          <p:nvPr/>
        </p:nvSpPr>
        <p:spPr>
          <a:xfrm>
            <a:off x="7230351" y="7470447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</a:rPr>
              <a:t>5</a:t>
            </a:r>
            <a:endParaRPr lang="en-US"/>
          </a:p>
        </p:txBody>
      </p:sp>
      <p:sp>
        <p:nvSpPr>
          <p:cNvPr id="82" name="Shape 25">
            <a:extLst>
              <a:ext uri="{FF2B5EF4-FFF2-40B4-BE49-F238E27FC236}">
                <a16:creationId xmlns:a16="http://schemas.microsoft.com/office/drawing/2014/main" id="{35D04527-2DA1-F0DB-AE89-8D226708461E}"/>
              </a:ext>
            </a:extLst>
          </p:cNvPr>
          <p:cNvSpPr/>
          <p:nvPr/>
        </p:nvSpPr>
        <p:spPr>
          <a:xfrm>
            <a:off x="7163736" y="4874288"/>
            <a:ext cx="299443" cy="317301"/>
          </a:xfrm>
          <a:prstGeom prst="roundRect">
            <a:avLst>
              <a:gd name="adj" fmla="val 667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83" name="Text 26">
            <a:extLst>
              <a:ext uri="{FF2B5EF4-FFF2-40B4-BE49-F238E27FC236}">
                <a16:creationId xmlns:a16="http://schemas.microsoft.com/office/drawing/2014/main" id="{2105985D-94B9-37CB-54C5-4E4ACF576A6F}"/>
              </a:ext>
            </a:extLst>
          </p:cNvPr>
          <p:cNvSpPr/>
          <p:nvPr/>
        </p:nvSpPr>
        <p:spPr>
          <a:xfrm>
            <a:off x="7230351" y="4985731"/>
            <a:ext cx="172522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>
                <a:solidFill>
                  <a:srgbClr val="CFCBBF"/>
                </a:solidFill>
                <a:latin typeface="Prata" pitchFamily="34" charset="0"/>
              </a:rPr>
              <a:t>1</a:t>
            </a:r>
            <a:endParaRPr lang="en-US"/>
          </a:p>
        </p:txBody>
      </p:sp>
      <p:sp>
        <p:nvSpPr>
          <p:cNvPr id="84" name="AutoShape 2">
            <a:extLst>
              <a:ext uri="{FF2B5EF4-FFF2-40B4-BE49-F238E27FC236}">
                <a16:creationId xmlns:a16="http://schemas.microsoft.com/office/drawing/2014/main" id="{AF39E9D8-7DAE-7665-957C-27D75789B7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13624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85" name="Immagine 84">
            <a:extLst>
              <a:ext uri="{FF2B5EF4-FFF2-40B4-BE49-F238E27FC236}">
                <a16:creationId xmlns:a16="http://schemas.microsoft.com/office/drawing/2014/main" id="{5A8C2AA1-CBB2-8B27-3006-8B25A1AAF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97" y="119941"/>
            <a:ext cx="7273288" cy="44080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6" name="Text 0">
            <a:extLst>
              <a:ext uri="{FF2B5EF4-FFF2-40B4-BE49-F238E27FC236}">
                <a16:creationId xmlns:a16="http://schemas.microsoft.com/office/drawing/2014/main" id="{8E4C6C54-0C5F-F119-3722-88E9FF5C8514}"/>
              </a:ext>
            </a:extLst>
          </p:cNvPr>
          <p:cNvSpPr/>
          <p:nvPr/>
        </p:nvSpPr>
        <p:spPr>
          <a:xfrm>
            <a:off x="437185" y="-2033415"/>
            <a:ext cx="9703113" cy="10632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440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Attacco</a:t>
            </a: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Man-in-the-Middle (MITM)</a:t>
            </a:r>
          </a:p>
          <a:p>
            <a:pPr marL="0" indent="0" algn="l">
              <a:lnSpc>
                <a:spcPts val="2800"/>
              </a:lnSpc>
              <a:buNone/>
            </a:pP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</a:p>
          <a:p>
            <a:pPr marL="0" indent="0" algn="l">
              <a:lnSpc>
                <a:spcPts val="2800"/>
              </a:lnSpc>
              <a:buNone/>
            </a:pPr>
            <a:r>
              <a:rPr lang="en-US" sz="44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 Diffie-Hellman</a:t>
            </a:r>
            <a:endParaRPr lang="en-US" sz="4400"/>
          </a:p>
        </p:txBody>
      </p:sp>
      <p:sp>
        <p:nvSpPr>
          <p:cNvPr id="87" name="Text 1">
            <a:extLst>
              <a:ext uri="{FF2B5EF4-FFF2-40B4-BE49-F238E27FC236}">
                <a16:creationId xmlns:a16="http://schemas.microsoft.com/office/drawing/2014/main" id="{14DCD40A-D3D9-501E-CE79-B1ED6316F8B9}"/>
              </a:ext>
            </a:extLst>
          </p:cNvPr>
          <p:cNvSpPr/>
          <p:nvPr/>
        </p:nvSpPr>
        <p:spPr>
          <a:xfrm>
            <a:off x="457871" y="-713911"/>
            <a:ext cx="13116340" cy="71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protocollo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Diffie-Hellman è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vulnerabile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all'attacco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Man-in-the-Middle (MITM). </a:t>
            </a:r>
          </a:p>
          <a:p>
            <a:pPr marL="0" indent="0" algn="l">
              <a:lnSpc>
                <a:spcPts val="1400"/>
              </a:lnSpc>
              <a:buNone/>
            </a:pPr>
            <a:endParaRPr lang="en-US" sz="2000">
              <a:solidFill>
                <a:srgbClr val="CFCBBF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  <a:p>
            <a:pPr marL="0" indent="0" algn="l">
              <a:lnSpc>
                <a:spcPts val="14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attaccante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Eve,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intercetta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valori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scambiati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Alice e Bob,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fingendosi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l'uno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con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l'altro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2000"/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D4B18215-5B12-AC7A-4D6E-18EBC65DB4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0579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22402"/>
            <a:ext cx="106705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SPIN e </a:t>
            </a:r>
            <a:r>
              <a:rPr lang="en-US" sz="445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Promela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793790" y="2284809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SPIN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(Simple PROMELA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INterpreter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) è uno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strumento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verifica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formale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per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sistemi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concorrenti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consente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modellazione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simulazione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verifica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automatica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. Il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suo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cuore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è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</a:rPr>
              <a:t>Promela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(Process Meta Language),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linguaggio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per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specificare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il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comportamento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dei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processi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e la loro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interazione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</a:rPr>
              <a:t>.</a:t>
            </a:r>
          </a:p>
        </p:txBody>
      </p:sp>
      <p:sp>
        <p:nvSpPr>
          <p:cNvPr id="4" name="Text 2"/>
          <p:cNvSpPr/>
          <p:nvPr/>
        </p:nvSpPr>
        <p:spPr>
          <a:xfrm>
            <a:off x="793789" y="3997225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SPIN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esplora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lo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spazio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degli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stati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del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sistema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per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verificare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proprietà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formali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espresse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in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logica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temporale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. </a:t>
            </a:r>
          </a:p>
        </p:txBody>
      </p:sp>
      <p:sp>
        <p:nvSpPr>
          <p:cNvPr id="5" name="Text 3"/>
          <p:cNvSpPr/>
          <p:nvPr/>
        </p:nvSpPr>
        <p:spPr>
          <a:xfrm>
            <a:off x="793790" y="51993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Punti di Forza</a:t>
            </a:r>
            <a:endParaRPr lang="en-US" sz="2200"/>
          </a:p>
        </p:txBody>
      </p:sp>
      <p:sp>
        <p:nvSpPr>
          <p:cNvPr id="6" name="Text 4"/>
          <p:cNvSpPr/>
          <p:nvPr/>
        </p:nvSpPr>
        <p:spPr>
          <a:xfrm>
            <a:off x="793790" y="57804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Modellazione esplicita di processi e canali.</a:t>
            </a:r>
            <a:endParaRPr lang="en-US" sz="1750"/>
          </a:p>
        </p:txBody>
      </p:sp>
      <p:sp>
        <p:nvSpPr>
          <p:cNvPr id="7" name="Text 5"/>
          <p:cNvSpPr/>
          <p:nvPr/>
        </p:nvSpPr>
        <p:spPr>
          <a:xfrm>
            <a:off x="793790" y="62226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Simulazione di scenari non deterministici.</a:t>
            </a:r>
            <a:endParaRPr lang="en-US" sz="1750"/>
          </a:p>
        </p:txBody>
      </p:sp>
      <p:sp>
        <p:nvSpPr>
          <p:cNvPr id="8" name="Text 6"/>
          <p:cNvSpPr/>
          <p:nvPr/>
        </p:nvSpPr>
        <p:spPr>
          <a:xfrm>
            <a:off x="793790" y="666488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Verifica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matematica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rigorosa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 </a:t>
            </a:r>
            <a:endParaRPr lang="en-US" sz="1750"/>
          </a:p>
        </p:txBody>
      </p:sp>
      <p:sp>
        <p:nvSpPr>
          <p:cNvPr id="9" name="Text 7"/>
          <p:cNvSpPr/>
          <p:nvPr/>
        </p:nvSpPr>
        <p:spPr>
          <a:xfrm>
            <a:off x="7599521" y="51993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Limitazioni</a:t>
            </a:r>
            <a:endParaRPr lang="en-US" sz="2200"/>
          </a:p>
        </p:txBody>
      </p:sp>
      <p:sp>
        <p:nvSpPr>
          <p:cNvPr id="10" name="Text 8"/>
          <p:cNvSpPr/>
          <p:nvPr/>
        </p:nvSpPr>
        <p:spPr>
          <a:xfrm>
            <a:off x="7599521" y="57804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Aritmetica rudimentale per operazioni modulari.</a:t>
            </a:r>
            <a:endParaRPr lang="en-US" sz="1750"/>
          </a:p>
        </p:txBody>
      </p:sp>
      <p:sp>
        <p:nvSpPr>
          <p:cNvPr id="11" name="Text 9"/>
          <p:cNvSpPr/>
          <p:nvPr/>
        </p:nvSpPr>
        <p:spPr>
          <a:xfrm>
            <a:off x="7599521" y="62226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Spazio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di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stato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finito e </a:t>
            </a:r>
            <a:r>
              <a:rPr lang="en-US" sz="1750" err="1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relativamente</a:t>
            </a: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piccolo.</a:t>
            </a:r>
            <a:endParaRPr lang="en-US" sz="1750"/>
          </a:p>
        </p:txBody>
      </p:sp>
      <p:sp>
        <p:nvSpPr>
          <p:cNvPr id="12" name="Text 10"/>
          <p:cNvSpPr/>
          <p:nvPr/>
        </p:nvSpPr>
        <p:spPr>
          <a:xfrm>
            <a:off x="7599521" y="666488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Assenza di teoria crittografica nativa.</a:t>
            </a:r>
            <a:endParaRPr lang="en-US" sz="175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14F7416-A06A-E53B-3E4F-A941718FC5BB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C28F6-7D6E-5A66-76F7-515535327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724E39D-70BB-4143-E856-CD4F304292F3}"/>
              </a:ext>
            </a:extLst>
          </p:cNvPr>
          <p:cNvSpPr/>
          <p:nvPr/>
        </p:nvSpPr>
        <p:spPr>
          <a:xfrm>
            <a:off x="619601" y="487504"/>
            <a:ext cx="7611070" cy="553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Struttura</a:t>
            </a: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 del </a:t>
            </a: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codice</a:t>
            </a: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 PROMELA: </a:t>
            </a:r>
          </a:p>
          <a:p>
            <a:pPr marL="0" indent="0" algn="l">
              <a:lnSpc>
                <a:spcPts val="4350"/>
              </a:lnSpc>
              <a:buNone/>
            </a:pP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	</a:t>
            </a: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Definizione</a:t>
            </a: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 di </a:t>
            </a: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variabili</a:t>
            </a: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 e </a:t>
            </a: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funzioni</a:t>
            </a:r>
            <a:endParaRPr lang="en-US" sz="345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EB12EC22-777B-5A96-AA9F-6EF790619095}"/>
              </a:ext>
            </a:extLst>
          </p:cNvPr>
          <p:cNvSpPr/>
          <p:nvPr/>
        </p:nvSpPr>
        <p:spPr>
          <a:xfrm>
            <a:off x="5439508" y="2106122"/>
            <a:ext cx="6347936" cy="826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La prima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cosa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verrà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fatta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nel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codice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è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l’instanziamento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delle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variabili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globali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p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e 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g</a:t>
            </a:r>
          </a:p>
        </p:txBody>
      </p:sp>
      <p:pic>
        <p:nvPicPr>
          <p:cNvPr id="6" name="Immagine 5" descr="Immagine che contiene testo, Carattere, schermata, calligrafia&#10;&#10;Il contenuto generato dall'IA potrebbe non essere corretto.">
            <a:extLst>
              <a:ext uri="{FF2B5EF4-FFF2-40B4-BE49-F238E27FC236}">
                <a16:creationId xmlns:a16="http://schemas.microsoft.com/office/drawing/2014/main" id="{85EAC724-5E35-8932-C821-7EC47FDB2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18" y="2351805"/>
            <a:ext cx="3686689" cy="581106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559D98DB-DEE5-54C4-33AC-C123F1DA5248}"/>
              </a:ext>
            </a:extLst>
          </p:cNvPr>
          <p:cNvSpPr/>
          <p:nvPr/>
        </p:nvSpPr>
        <p:spPr>
          <a:xfrm>
            <a:off x="5439508" y="3701405"/>
            <a:ext cx="5500688" cy="826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Dopodichè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andremo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definire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la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funzione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</a:rPr>
              <a:t>modexp</a:t>
            </a:r>
            <a:endParaRPr lang="en-US" sz="2000" b="1">
              <a:solidFill>
                <a:srgbClr val="CFCBBF"/>
              </a:solidFill>
              <a:latin typeface="Raleway" pitchFamily="34" charset="0"/>
            </a:endParaRPr>
          </a:p>
        </p:txBody>
      </p:sp>
      <p:pic>
        <p:nvPicPr>
          <p:cNvPr id="9" name="Immagine 8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DB2FC632-F9BD-E147-BFAE-A6ACF0BCA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18" y="3365550"/>
            <a:ext cx="3524742" cy="2086266"/>
          </a:xfrm>
          <a:prstGeom prst="rect">
            <a:avLst/>
          </a:prstGeom>
        </p:spPr>
      </p:pic>
      <p:sp>
        <p:nvSpPr>
          <p:cNvPr id="10" name="Text 1">
            <a:extLst>
              <a:ext uri="{FF2B5EF4-FFF2-40B4-BE49-F238E27FC236}">
                <a16:creationId xmlns:a16="http://schemas.microsoft.com/office/drawing/2014/main" id="{C6154BAA-1BA4-C89F-2240-FEA7531860F9}"/>
              </a:ext>
            </a:extLst>
          </p:cNvPr>
          <p:cNvSpPr/>
          <p:nvPr/>
        </p:nvSpPr>
        <p:spPr>
          <a:xfrm>
            <a:off x="6286756" y="5946945"/>
            <a:ext cx="5500688" cy="826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Infine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definiremo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i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</a:rPr>
              <a:t>canali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 di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</a:rPr>
              <a:t>comunicazione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  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e le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</a:rPr>
              <a:t>chiavi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/flag 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per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gli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assert</a:t>
            </a:r>
          </a:p>
        </p:txBody>
      </p:sp>
      <p:pic>
        <p:nvPicPr>
          <p:cNvPr id="12" name="Immagine 11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7828CD12-35D5-3D72-DDE4-8EC94CFCC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01" y="5877795"/>
            <a:ext cx="5229955" cy="189574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68AFE14C-2BBA-BB50-4D81-D6A33148E5D4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2284A7AC-81D3-42BF-9F79-554D1802993A}"/>
              </a:ext>
            </a:extLst>
          </p:cNvPr>
          <p:cNvSpPr/>
          <p:nvPr/>
        </p:nvSpPr>
        <p:spPr>
          <a:xfrm>
            <a:off x="10972751" y="7364872"/>
            <a:ext cx="3352850" cy="4086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it-IT" b="1">
                <a:solidFill>
                  <a:srgbClr val="CFCBBF"/>
                </a:solidFill>
                <a:latin typeface="Raleway" pitchFamily="2" charset="0"/>
              </a:rPr>
              <a:t>Il codice completo è disponibile al seguente </a:t>
            </a:r>
            <a:r>
              <a:rPr lang="it-IT" b="1">
                <a:solidFill>
                  <a:srgbClr val="CFCBBF"/>
                </a:solidFill>
                <a:latin typeface="Raleway" pitchFamily="2" charset="0"/>
                <a:hlinkClick r:id="rId6"/>
              </a:rPr>
              <a:t>Link</a:t>
            </a:r>
            <a:endParaRPr lang="it-IT">
              <a:solidFill>
                <a:srgbClr val="CFCBBF"/>
              </a:solidFill>
              <a:latin typeface="Raleway" pitchFamily="2" charset="0"/>
            </a:endParaRPr>
          </a:p>
        </p:txBody>
      </p:sp>
      <p:pic>
        <p:nvPicPr>
          <p:cNvPr id="11" name="Elemento grafico 10" descr="Informazioni con riempimento a tinta unita">
            <a:extLst>
              <a:ext uri="{FF2B5EF4-FFF2-40B4-BE49-F238E27FC236}">
                <a16:creationId xmlns:a16="http://schemas.microsoft.com/office/drawing/2014/main" id="{9ACE797B-EEAE-90A8-C627-36854784B3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9352" y="74353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17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B48DF-72EB-7760-DB0E-D8855E02F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7D77A4F-DA5E-5217-C993-516407556907}"/>
              </a:ext>
            </a:extLst>
          </p:cNvPr>
          <p:cNvSpPr/>
          <p:nvPr/>
        </p:nvSpPr>
        <p:spPr>
          <a:xfrm>
            <a:off x="619601" y="487504"/>
            <a:ext cx="7611070" cy="553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Struttura</a:t>
            </a: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 del </a:t>
            </a: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codice</a:t>
            </a: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 PROMELA: </a:t>
            </a:r>
          </a:p>
          <a:p>
            <a:pPr marL="0" indent="0" algn="l">
              <a:lnSpc>
                <a:spcPts val="4350"/>
              </a:lnSpc>
              <a:buNone/>
            </a:pP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	</a:t>
            </a: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Definizione</a:t>
            </a: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 </a:t>
            </a: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dei</a:t>
            </a:r>
            <a:r>
              <a:rPr lang="en-US" sz="3450">
                <a:solidFill>
                  <a:srgbClr val="F2E782"/>
                </a:solidFill>
                <a:latin typeface="Prata" pitchFamily="34" charset="0"/>
              </a:rPr>
              <a:t> </a:t>
            </a:r>
            <a:r>
              <a:rPr lang="en-US" sz="3450" err="1">
                <a:solidFill>
                  <a:srgbClr val="F2E782"/>
                </a:solidFill>
                <a:latin typeface="Prata" pitchFamily="34" charset="0"/>
              </a:rPr>
              <a:t>proctype</a:t>
            </a:r>
            <a:endParaRPr lang="en-US" sz="345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40C08A6E-C890-1E18-6CF5-A3AF3A601D36}"/>
              </a:ext>
            </a:extLst>
          </p:cNvPr>
          <p:cNvSpPr/>
          <p:nvPr/>
        </p:nvSpPr>
        <p:spPr>
          <a:xfrm>
            <a:off x="730209" y="1716104"/>
            <a:ext cx="13391198" cy="1980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I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</a:rPr>
              <a:t>proctype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sono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tre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(Alice, Bob, Intruder) 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sono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definiti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in base al proprio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ruolo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all’interno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dell’algoritmo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Diffie-Hellman.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Vengono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lanciati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all’interno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dell’ </a:t>
            </a:r>
            <a:r>
              <a:rPr lang="en-US" sz="2000" b="1" err="1">
                <a:solidFill>
                  <a:srgbClr val="CFCBBF"/>
                </a:solidFill>
                <a:latin typeface="Raleway" pitchFamily="34" charset="0"/>
              </a:rPr>
              <a:t>init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dove è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presente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anche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ciclo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do-od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consente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di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verificare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gli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b="1">
                <a:solidFill>
                  <a:srgbClr val="CFCBBF"/>
                </a:solidFill>
                <a:latin typeface="Raleway" pitchFamily="34" charset="0"/>
              </a:rPr>
              <a:t>assert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una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volta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che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tutti 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tre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processi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hanno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terminato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la loro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esecuzione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,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attivando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apposite flag.</a:t>
            </a:r>
          </a:p>
          <a:p>
            <a:pPr>
              <a:lnSpc>
                <a:spcPct val="150000"/>
              </a:lnSpc>
            </a:pPr>
            <a:endParaRPr lang="en-US" sz="2000">
              <a:solidFill>
                <a:srgbClr val="CFCBBF"/>
              </a:solidFill>
              <a:latin typeface="Raleway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Ogni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proctype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fa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sostanzialmente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tre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operazioni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principali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2000">
              <a:solidFill>
                <a:srgbClr val="CFCBBF"/>
              </a:solidFill>
              <a:latin typeface="Raleway" pitchFamily="34" charset="0"/>
            </a:endParaRPr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EA456204-165B-AD91-F052-BBC5320F320D}"/>
              </a:ext>
            </a:extLst>
          </p:cNvPr>
          <p:cNvSpPr/>
          <p:nvPr/>
        </p:nvSpPr>
        <p:spPr>
          <a:xfrm>
            <a:off x="4098945" y="6568416"/>
            <a:ext cx="7274163" cy="538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n-US" sz="2000" b="1" i="1" err="1">
                <a:solidFill>
                  <a:srgbClr val="CFCBBF"/>
                </a:solidFill>
                <a:latin typeface="Raleway" pitchFamily="34" charset="0"/>
              </a:rPr>
              <a:t>I_to_A</a:t>
            </a:r>
            <a:r>
              <a:rPr lang="en-US" sz="2000" b="1" i="1">
                <a:solidFill>
                  <a:srgbClr val="CFCBBF"/>
                </a:solidFill>
                <a:latin typeface="Raleway" pitchFamily="34" charset="0"/>
              </a:rPr>
              <a:t> ? </a:t>
            </a:r>
            <a:r>
              <a:rPr lang="en-US" sz="2000" b="1" i="1" err="1">
                <a:solidFill>
                  <a:srgbClr val="CFCBBF"/>
                </a:solidFill>
                <a:latin typeface="Raleway" pitchFamily="34" charset="0"/>
              </a:rPr>
              <a:t>Recv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;	           -&gt;          Legge/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Interroga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canale</a:t>
            </a:r>
            <a:endParaRPr lang="en-US" sz="2000">
              <a:solidFill>
                <a:srgbClr val="CFCBBF"/>
              </a:solidFill>
              <a:latin typeface="Raleway" pitchFamily="34" charset="0"/>
            </a:endParaRPr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BC97AA42-0ED1-8EDE-5025-322DF0708618}"/>
              </a:ext>
            </a:extLst>
          </p:cNvPr>
          <p:cNvSpPr/>
          <p:nvPr/>
        </p:nvSpPr>
        <p:spPr>
          <a:xfrm>
            <a:off x="4098945" y="5467702"/>
            <a:ext cx="6458351" cy="538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n-US" sz="2000" b="1" i="1" err="1">
                <a:solidFill>
                  <a:srgbClr val="CFCBBF"/>
                </a:solidFill>
                <a:latin typeface="Raleway" pitchFamily="34" charset="0"/>
              </a:rPr>
              <a:t>A_to_I</a:t>
            </a:r>
            <a:r>
              <a:rPr lang="en-US" sz="2000" b="1" i="1">
                <a:solidFill>
                  <a:srgbClr val="CFCBBF"/>
                </a:solidFill>
                <a:latin typeface="Raleway" pitchFamily="34" charset="0"/>
              </a:rPr>
              <a:t> ! GA;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	        -&gt;	        Scrive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su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un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canale</a:t>
            </a:r>
            <a:endParaRPr lang="en-US" sz="2000">
              <a:solidFill>
                <a:srgbClr val="CFCBBF"/>
              </a:solidFill>
              <a:latin typeface="Raleway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82E81CB-ABF0-7344-6E9A-F46E6DEDCE85}"/>
              </a:ext>
            </a:extLst>
          </p:cNvPr>
          <p:cNvSpPr/>
          <p:nvPr/>
        </p:nvSpPr>
        <p:spPr>
          <a:xfrm>
            <a:off x="12815888" y="7715250"/>
            <a:ext cx="1814512" cy="51435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715F0ADC-DB8A-ABE4-DA90-EA21172944CF}"/>
              </a:ext>
            </a:extLst>
          </p:cNvPr>
          <p:cNvSpPr/>
          <p:nvPr/>
        </p:nvSpPr>
        <p:spPr>
          <a:xfrm>
            <a:off x="4098945" y="4366988"/>
            <a:ext cx="7202100" cy="538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lang="en-US" sz="2000" b="1" i="1">
                <a:solidFill>
                  <a:srgbClr val="CFCBBF"/>
                </a:solidFill>
                <a:latin typeface="Raleway" pitchFamily="34" charset="0"/>
              </a:rPr>
              <a:t>GA = </a:t>
            </a:r>
            <a:r>
              <a:rPr lang="en-US" sz="2000" b="1" i="1" err="1">
                <a:solidFill>
                  <a:srgbClr val="CFCBBF"/>
                </a:solidFill>
                <a:latin typeface="Raleway" pitchFamily="34" charset="0"/>
              </a:rPr>
              <a:t>modexp</a:t>
            </a:r>
            <a:r>
              <a:rPr lang="en-US" sz="2000" b="1" i="1">
                <a:solidFill>
                  <a:srgbClr val="CFCBBF"/>
                </a:solidFill>
                <a:latin typeface="Raleway" pitchFamily="34" charset="0"/>
              </a:rPr>
              <a:t>( G, a );	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-&gt; 	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Richiama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la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funzione</a:t>
            </a:r>
            <a:r>
              <a:rPr lang="en-US" sz="2000">
                <a:solidFill>
                  <a:srgbClr val="CFCBBF"/>
                </a:solidFill>
                <a:latin typeface="Raleway" pitchFamily="34" charset="0"/>
              </a:rPr>
              <a:t> </a:t>
            </a:r>
            <a:r>
              <a:rPr lang="en-US" sz="2000" err="1">
                <a:solidFill>
                  <a:srgbClr val="CFCBBF"/>
                </a:solidFill>
                <a:latin typeface="Raleway" pitchFamily="34" charset="0"/>
              </a:rPr>
              <a:t>modexp</a:t>
            </a:r>
            <a:endParaRPr lang="en-US" sz="2000">
              <a:solidFill>
                <a:srgbClr val="CFCBBF"/>
              </a:solidFill>
              <a:latin typeface="Ralewa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29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F8C3AB1-0C03-4571-8D70-BB084E2451E0}">
  <we:reference id="wa200007130" version="1.0.0.1" store="it-IT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FE06CB235FE5D48A79F03F1AC453425" ma:contentTypeVersion="6" ma:contentTypeDescription="Creare un nuovo documento." ma:contentTypeScope="" ma:versionID="925a860f6e0faf643497a64adadb7802">
  <xsd:schema xmlns:xsd="http://www.w3.org/2001/XMLSchema" xmlns:xs="http://www.w3.org/2001/XMLSchema" xmlns:p="http://schemas.microsoft.com/office/2006/metadata/properties" xmlns:ns3="0345f525-fc6b-45af-86df-c33ebc5307e5" targetNamespace="http://schemas.microsoft.com/office/2006/metadata/properties" ma:root="true" ma:fieldsID="0035cd2d1fc753a4fd5cebb6af21c8eb" ns3:_="">
    <xsd:import namespace="0345f525-fc6b-45af-86df-c33ebc5307e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45f525-fc6b-45af-86df-c33ebc5307e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345f525-fc6b-45af-86df-c33ebc5307e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7F30EA-3724-41B4-B5B7-75A9EDCBA42C}">
  <ds:schemaRefs>
    <ds:schemaRef ds:uri="0345f525-fc6b-45af-86df-c33ebc5307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E6DF8CC-9114-41BB-9B53-6135A4F7F049}">
  <ds:schemaRefs>
    <ds:schemaRef ds:uri="http://purl.org/dc/dcmitype/"/>
    <ds:schemaRef ds:uri="http://purl.org/dc/terms/"/>
    <ds:schemaRef ds:uri="http://www.w3.org/XML/1998/namespace"/>
    <ds:schemaRef ds:uri="0345f525-fc6b-45af-86df-c33ebc5307e5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A9FC0D7-BECB-49DB-82DA-C3206F5229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2358</Words>
  <Application>Microsoft Office PowerPoint</Application>
  <PresentationFormat>Personalizzato</PresentationFormat>
  <Paragraphs>304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Raleway</vt:lpstr>
      <vt:lpstr>Calibri</vt:lpstr>
      <vt:lpstr>Prata</vt:lpstr>
      <vt:lpstr>Wingdings</vt:lpstr>
      <vt:lpstr>Arial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SBATTELLA MATTIA</cp:lastModifiedBy>
  <cp:revision>2</cp:revision>
  <dcterms:created xsi:type="dcterms:W3CDTF">2025-06-12T09:52:07Z</dcterms:created>
  <dcterms:modified xsi:type="dcterms:W3CDTF">2025-06-13T09:37:20Z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0x010100DFE06CB235FE5D48A79F03F1AC453425</vt:lpwstr>
  </property>
</Properties>
</file>