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96" r:id="rId4"/>
    <p:sldId id="287" r:id="rId5"/>
    <p:sldId id="288" r:id="rId6"/>
    <p:sldId id="291" r:id="rId7"/>
    <p:sldId id="292" r:id="rId8"/>
    <p:sldId id="269" r:id="rId9"/>
    <p:sldId id="270" r:id="rId10"/>
    <p:sldId id="266" r:id="rId11"/>
    <p:sldId id="294" r:id="rId12"/>
    <p:sldId id="268" r:id="rId13"/>
    <p:sldId id="293" r:id="rId14"/>
    <p:sldId id="284" r:id="rId15"/>
    <p:sldId id="286" r:id="rId16"/>
    <p:sldId id="285" r:id="rId17"/>
    <p:sldId id="297" r:id="rId18"/>
    <p:sldId id="279" r:id="rId19"/>
    <p:sldId id="282" r:id="rId20"/>
    <p:sldId id="280" r:id="rId21"/>
    <p:sldId id="281" r:id="rId22"/>
    <p:sldId id="263" r:id="rId23"/>
    <p:sldId id="295" r:id="rId24"/>
    <p:sldId id="274" r:id="rId25"/>
    <p:sldId id="275" r:id="rId26"/>
    <p:sldId id="278" r:id="rId27"/>
    <p:sldId id="273" r:id="rId28"/>
    <p:sldId id="276" r:id="rId29"/>
    <p:sldId id="265" r:id="rId30"/>
    <p:sldId id="271" r:id="rId31"/>
    <p:sldId id="272" r:id="rId32"/>
    <p:sldId id="283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FE3E7D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20" autoAdjust="0"/>
  </p:normalViewPr>
  <p:slideViewPr>
    <p:cSldViewPr snapToGrid="0">
      <p:cViewPr varScale="1">
        <p:scale>
          <a:sx n="98" d="100"/>
          <a:sy n="9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B5F1-6DD1-4D97-A1BC-F0A1B350A0FA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E195B-BE0D-40CA-82BC-2AB3781A2AE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0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17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62B4-A07A-EB5B-D13E-4EA829140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8BF7C7-992C-A1CA-CDE9-3F87139ED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C50941A-A138-CAD5-AB12-2D7BE757F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9CB98E-3167-2C3E-5BD4-60FB5B7D1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4056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6935D-9CD5-1B17-A046-44E068FA8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4B77742-7248-604F-604B-AA4817741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11A475-312F-467E-BA15-A9D9063A0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672169-FD24-40C6-A03C-9CD6E94C6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7224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D2CEC-A26F-D865-BD59-AF4A1ED5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D6E657-0ECF-1BDD-F94F-9F01F9954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3A4DBBD-3C7D-672E-5054-D8FFFAA43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24956E-1C1D-22A4-A8AB-9DEA14C42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671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AE213-CACF-3E6E-2716-50AF909F7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9F8763C-D68B-9225-3E2F-2DA08E4F6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753488C-C9E3-8AC4-C70A-068BDF0F0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D7FCD8-9F8F-C205-DA36-82FCA323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463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9949-172F-3BB2-9183-B85E60BAB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6697BE4-F638-2555-EAB0-6B7C0365C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DD8CD24-7539-6B2E-A696-C5CEEC941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540721-3A40-28E6-349D-D264F3CB6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5708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907F9-5606-247E-55F9-1BFDA2973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A5ED160-E819-14BE-83A1-B83996661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1F7578-E0B5-8B15-31EA-C629F510B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E29F3D-8783-E6BD-683B-5BA12245F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3004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CEAA5-522F-B37B-C515-4F8CD4628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DB6468C-1A5A-DB0B-48E9-B73FCB3AE1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AF4AA8F-E45B-AF85-9C88-9EF0988DA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7804F-6491-277C-AA8A-8FC1EF43F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5449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C1848-2E69-2110-146F-AAA05B425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AE0B4CB-6732-398C-9DFB-F25436FCD8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8646AD2-4ACA-1D3B-18BF-12D95661D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1DB9A6-ACC5-7F2F-F2DA-353994F69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2618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56F4D-6644-3919-9039-7DFF4C002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A56F8B4-569B-AD2A-7ED4-7DB1E9ACE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5C423C7-7183-C7D3-0DE2-17B03D423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FCF95B-D2C0-340A-B2B0-6A10DEB74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53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8DAF9-C5AB-3C98-DD98-480700E7A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7B31ED-56B3-7048-353F-C015E1564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9F2CBA-FEB6-58A8-0BF7-A50223695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264C58-62C6-58D7-0796-B5DDC5DAD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63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CE3A2-1D19-4A60-F1D6-A48FDCA8C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FEE797-EA72-F14E-B0C3-192D5A3BB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C65E374-F782-8F90-350F-D5A41D3AC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1F3982-0690-0479-9B40-4BE77DDA2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416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3E98F-92E3-5EFE-3383-9FDE3BC76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2EA2376-FF9A-A9CB-65D2-9D9A1D437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D383A2-CED4-BA9B-BE0A-42ABED7C8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4B958D-BE6E-E65E-3204-94FE206C0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4629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09912-90E9-4026-0F18-1211A5AF7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FF0714-D5AE-D8D9-CBDD-38ADA0505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3026940-BF12-FE52-D9CE-7152E65EB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B15363-DA90-7AD2-4E4E-AF23A4D90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1264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DDD84-8D92-637B-671E-BCA0A1359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F8C92F-8529-161D-0037-55688996BF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6A7312-AC39-978E-86E3-AD498EFD2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09DE25-A459-4B43-111B-5FC395A00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71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5C3BD-FEDA-8816-58A1-73AED9E68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0EE720-1F5C-FB27-2836-FB312452B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E646767-60F4-92BF-F0A0-BF353270C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D58064-4DA0-C775-8BA1-FEF102C9C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1309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FAC46-4C81-1205-FD1E-579C2E65E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533CEB5-4651-53EC-B4BE-133B19FB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D57F14-5F66-6ACB-AB4B-F442E39C6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D0605E-9D53-6DEF-2F5F-759AB605F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914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281CF-0759-C43C-F526-8BA20011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3290CD-A39B-F55E-0266-F9DACF93F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847FD9C-3158-8C0A-68BA-DB21EE1AE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7CA5A8-4236-BFC1-51E9-CDF6E2764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944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990C-7A77-68C6-DE38-15795DC2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A2355B-3796-2994-D1B4-475301F07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AF849F-A4BA-EC26-9FED-069672DAB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C8A3A9-9E90-7541-910B-A4F9A193D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5058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9B283-B6E8-5F58-B8E7-8B124B8AA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C881C9-AB93-B5A9-D198-7BCA8061E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7EC523A-FCDF-03D5-CB9A-4EDF00D2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BDC90F-94D5-E14F-32D3-517CAD51F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6230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1FEBA-CFCD-216E-ED98-D5D7D284A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19DB7CC-E977-A377-EEC0-A3BA32BBE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D0262B9-F52D-D352-1863-58109D1D9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AF29A3-4F58-FE2E-66A5-C9CAA4C60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3747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604C-450F-48C3-295B-6825FFD9D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83A764E-9272-7EEB-8583-D21F179B5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684AB0-76A2-7937-8302-2F7EA01CF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E1F0E8-7443-811D-31D9-88F2D8830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961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0001-2918-483B-4379-7D7F0FFF7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D131612-7270-1A8D-DB8B-F0C564597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C52A5E-9EF0-FB67-C4FE-F2A67A852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C216C6-F251-499B-1498-AC41C2195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9357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37B13-10D6-156E-CB03-438079BBC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AEACAA-999B-5F20-B0E9-9916151CF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72BFFA-25BE-723B-FB04-165E1CB73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0A5190-A972-4074-BCCC-A1D1FD0C7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5249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09EC-BEE2-422D-1C2E-0980018EB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E1ABEE-4F78-EF40-BC43-56458302C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EC5DFD0-8F78-F71B-12BE-FFE835D51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B6AD0C-1D71-D570-326D-555914B0A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41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54D0-FD18-5493-58E3-F752B373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9F343D-C7AC-61A7-C05F-B377554F7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0A7D252-850E-EBFD-2F4F-7BC1861C2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A10275-E260-49D0-7BA5-E86E80F6B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116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DE69C-38DD-3E4E-64C9-5E28153E3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BAE1991-2F35-9AC7-42BD-E03FA898F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3EA691-0486-E850-91C5-9E62C1827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80B31C-EE40-0BC2-2E90-2EB6115B6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6470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11D2A-8876-AFD6-82AF-EAC571525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13343B2-D528-DFAF-08CF-91ABB622E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58A93-15DE-26E8-0AD9-7F0182030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8B4687-4EF0-9E97-812B-7F68494B3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44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9F570-937B-99BA-6B50-853A0FD00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94D4894-DBC9-5D6B-0270-C2CDFFC18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08486D7-EED2-AEB4-C861-93A7C12FF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8D33FD-3DFC-CC66-3013-60EEC2ED6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722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37942-8DE9-87E4-DB7A-0B164E34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83AFCD4-1399-7E5D-D006-4F3A66DD5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89DEDB8-30AE-CF0B-1DA9-B1FD11DA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8B4133-E8CF-85D3-180A-20B504210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902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955F4-3646-D376-02DB-E2AE651DA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8FDF30-C702-17A8-0DBB-56277555A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42A31D4-B3E1-967E-759D-7EFBEF9B3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05A206-BA6F-B071-66D2-CFEE55E57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328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3136-4F2C-AA07-810B-8A00020C4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4A504B-56D5-84FE-26F8-703A21B38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6BFC8A-AC9B-2BEA-D371-1A5A0EC38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816BD9-8FB3-CFA7-4800-4C85F19EE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195B-BE0D-40CA-82BC-2AB3781A2AE4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28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B96378-AD31-F240-315F-41DA46F98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23A4FC-6A4E-E7E5-80B8-C245A0FCF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12C73-F4D0-C494-F173-0480981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FFD96-E3BF-E374-C90B-2AD840E3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B5030D-DCAB-B0A8-482C-2614DF5B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618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B6386D-E0C2-7950-7119-DC11FEDD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551083-737C-FF41-F453-4BBD5672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888172-8ABF-6603-6508-40D5878D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9DB40A-912A-1CB7-E77E-66F240BB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C8ADD1-FD1E-804D-4776-46536226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61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0E24463-5705-A499-683A-C0F6CD838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FAD2A1-7E5C-60DC-35EF-35B658116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00F164-A5DA-4B68-1737-08415729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5FD38E-3B75-8136-5A46-7E658EC5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7B2B8C-E38C-3942-9A26-D12269DA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2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964FB-D5EB-2D79-4EDC-3764DB9C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D19ACF-2FB4-88DF-0949-3F9EB3C5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D866B-24E7-61BE-AA73-6B5B1D3B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D1DDC1-B2CB-607B-8AA4-CB1713A1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3A2F56-F4A3-79A5-20B8-7053D1A6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100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47624-69A8-DFB1-38BE-27C3850D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081A4E-2C62-D7AF-3F02-22419051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173452-772C-DA91-5604-30408218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4381AD-E935-A0B6-2C29-747544B4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D016F3-3966-3881-7BB0-664B24B3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278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CFB02-6FDB-2145-5F91-0148C3CA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DD09D6-7B59-71D4-D7BB-C144DFE9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B246E9-287A-4301-412D-EFC99EBD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C9DC74-95DF-5A2F-7DE2-D29B2E92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8C49C1-C784-B43C-414B-EE59B4AE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FBB82F-8CEA-0543-4554-EFD50428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592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A192B-AF04-63D6-5E57-0A7C64A5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0713BB-871B-BC38-7394-8AF2167DA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276F1B-B356-6EC4-630E-11812F24F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D5341E-44B5-97BD-BD87-2B37A8FEE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FBBEBA-DAE3-A71A-4AA4-FCA15E47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3EA809-2EF1-7CCE-DE83-6AD5CBFD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CB68C6-3093-9499-1081-DB11EBE9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F4AAE1-A6A5-E260-7201-8F66A5C8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236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D5D4C9-7893-9DAA-F67D-77843C6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7C3022-5094-2FDF-B6C4-29A70152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2FD170-98E6-9409-48DB-13EC029E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D771B3-CFFD-7DF4-86D6-5001863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988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982C70-4F64-3CCE-55A4-976C31AC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02F2FD-4A99-887E-6592-E05E3F75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FB5F91-DD08-B054-731A-C34ACF56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482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864801-E593-9801-DF44-62E66EE2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E29AE-EBBD-574B-B501-CADB2AC7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B3F6E5-EABD-873C-9A69-1E79F64D3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F1A1E4-5C75-51D8-2449-DC465F9A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D602B-F9A5-3070-5E5E-0796F4B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58CB4A-C34B-25C2-901F-3E2D8928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46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51F04E-AB9A-178A-ACC8-64C62A7E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64777B5-776A-B63A-DDA7-3622F8C0F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56E5C7-9FD5-2E7E-FBDA-69770A235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293594-779D-FCBC-593B-E5A2E319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AE9943-AB8B-485D-B5BD-6C44631D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D2036F-999D-44A9-56C8-AF0A30E6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940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AAB361-E370-B29F-33BB-EBA847F7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A51E67-CA34-D381-B5D2-B56A3DEA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7B260F-5755-732F-8067-8050A769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099EE-2371-4066-9F2B-734667CD8E30}" type="datetimeFigureOut">
              <a:rPr lang="it-IT" smtClean="0"/>
              <a:t>12/02/2025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ECC0A9-E874-F037-7F7E-60D172F4B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4C96A8-795C-663A-D4E2-22430323C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8F397-08C8-4C2A-AEAE-55776C0585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434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78E4FE0-166E-57C9-7BBD-F847B4541FCE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D4AC51-413B-622E-08C8-43EC8E875D53}"/>
              </a:ext>
            </a:extLst>
          </p:cNvPr>
          <p:cNvSpPr txBox="1"/>
          <p:nvPr/>
        </p:nvSpPr>
        <p:spPr>
          <a:xfrm>
            <a:off x="7823200" y="327980"/>
            <a:ext cx="326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Progetto di Big Data e Machine Learning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66B3157E-F125-E61F-12B9-F30D585E6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85EA2D61-73D0-BB86-DB52-55C1B798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7" y="725644"/>
            <a:ext cx="3135745" cy="1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D2E88B-1D1E-3F94-B31E-E391C0877417}"/>
              </a:ext>
            </a:extLst>
          </p:cNvPr>
          <p:cNvSpPr txBox="1"/>
          <p:nvPr/>
        </p:nvSpPr>
        <p:spPr>
          <a:xfrm>
            <a:off x="678876" y="2582613"/>
            <a:ext cx="108157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PREDICTIVE PROCESS MONITORING CON RETI NEURALI A GRAFO </a:t>
            </a:r>
          </a:p>
          <a:p>
            <a:pPr algn="ctr"/>
            <a:endParaRPr lang="it-IT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Ottimizzazione e analisi delle performance attraverso combinazioni di iperparametri della rete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D065BE-BD79-B260-E4C9-23C28E7018AA}"/>
              </a:ext>
            </a:extLst>
          </p:cNvPr>
          <p:cNvSpPr txBox="1"/>
          <p:nvPr/>
        </p:nvSpPr>
        <p:spPr>
          <a:xfrm>
            <a:off x="1048327" y="5976017"/>
            <a:ext cx="228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A cura di: </a:t>
            </a:r>
            <a:r>
              <a:rPr lang="it-IT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Sbattella Mattia</a:t>
            </a:r>
          </a:p>
        </p:txBody>
      </p:sp>
    </p:spTree>
    <p:extLst>
      <p:ext uri="{BB962C8B-B14F-4D97-AF65-F5344CB8AC3E}">
        <p14:creationId xmlns:p14="http://schemas.microsoft.com/office/powerpoint/2010/main" val="372890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49241C-664E-521F-4053-05C1D9181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AADF317-6641-D875-7044-AD524A86D737}"/>
              </a:ext>
            </a:extLst>
          </p:cNvPr>
          <p:cNvSpPr/>
          <p:nvPr/>
        </p:nvSpPr>
        <p:spPr>
          <a:xfrm>
            <a:off x="688109" y="604979"/>
            <a:ext cx="5204691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C8BFB26-535C-ACC8-733D-2B8FBB4267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CF0E41-8045-A21C-A964-0E8E5CAA5E8E}"/>
              </a:ext>
            </a:extLst>
          </p:cNvPr>
          <p:cNvSpPr txBox="1"/>
          <p:nvPr/>
        </p:nvSpPr>
        <p:spPr>
          <a:xfrm>
            <a:off x="688109" y="910831"/>
            <a:ext cx="5204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Codice aggiuntivo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5205C80-4A13-2034-47C4-A03AFAFB6B75}"/>
              </a:ext>
            </a:extLst>
          </p:cNvPr>
          <p:cNvCxnSpPr>
            <a:cxnSpLocks/>
          </p:cNvCxnSpPr>
          <p:nvPr/>
        </p:nvCxnSpPr>
        <p:spPr>
          <a:xfrm flipV="1">
            <a:off x="1445501" y="3429000"/>
            <a:ext cx="5204691" cy="23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5F880EA-BB12-F7BE-7D4E-D27C1BFE4D5F}"/>
              </a:ext>
            </a:extLst>
          </p:cNvPr>
          <p:cNvCxnSpPr>
            <a:cxnSpLocks/>
          </p:cNvCxnSpPr>
          <p:nvPr/>
        </p:nvCxnSpPr>
        <p:spPr>
          <a:xfrm flipV="1">
            <a:off x="6313055" y="1549976"/>
            <a:ext cx="0" cy="375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C1E6BA4C-57DE-A598-BCE2-7AB3F61AF473}"/>
              </a:ext>
            </a:extLst>
          </p:cNvPr>
          <p:cNvSpPr/>
          <p:nvPr/>
        </p:nvSpPr>
        <p:spPr>
          <a:xfrm>
            <a:off x="6160466" y="3277753"/>
            <a:ext cx="304801" cy="30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A2AA8E5F-EFCB-BDD9-ACE5-386517D3BB07}"/>
              </a:ext>
            </a:extLst>
          </p:cNvPr>
          <p:cNvSpPr/>
          <p:nvPr/>
        </p:nvSpPr>
        <p:spPr>
          <a:xfrm>
            <a:off x="6650192" y="4436918"/>
            <a:ext cx="5204691" cy="1816098"/>
          </a:xfrm>
          <a:prstGeom prst="roundRect">
            <a:avLst>
              <a:gd name="adj" fmla="val 10943"/>
            </a:avLst>
          </a:prstGeom>
          <a:solidFill>
            <a:srgbClr val="1E1F22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C9CED8A-0CFD-E362-1FF4-C7016BE381A0}"/>
              </a:ext>
            </a:extLst>
          </p:cNvPr>
          <p:cNvSpPr/>
          <p:nvPr/>
        </p:nvSpPr>
        <p:spPr>
          <a:xfrm>
            <a:off x="6650191" y="534554"/>
            <a:ext cx="5204691" cy="1816098"/>
          </a:xfrm>
          <a:prstGeom prst="roundRect">
            <a:avLst>
              <a:gd name="adj" fmla="val 10943"/>
            </a:avLst>
          </a:prstGeom>
          <a:solidFill>
            <a:srgbClr val="1E1F22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4EE91885-CAB3-31FD-B09C-83CB6C5762DA}"/>
              </a:ext>
            </a:extLst>
          </p:cNvPr>
          <p:cNvSpPr/>
          <p:nvPr/>
        </p:nvSpPr>
        <p:spPr>
          <a:xfrm>
            <a:off x="6650190" y="2480491"/>
            <a:ext cx="5204691" cy="1816098"/>
          </a:xfrm>
          <a:prstGeom prst="roundRect">
            <a:avLst>
              <a:gd name="adj" fmla="val 10943"/>
            </a:avLst>
          </a:prstGeom>
          <a:solidFill>
            <a:srgbClr val="1E1F22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C1EB708-DB56-41A0-3AAE-8FE00A0229A8}"/>
              </a:ext>
            </a:extLst>
          </p:cNvPr>
          <p:cNvCxnSpPr>
            <a:cxnSpLocks/>
          </p:cNvCxnSpPr>
          <p:nvPr/>
        </p:nvCxnSpPr>
        <p:spPr>
          <a:xfrm>
            <a:off x="6313055" y="1543048"/>
            <a:ext cx="337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D36AEF7-E8EC-CC79-445C-74C4EEC9C6C7}"/>
              </a:ext>
            </a:extLst>
          </p:cNvPr>
          <p:cNvCxnSpPr>
            <a:cxnSpLocks/>
          </p:cNvCxnSpPr>
          <p:nvPr/>
        </p:nvCxnSpPr>
        <p:spPr>
          <a:xfrm>
            <a:off x="6306126" y="5308022"/>
            <a:ext cx="337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utoShape 4">
            <a:extLst>
              <a:ext uri="{FF2B5EF4-FFF2-40B4-BE49-F238E27FC236}">
                <a16:creationId xmlns:a16="http://schemas.microsoft.com/office/drawing/2014/main" id="{94E7DA6E-D1D6-17B6-DC82-00F010521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pic>
        <p:nvPicPr>
          <p:cNvPr id="27" name="Immagine 26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89480BD8-A31F-F139-6DBC-542968FEB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394" y="708607"/>
            <a:ext cx="5074279" cy="1388671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A6A937E4-F1BB-953F-930E-5C3CA3885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" r="2374"/>
          <a:stretch/>
        </p:blipFill>
        <p:spPr>
          <a:xfrm>
            <a:off x="6715394" y="2761673"/>
            <a:ext cx="5074279" cy="361896"/>
          </a:xfrm>
          <a:prstGeom prst="rect">
            <a:avLst/>
          </a:prstGeom>
        </p:spPr>
      </p:pic>
      <p:pic>
        <p:nvPicPr>
          <p:cNvPr id="32" name="Immagine 31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20BB3E6-5361-1C53-BCAA-3FB87B494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394" y="4488729"/>
            <a:ext cx="4507630" cy="1712475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D92109A-6530-6212-5BF7-6FE34C04C377}"/>
              </a:ext>
            </a:extLst>
          </p:cNvPr>
          <p:cNvSpPr txBox="1"/>
          <p:nvPr/>
        </p:nvSpPr>
        <p:spPr>
          <a:xfrm>
            <a:off x="688109" y="4165813"/>
            <a:ext cx="520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Alcune delle aggiunte al codice più rilevanti</a:t>
            </a:r>
            <a:endParaRPr lang="it-IT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6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D0D088-8433-2E6A-1B35-138CB39D1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229E6CC7-923D-5D4F-F85D-19042C6AA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2522" y="505111"/>
            <a:ext cx="11291465" cy="5847774"/>
          </a:xfrm>
          <a:prstGeom prst="roundRect">
            <a:avLst>
              <a:gd name="adj" fmla="val 10943"/>
            </a:avLst>
          </a:prstGeom>
          <a:solidFill>
            <a:srgbClr val="1E1F22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8D8FF1-1148-DBAA-A604-10DEFC1EEC26}"/>
              </a:ext>
            </a:extLst>
          </p:cNvPr>
          <p:cNvSpPr txBox="1">
            <a:spLocks/>
          </p:cNvSpPr>
          <p:nvPr/>
        </p:nvSpPr>
        <p:spPr>
          <a:xfrm>
            <a:off x="946727" y="1226800"/>
            <a:ext cx="102985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Miglioramento 1:</a:t>
            </a:r>
          </a:p>
          <a:p>
            <a:pPr algn="ctr"/>
            <a:endParaRPr lang="it-IT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it-IT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Viene aggiunto il file ‘’completed_combination.txt’’ per tener traccia delle combinazioni già effettuate.</a:t>
            </a:r>
          </a:p>
        </p:txBody>
      </p:sp>
      <p:pic>
        <p:nvPicPr>
          <p:cNvPr id="2" name="Immagine 1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074BA08D-9CD4-53ED-0BF5-BB2674733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44" y="3289058"/>
            <a:ext cx="7282709" cy="27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8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76130-69CD-6697-9945-B9CD7ADF2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587475D-C408-F5DB-5588-D7A244ACF9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2522" y="505111"/>
            <a:ext cx="11291465" cy="5847774"/>
          </a:xfrm>
          <a:prstGeom prst="roundRect">
            <a:avLst>
              <a:gd name="adj" fmla="val 10943"/>
            </a:avLst>
          </a:prstGeom>
          <a:solidFill>
            <a:srgbClr val="1E1F22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7" name="Immagine 26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B7C03821-7B37-1DCB-4E8B-46347EF3A2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61" y="3568711"/>
            <a:ext cx="7516478" cy="205702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2D9DAA-DB38-3874-3D3C-CD3E57442CDD}"/>
              </a:ext>
            </a:extLst>
          </p:cNvPr>
          <p:cNvSpPr txBox="1">
            <a:spLocks/>
          </p:cNvSpPr>
          <p:nvPr/>
        </p:nvSpPr>
        <p:spPr>
          <a:xfrm>
            <a:off x="946727" y="1232265"/>
            <a:ext cx="102985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Miglioramento 2:</a:t>
            </a:r>
          </a:p>
          <a:p>
            <a:pPr algn="ctr"/>
            <a:endParaRPr lang="it-IT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it-IT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Ogni combinazione effettuata viene skippato in quanto ci si aspetta risultati simili  con seed fissato(seppur non uguali a causa del dropout).</a:t>
            </a:r>
            <a:endParaRPr lang="it-IT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6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96AC5-915C-5C25-4B49-629AF0CBE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FBB3BB2-CE8C-3AD0-C3DF-991F4C4710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2522" y="505111"/>
            <a:ext cx="11291465" cy="5847774"/>
          </a:xfrm>
          <a:prstGeom prst="roundRect">
            <a:avLst>
              <a:gd name="adj" fmla="val 10943"/>
            </a:avLst>
          </a:prstGeom>
          <a:solidFill>
            <a:srgbClr val="1E1F22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72664A-C8D3-D2F2-CB35-10B70F5E5B0A}"/>
              </a:ext>
            </a:extLst>
          </p:cNvPr>
          <p:cNvSpPr txBox="1">
            <a:spLocks/>
          </p:cNvSpPr>
          <p:nvPr/>
        </p:nvSpPr>
        <p:spPr>
          <a:xfrm>
            <a:off x="946727" y="1131067"/>
            <a:ext cx="10298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Miglioramento 3:</a:t>
            </a:r>
          </a:p>
          <a:p>
            <a:pPr algn="ctr"/>
            <a:endParaRPr lang="it-IT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Durante gli esperimenti alcune combinazioni di </a:t>
            </a:r>
            <a:r>
              <a:rPr lang="it-IT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risultavano impraticabili, con valori di </a:t>
            </a:r>
            <a:r>
              <a:rPr lang="it-IT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Accuracy</a:t>
            </a:r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ed F1 bassissimi e con tassi di crescita non rilavanti e che sicuramente avrebbero raggiunto l’</a:t>
            </a:r>
            <a:r>
              <a:rPr lang="it-IT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early</a:t>
            </a:r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stop delle 200 epoche.</a:t>
            </a:r>
          </a:p>
          <a:p>
            <a:endParaRPr lang="it-IT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Per questo è stato aggiunto un meccanismo a soglia per bloccare in partenza combinazioni non promettenti</a:t>
            </a:r>
            <a:endParaRPr lang="it-IT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158594F-3785-59D4-57EA-5627D07C5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" r="2374"/>
          <a:stretch/>
        </p:blipFill>
        <p:spPr>
          <a:xfrm>
            <a:off x="1686880" y="4311567"/>
            <a:ext cx="8642747" cy="6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CB30F-743F-11D1-5E87-EA72BA865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21A6D9C-29B7-B3FA-DF20-EC506133AA23}"/>
              </a:ext>
            </a:extLst>
          </p:cNvPr>
          <p:cNvSpPr/>
          <p:nvPr/>
        </p:nvSpPr>
        <p:spPr>
          <a:xfrm>
            <a:off x="688108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0267A20-1BCC-8A6C-E8BD-04FC67BA5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593B97-B420-A9C3-4FBF-BF6868489410}"/>
              </a:ext>
            </a:extLst>
          </p:cNvPr>
          <p:cNvSpPr txBox="1"/>
          <p:nvPr/>
        </p:nvSpPr>
        <p:spPr>
          <a:xfrm>
            <a:off x="688109" y="714241"/>
            <a:ext cx="10815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Descrizione </a:t>
            </a:r>
            <a:r>
              <a:rPr lang="it-IT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it-IT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7108533-F785-1046-D798-EEC6C30DD1DA}"/>
              </a:ext>
            </a:extLst>
          </p:cNvPr>
          <p:cNvSpPr txBox="1"/>
          <p:nvPr/>
        </p:nvSpPr>
        <p:spPr>
          <a:xfrm>
            <a:off x="807887" y="1716053"/>
            <a:ext cx="562465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SEED: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Valore intero per inizializzare generatori casuali.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Garantisce la riproducibilità.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Scelto un valore fisso: 42.</a:t>
            </a:r>
          </a:p>
          <a:p>
            <a:endParaRPr lang="it-IT" sz="17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17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TRAIN_SPLIT: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Percentuale del dataset per il training.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70%-30% è una scelta comune.</a:t>
            </a:r>
          </a:p>
          <a:p>
            <a:endParaRPr lang="it-IT" sz="17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17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PATIENCE: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Numero massimo di epoche senza miglioramenti.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Evita training eccessivo.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Dipende dalla convergenza e complessità del modello.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AD90F5-A1E5-3125-854E-DD3308AF69F3}"/>
              </a:ext>
            </a:extLst>
          </p:cNvPr>
          <p:cNvSpPr txBox="1"/>
          <p:nvPr/>
        </p:nvSpPr>
        <p:spPr>
          <a:xfrm>
            <a:off x="6492426" y="2100773"/>
            <a:ext cx="4951575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THRESHOLD: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Soglia minima per accuratezza/F1-score.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Evita di addestrare modelli non promettenti.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it-IT" sz="17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it-IT" sz="17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17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NO_REPEAT: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Evita di ripetere combinazioni già testate.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Ottimizza il tempo di training.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Impostato a </a:t>
            </a:r>
            <a:r>
              <a:rPr lang="it-IT" sz="1700" i="1" dirty="0">
                <a:solidFill>
                  <a:schemeClr val="bg1"/>
                </a:solidFill>
                <a:latin typeface="Century Gothic" panose="020B0502020202020204" pitchFamily="34" charset="0"/>
              </a:rPr>
              <a:t>True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 se non si vogliono ripetizioni.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5FDA84-3F03-3DF7-8D7E-D4D157D803E9}"/>
              </a:ext>
            </a:extLst>
          </p:cNvPr>
          <p:cNvSpPr txBox="1"/>
          <p:nvPr/>
        </p:nvSpPr>
        <p:spPr>
          <a:xfrm>
            <a:off x="0" y="6441164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In </a:t>
            </a:r>
            <a:r>
              <a:rPr lang="it-IT" sz="1100" dirty="0">
                <a:solidFill>
                  <a:srgbClr val="4E95D9"/>
                </a:solidFill>
                <a:latin typeface="Century Gothic" panose="020B0502020202020204" pitchFamily="34" charset="0"/>
              </a:rPr>
              <a:t>azzurro</a:t>
            </a:r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sono riportati i </a:t>
            </a:r>
            <a:r>
              <a:rPr lang="it-IT" sz="1100" dirty="0">
                <a:solidFill>
                  <a:srgbClr val="4E95D9"/>
                </a:solidFill>
                <a:latin typeface="Century Gothic" panose="020B0502020202020204" pitchFamily="34" charset="0"/>
              </a:rPr>
              <a:t>Training</a:t>
            </a:r>
            <a:r>
              <a:rPr lang="it-IT" sz="1100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it-IT" sz="1100" dirty="0" err="1">
                <a:solidFill>
                  <a:srgbClr val="4E95D9"/>
                </a:solidFill>
                <a:latin typeface="Century Gothic" panose="020B0502020202020204" pitchFamily="34" charset="0"/>
              </a:rPr>
              <a:t>Parameters</a:t>
            </a:r>
            <a:endParaRPr lang="it-IT" sz="1100" dirty="0">
              <a:solidFill>
                <a:srgbClr val="4E95D9"/>
              </a:solidFill>
              <a:latin typeface="Century Gothic" panose="020B0502020202020204" pitchFamily="34" charset="0"/>
            </a:endParaRPr>
          </a:p>
          <a:p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In </a:t>
            </a:r>
            <a:r>
              <a:rPr lang="it-IT" sz="1100" dirty="0">
                <a:solidFill>
                  <a:srgbClr val="FE3E7D"/>
                </a:solidFill>
                <a:latin typeface="Century Gothic" panose="020B0502020202020204" pitchFamily="34" charset="0"/>
              </a:rPr>
              <a:t>rosso</a:t>
            </a:r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sono riportati i </a:t>
            </a:r>
            <a:r>
              <a:rPr lang="it-IT" sz="1100" dirty="0">
                <a:solidFill>
                  <a:srgbClr val="FE3E7D"/>
                </a:solidFill>
                <a:latin typeface="Century Gothic" panose="020B0502020202020204" pitchFamily="34" charset="0"/>
              </a:rPr>
              <a:t>Model </a:t>
            </a:r>
            <a:r>
              <a:rPr lang="it-IT" sz="1100" dirty="0" err="1">
                <a:solidFill>
                  <a:srgbClr val="FE3E7D"/>
                </a:solidFill>
                <a:latin typeface="Century Gothic" panose="020B0502020202020204" pitchFamily="34" charset="0"/>
              </a:rPr>
              <a:t>Parameters</a:t>
            </a:r>
            <a:endParaRPr lang="it-IT" sz="1100" dirty="0">
              <a:solidFill>
                <a:srgbClr val="FE3E7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9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A36C2B-D582-1876-014B-7251B0FA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72A7CCB-124E-5398-6FF5-AD258C41945E}"/>
              </a:ext>
            </a:extLst>
          </p:cNvPr>
          <p:cNvSpPr/>
          <p:nvPr/>
        </p:nvSpPr>
        <p:spPr>
          <a:xfrm>
            <a:off x="688108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B1089E5-6E35-8A37-7DA2-4C9B2F37F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96F46C-3BCF-F2E9-52E7-1A7A9FCA8D2A}"/>
              </a:ext>
            </a:extLst>
          </p:cNvPr>
          <p:cNvSpPr txBox="1"/>
          <p:nvPr/>
        </p:nvSpPr>
        <p:spPr>
          <a:xfrm>
            <a:off x="688109" y="714241"/>
            <a:ext cx="10815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Descrizione </a:t>
            </a:r>
            <a:r>
              <a:rPr lang="it-IT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it-IT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96DBD2-1755-A976-A0FC-2AC5FADF2F74}"/>
              </a:ext>
            </a:extLst>
          </p:cNvPr>
          <p:cNvSpPr txBox="1"/>
          <p:nvPr/>
        </p:nvSpPr>
        <p:spPr>
          <a:xfrm>
            <a:off x="6128034" y="1412631"/>
            <a:ext cx="55051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b="1" dirty="0">
                <a:solidFill>
                  <a:srgbClr val="FE3E7D"/>
                </a:solidFill>
                <a:latin typeface="Century Gothic" panose="020B0502020202020204" pitchFamily="34" charset="0"/>
              </a:rPr>
              <a:t>GRAPH_CONV_LAYERS: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600" dirty="0"/>
              <a:t>♦️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 Numero di </a:t>
            </a:r>
            <a:r>
              <a:rPr lang="it-IT" sz="17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layer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17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convoluzionali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 per apprendimento su grafi.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600" dirty="0"/>
              <a:t>♦️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 Aumenta la capacità del modello di rappresentare relazioni complesse.</a:t>
            </a:r>
          </a:p>
          <a:p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b="1" dirty="0">
                <a:solidFill>
                  <a:srgbClr val="FE3E7D"/>
                </a:solidFill>
                <a:latin typeface="Century Gothic" panose="020B0502020202020204" pitchFamily="34" charset="0"/>
              </a:rPr>
              <a:t>NUM_NEURONS: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600" dirty="0"/>
              <a:t>♦️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 Numero di neuroni per </a:t>
            </a:r>
            <a:r>
              <a:rPr lang="it-IT" sz="17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layer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17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convoluzionale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600" dirty="0"/>
              <a:t>♦️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 Controlla la capacità del modello di apprendere dai dati.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it-IT" sz="17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1700" b="1" dirty="0">
                <a:solidFill>
                  <a:srgbClr val="FE3E7D"/>
                </a:solidFill>
                <a:latin typeface="Century Gothic" panose="020B0502020202020204" pitchFamily="34" charset="0"/>
              </a:rPr>
              <a:t>K_VALUE: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600" dirty="0"/>
              <a:t>♦️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 Numero di nodi selezionati nel sort pooling.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600" dirty="0"/>
              <a:t>♦️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 Bilancia riduzione dimensionale e       conservazione delle informazioni.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it-IT" sz="17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CB4C5B-349B-64EE-D16B-87220489C77F}"/>
              </a:ext>
            </a:extLst>
          </p:cNvPr>
          <p:cNvSpPr txBox="1"/>
          <p:nvPr/>
        </p:nvSpPr>
        <p:spPr>
          <a:xfrm>
            <a:off x="1047147" y="1412631"/>
            <a:ext cx="49515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BATCH_SIZE: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Numero di campioni elaborati per batch.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Dipende dalla memoria GPU e dalla dimensione del dataset.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it-IT" sz="17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17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LEARNING_RATE: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Velocità di aggiornamento dei pesi del modello.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it-IT" sz="17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17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DROPOUT: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Tecnica di regolarizzazione per ridurre </a:t>
            </a:r>
            <a:r>
              <a:rPr lang="it-IT" sz="17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overfitting</a:t>
            </a: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🔹 Disattiva casualmente alcuni neuroni durante il training.</a:t>
            </a:r>
            <a:br>
              <a:rPr lang="it-IT" sz="17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F47B18-159A-1C84-E891-CD40902517C1}"/>
              </a:ext>
            </a:extLst>
          </p:cNvPr>
          <p:cNvSpPr txBox="1"/>
          <p:nvPr/>
        </p:nvSpPr>
        <p:spPr>
          <a:xfrm>
            <a:off x="0" y="6441164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In </a:t>
            </a:r>
            <a:r>
              <a:rPr lang="it-IT" sz="1100" dirty="0">
                <a:solidFill>
                  <a:srgbClr val="4E95D9"/>
                </a:solidFill>
                <a:latin typeface="Century Gothic" panose="020B0502020202020204" pitchFamily="34" charset="0"/>
              </a:rPr>
              <a:t>azzurro</a:t>
            </a:r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sono riportati i </a:t>
            </a:r>
            <a:r>
              <a:rPr lang="it-IT" sz="1100" dirty="0">
                <a:solidFill>
                  <a:srgbClr val="4E95D9"/>
                </a:solidFill>
                <a:latin typeface="Century Gothic" panose="020B0502020202020204" pitchFamily="34" charset="0"/>
              </a:rPr>
              <a:t>Training </a:t>
            </a:r>
            <a:r>
              <a:rPr lang="it-IT" sz="1100" dirty="0" err="1">
                <a:solidFill>
                  <a:srgbClr val="4E95D9"/>
                </a:solidFill>
                <a:latin typeface="Century Gothic" panose="020B0502020202020204" pitchFamily="34" charset="0"/>
              </a:rPr>
              <a:t>Parameters</a:t>
            </a:r>
            <a:endParaRPr lang="it-IT" sz="1100" dirty="0">
              <a:solidFill>
                <a:srgbClr val="4E95D9"/>
              </a:solidFill>
              <a:latin typeface="Century Gothic" panose="020B0502020202020204" pitchFamily="34" charset="0"/>
            </a:endParaRPr>
          </a:p>
          <a:p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In </a:t>
            </a:r>
            <a:r>
              <a:rPr lang="it-IT" sz="1100" dirty="0">
                <a:solidFill>
                  <a:srgbClr val="FE3E7D"/>
                </a:solidFill>
                <a:latin typeface="Century Gothic" panose="020B0502020202020204" pitchFamily="34" charset="0"/>
              </a:rPr>
              <a:t>rosso</a:t>
            </a:r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sono riportati i </a:t>
            </a:r>
            <a:r>
              <a:rPr lang="it-IT" sz="1100" dirty="0">
                <a:solidFill>
                  <a:srgbClr val="FE3E7D"/>
                </a:solidFill>
                <a:latin typeface="Century Gothic" panose="020B0502020202020204" pitchFamily="34" charset="0"/>
              </a:rPr>
              <a:t>Model </a:t>
            </a:r>
            <a:r>
              <a:rPr lang="it-IT" sz="1100" dirty="0" err="1">
                <a:solidFill>
                  <a:srgbClr val="FE3E7D"/>
                </a:solidFill>
                <a:latin typeface="Century Gothic" panose="020B0502020202020204" pitchFamily="34" charset="0"/>
              </a:rPr>
              <a:t>Parameters</a:t>
            </a:r>
            <a:endParaRPr lang="it-IT" sz="1100" dirty="0">
              <a:solidFill>
                <a:srgbClr val="FE3E7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4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4306C-012A-E81F-A401-846EECBBA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D737CE7-7BA6-1D48-DF5D-19D714094D53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ED9629B-1782-D19E-00F8-1AE68CC35E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180CD0-6798-4501-0D27-3DD85853C265}"/>
              </a:ext>
            </a:extLst>
          </p:cNvPr>
          <p:cNvSpPr txBox="1"/>
          <p:nvPr/>
        </p:nvSpPr>
        <p:spPr>
          <a:xfrm>
            <a:off x="688109" y="714241"/>
            <a:ext cx="10815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Valutazione </a:t>
            </a:r>
            <a:r>
              <a:rPr lang="it-IT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it-IT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809CEF8-003B-7E03-A14A-A23264E5F287}"/>
              </a:ext>
            </a:extLst>
          </p:cNvPr>
          <p:cNvSpPr txBox="1"/>
          <p:nvPr/>
        </p:nvSpPr>
        <p:spPr>
          <a:xfrm>
            <a:off x="688109" y="1760080"/>
            <a:ext cx="10815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Dropout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0.1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Ideale per dataset meno complessi, mantiene capacità di apprendimento 	✅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0.2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Maggiore regolarizzazione, utile per evitare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overfitting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				✅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0.3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Scartato per HD, penalizzava l’apprendimento 					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Batch Size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64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Scelto per un equilibrio tra efficienza e capacità di apprendimento 		✅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512, 1024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Scartati nonostante la velocità e i risultati (in questo caso) promettenti 	❌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Rate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1e-4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Compromesso tra stabilità e precisione 					✅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1e-3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Accelerazione dell’apprendimento 						✅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1e-5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Troppo lento, non permetteva una convergenza efficace 			❌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5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C177B-B127-078D-406D-A0506777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13538BD2-2B1F-AE45-521B-A9D5494407A9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C0CBA60-2431-98A6-4556-34E13168C7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5A428-EE58-EC65-3330-ED1EDC5782A5}"/>
              </a:ext>
            </a:extLst>
          </p:cNvPr>
          <p:cNvSpPr txBox="1"/>
          <p:nvPr/>
        </p:nvSpPr>
        <p:spPr>
          <a:xfrm>
            <a:off x="688109" y="714241"/>
            <a:ext cx="10815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Valutazione </a:t>
            </a:r>
            <a:r>
              <a:rPr lang="it-IT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(2) </a:t>
            </a:r>
            <a:endParaRPr lang="it-IT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72C36C-D6A1-317A-9662-7403C5362217}"/>
              </a:ext>
            </a:extLst>
          </p:cNvPr>
          <p:cNvSpPr txBox="1"/>
          <p:nvPr/>
        </p:nvSpPr>
        <p:spPr>
          <a:xfrm>
            <a:off x="688109" y="1621581"/>
            <a:ext cx="108157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Numero di Strati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Convoluzionali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Adatto per dataset più semplici 							✅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Equilibrio tra complessità e prestazioni 						✅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Maggiore profondità, utile per analisi più complesse 				✅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   Scartati valori più elevati 								❌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Numero di Neuroni per Strato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64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Ideale per dataset di dimensioni moderate, riduce rischio di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overfitting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		✅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128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Maggiore capacità di rappresentazione, ma più rischioso per dataset piccoli 	✅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K-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Neighbors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 (Pooling &amp; Aggregazione)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K = 3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Conservativo, utile per dataset piccoli 						✅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K = 7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Equilibrio tra dettaglio e generalizzazione 					✅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K = 10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Ampio raggio d’azione, utile per strutture dati più complesse 			✅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170668-3F7C-5E6B-AE94-94194B434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1D573D93-4B1C-D46A-DB7F-917B349BDACD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3E6B0A7-A36E-2B91-BFC1-78362658D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8453F4E-1030-182C-2856-A871346D385F}"/>
              </a:ext>
            </a:extLst>
          </p:cNvPr>
          <p:cNvSpPr txBox="1"/>
          <p:nvPr/>
        </p:nvSpPr>
        <p:spPr>
          <a:xfrm>
            <a:off x="688108" y="734357"/>
            <a:ext cx="1081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Top combinazioni HD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FF46754-9187-D721-A87C-448291AFB2A6}"/>
              </a:ext>
            </a:extLst>
          </p:cNvPr>
          <p:cNvSpPr/>
          <p:nvPr/>
        </p:nvSpPr>
        <p:spPr>
          <a:xfrm>
            <a:off x="787007" y="1770436"/>
            <a:ext cx="3356042" cy="3871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49656EA-182A-82B3-7A90-50838C082FDF}"/>
              </a:ext>
            </a:extLst>
          </p:cNvPr>
          <p:cNvSpPr/>
          <p:nvPr/>
        </p:nvSpPr>
        <p:spPr>
          <a:xfrm>
            <a:off x="4417978" y="1770436"/>
            <a:ext cx="3356042" cy="3871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16D405F-D6AB-AB68-29AF-288095841515}"/>
              </a:ext>
            </a:extLst>
          </p:cNvPr>
          <p:cNvSpPr/>
          <p:nvPr/>
        </p:nvSpPr>
        <p:spPr>
          <a:xfrm>
            <a:off x="8048949" y="1770436"/>
            <a:ext cx="3356042" cy="3871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92AEAF3-5FE2-CBA8-7A5B-7EDD6A617D26}"/>
              </a:ext>
            </a:extLst>
          </p:cNvPr>
          <p:cNvSpPr txBox="1"/>
          <p:nvPr/>
        </p:nvSpPr>
        <p:spPr>
          <a:xfrm>
            <a:off x="787006" y="5723533"/>
            <a:ext cx="335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 </a:t>
            </a:r>
            <a:r>
              <a:rPr lang="it-IT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Accuracy</a:t>
            </a:r>
            <a:endParaRPr lang="it-IT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115B19-155B-001F-098B-CF99AC15BB2A}"/>
              </a:ext>
            </a:extLst>
          </p:cNvPr>
          <p:cNvSpPr txBox="1"/>
          <p:nvPr/>
        </p:nvSpPr>
        <p:spPr>
          <a:xfrm>
            <a:off x="4417977" y="5715209"/>
            <a:ext cx="335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 F1</a:t>
            </a:r>
            <a:endParaRPr lang="it-IT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D676ACE-080F-317B-90C5-D8718127BEC6}"/>
              </a:ext>
            </a:extLst>
          </p:cNvPr>
          <p:cNvSpPr txBox="1"/>
          <p:nvPr/>
        </p:nvSpPr>
        <p:spPr>
          <a:xfrm>
            <a:off x="8048948" y="5715209"/>
            <a:ext cx="335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 Loss</a:t>
            </a:r>
            <a:r>
              <a:rPr lang="it-IT" sz="20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it-IT" sz="2800" b="1" baseline="30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EA1C06F-B7E4-CC26-AB8C-AFBC05CC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18" y="2012872"/>
            <a:ext cx="2979502" cy="338673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6CE8AE8-B81A-11D7-9D71-C67DA8BA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396" y="2012872"/>
            <a:ext cx="2989207" cy="338673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C4FD2E1-ABC3-B590-F73C-D4F9A3E2D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80" y="2012872"/>
            <a:ext cx="2964679" cy="3386735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F58D900-A155-97CD-8C0C-7E9201018858}"/>
              </a:ext>
            </a:extLst>
          </p:cNvPr>
          <p:cNvSpPr txBox="1"/>
          <p:nvPr/>
        </p:nvSpPr>
        <p:spPr>
          <a:xfrm>
            <a:off x="0" y="6441164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Solo in questo caso sono state lasciate combinazioni di </a:t>
            </a:r>
            <a:r>
              <a:rPr lang="it-IT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fatte prima delle considerazioni precedenti. Dunque sono riportati </a:t>
            </a:r>
            <a:r>
              <a:rPr lang="it-IT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come 1024 di </a:t>
            </a:r>
            <a:r>
              <a:rPr lang="it-IT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bach</a:t>
            </a:r>
            <a:r>
              <a:rPr lang="it-IT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size o 0,1 di dropout, prima che questi valori venissero scartati per le motivazioni sopra riportate.</a:t>
            </a:r>
          </a:p>
        </p:txBody>
      </p:sp>
    </p:spTree>
    <p:extLst>
      <p:ext uri="{BB962C8B-B14F-4D97-AF65-F5344CB8AC3E}">
        <p14:creationId xmlns:p14="http://schemas.microsoft.com/office/powerpoint/2010/main" val="54076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4F1BE-882E-4DE0-6AEC-3C2CB0BC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EACAC80-4721-1FE1-9E8E-525D3C3DE7D7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0D31C7B-19DC-12E2-A9E0-E6FA5D74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8C74E9-46D3-EBC7-8AD7-541E64C0FBD2}"/>
              </a:ext>
            </a:extLst>
          </p:cNvPr>
          <p:cNvSpPr txBox="1"/>
          <p:nvPr/>
        </p:nvSpPr>
        <p:spPr>
          <a:xfrm>
            <a:off x="688108" y="734357"/>
            <a:ext cx="1081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Top combinazioni BPI12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55F63C-8B9C-FF2F-51B5-4111CC80BFDE}"/>
              </a:ext>
            </a:extLst>
          </p:cNvPr>
          <p:cNvSpPr/>
          <p:nvPr/>
        </p:nvSpPr>
        <p:spPr>
          <a:xfrm>
            <a:off x="787007" y="1770436"/>
            <a:ext cx="3356042" cy="3871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435C227-266A-38A1-88B6-6EE14220572D}"/>
              </a:ext>
            </a:extLst>
          </p:cNvPr>
          <p:cNvSpPr/>
          <p:nvPr/>
        </p:nvSpPr>
        <p:spPr>
          <a:xfrm>
            <a:off x="4417978" y="1770436"/>
            <a:ext cx="3356042" cy="3871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CABEC16-9A42-C1FE-DA2E-E4F695DB09EC}"/>
              </a:ext>
            </a:extLst>
          </p:cNvPr>
          <p:cNvSpPr/>
          <p:nvPr/>
        </p:nvSpPr>
        <p:spPr>
          <a:xfrm>
            <a:off x="8048949" y="1770436"/>
            <a:ext cx="3356042" cy="3871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C103141-7F06-D703-5840-E26EB5E9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84" y="2027900"/>
            <a:ext cx="2961110" cy="33709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BDFB706-FD09-B223-CF66-13F3C0074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645" y="2027900"/>
            <a:ext cx="2990710" cy="33863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1D392A-E1E6-7791-87AD-317812E78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953" y="2056490"/>
            <a:ext cx="2996033" cy="335779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C1C7E1-E80B-2173-28C1-34B4F55C1E79}"/>
              </a:ext>
            </a:extLst>
          </p:cNvPr>
          <p:cNvSpPr txBox="1"/>
          <p:nvPr/>
        </p:nvSpPr>
        <p:spPr>
          <a:xfrm>
            <a:off x="787006" y="5723533"/>
            <a:ext cx="335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 </a:t>
            </a:r>
            <a:r>
              <a:rPr lang="it-IT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Accuracy</a:t>
            </a:r>
            <a:endParaRPr lang="it-IT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842196-F32E-6A8F-9B9E-DE47BDAEAF84}"/>
              </a:ext>
            </a:extLst>
          </p:cNvPr>
          <p:cNvSpPr txBox="1"/>
          <p:nvPr/>
        </p:nvSpPr>
        <p:spPr>
          <a:xfrm>
            <a:off x="4417977" y="5715209"/>
            <a:ext cx="335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 F1</a:t>
            </a:r>
            <a:endParaRPr lang="it-IT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5AB3A86-71FB-A4C3-D07A-AC67FA38C133}"/>
              </a:ext>
            </a:extLst>
          </p:cNvPr>
          <p:cNvSpPr txBox="1"/>
          <p:nvPr/>
        </p:nvSpPr>
        <p:spPr>
          <a:xfrm>
            <a:off x="8048948" y="5715209"/>
            <a:ext cx="335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 Loss</a:t>
            </a:r>
            <a:endParaRPr lang="it-IT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428A7-949E-7D36-8512-8B1D9ECE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8E61B2D4-5DB3-FBE3-0ECE-1AF0BE6D0E25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7939AC5-0008-57CD-AE58-3FE084F53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C0BA4B-323B-75EE-5E10-12DE55EF0294}"/>
              </a:ext>
            </a:extLst>
          </p:cNvPr>
          <p:cNvSpPr txBox="1"/>
          <p:nvPr/>
        </p:nvSpPr>
        <p:spPr>
          <a:xfrm>
            <a:off x="688109" y="714241"/>
            <a:ext cx="10815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Scenario </a:t>
            </a:r>
            <a:endParaRPr lang="it-IT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FD6A50-9A2B-D2CA-C495-B41F3265A939}"/>
              </a:ext>
            </a:extLst>
          </p:cNvPr>
          <p:cNvSpPr txBox="1"/>
          <p:nvPr/>
        </p:nvSpPr>
        <p:spPr>
          <a:xfrm>
            <a:off x="1369295" y="1346721"/>
            <a:ext cx="9582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Il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Predictive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Process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Monitoring analizza i log di eventi aziendali per prevedere l’evoluzione di un processo in corso, migliorando l’efficienza operativa.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Obiettivi principali: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 Previsione della prossima attività   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→ Determinare la prossima azione nel processo.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 Stima del tempo residuo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→ Prevedere la durata fino al completamento.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 Individuazione di anomalie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     	    → Rilevare violazioni o inefficienze.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it-IT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it-IT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Tecnologie utilizzate:</a:t>
            </a:r>
          </a:p>
          <a:p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DGCNN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Deep Graph Convolutional Neural Network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) 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MPGNN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(Message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Passing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Graph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Neural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Network)</a:t>
            </a:r>
          </a:p>
          <a:p>
            <a:endParaRPr lang="it-IT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2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E41B53-96AB-E596-793D-F63380B4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3589FF9-0F5C-3132-403E-7DB8D054954B}"/>
              </a:ext>
            </a:extLst>
          </p:cNvPr>
          <p:cNvSpPr/>
          <p:nvPr/>
        </p:nvSpPr>
        <p:spPr>
          <a:xfrm>
            <a:off x="688108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2F2E0C3-0C31-B183-5239-46EFB14F1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3FA46D-96E5-C2A3-20F5-D3409D3B642F}"/>
              </a:ext>
            </a:extLst>
          </p:cNvPr>
          <p:cNvSpPr txBox="1"/>
          <p:nvPr/>
        </p:nvSpPr>
        <p:spPr>
          <a:xfrm>
            <a:off x="688108" y="734357"/>
            <a:ext cx="1081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Analisi </a:t>
            </a:r>
            <a:r>
              <a:rPr lang="it-IT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endParaRPr lang="it-IT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A845133-4A30-8275-C454-3B12BEBF6703}"/>
              </a:ext>
            </a:extLst>
          </p:cNvPr>
          <p:cNvSpPr txBox="1"/>
          <p:nvPr/>
        </p:nvSpPr>
        <p:spPr>
          <a:xfrm>
            <a:off x="1207841" y="1770138"/>
            <a:ext cx="942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Numero di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convolutional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layers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Per la migliore Test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Accuracy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layers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per entrambi.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Per il miglior Test F1-score: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layers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per BPI12,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per HD.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Controintuitivo: HD, più semplice, funziona con una rete più profonda rispetto a BPI12.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Numero di neuroni per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layer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Test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Accuracy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: HD usa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128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neuroni per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layer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BPI12 solo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64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Test F1-score: HD mantiene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128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neuroni, BPI12 resta a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64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Ipotesi: le attività in HD potrebbero richiedere maggiore capacità espressiva.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3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AAC81-54E8-DB73-2DD1-334141609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C423F6D-D6A2-6189-0AA8-FDA66CD8738F}"/>
              </a:ext>
            </a:extLst>
          </p:cNvPr>
          <p:cNvSpPr/>
          <p:nvPr/>
        </p:nvSpPr>
        <p:spPr>
          <a:xfrm>
            <a:off x="688108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E16109C-F0DB-A22C-D1E8-B40BEB51C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45BD9E-FA32-7D36-61DA-6208109AAFD5}"/>
              </a:ext>
            </a:extLst>
          </p:cNvPr>
          <p:cNvSpPr txBox="1"/>
          <p:nvPr/>
        </p:nvSpPr>
        <p:spPr>
          <a:xfrm>
            <a:off x="688108" y="734357"/>
            <a:ext cx="1081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Analisi </a:t>
            </a:r>
            <a:r>
              <a:rPr lang="it-IT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(2)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097668-B14A-069C-2C89-76F9D8B1DD84}"/>
              </a:ext>
            </a:extLst>
          </p:cNvPr>
          <p:cNvSpPr txBox="1"/>
          <p:nvPr/>
        </p:nvSpPr>
        <p:spPr>
          <a:xfrm>
            <a:off x="1217568" y="1770138"/>
            <a:ext cx="98861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rate: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Test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Accuracy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0.001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per entrambi i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Test F1-score: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0.0001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per entrambi.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Controintuitivo: ci si aspettava un learning rate più alto per HD per evitare </a:t>
            </a:r>
            <a:r>
              <a:rPr lang="it-IT" i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overfitting</a:t>
            </a:r>
            <a:r>
              <a:rPr lang="it-IT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Dropout: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Test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Accuracy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: BPI12 usa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0.2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HD usa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0.1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Test F1-score: entrambi usano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0.2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Interpretazione: HD, essendo più piccolo, soffre di più per la perdita di informazione causata dal dropout.</a:t>
            </a:r>
          </a:p>
          <a:p>
            <a:endParaRPr lang="it-IT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65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E16AB-9860-BD82-1B97-E41754CC1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8BAFEEC-32D4-58E0-7662-5E7DA2E9EB66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A504B5C-FB19-AD9B-931F-D1325582B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318560-29E9-AD5D-1B58-26E3B82735BA}"/>
              </a:ext>
            </a:extLst>
          </p:cNvPr>
          <p:cNvSpPr txBox="1"/>
          <p:nvPr/>
        </p:nvSpPr>
        <p:spPr>
          <a:xfrm>
            <a:off x="688108" y="1320729"/>
            <a:ext cx="658818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Rate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-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0.01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Miglior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 Loss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ma peggior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 	Loss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(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overfitting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) 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- Valore più basso → Migliore 	generalizzazione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Numero di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Convolutional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Layers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-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5 strati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Miglior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 Loss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equilibrio tra 	complessità e apprendimento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Dropout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-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0.2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Bilanciamento ottimale nel training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Numero di campioni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-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7k campioni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Miglior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 Loss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	favorendo un apprendimento stabile </a:t>
            </a:r>
          </a:p>
          <a:p>
            <a:pPr algn="ctr"/>
            <a:endParaRPr lang="it-IT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D0CEB3-FB19-AA36-4B05-C3FF12DF8BDE}"/>
              </a:ext>
            </a:extLst>
          </p:cNvPr>
          <p:cNvSpPr txBox="1"/>
          <p:nvPr/>
        </p:nvSpPr>
        <p:spPr>
          <a:xfrm>
            <a:off x="688108" y="734357"/>
            <a:ext cx="1081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Analisi per Loss HD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173C944-3B5B-A11B-D961-AB87C7CDF7FF}"/>
              </a:ext>
            </a:extLst>
          </p:cNvPr>
          <p:cNvSpPr/>
          <p:nvPr/>
        </p:nvSpPr>
        <p:spPr>
          <a:xfrm>
            <a:off x="8048949" y="1770436"/>
            <a:ext cx="3356042" cy="3871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DA64FE-6596-9210-24AB-AC631FEC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18" y="2012872"/>
            <a:ext cx="2979502" cy="338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0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055D4-EB55-62ED-EE90-731643B1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05403BB-CCDD-E6D0-6869-2B28A2AC6F07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0D62546-F02E-9675-BD7F-6E168FDE3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7D199F-E9BC-B902-2AB4-9BF1D4E593C6}"/>
              </a:ext>
            </a:extLst>
          </p:cNvPr>
          <p:cNvSpPr txBox="1"/>
          <p:nvPr/>
        </p:nvSpPr>
        <p:spPr>
          <a:xfrm>
            <a:off x="688109" y="1228396"/>
            <a:ext cx="709401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Rate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-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0.0001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Minima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 Loss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apprendimento 	graduale 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-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0.001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Migliore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Accuracy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compromesso tra 	stabilità e generalizzazione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Numero di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Convolutional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Layers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-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7 strati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Minima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 Loss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maggiore capacità di 	apprendimento 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Dropout</a:t>
            </a: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0.1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Miglior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 Loss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meno interruzioni nel training</a:t>
            </a: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	- 0.2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Migliore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 Loss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maggiore regolarizzazione 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Numero di campioni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-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10k campioni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→ Minima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 Loss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favorendo una 	rappresentazione più accurata </a:t>
            </a:r>
          </a:p>
          <a:p>
            <a:pPr algn="ctr"/>
            <a:endParaRPr lang="it-IT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ED228A-737A-DF41-C3A4-8F9F9C5218B5}"/>
              </a:ext>
            </a:extLst>
          </p:cNvPr>
          <p:cNvSpPr txBox="1"/>
          <p:nvPr/>
        </p:nvSpPr>
        <p:spPr>
          <a:xfrm>
            <a:off x="688108" y="734357"/>
            <a:ext cx="1081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Analisi per Loss BPI12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1D922E2-32CC-80B6-9F35-ECACA1E74C77}"/>
              </a:ext>
            </a:extLst>
          </p:cNvPr>
          <p:cNvSpPr/>
          <p:nvPr/>
        </p:nvSpPr>
        <p:spPr>
          <a:xfrm>
            <a:off x="8048949" y="1770436"/>
            <a:ext cx="3356042" cy="3871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6B4BBB-E15C-AE32-77EC-D7F99FD9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953" y="2056490"/>
            <a:ext cx="2996033" cy="33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3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B2CFC-0E41-83B4-7B4C-40DC1547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087AF66-EB88-24B8-A38D-A5CF62D62FB0}"/>
              </a:ext>
            </a:extLst>
          </p:cNvPr>
          <p:cNvSpPr/>
          <p:nvPr/>
        </p:nvSpPr>
        <p:spPr>
          <a:xfrm>
            <a:off x="688109" y="604979"/>
            <a:ext cx="5204691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7CCA249-F80A-7953-D130-0428CB3E1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DC33BD-A26D-75B8-9C54-DFB2427BC32F}"/>
              </a:ext>
            </a:extLst>
          </p:cNvPr>
          <p:cNvSpPr txBox="1"/>
          <p:nvPr/>
        </p:nvSpPr>
        <p:spPr>
          <a:xfrm>
            <a:off x="688109" y="910831"/>
            <a:ext cx="5204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Analisi per lunghezza di prefisso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F871BE21-460B-AD5D-F199-53CCC57F84B1}"/>
              </a:ext>
            </a:extLst>
          </p:cNvPr>
          <p:cNvCxnSpPr>
            <a:cxnSpLocks/>
          </p:cNvCxnSpPr>
          <p:nvPr/>
        </p:nvCxnSpPr>
        <p:spPr>
          <a:xfrm>
            <a:off x="1445501" y="3431309"/>
            <a:ext cx="48675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C4A51AF-5311-DF21-2381-49906B0A4D54}"/>
              </a:ext>
            </a:extLst>
          </p:cNvPr>
          <p:cNvCxnSpPr>
            <a:cxnSpLocks/>
          </p:cNvCxnSpPr>
          <p:nvPr/>
        </p:nvCxnSpPr>
        <p:spPr>
          <a:xfrm flipV="1">
            <a:off x="6296699" y="2000248"/>
            <a:ext cx="9427" cy="29877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57245670-216C-C860-ABAB-4039EAA9952D}"/>
              </a:ext>
            </a:extLst>
          </p:cNvPr>
          <p:cNvSpPr/>
          <p:nvPr/>
        </p:nvSpPr>
        <p:spPr>
          <a:xfrm>
            <a:off x="6160466" y="3277753"/>
            <a:ext cx="304801" cy="30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245717F-4701-4206-3850-704DC228AF3A}"/>
              </a:ext>
            </a:extLst>
          </p:cNvPr>
          <p:cNvSpPr/>
          <p:nvPr/>
        </p:nvSpPr>
        <p:spPr>
          <a:xfrm>
            <a:off x="6643261" y="3580244"/>
            <a:ext cx="5204691" cy="2672772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995BED9-0303-AC53-75F4-03C259C617E7}"/>
              </a:ext>
            </a:extLst>
          </p:cNvPr>
          <p:cNvCxnSpPr>
            <a:cxnSpLocks/>
          </p:cNvCxnSpPr>
          <p:nvPr/>
        </p:nvCxnSpPr>
        <p:spPr>
          <a:xfrm>
            <a:off x="6306126" y="2000248"/>
            <a:ext cx="337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7E2277C-D11E-52B5-16B6-C6D8277BD357}"/>
              </a:ext>
            </a:extLst>
          </p:cNvPr>
          <p:cNvCxnSpPr>
            <a:cxnSpLocks/>
          </p:cNvCxnSpPr>
          <p:nvPr/>
        </p:nvCxnSpPr>
        <p:spPr>
          <a:xfrm>
            <a:off x="6296699" y="4987982"/>
            <a:ext cx="337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utoShape 4">
            <a:extLst>
              <a:ext uri="{FF2B5EF4-FFF2-40B4-BE49-F238E27FC236}">
                <a16:creationId xmlns:a16="http://schemas.microsoft.com/office/drawing/2014/main" id="{BA6CA1B4-1331-346D-A043-180C593E9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31D67A9-F3A9-F5BC-E04D-F33CD00AAFF4}"/>
              </a:ext>
            </a:extLst>
          </p:cNvPr>
          <p:cNvSpPr txBox="1"/>
          <p:nvPr/>
        </p:nvSpPr>
        <p:spPr>
          <a:xfrm>
            <a:off x="688109" y="4165813"/>
            <a:ext cx="52046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Andamento per i dataset HD e BPI12 rispettivamente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it-IT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Un prefisso di lunghezza k è una sottosequenza di una traccia σ = ⟨e1, e2, ..., en⟩, dove k ≤ n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163F14D-F102-0F7B-EEA3-B25657599F1E}"/>
              </a:ext>
            </a:extLst>
          </p:cNvPr>
          <p:cNvSpPr/>
          <p:nvPr/>
        </p:nvSpPr>
        <p:spPr>
          <a:xfrm>
            <a:off x="6633834" y="603828"/>
            <a:ext cx="5204691" cy="2672772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4119CEBC-EF6D-9197-4D2F-44AC3F12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42" y="905868"/>
            <a:ext cx="5171732" cy="2068692"/>
          </a:xfrm>
          <a:prstGeom prst="rect">
            <a:avLst/>
          </a:prstGeom>
        </p:spPr>
      </p:pic>
      <p:pic>
        <p:nvPicPr>
          <p:cNvPr id="13" name="Immagine 12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14399332-2246-F28F-70D9-759E3EFF5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49" y="3905712"/>
            <a:ext cx="5130485" cy="20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00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601805-1A6B-EF5B-B0ED-9C9CE8FE3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995905D-6722-9BDE-D868-584485F025D2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DDD30B0-76CB-992B-5541-2F2608FE935C}"/>
              </a:ext>
            </a:extLst>
          </p:cNvPr>
          <p:cNvSpPr/>
          <p:nvPr/>
        </p:nvSpPr>
        <p:spPr>
          <a:xfrm>
            <a:off x="6300955" y="3708260"/>
            <a:ext cx="4907656" cy="2390788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277DB9BC-66C7-A22F-2D05-38DA2A1775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41" y="3954768"/>
            <a:ext cx="4744430" cy="1897772"/>
          </a:xfrm>
          <a:prstGeom prst="rect">
            <a:avLst/>
          </a:prstGeom>
          <a:ln>
            <a:noFill/>
          </a:ln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8B63B97B-E199-7B5D-1A8B-D10863745C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3439D0-DCE6-6EA3-DE9D-484BAD03C7B2}"/>
              </a:ext>
            </a:extLst>
          </p:cNvPr>
          <p:cNvSpPr txBox="1"/>
          <p:nvPr/>
        </p:nvSpPr>
        <p:spPr>
          <a:xfrm>
            <a:off x="901800" y="731844"/>
            <a:ext cx="52883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HD</a:t>
            </a:r>
          </a:p>
          <a:p>
            <a:endParaRPr lang="it-IT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Trend: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Accuratezza e F1-score mostrano lievi oscillazioni con una stabilizzazione nelle tracce finali.</a:t>
            </a:r>
          </a:p>
          <a:p>
            <a:endParaRPr lang="it-IT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Comportamento del modello:</a:t>
            </a:r>
          </a:p>
          <a:p>
            <a:endParaRPr lang="it-IT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Buone prestazioni per prefissi brevi.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Ottimizzazione intorno a 5-6 eventi.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Difficoltà con tracce lunghe (11-13 eventi) a causa della scarsità di tracce in quella fascia.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BDA65AC-6FFD-6152-90F2-3780BD5F4EAE}"/>
              </a:ext>
            </a:extLst>
          </p:cNvPr>
          <p:cNvSpPr/>
          <p:nvPr/>
        </p:nvSpPr>
        <p:spPr>
          <a:xfrm>
            <a:off x="6291528" y="731844"/>
            <a:ext cx="4907656" cy="2390788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08A8CCA-C635-4233-4B7D-9E2842971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9" y="1030540"/>
            <a:ext cx="4714609" cy="1885842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11020B3A-004D-B1C8-454C-19D91A71DD6F}"/>
              </a:ext>
            </a:extLst>
          </p:cNvPr>
          <p:cNvSpPr/>
          <p:nvPr/>
        </p:nvSpPr>
        <p:spPr>
          <a:xfrm>
            <a:off x="6291528" y="3708260"/>
            <a:ext cx="4917083" cy="2390788"/>
          </a:xfrm>
          <a:prstGeom prst="roundRect">
            <a:avLst>
              <a:gd name="adj" fmla="val 8951"/>
            </a:avLst>
          </a:prstGeom>
          <a:solidFill>
            <a:srgbClr val="1E1F2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230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B5040-1748-8D3B-9F47-0067477CF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0A28A2C-872E-A5E3-CB9B-C29F0E1AD820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2343284-EAEE-47FD-52BC-F3EEAB222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5D2D6C-E2DA-E5F5-D921-EDBE8616785B}"/>
              </a:ext>
            </a:extLst>
          </p:cNvPr>
          <p:cNvSpPr txBox="1"/>
          <p:nvPr/>
        </p:nvSpPr>
        <p:spPr>
          <a:xfrm>
            <a:off x="901800" y="731844"/>
            <a:ext cx="528837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BPI12</a:t>
            </a:r>
          </a:p>
          <a:p>
            <a:endParaRPr lang="it-IT" b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Trend: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Accuratezza e F1 decrescono con l’aumento della lunghezza del prefisso, per poi risalire con il prefisso completo.</a:t>
            </a:r>
          </a:p>
          <a:p>
            <a:endParaRPr lang="it-IT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Comportamento del modello:</a:t>
            </a:r>
          </a:p>
          <a:p>
            <a:endParaRPr lang="it-IT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Performance migliori per prefissi brevi grazie ai pattern ricorrenti nelle fasi iniziali.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Difficoltà nei prefissi intermedi a causa della diversificazione delle sequenze.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Miglioramento nelle fasi finali grazie a un contesto più ampio che aiuta il modello a cogliere relazioni causali e sequenziali.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5A756D3-5C2D-9CED-4F1A-F13295AF633A}"/>
              </a:ext>
            </a:extLst>
          </p:cNvPr>
          <p:cNvSpPr/>
          <p:nvPr/>
        </p:nvSpPr>
        <p:spPr>
          <a:xfrm>
            <a:off x="6300955" y="3708260"/>
            <a:ext cx="4907656" cy="2390788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77A6BC5A-A307-8A15-02B2-57525EE1D08E}"/>
              </a:ext>
            </a:extLst>
          </p:cNvPr>
          <p:cNvSpPr/>
          <p:nvPr/>
        </p:nvSpPr>
        <p:spPr>
          <a:xfrm>
            <a:off x="6291528" y="731844"/>
            <a:ext cx="4907656" cy="2390788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9F20E31-1B53-9606-A1B9-7D1E2A1CE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9" y="1030540"/>
            <a:ext cx="4714609" cy="1885842"/>
          </a:xfrm>
          <a:prstGeom prst="rect">
            <a:avLst/>
          </a:prstGeom>
        </p:spPr>
      </p:pic>
      <p:pic>
        <p:nvPicPr>
          <p:cNvPr id="14" name="Immagine 13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05A7FBD0-763B-270E-91D7-0CF6283AF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18" y="3954768"/>
            <a:ext cx="4744430" cy="1897772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C457F85-7BC2-694D-3837-61D0B6ACC00F}"/>
              </a:ext>
            </a:extLst>
          </p:cNvPr>
          <p:cNvSpPr/>
          <p:nvPr/>
        </p:nvSpPr>
        <p:spPr>
          <a:xfrm>
            <a:off x="6291528" y="704736"/>
            <a:ext cx="4907656" cy="2417896"/>
          </a:xfrm>
          <a:prstGeom prst="roundRect">
            <a:avLst>
              <a:gd name="adj" fmla="val 10943"/>
            </a:avLst>
          </a:prstGeom>
          <a:solidFill>
            <a:srgbClr val="1E1F2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50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0DE3B-7583-B328-8F9B-3C0511B70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19928E1-58F4-EE4E-AACF-B05FA7F28042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1AED8B4-1A5A-522F-E5B3-F3D4FA6F4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175F1C-897B-C234-8EC4-DD9BDE728418}"/>
              </a:ext>
            </a:extLst>
          </p:cNvPr>
          <p:cNvSpPr txBox="1"/>
          <p:nvPr/>
        </p:nvSpPr>
        <p:spPr>
          <a:xfrm>
            <a:off x="850346" y="731844"/>
            <a:ext cx="52883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Discrepanza osservata: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La lunghezza del prefisso effettivo risulta maggiore a causa di eventi fittizi aggiunti durante il processo di IG.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La lunghezza media delle tracce potrebbe non riflettere la distribuzione originale dei dati.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Osservazioni: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Il modello fatica a generalizzare nei prefissi intermedi a causa della scarsità di tracce rappresentative.</a:t>
            </a:r>
          </a:p>
          <a:p>
            <a:endParaRPr lang="it-IT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L'accuratezza e l'F1 del dataset HD risultano pari a 0 per i prefissi di lunghezza 11, 12 e 13, probabilmente a causa dell'assenza di tracce con prefissi di queste lunghezze nel dataset.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3333F3D-E09B-3EFC-4664-5BDD834D13F0}"/>
              </a:ext>
            </a:extLst>
          </p:cNvPr>
          <p:cNvSpPr/>
          <p:nvPr/>
        </p:nvSpPr>
        <p:spPr>
          <a:xfrm>
            <a:off x="6300955" y="3708260"/>
            <a:ext cx="4907656" cy="2390788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EB0812C-BB68-6697-C3D2-E7C7C6870698}"/>
              </a:ext>
            </a:extLst>
          </p:cNvPr>
          <p:cNvSpPr/>
          <p:nvPr/>
        </p:nvSpPr>
        <p:spPr>
          <a:xfrm>
            <a:off x="6291528" y="731844"/>
            <a:ext cx="4907656" cy="2390788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>
            <a:solidFill>
              <a:srgbClr val="1E1F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40E71E83-A810-56AD-EAF9-EB4C228CE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9" y="1030540"/>
            <a:ext cx="4714609" cy="1885842"/>
          </a:xfrm>
          <a:prstGeom prst="rect">
            <a:avLst/>
          </a:prstGeom>
        </p:spPr>
      </p:pic>
      <p:pic>
        <p:nvPicPr>
          <p:cNvPr id="14" name="Immagine 13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D487DD8A-48F8-B35E-A85E-F6FBCDF60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18" y="3954768"/>
            <a:ext cx="4744430" cy="18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331ED-CA8F-DBFB-2021-E4C9B7A6C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A980AB7-8BA3-2935-5C0C-90C46A3C2EEA}"/>
              </a:ext>
            </a:extLst>
          </p:cNvPr>
          <p:cNvSpPr/>
          <p:nvPr/>
        </p:nvSpPr>
        <p:spPr>
          <a:xfrm>
            <a:off x="688109" y="604979"/>
            <a:ext cx="5204691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CA667C2-E04E-FDB0-EEE9-4746B1C4BB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5213-BD18-2AE1-A41A-0D2B47B7ECB4}"/>
              </a:ext>
            </a:extLst>
          </p:cNvPr>
          <p:cNvSpPr txBox="1"/>
          <p:nvPr/>
        </p:nvSpPr>
        <p:spPr>
          <a:xfrm>
            <a:off x="688109" y="910831"/>
            <a:ext cx="5204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4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it-IT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Conclusioni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7DBF30F-C17F-2AED-A59E-310444D6F70B}"/>
              </a:ext>
            </a:extLst>
          </p:cNvPr>
          <p:cNvCxnSpPr>
            <a:cxnSpLocks/>
          </p:cNvCxnSpPr>
          <p:nvPr/>
        </p:nvCxnSpPr>
        <p:spPr>
          <a:xfrm>
            <a:off x="842386" y="3429000"/>
            <a:ext cx="48675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9BE2B8F-95D8-7672-9E6C-4DBF519CF670}"/>
              </a:ext>
            </a:extLst>
          </p:cNvPr>
          <p:cNvSpPr/>
          <p:nvPr/>
        </p:nvSpPr>
        <p:spPr>
          <a:xfrm>
            <a:off x="6160466" y="3277753"/>
            <a:ext cx="304801" cy="302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31C5A69C-2A32-FC6B-D718-3985DFCACF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82FE1B7-2640-733B-AF07-0C28661F65BA}"/>
              </a:ext>
            </a:extLst>
          </p:cNvPr>
          <p:cNvSpPr txBox="1"/>
          <p:nvPr/>
        </p:nvSpPr>
        <p:spPr>
          <a:xfrm>
            <a:off x="688109" y="4165813"/>
            <a:ext cx="520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Conclusioni ed analisi comparativa con test precedenti</a:t>
            </a:r>
            <a:endParaRPr lang="it-IT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EB1932C-85A8-29AC-212C-51D39AB3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27" y="1290741"/>
            <a:ext cx="4555587" cy="42765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6013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BDE943-21AD-8C46-DDF1-5DFE7EE12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17942580-8B60-AC05-79CC-904C1A55BB8C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19571CA-1C31-9564-58B6-14505D3C7C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05F308-4680-9C6C-0D7D-F7DABBF21D32}"/>
              </a:ext>
            </a:extLst>
          </p:cNvPr>
          <p:cNvSpPr txBox="1"/>
          <p:nvPr/>
        </p:nvSpPr>
        <p:spPr>
          <a:xfrm>
            <a:off x="-143995" y="819567"/>
            <a:ext cx="562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51D1B2-5B68-E0EF-1952-5A266394A9CE}"/>
              </a:ext>
            </a:extLst>
          </p:cNvPr>
          <p:cNvSpPr txBox="1"/>
          <p:nvPr/>
        </p:nvSpPr>
        <p:spPr>
          <a:xfrm>
            <a:off x="1179576" y="2043576"/>
            <a:ext cx="71506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Dataset BPI12: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✅ Ottimi risultati, con miglioramenti significativi: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Accuracy: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76.09% →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81.24%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F1 Score: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71.12% →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78.56%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Dataset HD: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⚠️ Risultati meno promettenti, ma comunque validi: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Accuracy: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82.83% (Top precedente: 86.15%)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F1 Score: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80.82% (Top precedente: 83.19%)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📌 Possibile miglior generalizzazione rispetto al modello precedente, che potrebbe aver sofferto di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overfitting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EEF1ED2-7821-562D-2657-0F2D5227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09" y="1886946"/>
            <a:ext cx="3283925" cy="3082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627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19BD8-144C-2D88-C4A1-6C1197F42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F4B8B4D-627F-C1C0-F2B2-303519FE99C2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B1E440B-14B4-FFE2-23DD-E16F9E580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78673F-10AF-66DC-104E-D59F8F05894E}"/>
              </a:ext>
            </a:extLst>
          </p:cNvPr>
          <p:cNvSpPr txBox="1"/>
          <p:nvPr/>
        </p:nvSpPr>
        <p:spPr>
          <a:xfrm>
            <a:off x="688109" y="714241"/>
            <a:ext cx="10815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Scenario </a:t>
            </a:r>
            <a:endParaRPr lang="it-IT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D46349-56BF-FBF8-B36B-6661B2EDE9EB}"/>
              </a:ext>
            </a:extLst>
          </p:cNvPr>
          <p:cNvSpPr txBox="1"/>
          <p:nvPr/>
        </p:nvSpPr>
        <p:spPr>
          <a:xfrm>
            <a:off x="1304639" y="1667747"/>
            <a:ext cx="95827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DGCNN</a:t>
            </a:r>
            <a:r>
              <a:rPr lang="it-IT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Deep Graph Convolutional Neural Network</a:t>
            </a:r>
            <a:r>
              <a:rPr lang="it-IT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La Deep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Graph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Convolutional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Neural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Network è un modello che analizza grafi per compiti come classificazione e predizione, utilizzando convoluzioni per aggregare informazioni tra nodi connessi.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MPGNN</a:t>
            </a:r>
            <a:r>
              <a:rPr lang="it-IT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(Message </a:t>
            </a:r>
            <a:r>
              <a:rPr lang="it-IT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Passing</a:t>
            </a:r>
            <a:r>
              <a:rPr lang="it-IT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Graph</a:t>
            </a:r>
            <a:r>
              <a:rPr lang="it-IT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Neural</a:t>
            </a:r>
            <a:r>
              <a:rPr lang="it-IT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Network)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La Message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Passing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Graph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Neural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Network (MPGNN) è un’architettura progettata per analizzare grafi, con particolare applicazione alle nuvole di punti 3D. La sua principale innovazione risiede nella costruzione dinamica del grafo a ogni livello della rete, consentendo di apprendere relazioni locali e globali adattive.</a:t>
            </a:r>
          </a:p>
        </p:txBody>
      </p:sp>
    </p:spTree>
    <p:extLst>
      <p:ext uri="{BB962C8B-B14F-4D97-AF65-F5344CB8AC3E}">
        <p14:creationId xmlns:p14="http://schemas.microsoft.com/office/powerpoint/2010/main" val="449663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CB4BCB-7892-45D7-B223-3EEFF9FB4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780AD60-2160-C7B5-E684-534F89CA98F8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F7531FF-D88E-A5B9-C33F-2984274FF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75ACF1-C2CB-C8DA-990F-505367A2F19F}"/>
              </a:ext>
            </a:extLst>
          </p:cNvPr>
          <p:cNvSpPr txBox="1"/>
          <p:nvPr/>
        </p:nvSpPr>
        <p:spPr>
          <a:xfrm>
            <a:off x="-103743" y="820217"/>
            <a:ext cx="444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Analisi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4B6FA-4247-767C-2DC4-099580583857}"/>
              </a:ext>
            </a:extLst>
          </p:cNvPr>
          <p:cNvSpPr txBox="1"/>
          <p:nvPr/>
        </p:nvSpPr>
        <p:spPr>
          <a:xfrm>
            <a:off x="1168682" y="1528103"/>
            <a:ext cx="57671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Contraddizione nei risultati della Train Loss: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Una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Train Loss più bassa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non ha sempre migliorato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Accuracy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e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F1 Score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sui dati di test.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Potenziale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overfitting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: il modello ha appreso pattern troppo specifici ai dati di training.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Problema di generalizzazione: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se il modello si ottimizza troppo velocemente sui dati di training, perde capacità di adattamento su dati nuovi.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Soluzione adottata:</a:t>
            </a:r>
            <a:b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➡️ Selezione delle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migliori combinazioni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basandosi su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 Accuracy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e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F1 Score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non solo sulla Train Loss.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2FA99B-B4B9-B397-CE20-2A471322B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09" y="1886946"/>
            <a:ext cx="3283925" cy="3082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374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C32460-EFA6-F4F4-74B4-173DB57FA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992EDF4-BA07-CD6D-EF72-0D0C1190EDF6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C5FF503-60EC-8AC1-C4B7-3572C4F56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A90A5B-9D93-151B-B441-98ED9FDDFDDA}"/>
              </a:ext>
            </a:extLst>
          </p:cNvPr>
          <p:cNvSpPr txBox="1"/>
          <p:nvPr/>
        </p:nvSpPr>
        <p:spPr>
          <a:xfrm>
            <a:off x="688109" y="819567"/>
            <a:ext cx="4423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Sviluppi Futuri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011B1B-07E7-9A41-9F34-18DDC4B8535E}"/>
              </a:ext>
            </a:extLst>
          </p:cNvPr>
          <p:cNvSpPr txBox="1"/>
          <p:nvPr/>
        </p:nvSpPr>
        <p:spPr>
          <a:xfrm>
            <a:off x="913106" y="1880824"/>
            <a:ext cx="5990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Dropout a 0.3 :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potrebbe aiutare a bilanciare la riduzione della Train Loss con una maggiore capacità di generalizzazione.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Testare se questa configurazione possa portare a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miglioramenti su dataset più complessi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come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HD, 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mentre su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BPI12 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ci si aspetta sia controproducente.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Approfondire ulteriori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per trovare configurazioni migliori.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1B1B10-0FD8-D9A0-F93C-3BEBF275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09" y="1886946"/>
            <a:ext cx="3283925" cy="3082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5939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056BB6-E13C-D812-5768-87B378181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CE15CB1-7361-EB92-BD7B-DE6B87609D36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115D68-1CC7-6AF9-29B4-341E902259D0}"/>
              </a:ext>
            </a:extLst>
          </p:cNvPr>
          <p:cNvSpPr txBox="1"/>
          <p:nvPr/>
        </p:nvSpPr>
        <p:spPr>
          <a:xfrm>
            <a:off x="7823200" y="327980"/>
            <a:ext cx="326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Progetto di Big Data e Machine Learning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67BFF540-2220-FBCA-BEED-1AF2D2D385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2D514AC7-DEF0-D83D-3A80-BE90DE92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7" y="725644"/>
            <a:ext cx="3135745" cy="1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9CA55B-7519-B929-CC83-639F05DE4EAC}"/>
              </a:ext>
            </a:extLst>
          </p:cNvPr>
          <p:cNvSpPr txBox="1"/>
          <p:nvPr/>
        </p:nvSpPr>
        <p:spPr>
          <a:xfrm>
            <a:off x="752764" y="2916382"/>
            <a:ext cx="1081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C3455E-0202-E116-1F68-8F9588A6EBA8}"/>
              </a:ext>
            </a:extLst>
          </p:cNvPr>
          <p:cNvSpPr txBox="1"/>
          <p:nvPr/>
        </p:nvSpPr>
        <p:spPr>
          <a:xfrm>
            <a:off x="1048327" y="5976017"/>
            <a:ext cx="228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A cura di: </a:t>
            </a:r>
            <a:r>
              <a:rPr lang="it-IT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Sbattella Mattia</a:t>
            </a:r>
          </a:p>
        </p:txBody>
      </p:sp>
    </p:spTree>
    <p:extLst>
      <p:ext uri="{BB962C8B-B14F-4D97-AF65-F5344CB8AC3E}">
        <p14:creationId xmlns:p14="http://schemas.microsoft.com/office/powerpoint/2010/main" val="343551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204D6-5BCB-44E0-D0F6-AB570461E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4B227FD-F306-0D34-E484-74B5A745D5F8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976CDB4-502C-C0C5-2073-3459A18F11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B5AD27-D19B-4507-975A-1D18CD40D783}"/>
              </a:ext>
            </a:extLst>
          </p:cNvPr>
          <p:cNvSpPr txBox="1"/>
          <p:nvPr/>
        </p:nvSpPr>
        <p:spPr>
          <a:xfrm>
            <a:off x="688109" y="714241"/>
            <a:ext cx="10815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Scopo </a:t>
            </a:r>
            <a:endParaRPr lang="it-IT"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19FDF2-D1FF-3A90-AA65-E51F9B68AC8F}"/>
              </a:ext>
            </a:extLst>
          </p:cNvPr>
          <p:cNvSpPr txBox="1"/>
          <p:nvPr/>
        </p:nvSpPr>
        <p:spPr>
          <a:xfrm>
            <a:off x="1731327" y="3428999"/>
            <a:ext cx="9163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1)Migliorare le prestazioni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delle DGCNN attraverso la MPGNN, introducendo ottimizzazioni e affinamenti.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2) Analizzare dettagliatamente i risultati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considerando metriche specifiche a livello di prefisso e confrontando le prestazioni in base alla lunghezza delle tracce.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3) Sperimentare configurazioni ottimali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per la MPGNN mediante una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grid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search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, identificando le migliori combinazioni di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1026" name="Picture 2" descr="podio, podio png, palcoscenico png 28084385 PNG">
            <a:extLst>
              <a:ext uri="{FF2B5EF4-FFF2-40B4-BE49-F238E27FC236}">
                <a16:creationId xmlns:a16="http://schemas.microsoft.com/office/drawing/2014/main" id="{42FC00F6-3AD9-F79B-C88F-42029740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44" y="-457200"/>
            <a:ext cx="5030821" cy="503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lemento grafico 5" descr="Badge 3 con riempimento a tinta unita">
            <a:extLst>
              <a:ext uri="{FF2B5EF4-FFF2-40B4-BE49-F238E27FC236}">
                <a16:creationId xmlns:a16="http://schemas.microsoft.com/office/drawing/2014/main" id="{70A196A6-6FA1-740C-4B08-15FB505C7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847" y="2380593"/>
            <a:ext cx="705020" cy="705020"/>
          </a:xfrm>
          <a:prstGeom prst="rect">
            <a:avLst/>
          </a:prstGeom>
        </p:spPr>
      </p:pic>
      <p:pic>
        <p:nvPicPr>
          <p:cNvPr id="9" name="Elemento grafico 8" descr="Badge con riempimento a tinta unita">
            <a:extLst>
              <a:ext uri="{FF2B5EF4-FFF2-40B4-BE49-F238E27FC236}">
                <a16:creationId xmlns:a16="http://schemas.microsoft.com/office/drawing/2014/main" id="{8DA11221-D83D-6462-E1E8-EF5B267BF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7643" y="2380593"/>
            <a:ext cx="705020" cy="705020"/>
          </a:xfrm>
          <a:prstGeom prst="rect">
            <a:avLst/>
          </a:prstGeom>
        </p:spPr>
      </p:pic>
      <p:pic>
        <p:nvPicPr>
          <p:cNvPr id="11" name="Elemento grafico 10" descr="Badge 1 con riempimento a tinta unita">
            <a:extLst>
              <a:ext uri="{FF2B5EF4-FFF2-40B4-BE49-F238E27FC236}">
                <a16:creationId xmlns:a16="http://schemas.microsoft.com/office/drawing/2014/main" id="{D3FBA928-7594-B152-4180-9CE00C7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245" y="2380593"/>
            <a:ext cx="705020" cy="7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4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06E24C-08BB-F4CD-2CB1-B24D154CA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Elemento grafico 40" descr="Freccia a destra con riempimento a tinta unita">
            <a:extLst>
              <a:ext uri="{FF2B5EF4-FFF2-40B4-BE49-F238E27FC236}">
                <a16:creationId xmlns:a16="http://schemas.microsoft.com/office/drawing/2014/main" id="{897A1A54-9A9D-93D4-4EC6-76E46F99D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787" y="1301535"/>
            <a:ext cx="1436928" cy="1436928"/>
          </a:xfrm>
          <a:prstGeom prst="rect">
            <a:avLst/>
          </a:prstGeom>
        </p:spPr>
      </p:pic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F749AD1-3FA7-2216-63E3-5ED42C10A931}"/>
              </a:ext>
            </a:extLst>
          </p:cNvPr>
          <p:cNvSpPr/>
          <p:nvPr/>
        </p:nvSpPr>
        <p:spPr>
          <a:xfrm>
            <a:off x="8472637" y="611003"/>
            <a:ext cx="3089763" cy="2817994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A52A3BB2-419E-019E-5E54-09CF183098D7}"/>
              </a:ext>
            </a:extLst>
          </p:cNvPr>
          <p:cNvSpPr/>
          <p:nvPr/>
        </p:nvSpPr>
        <p:spPr>
          <a:xfrm>
            <a:off x="725163" y="611003"/>
            <a:ext cx="1630188" cy="2817995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0818930-814E-A0E2-5B86-DC7E85F5CC97}"/>
              </a:ext>
            </a:extLst>
          </p:cNvPr>
          <p:cNvSpPr/>
          <p:nvPr/>
        </p:nvSpPr>
        <p:spPr>
          <a:xfrm>
            <a:off x="725163" y="4031887"/>
            <a:ext cx="10815782" cy="2215109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5E713E-B18B-59F3-80CE-7678415AB850}"/>
              </a:ext>
            </a:extLst>
          </p:cNvPr>
          <p:cNvSpPr txBox="1"/>
          <p:nvPr/>
        </p:nvSpPr>
        <p:spPr>
          <a:xfrm>
            <a:off x="725163" y="4281965"/>
            <a:ext cx="10815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Costruzione dei grafi di istanza: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• Input: log di eventi e modello di processo.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• Uso dell’algoritmo BIG (Building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Instance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Graph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):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	– IG: creazione di grafi coerenti anche per tracce non conformi. 		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	– IG-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Repair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: riparazione dei grafi in presenza di anomalie (es. attività mancanti 		o fuori ordine).</a:t>
            </a:r>
          </a:p>
        </p:txBody>
      </p:sp>
      <p:pic>
        <p:nvPicPr>
          <p:cNvPr id="12" name="Elemento grafico 11" descr="Documento con riempimento a tinta unita">
            <a:extLst>
              <a:ext uri="{FF2B5EF4-FFF2-40B4-BE49-F238E27FC236}">
                <a16:creationId xmlns:a16="http://schemas.microsoft.com/office/drawing/2014/main" id="{47167F46-049A-0E80-E27F-8241693C0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8892" y="821708"/>
            <a:ext cx="914400" cy="914400"/>
          </a:xfrm>
          <a:prstGeom prst="rect">
            <a:avLst/>
          </a:prstGeom>
        </p:spPr>
      </p:pic>
      <p:pic>
        <p:nvPicPr>
          <p:cNvPr id="15" name="Elemento grafico 14" descr="Freccia a destra con riempimento a tinta unita">
            <a:extLst>
              <a:ext uri="{FF2B5EF4-FFF2-40B4-BE49-F238E27FC236}">
                <a16:creationId xmlns:a16="http://schemas.microsoft.com/office/drawing/2014/main" id="{01D3A1CE-8CF4-17A2-C9A8-AA6BD3B7A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0674" y="1317524"/>
            <a:ext cx="1436928" cy="1436928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760401BC-4F0B-C448-EF87-137571363EF4}"/>
              </a:ext>
            </a:extLst>
          </p:cNvPr>
          <p:cNvSpPr/>
          <p:nvPr/>
        </p:nvSpPr>
        <p:spPr>
          <a:xfrm>
            <a:off x="8629646" y="1856552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FA90EE2-394E-ADD0-94A0-6D423A445B1E}"/>
              </a:ext>
            </a:extLst>
          </p:cNvPr>
          <p:cNvSpPr/>
          <p:nvPr/>
        </p:nvSpPr>
        <p:spPr>
          <a:xfrm>
            <a:off x="9300691" y="1269811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602BAB3-6A4E-1453-32CD-B187245CA7D0}"/>
              </a:ext>
            </a:extLst>
          </p:cNvPr>
          <p:cNvSpPr/>
          <p:nvPr/>
        </p:nvSpPr>
        <p:spPr>
          <a:xfrm>
            <a:off x="9297448" y="2498494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AB6660DF-A01E-BFA6-645D-C45394D602BB}"/>
              </a:ext>
            </a:extLst>
          </p:cNvPr>
          <p:cNvSpPr/>
          <p:nvPr/>
        </p:nvSpPr>
        <p:spPr>
          <a:xfrm>
            <a:off x="10142611" y="2504516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B32B0E2-6B7A-00DB-3DFD-4D5ED2495F18}"/>
              </a:ext>
            </a:extLst>
          </p:cNvPr>
          <p:cNvSpPr/>
          <p:nvPr/>
        </p:nvSpPr>
        <p:spPr>
          <a:xfrm>
            <a:off x="10898820" y="1855988"/>
            <a:ext cx="360000" cy="36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E9E3A5E-F399-5C12-834B-D641EC6CE73D}"/>
              </a:ext>
            </a:extLst>
          </p:cNvPr>
          <p:cNvCxnSpPr>
            <a:stCxn id="16" idx="5"/>
            <a:endCxn id="18" idx="1"/>
          </p:cNvCxnSpPr>
          <p:nvPr/>
        </p:nvCxnSpPr>
        <p:spPr>
          <a:xfrm>
            <a:off x="8936925" y="2163831"/>
            <a:ext cx="413244" cy="3873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10E7FC4-F2B0-EEAF-F565-4BFDE0B914A9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8936925" y="1577090"/>
            <a:ext cx="416487" cy="332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92E96A0-9EF2-7D1D-E926-78517E56BBA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322611" y="1427078"/>
            <a:ext cx="628930" cy="48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53C2534F-E60F-390B-AD78-7073E77788A7}"/>
              </a:ext>
            </a:extLst>
          </p:cNvPr>
          <p:cNvCxnSpPr/>
          <p:nvPr/>
        </p:nvCxnSpPr>
        <p:spPr>
          <a:xfrm>
            <a:off x="9669515" y="1427078"/>
            <a:ext cx="653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9D1DD98-6560-F6D8-47F0-7A2634857E88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9657448" y="2678494"/>
            <a:ext cx="485163" cy="60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BF8BC31C-A344-5EA3-602B-5DAF39881F56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10449890" y="2163267"/>
            <a:ext cx="501651" cy="3939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Elemento grafico 34" descr="Freccia a destra con riempimento a tinta unita">
            <a:extLst>
              <a:ext uri="{FF2B5EF4-FFF2-40B4-BE49-F238E27FC236}">
                <a16:creationId xmlns:a16="http://schemas.microsoft.com/office/drawing/2014/main" id="{1DCBBB1D-02F3-0091-A114-C52E8EEE6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0472" y="1301535"/>
            <a:ext cx="1436928" cy="1436928"/>
          </a:xfrm>
          <a:prstGeom prst="rect">
            <a:avLst/>
          </a:prstGeom>
        </p:spPr>
      </p:pic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32F0697D-F894-81EF-487C-36CFCFC0565D}"/>
              </a:ext>
            </a:extLst>
          </p:cNvPr>
          <p:cNvSpPr/>
          <p:nvPr/>
        </p:nvSpPr>
        <p:spPr>
          <a:xfrm>
            <a:off x="4232135" y="1317524"/>
            <a:ext cx="2199489" cy="1436928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7A5CFA6-3168-7F78-CE0D-D586293B7EE5}"/>
              </a:ext>
            </a:extLst>
          </p:cNvPr>
          <p:cNvSpPr txBox="1"/>
          <p:nvPr/>
        </p:nvSpPr>
        <p:spPr>
          <a:xfrm>
            <a:off x="4232135" y="1696834"/>
            <a:ext cx="219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BIG</a:t>
            </a:r>
          </a:p>
        </p:txBody>
      </p:sp>
      <p:pic>
        <p:nvPicPr>
          <p:cNvPr id="42" name="Elemento grafico 41" descr="Grafico decisioni contorno">
            <a:extLst>
              <a:ext uri="{FF2B5EF4-FFF2-40B4-BE49-F238E27FC236}">
                <a16:creationId xmlns:a16="http://schemas.microsoft.com/office/drawing/2014/main" id="{725562F0-EE7C-2008-B1D5-4A1DE2A1B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650" y="2181938"/>
            <a:ext cx="914400" cy="914400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50053E5-B174-2A2E-A909-7C77ADA23680}"/>
              </a:ext>
            </a:extLst>
          </p:cNvPr>
          <p:cNvSpPr txBox="1"/>
          <p:nvPr/>
        </p:nvSpPr>
        <p:spPr>
          <a:xfrm>
            <a:off x="0" y="99879"/>
            <a:ext cx="10502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Processo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2717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68AEB4-3714-EC9D-8B46-6CB429A10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 descr="Freccia a destra con riempimento a tinta unita">
            <a:extLst>
              <a:ext uri="{FF2B5EF4-FFF2-40B4-BE49-F238E27FC236}">
                <a16:creationId xmlns:a16="http://schemas.microsoft.com/office/drawing/2014/main" id="{E56FF52B-7A7E-8299-E21B-65F7E7AA9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787" y="1301535"/>
            <a:ext cx="1436928" cy="1436928"/>
          </a:xfrm>
          <a:prstGeom prst="rect">
            <a:avLst/>
          </a:prstGeom>
        </p:spPr>
      </p:pic>
      <p:pic>
        <p:nvPicPr>
          <p:cNvPr id="41" name="Elemento grafico 40" descr="Freccia a destra con riempimento a tinta unita">
            <a:extLst>
              <a:ext uri="{FF2B5EF4-FFF2-40B4-BE49-F238E27FC236}">
                <a16:creationId xmlns:a16="http://schemas.microsoft.com/office/drawing/2014/main" id="{54128437-6BC4-04C1-8501-7A82FD146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85740" y="1301535"/>
            <a:ext cx="1436928" cy="1436928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8FC1D86-95BF-8432-D371-EF71344907E3}"/>
              </a:ext>
            </a:extLst>
          </p:cNvPr>
          <p:cNvSpPr/>
          <p:nvPr/>
        </p:nvSpPr>
        <p:spPr>
          <a:xfrm>
            <a:off x="725163" y="4031887"/>
            <a:ext cx="10815782" cy="2215109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5CB7C8-9170-FBC3-2C8E-D010AB63DF5F}"/>
              </a:ext>
            </a:extLst>
          </p:cNvPr>
          <p:cNvSpPr txBox="1"/>
          <p:nvPr/>
        </p:nvSpPr>
        <p:spPr>
          <a:xfrm>
            <a:off x="725163" y="4239937"/>
            <a:ext cx="10815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Arricchimento multi-prospettico dei grafi (Data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encoding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):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• Generazione dei prefissi di grafo: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	– Estrazione di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sottografi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progressivi etichettati con l’attività successiva.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• Aggiunta di prospettive: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	– Attributi diretti (dati provenienti dai file dei Log).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	– Attributi indiretti (es. intervalli temporali, posizione nel ciclo settimanale). </a:t>
            </a:r>
          </a:p>
        </p:txBody>
      </p:sp>
      <p:pic>
        <p:nvPicPr>
          <p:cNvPr id="15" name="Elemento grafico 14" descr="Freccia a destra con riempimento a tinta unita">
            <a:extLst>
              <a:ext uri="{FF2B5EF4-FFF2-40B4-BE49-F238E27FC236}">
                <a16:creationId xmlns:a16="http://schemas.microsoft.com/office/drawing/2014/main" id="{BD5DBF00-7A8F-4A88-900A-D2FCA047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4326" y="1312972"/>
            <a:ext cx="1436928" cy="1436928"/>
          </a:xfrm>
          <a:prstGeom prst="rect">
            <a:avLst/>
          </a:prstGeom>
        </p:spPr>
      </p:pic>
      <p:pic>
        <p:nvPicPr>
          <p:cNvPr id="35" name="Elemento grafico 34" descr="Freccia a destra con riempimento a tinta unita">
            <a:extLst>
              <a:ext uri="{FF2B5EF4-FFF2-40B4-BE49-F238E27FC236}">
                <a16:creationId xmlns:a16="http://schemas.microsoft.com/office/drawing/2014/main" id="{7EC359FB-ED54-598D-4A9F-C26C03940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8806" y="1301534"/>
            <a:ext cx="1436928" cy="143692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33AE553-F4DF-A624-5490-4A9EDA2D8199}"/>
              </a:ext>
            </a:extLst>
          </p:cNvPr>
          <p:cNvSpPr/>
          <p:nvPr/>
        </p:nvSpPr>
        <p:spPr>
          <a:xfrm>
            <a:off x="723281" y="1301535"/>
            <a:ext cx="2199489" cy="1436928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C69884-8ADB-3982-3790-39808E90CBF6}"/>
              </a:ext>
            </a:extLst>
          </p:cNvPr>
          <p:cNvSpPr txBox="1"/>
          <p:nvPr/>
        </p:nvSpPr>
        <p:spPr>
          <a:xfrm>
            <a:off x="723281" y="1542945"/>
            <a:ext cx="2199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</a:t>
            </a:r>
          </a:p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ENCODING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9BB47C5-05BF-B7E8-9832-082B41F1B855}"/>
              </a:ext>
            </a:extLst>
          </p:cNvPr>
          <p:cNvSpPr/>
          <p:nvPr/>
        </p:nvSpPr>
        <p:spPr>
          <a:xfrm>
            <a:off x="9341456" y="1317524"/>
            <a:ext cx="2199489" cy="1436928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DACA4C-7A97-01C0-9745-E9E44DCAF5A7}"/>
              </a:ext>
            </a:extLst>
          </p:cNvPr>
          <p:cNvSpPr txBox="1"/>
          <p:nvPr/>
        </p:nvSpPr>
        <p:spPr>
          <a:xfrm>
            <a:off x="9341456" y="1696834"/>
            <a:ext cx="219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PREDIZIONE</a:t>
            </a:r>
          </a:p>
        </p:txBody>
      </p:sp>
      <p:pic>
        <p:nvPicPr>
          <p:cNvPr id="13" name="Elemento grafico 12" descr="Database con riempimento a tinta unita">
            <a:extLst>
              <a:ext uri="{FF2B5EF4-FFF2-40B4-BE49-F238E27FC236}">
                <a16:creationId xmlns:a16="http://schemas.microsoft.com/office/drawing/2014/main" id="{2F9AE962-4093-A8A0-1CB4-46F2CC0AA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2811" y="1236760"/>
            <a:ext cx="1589353" cy="158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6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7F8F92-2194-AA0C-E048-6544C1D2A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Elemento grafico 40" descr="Freccia a destra con riempimento a tinta unita">
            <a:extLst>
              <a:ext uri="{FF2B5EF4-FFF2-40B4-BE49-F238E27FC236}">
                <a16:creationId xmlns:a16="http://schemas.microsoft.com/office/drawing/2014/main" id="{05A5BC31-ACCB-B9BE-9CE5-E3DF1DF46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85740" y="1301535"/>
            <a:ext cx="1436928" cy="1436928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6CA0705-D06E-0358-07C9-ED2025CA9491}"/>
              </a:ext>
            </a:extLst>
          </p:cNvPr>
          <p:cNvSpPr/>
          <p:nvPr/>
        </p:nvSpPr>
        <p:spPr>
          <a:xfrm>
            <a:off x="389103" y="3788925"/>
            <a:ext cx="11595371" cy="2817996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551E68-C618-8D95-0391-B00455FD917E}"/>
              </a:ext>
            </a:extLst>
          </p:cNvPr>
          <p:cNvSpPr txBox="1"/>
          <p:nvPr/>
        </p:nvSpPr>
        <p:spPr>
          <a:xfrm>
            <a:off x="421533" y="3857157"/>
            <a:ext cx="11770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Addestramento del classificatore basato su reti neurali </a:t>
            </a:r>
            <a:r>
              <a:rPr lang="it-IT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convoluzionali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 su grafi: 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•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DGCNN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– Layer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convoluzionali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su grafi: aggregazione di informazioni locali per ogni nodo.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–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SortPooling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Layer: riduzione della dimensionalità selezionando i nodi più rilevanti.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– Layer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convoluzionali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1-D e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fully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connected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: predizione finale tramite funzione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softmax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•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MPGNN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–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EdgeConv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Layer: calcola le features dei nodi considerando le relazioni con i loro vicini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– Global Max Pooling e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layer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fully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connected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: predizione finale tramite funzione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softmax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it-IT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78F6CEC-9C07-D6D3-3870-84974807F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414" y="1301535"/>
            <a:ext cx="9831172" cy="15051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945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686D8-81EC-C850-FC05-E1CE1A5A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9D608F1-3806-8D43-FE81-0012C7558AA1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1B7C632-BED7-F568-59C6-5AF0C2BB2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EA6FBD4B-AC7C-205E-2B75-08BD7F90826B}"/>
              </a:ext>
            </a:extLst>
          </p:cNvPr>
          <p:cNvCxnSpPr>
            <a:cxnSpLocks/>
          </p:cNvCxnSpPr>
          <p:nvPr/>
        </p:nvCxnSpPr>
        <p:spPr>
          <a:xfrm flipV="1">
            <a:off x="6096000" y="1346721"/>
            <a:ext cx="0" cy="45603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48C28A-353E-9E33-4698-26E379F230A6}"/>
              </a:ext>
            </a:extLst>
          </p:cNvPr>
          <p:cNvSpPr txBox="1"/>
          <p:nvPr/>
        </p:nvSpPr>
        <p:spPr>
          <a:xfrm>
            <a:off x="688109" y="714241"/>
            <a:ext cx="10815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Datasets </a:t>
            </a:r>
            <a:endParaRPr lang="it-IT" sz="2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64A0B1D-DAB7-6DB8-A83E-34FB3E7ADDBE}"/>
              </a:ext>
            </a:extLst>
          </p:cNvPr>
          <p:cNvSpPr txBox="1"/>
          <p:nvPr/>
        </p:nvSpPr>
        <p:spPr>
          <a:xfrm>
            <a:off x="1234440" y="1346721"/>
            <a:ext cx="4123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Il dataset </a:t>
            </a:r>
            <a:r>
              <a:rPr lang="it-IT" b="1" dirty="0">
                <a:solidFill>
                  <a:schemeClr val="bg1"/>
                </a:solidFill>
                <a:latin typeface="Century Gothic" panose="020B0502020202020204" pitchFamily="34" charset="0"/>
              </a:rPr>
              <a:t>Helpdesk (HD) </a:t>
            </a: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contiene tracce relative a un processo di gestione ticket del help desk di un’azienda italiana di software.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it-IT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3804 tracce;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13710 eventi;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9 tipi di attività. 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La lunghezza delle tracce varia da 1 a 14 eventi, con una media di 3 eventi per traccia.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14E181C-5783-7062-77B0-1023E0CB478C}"/>
              </a:ext>
            </a:extLst>
          </p:cNvPr>
          <p:cNvSpPr txBox="1"/>
          <p:nvPr/>
        </p:nvSpPr>
        <p:spPr>
          <a:xfrm>
            <a:off x="6737974" y="1346721"/>
            <a:ext cx="4123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Il dataset  </a:t>
            </a:r>
            <a:r>
              <a:rPr lang="it-IT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BPIChallenge2012 (BPI12)</a:t>
            </a: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 riguarda un processo di gestione delle richieste di prestito personale in una finanziaria globale.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13087 </a:t>
            </a: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tracce 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262200 eventi,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23 tipi di attività. 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La lunghezza delle tracce varia da 3 a 175 eventi, con una media di 38 eventi per traccia.</a:t>
            </a:r>
            <a:endParaRPr lang="it-IT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F7397-E3AC-BEE4-2EC4-F77CC8687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E96A968-A188-FA78-EE0F-DD3458DDD250}"/>
              </a:ext>
            </a:extLst>
          </p:cNvPr>
          <p:cNvSpPr/>
          <p:nvPr/>
        </p:nvSpPr>
        <p:spPr>
          <a:xfrm>
            <a:off x="688109" y="604981"/>
            <a:ext cx="10815782" cy="5648037"/>
          </a:xfrm>
          <a:prstGeom prst="roundRect">
            <a:avLst>
              <a:gd name="adj" fmla="val 1094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5511A97-35DB-E484-C3CC-D3B31CF9C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255" y="2611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9BCF7B-0E9D-8650-471C-1A182537D898}"/>
              </a:ext>
            </a:extLst>
          </p:cNvPr>
          <p:cNvSpPr txBox="1"/>
          <p:nvPr/>
        </p:nvSpPr>
        <p:spPr>
          <a:xfrm>
            <a:off x="688109" y="1697182"/>
            <a:ext cx="5797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+--- 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next_activity_prediction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|- </a:t>
            </a:r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completad_combination.txt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   config.py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   MPGNN.py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   requirements.txt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   results_evaluation.py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|-   train_MPGNN.py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4EBBF7-2A94-AC5F-3CFA-70B6B771BEC3}"/>
              </a:ext>
            </a:extLst>
          </p:cNvPr>
          <p:cNvSpPr txBox="1"/>
          <p:nvPr/>
        </p:nvSpPr>
        <p:spPr>
          <a:xfrm>
            <a:off x="688109" y="714241"/>
            <a:ext cx="10815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Codice </a:t>
            </a:r>
            <a:endParaRPr lang="it-IT" sz="2800" dirty="0"/>
          </a:p>
        </p:txBody>
      </p:sp>
      <p:pic>
        <p:nvPicPr>
          <p:cNvPr id="3" name="Elemento grafico 2" descr="Freccia a destra con riempimento a tinta unita">
            <a:extLst>
              <a:ext uri="{FF2B5EF4-FFF2-40B4-BE49-F238E27FC236}">
                <a16:creationId xmlns:a16="http://schemas.microsoft.com/office/drawing/2014/main" id="{8FC82A43-574E-600B-08CF-1BFE2BC39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4227" y="4752975"/>
            <a:ext cx="958828" cy="958828"/>
          </a:xfrm>
          <a:prstGeom prst="rect">
            <a:avLst/>
          </a:prstGeom>
        </p:spPr>
      </p:pic>
      <p:pic>
        <p:nvPicPr>
          <p:cNvPr id="6" name="Elemento grafico 5" descr="Freccia a destra con riempimento a tinta unita">
            <a:extLst>
              <a:ext uri="{FF2B5EF4-FFF2-40B4-BE49-F238E27FC236}">
                <a16:creationId xmlns:a16="http://schemas.microsoft.com/office/drawing/2014/main" id="{5DB6306D-6CEB-E294-01B2-8E0C899C6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4227" y="4201990"/>
            <a:ext cx="958828" cy="958828"/>
          </a:xfrm>
          <a:prstGeom prst="rect">
            <a:avLst/>
          </a:prstGeom>
        </p:spPr>
      </p:pic>
      <p:pic>
        <p:nvPicPr>
          <p:cNvPr id="8" name="Elemento grafico 7" descr="Freccia a destra con riempimento a tinta unita">
            <a:extLst>
              <a:ext uri="{FF2B5EF4-FFF2-40B4-BE49-F238E27FC236}">
                <a16:creationId xmlns:a16="http://schemas.microsoft.com/office/drawing/2014/main" id="{B42218D7-C4E7-FE71-8A4D-109770649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4227" y="3616037"/>
            <a:ext cx="958828" cy="958828"/>
          </a:xfrm>
          <a:prstGeom prst="rect">
            <a:avLst/>
          </a:prstGeom>
        </p:spPr>
      </p:pic>
      <p:pic>
        <p:nvPicPr>
          <p:cNvPr id="9" name="Elemento grafico 8" descr="Freccia a destra con riempimento a tinta unita">
            <a:extLst>
              <a:ext uri="{FF2B5EF4-FFF2-40B4-BE49-F238E27FC236}">
                <a16:creationId xmlns:a16="http://schemas.microsoft.com/office/drawing/2014/main" id="{28B613A8-B5A3-F008-57C6-0E3F1D3B1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4227" y="3065052"/>
            <a:ext cx="958828" cy="958828"/>
          </a:xfrm>
          <a:prstGeom prst="rect">
            <a:avLst/>
          </a:prstGeom>
        </p:spPr>
      </p:pic>
      <p:pic>
        <p:nvPicPr>
          <p:cNvPr id="10" name="Elemento grafico 9" descr="Freccia a destra con riempimento a tinta unita">
            <a:extLst>
              <a:ext uri="{FF2B5EF4-FFF2-40B4-BE49-F238E27FC236}">
                <a16:creationId xmlns:a16="http://schemas.microsoft.com/office/drawing/2014/main" id="{C4DFABA6-12E2-8F47-3649-C44F68194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4227" y="2513017"/>
            <a:ext cx="958828" cy="958828"/>
          </a:xfrm>
          <a:prstGeom prst="rect">
            <a:avLst/>
          </a:prstGeom>
        </p:spPr>
      </p:pic>
      <p:pic>
        <p:nvPicPr>
          <p:cNvPr id="11" name="Elemento grafico 10" descr="Freccia a destra con riempimento a tinta unita">
            <a:extLst>
              <a:ext uri="{FF2B5EF4-FFF2-40B4-BE49-F238E27FC236}">
                <a16:creationId xmlns:a16="http://schemas.microsoft.com/office/drawing/2014/main" id="{F93AA478-557D-93CD-A5BD-DAAB7DD13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788" y="1971802"/>
            <a:ext cx="958828" cy="95882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A28AB5-554B-A32D-057C-05B33335E819}"/>
              </a:ext>
            </a:extLst>
          </p:cNvPr>
          <p:cNvSpPr txBox="1"/>
          <p:nvPr/>
        </p:nvSpPr>
        <p:spPr>
          <a:xfrm>
            <a:off x="5830202" y="1697181"/>
            <a:ext cx="5797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aggiunta per combinazioni completate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set degli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iperparametri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codice dell’algoritmo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librerie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metriche di valutazione e visualizzazioni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	punto d’ingresso e logica</a:t>
            </a:r>
          </a:p>
        </p:txBody>
      </p:sp>
    </p:spTree>
    <p:extLst>
      <p:ext uri="{BB962C8B-B14F-4D97-AF65-F5344CB8AC3E}">
        <p14:creationId xmlns:p14="http://schemas.microsoft.com/office/powerpoint/2010/main" val="1032390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2357</Words>
  <Application>Microsoft Office PowerPoint</Application>
  <PresentationFormat>Widescreen</PresentationFormat>
  <Paragraphs>301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Century Gothic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SBATTELLA MATTIA</dc:creator>
  <cp:lastModifiedBy>SBATTELLA MATTIA</cp:lastModifiedBy>
  <cp:revision>8</cp:revision>
  <dcterms:created xsi:type="dcterms:W3CDTF">2025-02-07T14:05:25Z</dcterms:created>
  <dcterms:modified xsi:type="dcterms:W3CDTF">2025-02-12T11:15:36Z</dcterms:modified>
</cp:coreProperties>
</file>