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87" r:id="rId17"/>
    <p:sldId id="288" r:id="rId18"/>
    <p:sldId id="270" r:id="rId19"/>
    <p:sldId id="271" r:id="rId20"/>
    <p:sldId id="284" r:id="rId21"/>
    <p:sldId id="285" r:id="rId22"/>
    <p:sldId id="286" r:id="rId23"/>
    <p:sldId id="289" r:id="rId24"/>
    <p:sldId id="272" r:id="rId25"/>
    <p:sldId id="273" r:id="rId26"/>
    <p:sldId id="274" r:id="rId27"/>
    <p:sldId id="275" r:id="rId28"/>
    <p:sldId id="276" r:id="rId29"/>
    <p:sldId id="277" r:id="rId30"/>
    <p:sldId id="279" r:id="rId31"/>
    <p:sldId id="278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jpeg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055" y="1122680"/>
            <a:ext cx="1035875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SRGz: библиотека моделей машинного обучения для задач рентгеновской астрофизики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184968"/>
            <a:ext cx="9144000" cy="1655762"/>
          </a:xfrm>
        </p:spPr>
        <p:txBody>
          <a:bodyPr/>
          <a:lstStyle/>
          <a:p>
            <a:r>
              <a:rPr lang="en-US"/>
              <a:t>Тэаро К.А</a:t>
            </a:r>
            <a:endParaRPr lang="en-US"/>
          </a:p>
          <a:p>
            <a:r>
              <a:rPr lang="en-US"/>
              <a:t> к.ф.-м.н. Мещеряков А.В</a:t>
            </a:r>
            <a:endParaRPr lang="en-US"/>
          </a:p>
          <a:p>
            <a:r>
              <a:rPr lang="en-US"/>
              <a:t>Герасимов С.В</a:t>
            </a:r>
            <a:endParaRPr lang="en-US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215900" y="6248400"/>
            <a:ext cx="604520" cy="439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Rounded Rectangle 8"/>
          <p:cNvSpPr/>
          <p:nvPr/>
        </p:nvSpPr>
        <p:spPr>
          <a:xfrm>
            <a:off x="790575" y="1779905"/>
            <a:ext cx="3204845" cy="14103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ru-RU"/>
              <a:t>Алгоритм поиска компаньонов -</a:t>
            </a:r>
            <a:br>
              <a:rPr lang="ru-RU"/>
            </a:br>
            <a:r>
              <a:rPr lang="ru-RU"/>
              <a:t>обучение модели </a:t>
            </a:r>
            <a:endParaRPr lang="ru-RU"/>
          </a:p>
        </p:txBody>
      </p:sp>
      <p:sp>
        <p:nvSpPr>
          <p:cNvPr id="4" name="Text Box 3"/>
          <p:cNvSpPr txBox="1"/>
          <p:nvPr/>
        </p:nvSpPr>
        <p:spPr>
          <a:xfrm>
            <a:off x="7728585" y="2829560"/>
            <a:ext cx="4198620" cy="147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ru-RU" b="1">
                <a:solidFill>
                  <a:schemeClr val="accent6"/>
                </a:solidFill>
              </a:rPr>
              <a:t>Положительная выборка</a:t>
            </a:r>
            <a:endParaRPr lang="ru-RU" b="1">
              <a:solidFill>
                <a:schemeClr val="accent6"/>
              </a:solidFill>
            </a:endParaRPr>
          </a:p>
          <a:p>
            <a:r>
              <a:rPr lang="ru-RU"/>
              <a:t>Производится поиск оптических источников, которые с заданной вероятностью являются компаньонами вспомогательного каталога.</a:t>
            </a:r>
            <a:endParaRPr lang="ru-RU"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61085" y="3429000"/>
            <a:ext cx="5962015" cy="3032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ru-RU" altLang="en-US" sz="1800" b="1">
                <a:solidFill>
                  <a:schemeClr val="bg2">
                    <a:lumMod val="10000"/>
                  </a:schemeClr>
                </a:solidFill>
              </a:rPr>
              <a:t>Для получения оптических компаньонов используется вспомогательный каталог</a:t>
            </a:r>
            <a:r>
              <a:rPr lang="en-US" altLang="en-US" sz="1800" b="1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en-US" sz="1800" b="1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Для размеченных оптических объектов находятся всевозможные пары из основного каталога.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В качестве моделей классификации используется модель случайного леса либо градиентного бустинга.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Генерируются различные признаки для пар.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  <a:sym typeface="+mn-ea"/>
              </a:rPr>
              <a:t>Производится перебор гиперпараметров для моделей. </a:t>
            </a:r>
            <a:endParaRPr lang="ru-RU" altLang="ru-RU" sz="1800">
              <a:solidFill>
                <a:schemeClr val="bg2">
                  <a:lumMod val="75000"/>
                </a:schemeClr>
              </a:solidFill>
              <a:sym typeface="+mn-ea"/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Модели обучаются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728585" y="4491990"/>
            <a:ext cx="4198620" cy="147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ru-RU" b="1">
                <a:solidFill>
                  <a:srgbClr val="FF0000"/>
                </a:solidFill>
              </a:rPr>
              <a:t>Отрицательная выборка</a:t>
            </a:r>
            <a:endParaRPr lang="ru-RU" b="1">
              <a:solidFill>
                <a:srgbClr val="FF0000"/>
              </a:solidFill>
            </a:endParaRPr>
          </a:p>
          <a:p>
            <a:r>
              <a:rPr lang="ru-RU"/>
              <a:t>Схожим образом находятся оптические источники, которые с высокой вероятностью не являются компаньоном вспомогательного каталога.</a:t>
            </a:r>
            <a:endParaRPr lang="ru-RU"/>
          </a:p>
        </p:txBody>
      </p:sp>
      <p:sp>
        <p:nvSpPr>
          <p:cNvPr id="6" name="Text Box 5"/>
          <p:cNvSpPr txBox="1"/>
          <p:nvPr/>
        </p:nvSpPr>
        <p:spPr>
          <a:xfrm>
            <a:off x="838200" y="1833245"/>
            <a:ext cx="3053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Оптический каталог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Вспомогательный каталог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Основной каталог</a:t>
            </a:r>
            <a:endParaRPr lang="ru-RU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4868545" y="1937385"/>
            <a:ext cx="2464435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68545" y="2023745"/>
            <a:ext cx="2383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Обученная модель классификации пар</a:t>
            </a:r>
            <a:endParaRPr lang="ru-RU" altLang="en-US"/>
          </a:p>
        </p:txBody>
      </p:sp>
      <p:sp>
        <p:nvSpPr>
          <p:cNvPr id="12" name="Right Arrow 11"/>
          <p:cNvSpPr/>
          <p:nvPr/>
        </p:nvSpPr>
        <p:spPr>
          <a:xfrm>
            <a:off x="3995420" y="2327275"/>
            <a:ext cx="852805" cy="3149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" name="Rounded Rectangle 21"/>
          <p:cNvSpPr/>
          <p:nvPr/>
        </p:nvSpPr>
        <p:spPr>
          <a:xfrm>
            <a:off x="790575" y="1779905"/>
            <a:ext cx="3204845" cy="14103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3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>
          <a:xfrm>
            <a:off x="1061085" y="3429000"/>
            <a:ext cx="5962015" cy="3032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ru-RU" altLang="en-US" sz="1800">
                <a:solidFill>
                  <a:schemeClr val="bg2">
                    <a:lumMod val="75000"/>
                  </a:schemeClr>
                </a:solidFill>
              </a:rPr>
              <a:t>Для получения оптических компаньонов используется вспомогательный каталог</a:t>
            </a:r>
            <a:r>
              <a:rPr lang="en-US" altLang="en-US" sz="180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en-US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 b="1">
                <a:solidFill>
                  <a:schemeClr val="bg2">
                    <a:lumMod val="10000"/>
                  </a:schemeClr>
                </a:solidFill>
              </a:rPr>
              <a:t>Для размеченных оптических объектов находятся всевозможные пары из основного каталога.</a:t>
            </a:r>
            <a:endParaRPr lang="ru-RU" altLang="ru-RU" sz="1800" b="1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В качестве моделей классификации используется модель случайного леса либо градиентного бустинга.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Генерируются различные признаки для пар.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  <a:sym typeface="+mn-ea"/>
              </a:rPr>
              <a:t>Производится перебор гиперпараметров для моделей. </a:t>
            </a:r>
            <a:endParaRPr lang="ru-RU" altLang="ru-RU" sz="1800">
              <a:solidFill>
                <a:schemeClr val="bg2">
                  <a:lumMod val="75000"/>
                </a:schemeClr>
              </a:solidFill>
              <a:sym typeface="+mn-ea"/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Модели обучаются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38200" y="1833245"/>
            <a:ext cx="3053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Оптический каталог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Вспомогательный каталог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Основной каталог</a:t>
            </a:r>
            <a:endParaRPr lang="ru-RU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4868545" y="1937385"/>
            <a:ext cx="2464435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4868545" y="2023745"/>
            <a:ext cx="2383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Обученная модель классификации пар</a:t>
            </a:r>
            <a:endParaRPr lang="ru-RU" altLang="en-US"/>
          </a:p>
        </p:txBody>
      </p:sp>
      <p:sp>
        <p:nvSpPr>
          <p:cNvPr id="28" name="Right Arrow 27"/>
          <p:cNvSpPr/>
          <p:nvPr/>
        </p:nvSpPr>
        <p:spPr>
          <a:xfrm>
            <a:off x="3995420" y="2327275"/>
            <a:ext cx="852805" cy="3149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7667625" y="2327275"/>
            <a:ext cx="1685290" cy="1102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Picture 29"/>
          <p:cNvPicPr/>
          <p:nvPr/>
        </p:nvPicPr>
        <p:blipFill>
          <a:blip r:embed="rId4"/>
          <a:stretch>
            <a:fillRect/>
          </a:stretch>
        </p:blipFill>
        <p:spPr>
          <a:xfrm>
            <a:off x="10126980" y="2326640"/>
            <a:ext cx="1685290" cy="110236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1" name="Straight Arrow Connector 30"/>
          <p:cNvCxnSpPr>
            <a:stCxn id="105" idx="2"/>
          </p:cNvCxnSpPr>
          <p:nvPr/>
        </p:nvCxnSpPr>
        <p:spPr>
          <a:xfrm>
            <a:off x="8510270" y="3429635"/>
            <a:ext cx="1094740" cy="75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2"/>
          </p:cNvCxnSpPr>
          <p:nvPr/>
        </p:nvCxnSpPr>
        <p:spPr>
          <a:xfrm flipH="1">
            <a:off x="9787255" y="3429000"/>
            <a:ext cx="1182370" cy="75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9046845" y="3606800"/>
            <a:ext cx="136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CROSS JOIN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8077835" y="4244975"/>
            <a:ext cx="3307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where distance &lt; 15</a:t>
            </a:r>
            <a:r>
              <a:rPr lang="ru-RU" altLang="en-US"/>
              <a:t> </a:t>
            </a:r>
            <a:r>
              <a:rPr lang="en-US" altLang="en-US"/>
              <a:t>arcsec</a:t>
            </a:r>
            <a:r>
              <a:rPr lang="en-US"/>
              <a:t> </a:t>
            </a:r>
            <a:endParaRPr lang="en-US"/>
          </a:p>
        </p:txBody>
      </p:sp>
      <p:pic>
        <p:nvPicPr>
          <p:cNvPr id="106" name="Picture 105"/>
          <p:cNvPicPr/>
          <p:nvPr/>
        </p:nvPicPr>
        <p:blipFill>
          <a:blip r:embed="rId5"/>
          <a:stretch>
            <a:fillRect/>
          </a:stretch>
        </p:blipFill>
        <p:spPr>
          <a:xfrm>
            <a:off x="7945120" y="4523105"/>
            <a:ext cx="3572510" cy="1938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Title 1"/>
          <p:cNvSpPr>
            <a:spLocks noGrp="1"/>
          </p:cNvSpPr>
          <p:nvPr/>
        </p:nvSpPr>
        <p:spPr>
          <a:xfrm>
            <a:off x="838200" y="507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Алгоритм поиска компаньонов -</a:t>
            </a:r>
            <a:br>
              <a:rPr lang="ru-RU"/>
            </a:br>
            <a:r>
              <a:rPr lang="ru-RU"/>
              <a:t>обучение модели </a:t>
            </a:r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849870" y="3749040"/>
            <a:ext cx="4198620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en-US"/>
              <a:t>sklearn.ensemble.RandomForestClassifier</a:t>
            </a:r>
            <a:endParaRPr lang="en-US" altLang="en-US"/>
          </a:p>
          <a:p>
            <a:r>
              <a:rPr lang="ru-RU" altLang="en-US"/>
              <a:t>и</a:t>
            </a:r>
            <a:endParaRPr lang="ru-RU" altLang="en-US"/>
          </a:p>
          <a:p>
            <a:r>
              <a:rPr lang="en-US" altLang="en-US"/>
              <a:t>catboost.CatboostClassifier</a:t>
            </a:r>
            <a:endParaRPr lang="en-US" altLang="en-US"/>
          </a:p>
        </p:txBody>
      </p:sp>
      <p:pic>
        <p:nvPicPr>
          <p:cNvPr id="108" name="Content Placeholder 10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2230" y="3837940"/>
            <a:ext cx="6438900" cy="3219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8061325" y="2073275"/>
            <a:ext cx="2923540" cy="1173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Rounded Rectangle 21"/>
          <p:cNvSpPr/>
          <p:nvPr/>
        </p:nvSpPr>
        <p:spPr>
          <a:xfrm>
            <a:off x="790575" y="1779905"/>
            <a:ext cx="3204845" cy="14103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3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Content Placeholder 23"/>
          <p:cNvSpPr>
            <a:spLocks noGrp="1"/>
          </p:cNvSpPr>
          <p:nvPr/>
        </p:nvSpPr>
        <p:spPr>
          <a:xfrm>
            <a:off x="1061085" y="3429000"/>
            <a:ext cx="5962015" cy="3032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800">
                <a:solidFill>
                  <a:schemeClr val="bg2">
                    <a:lumMod val="75000"/>
                  </a:schemeClr>
                </a:solidFill>
              </a:rPr>
              <a:t>Для получения оптических компаньонов используется вспомогательный каталог</a:t>
            </a:r>
            <a:r>
              <a:rPr lang="en-US" altLang="en-US" sz="180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en-US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Для размеченных оптических объектов находятся всевозможные пары из основного каталога.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 b="1">
                <a:solidFill>
                  <a:schemeClr val="bg2">
                    <a:lumMod val="10000"/>
                  </a:schemeClr>
                </a:solidFill>
              </a:rPr>
              <a:t>В качестве моделей классификации используется модель случайного леса либо градиентного бустинга.</a:t>
            </a:r>
            <a:endParaRPr lang="ru-RU" altLang="ru-RU" sz="1800" b="1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Генерируются различные признаки для пар.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  <a:sym typeface="+mn-ea"/>
              </a:rPr>
              <a:t>Производится перебор гиперпараметров для моделей. </a:t>
            </a:r>
            <a:endParaRPr lang="ru-RU" altLang="ru-RU" sz="1800">
              <a:solidFill>
                <a:schemeClr val="bg2">
                  <a:lumMod val="75000"/>
                </a:schemeClr>
              </a:solidFill>
              <a:sym typeface="+mn-ea"/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Модели обучаются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38200" y="1833245"/>
            <a:ext cx="3053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Оптический каталог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Вспомогательный каталог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Основной каталог</a:t>
            </a:r>
            <a:endParaRPr lang="ru-RU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4868545" y="1937385"/>
            <a:ext cx="2464435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4868545" y="2023745"/>
            <a:ext cx="2383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Обученная модель классификации пар</a:t>
            </a:r>
            <a:endParaRPr lang="ru-RU" altLang="en-US"/>
          </a:p>
        </p:txBody>
      </p:sp>
      <p:sp>
        <p:nvSpPr>
          <p:cNvPr id="28" name="Right Arrow 27"/>
          <p:cNvSpPr/>
          <p:nvPr/>
        </p:nvSpPr>
        <p:spPr>
          <a:xfrm>
            <a:off x="3995420" y="2327275"/>
            <a:ext cx="852805" cy="3149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6223000" y="3556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ru-RU"/>
              <a:t>Алгоритм поиска компаньонов -</a:t>
            </a:r>
            <a:br>
              <a:rPr lang="ru-RU"/>
            </a:br>
            <a:r>
              <a:rPr lang="ru-RU"/>
              <a:t>обучение модели </a:t>
            </a:r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890510" y="2601595"/>
            <a:ext cx="4198620" cy="3692525"/>
          </a:xfrm>
          <a:prstGeom prst="rect">
            <a:avLst/>
          </a:prstGeom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indent="0">
              <a:buFont typeface="Arial" panose="020B0604020202020204" pitchFamily="34" charset="0"/>
              <a:buNone/>
            </a:pPr>
            <a:r>
              <a:rPr 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/>
                <a:sym typeface="+mn-ea"/>
              </a:rPr>
              <a:t>Астрометрические признаки:</a:t>
            </a:r>
            <a:endParaRPr lang="ru-RU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/>
                <a:sym typeface="+mn-ea"/>
              </a:rPr>
              <a:t>Дистанция между объектами</a:t>
            </a:r>
            <a:endParaRPr lang="ru-RU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/>
                <a:sym typeface="+mn-ea"/>
              </a:rPr>
              <a:t>Количество астрономических соседей для рентгеновского источника</a:t>
            </a:r>
            <a:endParaRPr lang="ru-RU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/>
                <a:sym typeface="+mn-ea"/>
              </a:rPr>
              <a:t>Дистанция в единицах ошибки локализации</a:t>
            </a:r>
            <a:endParaRPr lang="ru-RU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Calibri" panose="020F0502020204030204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Фотометрические признаки:</a:t>
            </a:r>
            <a:endParaRPr lang="ru-RU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Рентгеновские и оптические потоки были переведены из экспоненциальной шкалы в линейную</a:t>
            </a:r>
            <a:endParaRPr lang="ru-RU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Цветовые признаки - отношение потоков в разных фильтрах</a:t>
            </a:r>
            <a:endParaRPr lang="ru-RU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0575" y="1779905"/>
            <a:ext cx="3204845" cy="14103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3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Content Placeholder 23"/>
          <p:cNvSpPr>
            <a:spLocks noGrp="1"/>
          </p:cNvSpPr>
          <p:nvPr/>
        </p:nvSpPr>
        <p:spPr>
          <a:xfrm>
            <a:off x="1050925" y="3429000"/>
            <a:ext cx="5962015" cy="3032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800">
                <a:solidFill>
                  <a:schemeClr val="bg2">
                    <a:lumMod val="75000"/>
                  </a:schemeClr>
                </a:solidFill>
              </a:rPr>
              <a:t>Для получения оптических компаньонов используется вспомогательный каталог</a:t>
            </a:r>
            <a:r>
              <a:rPr lang="en-US" altLang="en-US" sz="180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en-US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Для размеченных оптических объектов находятся всевозможные пары из основного каталога.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В качестве моделей классификации используется модель случайного леса либо градиентного бустинга.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 b="1">
                <a:solidFill>
                  <a:schemeClr val="bg2">
                    <a:lumMod val="10000"/>
                  </a:schemeClr>
                </a:solidFill>
              </a:rPr>
              <a:t>Генерируются различные признаки для пар.</a:t>
            </a:r>
            <a:endParaRPr lang="ru-RU" altLang="ru-RU" sz="1800" b="1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  <a:sym typeface="+mn-ea"/>
              </a:rPr>
              <a:t>Производится перебор гиперпараметров для моделей. </a:t>
            </a:r>
            <a:endParaRPr lang="ru-RU" altLang="ru-RU" sz="1800">
              <a:solidFill>
                <a:schemeClr val="bg2">
                  <a:lumMod val="75000"/>
                </a:schemeClr>
              </a:solidFill>
              <a:sym typeface="+mn-ea"/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Модели обучаются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38200" y="1833245"/>
            <a:ext cx="3053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Оптический каталог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Вспомогательный каталог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Основной каталог</a:t>
            </a:r>
            <a:endParaRPr lang="ru-RU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4868545" y="1937385"/>
            <a:ext cx="2464435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4868545" y="2023745"/>
            <a:ext cx="2383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Обученная модель классификации пар</a:t>
            </a:r>
            <a:endParaRPr lang="ru-RU" altLang="en-US"/>
          </a:p>
        </p:txBody>
      </p:sp>
      <p:sp>
        <p:nvSpPr>
          <p:cNvPr id="28" name="Right Arrow 27"/>
          <p:cNvSpPr/>
          <p:nvPr/>
        </p:nvSpPr>
        <p:spPr>
          <a:xfrm>
            <a:off x="3995420" y="2327275"/>
            <a:ext cx="852805" cy="3149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6223000" y="3556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ru-RU"/>
              <a:t>Алгоритм поиска компаньонов -</a:t>
            </a:r>
            <a:br>
              <a:rPr lang="ru-RU"/>
            </a:br>
            <a:r>
              <a:rPr lang="ru-RU"/>
              <a:t>обучение модели 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Rounded Rectangle 8"/>
          <p:cNvSpPr/>
          <p:nvPr/>
        </p:nvSpPr>
        <p:spPr>
          <a:xfrm>
            <a:off x="7783830" y="4173220"/>
            <a:ext cx="3569970" cy="25057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83830" y="1877060"/>
            <a:ext cx="3569970" cy="2110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892415" y="2017395"/>
            <a:ext cx="346138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err="1">
                <a:ea typeface="+mn-lt"/>
                <a:cs typeface="+mn-lt"/>
                <a:sym typeface="+mn-ea"/>
              </a:rPr>
              <a:t>Random Forest</a:t>
            </a:r>
            <a:br>
              <a:rPr lang="ru-RU" sz="1600">
                <a:ea typeface="+mn-lt"/>
                <a:cs typeface="+mn-lt"/>
                <a:sym typeface="+mn-ea"/>
              </a:rPr>
            </a:br>
            <a:r>
              <a:rPr lang="ru-RU" sz="1600" b="1" err="1">
                <a:ea typeface="+mn-lt"/>
                <a:cs typeface="+mn-lt"/>
                <a:sym typeface="+mn-ea"/>
              </a:rPr>
              <a:t>criterion</a:t>
            </a:r>
            <a:r>
              <a:rPr lang="ru-RU" sz="1600" b="1">
                <a:ea typeface="+mn-lt"/>
                <a:cs typeface="+mn-lt"/>
                <a:sym typeface="+mn-ea"/>
              </a:rPr>
              <a:t>:</a:t>
            </a:r>
            <a:r>
              <a:rPr lang="ru-RU" sz="1600">
                <a:ea typeface="+mn-lt"/>
                <a:cs typeface="+mn-lt"/>
                <a:sym typeface="+mn-ea"/>
              </a:rPr>
              <a:t> [</a:t>
            </a:r>
            <a:r>
              <a:rPr lang="ru-RU" sz="1600" err="1">
                <a:ea typeface="+mn-lt"/>
                <a:cs typeface="+mn-lt"/>
                <a:sym typeface="+mn-ea"/>
              </a:rPr>
              <a:t>gini</a:t>
            </a:r>
            <a:r>
              <a:rPr lang="ru-RU" sz="1600">
                <a:ea typeface="+mn-lt"/>
                <a:cs typeface="+mn-lt"/>
                <a:sym typeface="+mn-ea"/>
              </a:rPr>
              <a:t>, </a:t>
            </a:r>
            <a:r>
              <a:rPr lang="ru-RU" sz="1600" err="1">
                <a:ea typeface="+mn-lt"/>
                <a:cs typeface="+mn-lt"/>
                <a:sym typeface="+mn-ea"/>
              </a:rPr>
              <a:t>entropy</a:t>
            </a:r>
            <a:r>
              <a:rPr lang="ru-RU" sz="1600">
                <a:ea typeface="+mn-lt"/>
                <a:cs typeface="+mn-lt"/>
                <a:sym typeface="+mn-ea"/>
              </a:rPr>
              <a:t>, </a:t>
            </a:r>
            <a:r>
              <a:rPr lang="ru-RU" sz="1600" err="1">
                <a:ea typeface="+mn-lt"/>
                <a:cs typeface="+mn-lt"/>
                <a:sym typeface="+mn-ea"/>
              </a:rPr>
              <a:t>log_loss</a:t>
            </a:r>
            <a:r>
              <a:rPr lang="ru-RU" sz="1600">
                <a:ea typeface="+mn-lt"/>
                <a:cs typeface="+mn-lt"/>
                <a:sym typeface="+mn-ea"/>
              </a:rPr>
              <a:t>]</a:t>
            </a:r>
            <a:br>
              <a:rPr lang="ru-RU" sz="1600">
                <a:ea typeface="+mn-lt"/>
                <a:cs typeface="+mn-lt"/>
                <a:sym typeface="+mn-ea"/>
              </a:rPr>
            </a:br>
            <a:r>
              <a:rPr lang="ru-RU" sz="1600" b="1" err="1">
                <a:ea typeface="+mn-lt"/>
                <a:cs typeface="+mn-lt"/>
                <a:sym typeface="+mn-ea"/>
              </a:rPr>
              <a:t>max_features</a:t>
            </a:r>
            <a:r>
              <a:rPr lang="ru-RU" sz="1600" b="1">
                <a:ea typeface="+mn-lt"/>
                <a:cs typeface="+mn-lt"/>
                <a:sym typeface="+mn-ea"/>
              </a:rPr>
              <a:t>:</a:t>
            </a:r>
            <a:r>
              <a:rPr lang="ru-RU" sz="1600">
                <a:ea typeface="+mn-lt"/>
                <a:cs typeface="+mn-lt"/>
                <a:sym typeface="+mn-ea"/>
              </a:rPr>
              <a:t> [log2, </a:t>
            </a:r>
            <a:r>
              <a:rPr lang="ru-RU" sz="1600" err="1">
                <a:ea typeface="+mn-lt"/>
                <a:cs typeface="+mn-lt"/>
                <a:sym typeface="+mn-ea"/>
              </a:rPr>
              <a:t>sqrt</a:t>
            </a:r>
            <a:r>
              <a:rPr lang="ru-RU" sz="1600">
                <a:ea typeface="+mn-lt"/>
                <a:cs typeface="+mn-lt"/>
                <a:sym typeface="+mn-ea"/>
              </a:rPr>
              <a:t>]</a:t>
            </a:r>
            <a:br>
              <a:rPr lang="ru-RU" sz="1600">
                <a:ea typeface="+mn-lt"/>
                <a:cs typeface="+mn-lt"/>
                <a:sym typeface="+mn-ea"/>
              </a:rPr>
            </a:br>
            <a:r>
              <a:rPr lang="ru-RU" sz="1600" b="1" err="1">
                <a:ea typeface="+mn-lt"/>
                <a:cs typeface="+mn-lt"/>
                <a:sym typeface="+mn-ea"/>
              </a:rPr>
              <a:t>max_depth</a:t>
            </a:r>
            <a:r>
              <a:rPr lang="ru-RU" sz="1600" b="1">
                <a:ea typeface="+mn-lt"/>
                <a:cs typeface="+mn-lt"/>
                <a:sym typeface="+mn-ea"/>
              </a:rPr>
              <a:t>:</a:t>
            </a:r>
            <a:r>
              <a:rPr lang="ru-RU" sz="1600">
                <a:ea typeface="+mn-lt"/>
                <a:cs typeface="+mn-lt"/>
                <a:sym typeface="+mn-ea"/>
              </a:rPr>
              <a:t> </a:t>
            </a:r>
            <a:r>
              <a:rPr lang="ru-RU" sz="1600" err="1">
                <a:ea typeface="+mn-lt"/>
                <a:cs typeface="+mn-lt"/>
                <a:sym typeface="+mn-ea"/>
              </a:rPr>
              <a:t>uniform_int</a:t>
            </a:r>
            <a:r>
              <a:rPr lang="ru-RU" sz="1600">
                <a:ea typeface="+mn-lt"/>
                <a:cs typeface="+mn-lt"/>
                <a:sym typeface="+mn-ea"/>
              </a:rPr>
              <a:t>(1,20)</a:t>
            </a:r>
            <a:br>
              <a:rPr lang="ru-RU" sz="1600">
                <a:ea typeface="+mn-lt"/>
                <a:cs typeface="+mn-lt"/>
                <a:sym typeface="+mn-ea"/>
              </a:rPr>
            </a:br>
            <a:r>
              <a:rPr lang="ru-RU" sz="1600" b="1" err="1">
                <a:ea typeface="+mn-lt"/>
                <a:cs typeface="+mn-lt"/>
                <a:sym typeface="+mn-ea"/>
              </a:rPr>
              <a:t>min_samples_split</a:t>
            </a:r>
            <a:r>
              <a:rPr lang="ru-RU" sz="1600" b="1">
                <a:ea typeface="+mn-lt"/>
                <a:cs typeface="+mn-lt"/>
                <a:sym typeface="+mn-ea"/>
              </a:rPr>
              <a:t>:</a:t>
            </a:r>
            <a:r>
              <a:rPr lang="ru-RU" sz="1600">
                <a:ea typeface="+mn-lt"/>
                <a:cs typeface="+mn-lt"/>
                <a:sym typeface="+mn-ea"/>
              </a:rPr>
              <a:t> </a:t>
            </a:r>
            <a:r>
              <a:rPr lang="ru-RU" sz="1600" err="1">
                <a:ea typeface="+mn-lt"/>
                <a:cs typeface="+mn-lt"/>
                <a:sym typeface="+mn-ea"/>
              </a:rPr>
              <a:t>uniform_int</a:t>
            </a:r>
            <a:r>
              <a:rPr lang="ru-RU" sz="1600">
                <a:ea typeface="+mn-lt"/>
                <a:cs typeface="+mn-lt"/>
                <a:sym typeface="+mn-ea"/>
              </a:rPr>
              <a:t>(1,20)</a:t>
            </a:r>
            <a:br>
              <a:rPr lang="ru-RU" sz="1600">
                <a:ea typeface="+mn-lt"/>
                <a:cs typeface="+mn-lt"/>
                <a:sym typeface="+mn-ea"/>
              </a:rPr>
            </a:br>
            <a:r>
              <a:rPr lang="ru-RU" sz="1600" b="1" err="1">
                <a:ea typeface="+mn-lt"/>
                <a:cs typeface="+mn-lt"/>
                <a:sym typeface="+mn-ea"/>
              </a:rPr>
              <a:t>min_samples_leaf</a:t>
            </a:r>
            <a:r>
              <a:rPr lang="ru-RU" sz="1600" b="1">
                <a:ea typeface="+mn-lt"/>
                <a:cs typeface="+mn-lt"/>
                <a:sym typeface="+mn-ea"/>
              </a:rPr>
              <a:t>:</a:t>
            </a:r>
            <a:r>
              <a:rPr lang="ru-RU" sz="1600">
                <a:ea typeface="+mn-lt"/>
                <a:cs typeface="+mn-lt"/>
                <a:sym typeface="+mn-ea"/>
              </a:rPr>
              <a:t> </a:t>
            </a:r>
            <a:r>
              <a:rPr lang="ru-RU" sz="1600" err="1">
                <a:ea typeface="+mn-lt"/>
                <a:cs typeface="+mn-lt"/>
                <a:sym typeface="+mn-ea"/>
              </a:rPr>
              <a:t>uniform_int</a:t>
            </a:r>
            <a:r>
              <a:rPr lang="ru-RU" sz="1600">
                <a:ea typeface="+mn-lt"/>
                <a:cs typeface="+mn-lt"/>
                <a:sym typeface="+mn-ea"/>
              </a:rPr>
              <a:t>(1,20)</a:t>
            </a:r>
            <a:br>
              <a:rPr lang="ru-RU" sz="1600">
                <a:ea typeface="+mn-lt"/>
                <a:cs typeface="+mn-lt"/>
                <a:sym typeface="+mn-ea"/>
              </a:rPr>
            </a:br>
            <a:r>
              <a:rPr lang="ru-RU" sz="1600" b="1" err="1">
                <a:ea typeface="+mn-lt"/>
                <a:cs typeface="+mn-lt"/>
                <a:sym typeface="+mn-ea"/>
              </a:rPr>
              <a:t>bootstrap</a:t>
            </a:r>
            <a:r>
              <a:rPr lang="ru-RU" sz="1600" b="1">
                <a:ea typeface="+mn-lt"/>
                <a:cs typeface="+mn-lt"/>
                <a:sym typeface="+mn-ea"/>
              </a:rPr>
              <a:t>:</a:t>
            </a:r>
            <a:r>
              <a:rPr lang="ru-RU" sz="1600">
                <a:ea typeface="+mn-lt"/>
                <a:cs typeface="+mn-lt"/>
                <a:sym typeface="+mn-ea"/>
              </a:rPr>
              <a:t> [True, </a:t>
            </a:r>
            <a:r>
              <a:rPr lang="ru-RU" sz="1600" err="1">
                <a:ea typeface="+mn-lt"/>
                <a:cs typeface="+mn-lt"/>
                <a:sym typeface="+mn-ea"/>
              </a:rPr>
              <a:t>False</a:t>
            </a:r>
            <a:r>
              <a:rPr lang="ru-RU" sz="1600">
                <a:ea typeface="+mn-lt"/>
                <a:cs typeface="+mn-lt"/>
                <a:sym typeface="+mn-ea"/>
              </a:rPr>
              <a:t>]</a:t>
            </a:r>
            <a:endParaRPr lang="ru-RU" altLang="en-US" sz="1600">
              <a:ea typeface="+mn-lt"/>
              <a:cs typeface="+mn-lt"/>
              <a:sym typeface="+mn-ea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4"/>
          <p:cNvSpPr txBox="1"/>
          <p:nvPr/>
        </p:nvSpPr>
        <p:spPr>
          <a:xfrm>
            <a:off x="7892415" y="4220210"/>
            <a:ext cx="3461385" cy="3353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 algn="l"/>
            <a:r>
              <a:rPr lang="ru-RU" sz="2000" b="1" err="1">
                <a:cs typeface="Calibri" panose="020F0502020204030204"/>
              </a:rPr>
              <a:t>Catboost</a:t>
            </a:r>
            <a:endParaRPr lang="ru-RU" sz="2000" b="1">
              <a:cs typeface="Calibri" panose="020F0502020204030204"/>
            </a:endParaRPr>
          </a:p>
          <a:p>
            <a:r>
              <a:rPr lang="ru-RU" sz="1600" b="1" err="1">
                <a:ea typeface="+mn-lt"/>
                <a:cs typeface="+mn-lt"/>
              </a:rPr>
              <a:t>Depth</a:t>
            </a:r>
            <a:r>
              <a:rPr lang="ru-RU" sz="1600" b="1">
                <a:ea typeface="+mn-lt"/>
                <a:cs typeface="+mn-lt"/>
              </a:rPr>
              <a:t>:</a:t>
            </a:r>
            <a:r>
              <a:rPr lang="ru-RU" sz="160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uniform_int</a:t>
            </a:r>
            <a:r>
              <a:rPr lang="ru-RU" sz="1600">
                <a:ea typeface="+mn-lt"/>
                <a:cs typeface="+mn-lt"/>
              </a:rPr>
              <a:t>(4,12)</a:t>
            </a:r>
            <a:br>
              <a:rPr lang="ru-RU" sz="1600">
                <a:ea typeface="+mn-lt"/>
                <a:cs typeface="+mn-lt"/>
              </a:rPr>
            </a:br>
            <a:r>
              <a:rPr lang="ru-RU" sz="1600" b="1" err="1">
                <a:ea typeface="+mn-lt"/>
                <a:cs typeface="+mn-lt"/>
              </a:rPr>
              <a:t>random_strength</a:t>
            </a:r>
            <a:r>
              <a:rPr lang="ru-RU" sz="1600" b="1">
                <a:ea typeface="+mn-lt"/>
                <a:cs typeface="+mn-lt"/>
              </a:rPr>
              <a:t>:</a:t>
            </a:r>
            <a:r>
              <a:rPr lang="ru-RU" sz="160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uniform_int</a:t>
            </a:r>
            <a:r>
              <a:rPr lang="ru-RU" sz="1600">
                <a:ea typeface="+mn-lt"/>
                <a:cs typeface="+mn-lt"/>
              </a:rPr>
              <a:t>(1,20)</a:t>
            </a:r>
            <a:br>
              <a:rPr lang="ru-RU" sz="1600">
                <a:ea typeface="+mn-lt"/>
                <a:cs typeface="+mn-lt"/>
              </a:rPr>
            </a:br>
            <a:r>
              <a:rPr lang="ru-RU" sz="1600" b="1" err="1">
                <a:ea typeface="+mn-lt"/>
                <a:cs typeface="+mn-lt"/>
              </a:rPr>
              <a:t>learning_rate</a:t>
            </a:r>
            <a:r>
              <a:rPr lang="ru-RU" sz="1600" b="1">
                <a:ea typeface="+mn-lt"/>
                <a:cs typeface="+mn-lt"/>
              </a:rPr>
              <a:t>:</a:t>
            </a:r>
            <a:r>
              <a:rPr lang="ru-RU" sz="160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logspace</a:t>
            </a:r>
            <a:r>
              <a:rPr lang="ru-RU" sz="1600">
                <a:ea typeface="+mn-lt"/>
                <a:cs typeface="+mn-lt"/>
              </a:rPr>
              <a:t>(1e-5,1)</a:t>
            </a:r>
            <a:br>
              <a:rPr lang="ru-RU" sz="1600">
                <a:ea typeface="+mn-lt"/>
                <a:cs typeface="+mn-lt"/>
              </a:rPr>
            </a:br>
            <a:r>
              <a:rPr lang="ru-RU" sz="1600" b="1" err="1">
                <a:ea typeface="+mn-lt"/>
                <a:cs typeface="+mn-lt"/>
              </a:rPr>
              <a:t>bagging_temperature</a:t>
            </a:r>
            <a:r>
              <a:rPr lang="ru-RU" sz="1600" b="1">
                <a:ea typeface="+mn-lt"/>
                <a:cs typeface="+mn-lt"/>
              </a:rPr>
              <a:t>:</a:t>
            </a:r>
            <a:r>
              <a:rPr lang="ru-RU" sz="160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uniform</a:t>
            </a:r>
            <a:r>
              <a:rPr lang="ru-RU" sz="1600">
                <a:ea typeface="+mn-lt"/>
                <a:cs typeface="+mn-lt"/>
              </a:rPr>
              <a:t>(0,1)</a:t>
            </a:r>
            <a:br>
              <a:rPr lang="ru-RU" sz="1600">
                <a:ea typeface="+mn-lt"/>
                <a:cs typeface="+mn-lt"/>
              </a:rPr>
            </a:br>
            <a:r>
              <a:rPr lang="ru-RU" sz="1600" b="1" err="1">
                <a:ea typeface="+mn-lt"/>
                <a:cs typeface="+mn-lt"/>
              </a:rPr>
              <a:t>score_function</a:t>
            </a:r>
            <a:r>
              <a:rPr lang="ru-RU" sz="1600" b="1">
                <a:ea typeface="+mn-lt"/>
                <a:cs typeface="+mn-lt"/>
              </a:rPr>
              <a:t>:</a:t>
            </a:r>
            <a:r>
              <a:rPr lang="ru-RU" sz="1600">
                <a:ea typeface="+mn-lt"/>
                <a:cs typeface="+mn-lt"/>
              </a:rPr>
              <a:t> [L2, NewtonL2,</a:t>
            </a:r>
            <a:br>
              <a:rPr lang="ru-RU" sz="1600">
                <a:ea typeface="+mn-lt"/>
                <a:cs typeface="+mn-lt"/>
              </a:rPr>
            </a:br>
            <a:r>
              <a:rPr lang="ru-RU" sz="1600" err="1">
                <a:ea typeface="+mn-lt"/>
                <a:cs typeface="+mn-lt"/>
              </a:rPr>
              <a:t>NewtonCosine</a:t>
            </a:r>
            <a:r>
              <a:rPr lang="ru-RU" sz="1600">
                <a:ea typeface="+mn-lt"/>
                <a:cs typeface="+mn-lt"/>
              </a:rPr>
              <a:t>, </a:t>
            </a:r>
            <a:r>
              <a:rPr lang="ru-RU" sz="1600" err="1">
                <a:ea typeface="+mn-lt"/>
                <a:cs typeface="+mn-lt"/>
              </a:rPr>
              <a:t>Cosine</a:t>
            </a:r>
            <a:r>
              <a:rPr lang="ru-RU" sz="1600">
                <a:ea typeface="+mn-lt"/>
                <a:cs typeface="+mn-lt"/>
              </a:rPr>
              <a:t>]</a:t>
            </a:r>
            <a:br>
              <a:rPr lang="ru-RU" sz="1600">
                <a:ea typeface="+mn-lt"/>
                <a:cs typeface="+mn-lt"/>
              </a:rPr>
            </a:br>
            <a:r>
              <a:rPr lang="ru-RU" sz="1600" b="1" err="1">
                <a:ea typeface="+mn-lt"/>
                <a:cs typeface="+mn-lt"/>
              </a:rPr>
              <a:t>leaf_estimation_backtracking</a:t>
            </a:r>
            <a:r>
              <a:rPr lang="ru-RU" sz="1600" b="1">
                <a:ea typeface="+mn-lt"/>
                <a:cs typeface="+mn-lt"/>
              </a:rPr>
              <a:t>:</a:t>
            </a:r>
            <a:r>
              <a:rPr lang="ru-RU" sz="1600">
                <a:ea typeface="+mn-lt"/>
                <a:cs typeface="+mn-lt"/>
              </a:rPr>
              <a:t> [</a:t>
            </a:r>
            <a:r>
              <a:rPr lang="ru-RU" sz="1600" err="1">
                <a:ea typeface="+mn-lt"/>
                <a:cs typeface="+mn-lt"/>
              </a:rPr>
              <a:t>AnyImprovement</a:t>
            </a:r>
            <a:r>
              <a:rPr lang="ru-RU" sz="1600">
                <a:ea typeface="+mn-lt"/>
                <a:cs typeface="+mn-lt"/>
              </a:rPr>
              <a:t>, </a:t>
            </a:r>
            <a:r>
              <a:rPr lang="ru-RU" sz="1600" err="1">
                <a:ea typeface="+mn-lt"/>
                <a:cs typeface="+mn-lt"/>
              </a:rPr>
              <a:t>Armijo</a:t>
            </a:r>
            <a:r>
              <a:rPr lang="ru-RU" sz="1600">
                <a:ea typeface="+mn-lt"/>
                <a:cs typeface="+mn-lt"/>
              </a:rPr>
              <a:t>]</a:t>
            </a:r>
            <a:endParaRPr lang="ru-RU" sz="1600">
              <a:cs typeface="Calibri" panose="020F0502020204030204"/>
            </a:endParaRPr>
          </a:p>
          <a:p>
            <a:br>
              <a:rPr lang="en-US"/>
            </a:br>
            <a:endParaRPr lang="en-US"/>
          </a:p>
          <a:p>
            <a:endParaRPr lang="ru-RU" sz="2800" b="1">
              <a:cs typeface="Calibri" panose="020F0502020204030204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0575" y="1779905"/>
            <a:ext cx="3204845" cy="14103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3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6223000" y="3556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Content Placeholder 23"/>
          <p:cNvSpPr>
            <a:spLocks noGrp="1"/>
          </p:cNvSpPr>
          <p:nvPr/>
        </p:nvSpPr>
        <p:spPr>
          <a:xfrm>
            <a:off x="1061085" y="3429000"/>
            <a:ext cx="5962015" cy="3032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800">
                <a:solidFill>
                  <a:schemeClr val="bg2">
                    <a:lumMod val="75000"/>
                  </a:schemeClr>
                </a:solidFill>
              </a:rPr>
              <a:t>Для получения оптических компаньонов используется вспомогательный каталог</a:t>
            </a:r>
            <a:r>
              <a:rPr lang="en-US" altLang="en-US" sz="180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en-US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Для размеченных оптических объектов находятся всевозможные пары из основного каталога.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В качестве моделей классификации используется модель случайного леса либо градиентного бустинга.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Генерируются различные признаки для пар.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 b="1">
                <a:solidFill>
                  <a:schemeClr val="bg2">
                    <a:lumMod val="10000"/>
                  </a:schemeClr>
                </a:solidFill>
                <a:sym typeface="+mn-ea"/>
              </a:rPr>
              <a:t>Производится перебор гиперпараметров для моделей.</a:t>
            </a:r>
            <a:r>
              <a:rPr lang="ru-RU" altLang="ru-RU" sz="1800">
                <a:solidFill>
                  <a:schemeClr val="bg2">
                    <a:lumMod val="75000"/>
                  </a:schemeClr>
                </a:solidFill>
                <a:sym typeface="+mn-ea"/>
              </a:rPr>
              <a:t> </a:t>
            </a:r>
            <a:endParaRPr lang="ru-RU" altLang="ru-RU" sz="1800">
              <a:solidFill>
                <a:schemeClr val="bg2">
                  <a:lumMod val="75000"/>
                </a:schemeClr>
              </a:solidFill>
              <a:sym typeface="+mn-ea"/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Модели обучаются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38200" y="1833245"/>
            <a:ext cx="3053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Оптический каталог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Вспомогательный каталог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Основной каталог</a:t>
            </a:r>
            <a:endParaRPr lang="ru-RU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4868545" y="1937385"/>
            <a:ext cx="2464435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4868545" y="2023745"/>
            <a:ext cx="2383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Обученная модель классификации пар</a:t>
            </a:r>
            <a:endParaRPr lang="ru-RU" altLang="en-US"/>
          </a:p>
        </p:txBody>
      </p:sp>
      <p:sp>
        <p:nvSpPr>
          <p:cNvPr id="28" name="Right Arrow 27"/>
          <p:cNvSpPr/>
          <p:nvPr/>
        </p:nvSpPr>
        <p:spPr>
          <a:xfrm>
            <a:off x="3995420" y="2327275"/>
            <a:ext cx="852805" cy="3149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6350000" y="3683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ru-RU"/>
              <a:t>Алгоритм поиска компаньонов -</a:t>
            </a:r>
            <a:br>
              <a:rPr lang="ru-RU"/>
            </a:br>
            <a:r>
              <a:rPr lang="ru-RU"/>
              <a:t>обучение модели </a:t>
            </a:r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Rounded Rectangle 8"/>
          <p:cNvSpPr/>
          <p:nvPr/>
        </p:nvSpPr>
        <p:spPr>
          <a:xfrm>
            <a:off x="7838440" y="2945765"/>
            <a:ext cx="3569970" cy="22726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4"/>
          <p:cNvSpPr txBox="1"/>
          <p:nvPr/>
        </p:nvSpPr>
        <p:spPr>
          <a:xfrm>
            <a:off x="7838440" y="3032760"/>
            <a:ext cx="3461385" cy="27381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ru-RU"/>
              <a:t>Случайный лес обучался на 1000 деревьях</a:t>
            </a:r>
            <a:endParaRPr lang="ru-RU"/>
          </a:p>
          <a:p>
            <a:endParaRPr lang="ru-RU"/>
          </a:p>
          <a:p>
            <a:r>
              <a:rPr lang="ru-RU"/>
              <a:t>Градиентный бустинг обучался до прекращения улучшения метрики </a:t>
            </a:r>
            <a:r>
              <a:rPr lang="en-US"/>
              <a:t>roc_auc </a:t>
            </a:r>
            <a:r>
              <a:rPr lang="ru-RU"/>
              <a:t>на валидационной выборке</a:t>
            </a:r>
            <a:br>
              <a:rPr lang="en-US"/>
            </a:br>
            <a:endParaRPr lang="en-US"/>
          </a:p>
          <a:p>
            <a:endParaRPr lang="ru-RU" sz="2800" b="1">
              <a:cs typeface="Calibri" panose="020F0502020204030204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0575" y="1779905"/>
            <a:ext cx="3204845" cy="14103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3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6223000" y="3556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Content Placeholder 23"/>
          <p:cNvSpPr>
            <a:spLocks noGrp="1"/>
          </p:cNvSpPr>
          <p:nvPr/>
        </p:nvSpPr>
        <p:spPr>
          <a:xfrm>
            <a:off x="1061085" y="3429000"/>
            <a:ext cx="5962015" cy="3032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800">
                <a:solidFill>
                  <a:schemeClr val="bg2">
                    <a:lumMod val="75000"/>
                  </a:schemeClr>
                </a:solidFill>
              </a:rPr>
              <a:t>Для получения оптических компаньонов используется вспомогательный каталог</a:t>
            </a:r>
            <a:r>
              <a:rPr lang="en-US" altLang="en-US" sz="180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en-US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Для размеченных оптических объектов находятся всевозможные пары из основного каталога.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В качестве моделей классификации используется модель случайного леса либо градиентного бустинга.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</a:rPr>
              <a:t>Генерируются различные признаки для пар.</a:t>
            </a:r>
            <a:endParaRPr lang="ru-RU" altLang="ru-RU" sz="18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ru-RU" sz="1800">
                <a:solidFill>
                  <a:schemeClr val="bg2">
                    <a:lumMod val="75000"/>
                  </a:schemeClr>
                </a:solidFill>
                <a:sym typeface="+mn-ea"/>
              </a:rPr>
              <a:t>Производится перебор гиперпараметров для моделей. </a:t>
            </a:r>
            <a:endParaRPr lang="ru-RU" altLang="ru-RU" sz="1800">
              <a:solidFill>
                <a:schemeClr val="bg2">
                  <a:lumMod val="75000"/>
                </a:schemeClr>
              </a:solidFill>
              <a:sym typeface="+mn-ea"/>
            </a:endParaRPr>
          </a:p>
          <a:p>
            <a:r>
              <a:rPr lang="ru-RU" altLang="ru-RU" sz="1800" b="1">
                <a:solidFill>
                  <a:schemeClr val="bg2">
                    <a:lumMod val="10000"/>
                  </a:schemeClr>
                </a:solidFill>
              </a:rPr>
              <a:t>Модели обучаются</a:t>
            </a:r>
            <a:endParaRPr lang="ru-RU" altLang="ru-RU" sz="18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38200" y="1833245"/>
            <a:ext cx="3053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Оптический каталог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Вспомогательный каталог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Основной каталог</a:t>
            </a:r>
            <a:endParaRPr lang="ru-RU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4868545" y="1937385"/>
            <a:ext cx="2464435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4868545" y="2023745"/>
            <a:ext cx="2383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Обученная модель классификации пар</a:t>
            </a:r>
            <a:endParaRPr lang="ru-RU" altLang="en-US"/>
          </a:p>
        </p:txBody>
      </p:sp>
      <p:sp>
        <p:nvSpPr>
          <p:cNvPr id="28" name="Right Arrow 27"/>
          <p:cNvSpPr/>
          <p:nvPr/>
        </p:nvSpPr>
        <p:spPr>
          <a:xfrm>
            <a:off x="3995420" y="2327275"/>
            <a:ext cx="852805" cy="3149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6350000" y="3683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ru-RU"/>
              <a:t>Алгоритм поиска компаньонов -</a:t>
            </a:r>
            <a:br>
              <a:rPr lang="ru-RU"/>
            </a:br>
            <a:r>
              <a:rPr lang="ru-RU"/>
              <a:t>обучение модели </a:t>
            </a:r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/>
              <a:t>Применение модели -</a:t>
            </a:r>
            <a:br>
              <a:rPr lang="ru-RU"/>
            </a:br>
            <a:r>
              <a:rPr lang="ru-RU"/>
              <a:t>поиска компаньонов</a:t>
            </a:r>
            <a:endParaRPr lang="ru-RU"/>
          </a:p>
        </p:txBody>
      </p:sp>
      <p:sp>
        <p:nvSpPr>
          <p:cNvPr id="7" name="Content Placeholder 6"/>
          <p:cNvSpPr/>
          <p:nvPr>
            <p:ph sz="half" idx="1"/>
          </p:nvPr>
        </p:nvSpPr>
        <p:spPr>
          <a:xfrm>
            <a:off x="1588770" y="2110105"/>
            <a:ext cx="5882640" cy="436118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ru-RU" altLang="en-US"/>
              <a:t>Рассматриваем случай, когда у рентгеновского источника может быть только один компаньон (или не быть).</a:t>
            </a:r>
            <a:endParaRPr lang="ru-RU" altLang="en-US"/>
          </a:p>
          <a:p>
            <a:r>
              <a:rPr lang="ru-RU" altLang="en-US"/>
              <a:t>Модель оценивает каждую пару независимо</a:t>
            </a:r>
            <a:endParaRPr lang="ru-RU" altLang="en-US"/>
          </a:p>
          <a:p>
            <a:r>
              <a:rPr lang="ru-RU" altLang="en-US"/>
              <a:t>Для одного рентгеновского источника может быть множество пар в наборе.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Учитывая этот факт, производится нормировка вероятностей.</a:t>
            </a:r>
            <a:endParaRPr lang="ru-RU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en-US"/>
              <a:t>P_i - </a:t>
            </a:r>
            <a:r>
              <a:rPr lang="ru-RU" altLang="en-US"/>
              <a:t>вероятность отождествления с учетом окружения</a:t>
            </a:r>
            <a:endParaRPr lang="ru-RU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en-US"/>
              <a:t>P_0 - </a:t>
            </a:r>
            <a:r>
              <a:rPr lang="ru-RU" altLang="en-US"/>
              <a:t>вероятность отсутствия отождествления</a:t>
            </a:r>
            <a:endParaRPr lang="ru-RU" altLang="en-US"/>
          </a:p>
        </p:txBody>
      </p:sp>
      <p:pic>
        <p:nvPicPr>
          <p:cNvPr id="8" name="Рисунок 4" descr="Изображение выглядит как диаграмма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570" y="2469515"/>
            <a:ext cx="3999230" cy="1333500"/>
          </a:xfrm>
          <a:prstGeom prst="rect">
            <a:avLst/>
          </a:prstGeom>
          <a:effectLst/>
        </p:spPr>
      </p:pic>
      <p:pic>
        <p:nvPicPr>
          <p:cNvPr id="9" name="Рисунок 5" descr="Изображение выглядит как текст, часы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235" y="4318635"/>
            <a:ext cx="3122295" cy="11601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Результаты задачи поиска компаньонов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17825"/>
            <a:ext cx="3263265" cy="21361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ru-RU" altLang="en-US"/>
              <a:t>Случайный лес</a:t>
            </a:r>
            <a:r>
              <a:rPr lang="en-US" altLang="en-US"/>
              <a:t>:</a:t>
            </a:r>
            <a:endParaRPr lang="ru-RU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ru-RU"/>
              <a:t>ROC_AUC = </a:t>
            </a:r>
            <a:r>
              <a:rPr lang="ru-RU" altLang="en-US"/>
              <a:t>0.987</a:t>
            </a:r>
            <a:endParaRPr lang="ru-RU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ru-RU"/>
              <a:t>Recall = 0.9 </a:t>
            </a:r>
            <a:endParaRPr lang="en-US" altLang="ru-RU"/>
          </a:p>
          <a:p>
            <a:pPr>
              <a:buFont typeface="Wingdings" panose="05000000000000000000" charset="0"/>
              <a:buChar char="Ø"/>
            </a:pPr>
            <a:r>
              <a:rPr lang="en-US" altLang="ru-RU"/>
              <a:t>Precision = 0.968</a:t>
            </a:r>
            <a:endParaRPr lang="en-US" alt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4190" y="2917825"/>
            <a:ext cx="3562985" cy="21361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ru-RU"/>
              <a:t>Градиентный бустинг</a:t>
            </a:r>
            <a:r>
              <a:rPr lang="en-US" altLang="ru-RU"/>
              <a:t>:</a:t>
            </a:r>
            <a:endParaRPr lang="en-US" altLang="ru-RU"/>
          </a:p>
          <a:p>
            <a:pPr>
              <a:buFont typeface="Wingdings" panose="05000000000000000000" charset="0"/>
              <a:buChar char="Ø"/>
            </a:pPr>
            <a:r>
              <a:rPr lang="en-US" altLang="ru-RU">
                <a:sym typeface="+mn-ea"/>
              </a:rPr>
              <a:t>ROC_AUC = </a:t>
            </a:r>
            <a:r>
              <a:rPr lang="ru-RU" altLang="en-US" b="1">
                <a:sym typeface="+mn-ea"/>
              </a:rPr>
              <a:t>0.9</a:t>
            </a:r>
            <a:r>
              <a:rPr lang="en-US" altLang="ru-RU" b="1">
                <a:sym typeface="+mn-ea"/>
              </a:rPr>
              <a:t>90</a:t>
            </a:r>
            <a:endParaRPr lang="ru-RU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ru-RU">
                <a:sym typeface="+mn-ea"/>
              </a:rPr>
              <a:t>Recall = 0.9 </a:t>
            </a:r>
            <a:endParaRPr lang="en-US" altLang="ru-RU"/>
          </a:p>
          <a:p>
            <a:pPr>
              <a:buFont typeface="Wingdings" panose="05000000000000000000" charset="0"/>
              <a:buChar char="Ø"/>
            </a:pPr>
            <a:r>
              <a:rPr lang="en-US" altLang="ru-RU">
                <a:sym typeface="+mn-ea"/>
              </a:rPr>
              <a:t>Precision = </a:t>
            </a:r>
            <a:r>
              <a:rPr lang="en-US" altLang="ru-RU" b="1">
                <a:sym typeface="+mn-ea"/>
              </a:rPr>
              <a:t>0.97</a:t>
            </a:r>
            <a:endParaRPr lang="en-US" altLang="ru-RU" b="1"/>
          </a:p>
          <a:p>
            <a:pPr marL="0" indent="0">
              <a:buNone/>
            </a:pPr>
            <a:endParaRPr lang="ru-RU"/>
          </a:p>
          <a:p>
            <a:pPr>
              <a:buFont typeface="Wingdings" panose="05000000000000000000" charset="0"/>
              <a:buChar char="Ø"/>
            </a:pPr>
            <a:endParaRPr lang="ru-RU"/>
          </a:p>
        </p:txBody>
      </p:sp>
      <p:sp>
        <p:nvSpPr>
          <p:cNvPr id="5" name="Text Box 4"/>
          <p:cNvSpPr txBox="1"/>
          <p:nvPr/>
        </p:nvSpPr>
        <p:spPr>
          <a:xfrm>
            <a:off x="1283335" y="1691005"/>
            <a:ext cx="9624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sym typeface="+mn-ea"/>
              </a:rPr>
              <a:t>Результаты оценки точности на каталоге </a:t>
            </a:r>
            <a:r>
              <a:rPr lang="en-US" altLang="en-US" sz="2800">
                <a:sym typeface="+mn-ea"/>
              </a:rPr>
              <a:t>4XMM </a:t>
            </a:r>
            <a:r>
              <a:rPr lang="ru-RU" altLang="en-US" sz="2800">
                <a:sym typeface="+mn-ea"/>
              </a:rPr>
              <a:t>и </a:t>
            </a:r>
            <a:r>
              <a:rPr lang="en-US" altLang="en-US" sz="2800">
                <a:sym typeface="+mn-ea"/>
              </a:rPr>
              <a:t>PS1</a:t>
            </a:r>
            <a:r>
              <a:rPr lang="ru-RU" altLang="en-US" sz="2800">
                <a:sym typeface="+mn-ea"/>
              </a:rPr>
              <a:t>.</a:t>
            </a:r>
            <a:endParaRPr lang="ru-RU" altLang="en-US" sz="2800">
              <a:sym typeface="+mn-ea"/>
            </a:endParaRPr>
          </a:p>
          <a:p>
            <a:pPr algn="ctr"/>
            <a:r>
              <a:rPr lang="ru-RU" altLang="en-US" sz="2800">
                <a:sym typeface="+mn-ea"/>
              </a:rPr>
              <a:t>В качестве вспомогательного каталога использовался </a:t>
            </a:r>
            <a:r>
              <a:rPr lang="en-US" altLang="en-US" sz="2800">
                <a:sym typeface="+mn-ea"/>
              </a:rPr>
              <a:t>CXC2:</a:t>
            </a:r>
            <a:endParaRPr lang="en-US" altLang="en-US" sz="2800"/>
          </a:p>
          <a:p>
            <a:pPr algn="ctr"/>
            <a:endParaRPr lang="en-US" altLang="en-US" sz="2800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8416925" y="2917825"/>
            <a:ext cx="3370580" cy="2136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ru-RU"/>
              <a:t>NWAY:</a:t>
            </a:r>
            <a:endParaRPr lang="en-US" altLang="ru-RU"/>
          </a:p>
          <a:p>
            <a:pPr>
              <a:buFont typeface="Wingdings" panose="05000000000000000000" charset="0"/>
              <a:buChar char="Ø"/>
            </a:pPr>
            <a:r>
              <a:rPr lang="en-US" altLang="ru-RU">
                <a:sym typeface="+mn-ea"/>
              </a:rPr>
              <a:t>ROC_AUC = </a:t>
            </a:r>
            <a:r>
              <a:rPr lang="ru-RU" altLang="en-US">
                <a:sym typeface="+mn-ea"/>
              </a:rPr>
              <a:t>0.9</a:t>
            </a:r>
            <a:r>
              <a:rPr lang="en-US" altLang="ru-RU">
                <a:sym typeface="+mn-ea"/>
              </a:rPr>
              <a:t>54</a:t>
            </a:r>
            <a:endParaRPr lang="ru-RU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ru-RU">
                <a:sym typeface="+mn-ea"/>
              </a:rPr>
              <a:t>Recall = 0.9 </a:t>
            </a:r>
            <a:endParaRPr lang="en-US" altLang="ru-RU"/>
          </a:p>
          <a:p>
            <a:pPr>
              <a:buFont typeface="Wingdings" panose="05000000000000000000" charset="0"/>
              <a:buChar char="Ø"/>
            </a:pPr>
            <a:r>
              <a:rPr lang="en-US" altLang="ru-RU">
                <a:sym typeface="+mn-ea"/>
              </a:rPr>
              <a:t>Precision = 0.871</a:t>
            </a:r>
            <a:endParaRPr lang="en-US" altLang="ru-RU"/>
          </a:p>
          <a:p>
            <a:pPr marL="0" indent="0">
              <a:buNone/>
            </a:pPr>
            <a:endParaRPr lang="ru-RU"/>
          </a:p>
          <a:p>
            <a:pPr>
              <a:buFont typeface="Wingdings" panose="05000000000000000000" charset="0"/>
              <a:buChar char="Ø"/>
            </a:pPr>
            <a:endParaRPr lang="ru-RU"/>
          </a:p>
        </p:txBody>
      </p:sp>
      <p:sp>
        <p:nvSpPr>
          <p:cNvPr id="8" name="Text Box 7"/>
          <p:cNvSpPr txBox="1"/>
          <p:nvPr/>
        </p:nvSpPr>
        <p:spPr>
          <a:xfrm>
            <a:off x="199390" y="5628640"/>
            <a:ext cx="11779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sz="2000"/>
              <a:t>*порог по </a:t>
            </a:r>
            <a:r>
              <a:rPr lang="en-US" sz="2000"/>
              <a:t>recall </a:t>
            </a:r>
            <a:r>
              <a:rPr lang="ru-RU" sz="2000"/>
              <a:t>брался как 0.9</a:t>
            </a:r>
            <a:endParaRPr lang="ru-RU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7434580" y="2327910"/>
            <a:ext cx="3813810" cy="17449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Алгоритм классификации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46450"/>
            <a:ext cx="5313680" cy="2988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 lnSpcReduction="10000"/>
          </a:bodyPr>
          <a:p>
            <a:r>
              <a:rPr lang="ru-RU" altLang="en-US" b="1"/>
              <a:t>Получение классов источников.</a:t>
            </a:r>
            <a:endParaRPr lang="en-US" altLang="en-US" b="1"/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Объединение с </a:t>
            </a:r>
            <a:r>
              <a:rPr lang="ru-RU">
                <a:solidFill>
                  <a:schemeClr val="bg2">
                    <a:lumMod val="75000"/>
                  </a:schemeClr>
                </a:solidFill>
              </a:rPr>
              <a:t>основным каталогом</a:t>
            </a:r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Выбор моделей 3-х классовой классификации.</a:t>
            </a:r>
            <a:endParaRPr lang="ru-RU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Генерация признаков.</a:t>
            </a:r>
            <a:endParaRPr lang="ru-RU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Обучение модели</a:t>
            </a:r>
            <a:r>
              <a:rPr lang="en-US" altLang="ru-RU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590155" y="2449830"/>
            <a:ext cx="37636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Для каталога </a:t>
            </a:r>
            <a:r>
              <a:rPr lang="en-US" altLang="en-US"/>
              <a:t>DESI LIS </a:t>
            </a:r>
            <a:r>
              <a:rPr lang="ru-RU" altLang="en-US"/>
              <a:t>существует</a:t>
            </a:r>
            <a:r>
              <a:rPr lang="ru-RU" altLang="en-US"/>
              <a:t> разметка для 2 451 325</a:t>
            </a:r>
            <a:r>
              <a:rPr lang="en-US" altLang="en-US"/>
              <a:t> </a:t>
            </a:r>
            <a:r>
              <a:rPr lang="ru-RU" altLang="en-US"/>
              <a:t>источников: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115</a:t>
            </a:r>
            <a:r>
              <a:rPr lang="en-US" altLang="ru-RU"/>
              <a:t> </a:t>
            </a:r>
            <a:r>
              <a:rPr lang="ru-RU" altLang="en-US"/>
              <a:t>964</a:t>
            </a:r>
            <a:r>
              <a:rPr lang="en-US" altLang="en-US"/>
              <a:t> </a:t>
            </a:r>
            <a:r>
              <a:rPr lang="ru-RU" altLang="en-US"/>
              <a:t>квазаров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1</a:t>
            </a:r>
            <a:r>
              <a:rPr lang="en-US" altLang="ru-RU"/>
              <a:t> </a:t>
            </a:r>
            <a:r>
              <a:rPr lang="ru-RU" altLang="en-US"/>
              <a:t>646</a:t>
            </a:r>
            <a:r>
              <a:rPr lang="en-US" altLang="ru-RU"/>
              <a:t> </a:t>
            </a:r>
            <a:r>
              <a:rPr lang="ru-RU" altLang="en-US"/>
              <a:t>005 галактик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689</a:t>
            </a:r>
            <a:r>
              <a:rPr lang="en-US" altLang="ru-RU"/>
              <a:t> </a:t>
            </a:r>
            <a:r>
              <a:rPr lang="ru-RU" altLang="en-US"/>
              <a:t>356 звезд</a:t>
            </a:r>
            <a:endParaRPr lang="ru-RU" altLang="en-US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422390" y="4269740"/>
            <a:ext cx="2694305" cy="1868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9524365" y="4269740"/>
            <a:ext cx="2526030" cy="1868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7159625" y="6334760"/>
            <a:ext cx="133985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ru-RU" altLang="en-US"/>
              <a:t>Квазар</a:t>
            </a:r>
            <a:endParaRPr lang="ru-RU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0097135" y="6334760"/>
            <a:ext cx="141097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ru-RU" altLang="en-US"/>
              <a:t>Галактика</a:t>
            </a:r>
            <a:endParaRPr lang="ru-RU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669290" y="1808480"/>
            <a:ext cx="3204845" cy="1041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669290" y="1842135"/>
            <a:ext cx="3248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Каталог с разметкой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Каталог для классификации</a:t>
            </a:r>
            <a:endParaRPr lang="ru-RU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4747260" y="1755140"/>
            <a:ext cx="2464435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4747260" y="1841500"/>
            <a:ext cx="2383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Обученная модель классификации</a:t>
            </a:r>
            <a:endParaRPr lang="ru-RU" altLang="en-US"/>
          </a:p>
        </p:txBody>
      </p:sp>
      <p:sp>
        <p:nvSpPr>
          <p:cNvPr id="28" name="Right Arrow 27"/>
          <p:cNvSpPr/>
          <p:nvPr/>
        </p:nvSpPr>
        <p:spPr>
          <a:xfrm>
            <a:off x="3874135" y="2145030"/>
            <a:ext cx="852805" cy="3149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Rounded Rectangle 7"/>
          <p:cNvSpPr/>
          <p:nvPr/>
        </p:nvSpPr>
        <p:spPr>
          <a:xfrm>
            <a:off x="7565390" y="3587750"/>
            <a:ext cx="3844290" cy="17856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46035" y="3587115"/>
            <a:ext cx="37636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/>
              <a:t>Ошибка локализации объектов для оптических каталогов относительна мала, так что о</a:t>
            </a:r>
            <a:r>
              <a:rPr lang="ru-RU">
                <a:sym typeface="+mn-ea"/>
              </a:rPr>
              <a:t>бъединять основной каталог с размеченным  можно в радиусе 1 секунды, оставляя ближайшие пары</a:t>
            </a:r>
            <a:endParaRPr lang="ru-RU"/>
          </a:p>
          <a:p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838200" y="3346450"/>
            <a:ext cx="5313680" cy="2988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 lnSpcReduction="10000"/>
          </a:bodyPr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Получение классов источников.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Объединение с </a:t>
            </a:r>
            <a:r>
              <a:rPr lang="ru-RU" b="1">
                <a:solidFill>
                  <a:schemeClr val="tx1">
                    <a:lumMod val="95000"/>
                    <a:lumOff val="5000"/>
                  </a:schemeClr>
                </a:solidFill>
              </a:rPr>
              <a:t>основным каталогом</a:t>
            </a:r>
            <a:r>
              <a:rPr lang="ru-RU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Выбор моделей 3-х классовой классификации.</a:t>
            </a:r>
            <a:endParaRPr lang="ru-RU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Генерация признаков.</a:t>
            </a:r>
            <a:endParaRPr lang="ru-RU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Обучение модели</a:t>
            </a:r>
            <a:r>
              <a:rPr lang="en-US" altLang="ru-RU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290" y="1808480"/>
            <a:ext cx="3204845" cy="1041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69290" y="1842135"/>
            <a:ext cx="3248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Каталог с разметкой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Каталог для классификации</a:t>
            </a:r>
            <a:endParaRPr lang="ru-RU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4747260" y="1755140"/>
            <a:ext cx="2464435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747260" y="1841500"/>
            <a:ext cx="2383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Обученная модель классификации</a:t>
            </a:r>
            <a:endParaRPr lang="ru-RU" altLang="en-US"/>
          </a:p>
        </p:txBody>
      </p:sp>
      <p:sp>
        <p:nvSpPr>
          <p:cNvPr id="17" name="Right Arrow 16"/>
          <p:cNvSpPr/>
          <p:nvPr/>
        </p:nvSpPr>
        <p:spPr>
          <a:xfrm>
            <a:off x="3874135" y="2145030"/>
            <a:ext cx="852805" cy="3149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en-US"/>
              <a:t>Алгоритм классификации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6311900" y="1932940"/>
            <a:ext cx="5293360" cy="695960"/>
          </a:xfrm>
        </p:spPr>
        <p:txBody>
          <a:bodyPr/>
          <a:p>
            <a:pPr marL="0" indent="0" algn="ctr">
              <a:buNone/>
            </a:pPr>
            <a:r>
              <a:rPr lang="ru-RU" altLang="en-US" b="1"/>
              <a:t>Рентгеновская астрономия</a:t>
            </a:r>
            <a:endParaRPr lang="ru-RU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6798945" y="2917825"/>
            <a:ext cx="40773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Существует большое обилие рентгеновских обзоров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Обзоры отличаются областью покрытия космической сферы, точностью, фильтрами и тд.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Характерна низкая точность локализации источника.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Рентгеновских признаков не хватает для полноценного анализа источника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</p:txBody>
      </p:sp>
      <p:sp>
        <p:nvSpPr>
          <p:cNvPr id="7" name="Content Placeholder 4"/>
          <p:cNvSpPr/>
          <p:nvPr/>
        </p:nvSpPr>
        <p:spPr>
          <a:xfrm>
            <a:off x="713740" y="1932940"/>
            <a:ext cx="5293360" cy="695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altLang="en-US" b="1"/>
              <a:t>Астрономические каталоги</a:t>
            </a:r>
            <a:endParaRPr lang="ru-RU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1200785" y="2917825"/>
            <a:ext cx="40773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Каталоги отображают информацию об астрономических объектах под разными фильтрами.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Сущетвуют каталоги в разных спектральных диапазонах</a:t>
            </a:r>
            <a:r>
              <a:rPr lang="en-US" altLang="ru-RU"/>
              <a:t>: </a:t>
            </a:r>
            <a:r>
              <a:rPr lang="ru-RU" altLang="ru-RU"/>
              <a:t>оптический, рентгеновский инфрокрасный, радио и другие.</a:t>
            </a:r>
            <a:endParaRPr lang="ru-RU" alt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/>
              <a:t>Астрономические тела светят по-разному в различных диапазонах.</a:t>
            </a:r>
            <a:endParaRPr lang="ru-RU" alt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/>
              <a:t>Размеры каталогов доходят до нескольких миллиардов тел.</a:t>
            </a:r>
            <a:endParaRPr lang="ru-RU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7599680" y="3346450"/>
            <a:ext cx="3820795" cy="17532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00315" y="3345815"/>
            <a:ext cx="37636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/>
              <a:t>Для 3-х классовой классификации использовался градиентный бустинг.</a:t>
            </a:r>
            <a:endParaRPr lang="ru-RU"/>
          </a:p>
          <a:p>
            <a:endParaRPr lang="ru-RU"/>
          </a:p>
          <a:p>
            <a:r>
              <a:rPr lang="ru-RU"/>
              <a:t>Метрика бралась, как среднее значение по </a:t>
            </a:r>
            <a:r>
              <a:rPr lang="en-US" altLang="ru-RU"/>
              <a:t>roc_auc </a:t>
            </a:r>
            <a:r>
              <a:rPr lang="ru-RU" altLang="ru-RU"/>
              <a:t>для каждого из классов.</a:t>
            </a:r>
            <a:endParaRPr lang="ru-RU" altLang="ru-RU"/>
          </a:p>
        </p:txBody>
      </p:sp>
      <p:sp>
        <p:nvSpPr>
          <p:cNvPr id="12" name="Content Placeholder 11"/>
          <p:cNvSpPr>
            <a:spLocks noGrp="1"/>
          </p:cNvSpPr>
          <p:nvPr/>
        </p:nvSpPr>
        <p:spPr>
          <a:xfrm>
            <a:off x="838200" y="3346450"/>
            <a:ext cx="5313680" cy="2988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Получение классов источников.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Объединение с </a:t>
            </a:r>
            <a:r>
              <a:rPr lang="ru-RU">
                <a:solidFill>
                  <a:schemeClr val="bg2">
                    <a:lumMod val="75000"/>
                  </a:schemeClr>
                </a:solidFill>
              </a:rPr>
              <a:t>основным каталогом</a:t>
            </a:r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Выбор моделей 3-х классовой классификации.</a:t>
            </a:r>
            <a:endParaRPr lang="ru-RU" alt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Генерация признаков.</a:t>
            </a:r>
            <a:endParaRPr lang="ru-RU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Обучение модели</a:t>
            </a:r>
            <a:r>
              <a:rPr lang="en-US" altLang="ru-RU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290" y="1808480"/>
            <a:ext cx="3204845" cy="1041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69290" y="1842135"/>
            <a:ext cx="3248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Каталог с разметкой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Каталог для классификации</a:t>
            </a:r>
            <a:endParaRPr lang="ru-RU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4747260" y="1755140"/>
            <a:ext cx="2464435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747260" y="1841500"/>
            <a:ext cx="2383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Обученная модель классификации</a:t>
            </a:r>
            <a:endParaRPr lang="ru-RU" altLang="en-US"/>
          </a:p>
        </p:txBody>
      </p:sp>
      <p:sp>
        <p:nvSpPr>
          <p:cNvPr id="17" name="Right Arrow 16"/>
          <p:cNvSpPr/>
          <p:nvPr/>
        </p:nvSpPr>
        <p:spPr>
          <a:xfrm>
            <a:off x="3874135" y="2145030"/>
            <a:ext cx="852805" cy="3149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en-US"/>
              <a:t>Алгоритм классификации</a:t>
            </a:r>
            <a:endParaRPr lang="ru-R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590155" y="2849880"/>
            <a:ext cx="3763645" cy="2861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ru-RU"/>
              <a:t>Были использованы следующие признаки: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Оптические астрономические величины.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Рентгеновские астрономические величины.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Оптические цвета.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Различие в цветов маски и ядра источника.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Координаты.</a:t>
            </a:r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/>
        </p:nvSpPr>
        <p:spPr>
          <a:xfrm>
            <a:off x="838200" y="3346450"/>
            <a:ext cx="5313680" cy="2988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Получение классов источников.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Объединение с </a:t>
            </a:r>
            <a:r>
              <a:rPr lang="ru-RU">
                <a:solidFill>
                  <a:schemeClr val="bg2">
                    <a:lumMod val="75000"/>
                  </a:schemeClr>
                </a:solidFill>
              </a:rPr>
              <a:t>основным каталогом</a:t>
            </a:r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Выбор моделей 3-х классовой классификации.</a:t>
            </a:r>
            <a:endParaRPr lang="ru-RU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Генерация признаков.</a:t>
            </a:r>
            <a:endParaRPr lang="ru-RU" alt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Обучение модели</a:t>
            </a:r>
            <a:r>
              <a:rPr lang="en-US" altLang="ru-RU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ru-RU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290" y="1808480"/>
            <a:ext cx="3204845" cy="1041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69290" y="1842135"/>
            <a:ext cx="3248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Каталог с разметкой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Каталог для классификации</a:t>
            </a:r>
            <a:endParaRPr lang="ru-RU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4747260" y="1755140"/>
            <a:ext cx="2464435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747260" y="1841500"/>
            <a:ext cx="2383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Обученная модель классификации</a:t>
            </a:r>
            <a:endParaRPr lang="ru-RU" altLang="en-US"/>
          </a:p>
        </p:txBody>
      </p:sp>
      <p:sp>
        <p:nvSpPr>
          <p:cNvPr id="17" name="Right Arrow 16"/>
          <p:cNvSpPr/>
          <p:nvPr/>
        </p:nvSpPr>
        <p:spPr>
          <a:xfrm>
            <a:off x="3874135" y="2145030"/>
            <a:ext cx="852805" cy="3149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en-US"/>
              <a:t>Алгоритм классификации</a:t>
            </a:r>
            <a:endParaRPr lang="ru-R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/>
        </p:nvSpPr>
        <p:spPr>
          <a:xfrm>
            <a:off x="838200" y="3346450"/>
            <a:ext cx="5313680" cy="2988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Получение классов источников.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Объединение с </a:t>
            </a:r>
            <a:r>
              <a:rPr lang="ru-RU">
                <a:solidFill>
                  <a:schemeClr val="bg2">
                    <a:lumMod val="75000"/>
                  </a:schemeClr>
                </a:solidFill>
              </a:rPr>
              <a:t>основным каталогом</a:t>
            </a:r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Выбор моделей 3-х классовой классификации.</a:t>
            </a:r>
            <a:endParaRPr lang="ru-RU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>
                <a:solidFill>
                  <a:schemeClr val="bg2">
                    <a:lumMod val="75000"/>
                  </a:schemeClr>
                </a:solidFill>
              </a:rPr>
              <a:t>Генерация признаков.</a:t>
            </a:r>
            <a:endParaRPr lang="ru-RU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Обучение модели</a:t>
            </a:r>
            <a:r>
              <a:rPr lang="en-US" altLang="ru-RU" b="1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ru-RU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290" y="1808480"/>
            <a:ext cx="3204845" cy="1041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69290" y="1842135"/>
            <a:ext cx="3248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Каталог с разметкой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Каталог для классификации</a:t>
            </a:r>
            <a:endParaRPr lang="ru-RU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4747260" y="1755140"/>
            <a:ext cx="2464435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747260" y="1841500"/>
            <a:ext cx="2383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Выход алгоритма:</a:t>
            </a:r>
            <a:endParaRPr lang="ru-RU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ru-RU" altLang="en-US"/>
              <a:t>Обученная модель классификации</a:t>
            </a:r>
            <a:endParaRPr lang="ru-RU" altLang="en-US"/>
          </a:p>
        </p:txBody>
      </p:sp>
      <p:sp>
        <p:nvSpPr>
          <p:cNvPr id="17" name="Right Arrow 16"/>
          <p:cNvSpPr/>
          <p:nvPr/>
        </p:nvSpPr>
        <p:spPr>
          <a:xfrm>
            <a:off x="3874135" y="2145030"/>
            <a:ext cx="852805" cy="3149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en-US"/>
              <a:t>Алгоритм классификации</a:t>
            </a:r>
            <a:endParaRPr lang="ru-RU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7586345" y="3078480"/>
            <a:ext cx="3448685" cy="2584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ru-RU"/>
              <a:t>Градиентый бустинг для классификации также обучается до момента ранней остановки. Качество модели на итерациях оценивается по валидационной выборке.</a:t>
            </a:r>
            <a:endParaRPr lang="ru-RU"/>
          </a:p>
          <a:p>
            <a:endParaRPr lang="ru-RU"/>
          </a:p>
          <a:p>
            <a:r>
              <a:rPr lang="ru-RU"/>
              <a:t>Метод оценки </a:t>
            </a:r>
            <a:r>
              <a:rPr lang="en-US"/>
              <a:t>roc_auc - </a:t>
            </a:r>
            <a:r>
              <a:rPr lang="ru-RU"/>
              <a:t>Один против всех</a:t>
            </a:r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" name="Rounded Rectangle 12"/>
          <p:cNvSpPr/>
          <p:nvPr/>
        </p:nvSpPr>
        <p:spPr>
          <a:xfrm>
            <a:off x="6724015" y="1790065"/>
            <a:ext cx="4209415" cy="21393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973445" y="4070985"/>
            <a:ext cx="5579110" cy="2689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09295" y="2560955"/>
            <a:ext cx="4554855" cy="4189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420"/>
            <a:ext cx="10515600" cy="1325563"/>
          </a:xfrm>
        </p:spPr>
        <p:txBody>
          <a:bodyPr/>
          <a:p>
            <a:pPr algn="ctr"/>
            <a:r>
              <a:rPr lang="ru-RU" altLang="en-US"/>
              <a:t>Результаты задачи классификации.</a:t>
            </a:r>
            <a:endParaRPr lang="ru-RU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89095"/>
            <a:ext cx="5181600" cy="771525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ru-RU" altLang="en-US" sz="2000"/>
              <a:t>Полученная </a:t>
            </a:r>
            <a:r>
              <a:rPr lang="en-US" altLang="en-US" sz="2000"/>
              <a:t>confusion matrix </a:t>
            </a:r>
            <a:r>
              <a:rPr lang="ru-RU" altLang="en-US" sz="2000"/>
              <a:t>для всего каталога (</a:t>
            </a:r>
            <a:r>
              <a:rPr lang="en-US" altLang="en-US" sz="2000"/>
              <a:t>PS1</a:t>
            </a:r>
            <a:r>
              <a:rPr lang="ru-RU" altLang="en-US" sz="2000"/>
              <a:t>)</a:t>
            </a:r>
            <a:endParaRPr lang="ru-RU" altLang="en-US" sz="2000"/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6172200" y="4960620"/>
          <a:ext cx="518160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45"/>
                <a:gridCol w="1275715"/>
                <a:gridCol w="1365885"/>
                <a:gridCol w="1113155"/>
              </a:tblGrid>
              <a:tr h="3911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Quasar real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Galaxy real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Star real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Quasar pred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71.1%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1.6%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1.9%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Galaxy pred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19.6%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97%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8.0%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Star pred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9.3%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1.4%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90.1%</a:t>
                      </a:r>
                      <a:endParaRPr lang="en-US" b="1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" y="3553460"/>
            <a:ext cx="4001135" cy="30486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19175" y="2784475"/>
            <a:ext cx="3864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/>
              <a:t>Метрика для совмещенного каталога </a:t>
            </a:r>
            <a:endParaRPr lang="ru-RU"/>
          </a:p>
          <a:p>
            <a:pPr algn="ctr"/>
            <a:r>
              <a:rPr lang="en-US"/>
              <a:t>PS1 </a:t>
            </a:r>
            <a:r>
              <a:rPr lang="ru-RU"/>
              <a:t>и </a:t>
            </a:r>
            <a:r>
              <a:rPr lang="en-US"/>
              <a:t>4XMM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866255" y="1891030"/>
            <a:ext cx="39757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/>
              <a:t>Модель была протестированна на каталоге </a:t>
            </a:r>
            <a:r>
              <a:rPr lang="en-US"/>
              <a:t>PS1 </a:t>
            </a:r>
            <a:r>
              <a:rPr lang="ru-RU"/>
              <a:t>и </a:t>
            </a:r>
            <a:r>
              <a:rPr lang="en-US"/>
              <a:t>4XMM.</a:t>
            </a:r>
            <a:r>
              <a:rPr lang="ru-RU" altLang="en-US"/>
              <a:t> Для получения разметки использовался </a:t>
            </a:r>
            <a:r>
              <a:rPr lang="en-US" altLang="en-US"/>
              <a:t>DESI LIS</a:t>
            </a:r>
            <a:r>
              <a:rPr lang="ru-RU" altLang="en-US"/>
              <a:t>.</a:t>
            </a:r>
            <a:endParaRPr lang="en-US"/>
          </a:p>
          <a:p>
            <a:pPr algn="l"/>
            <a:r>
              <a:rPr lang="ru-RU"/>
              <a:t>Полнота:</a:t>
            </a:r>
            <a:endParaRPr lang="ru-RU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/>
              <a:t>Квазары - </a:t>
            </a:r>
            <a:r>
              <a:rPr lang="ru-RU" b="1"/>
              <a:t>0.71</a:t>
            </a:r>
            <a:endParaRPr lang="ru-RU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/>
              <a:t>Галактики - </a:t>
            </a:r>
            <a:r>
              <a:rPr lang="ru-RU" b="1"/>
              <a:t>0.97</a:t>
            </a:r>
            <a:endParaRPr lang="ru-RU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/>
              <a:t>Звезды - </a:t>
            </a:r>
            <a:r>
              <a:rPr lang="ru-RU" b="1"/>
              <a:t>0.90</a:t>
            </a:r>
            <a:endParaRPr lang="ru-RU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/>
              <a:t>Программная реализаци моделей.</a:t>
            </a:r>
            <a:br>
              <a:rPr lang="ru-RU" altLang="en-US"/>
            </a:br>
            <a:r>
              <a:rPr lang="ru-RU" altLang="ru-RU"/>
              <a:t>Модули</a:t>
            </a:r>
            <a:endParaRPr lang="ru-RU" alt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885" y="4025265"/>
            <a:ext cx="3462655" cy="22517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lnSpc>
                <a:spcPct val="70000"/>
              </a:lnSpc>
              <a:buNone/>
            </a:pPr>
            <a:r>
              <a:rPr lang="ru-RU" altLang="en-US" sz="1800"/>
              <a:t>Модуль для подгрузки каталогов:</a:t>
            </a:r>
            <a:endParaRPr lang="ru-RU" altLang="en-US" sz="1800"/>
          </a:p>
          <a:p>
            <a:pPr marL="0" indent="0">
              <a:lnSpc>
                <a:spcPct val="70000"/>
              </a:lnSpc>
              <a:buNone/>
            </a:pPr>
            <a:r>
              <a:rPr lang="ru-RU" altLang="en-US" sz="1800"/>
              <a:t>1) Возможно находить соседей:</a:t>
            </a:r>
            <a:endParaRPr lang="ru-RU" altLang="en-US" sz="1800"/>
          </a:p>
          <a:p>
            <a:pPr>
              <a:lnSpc>
                <a:spcPct val="70000"/>
              </a:lnSpc>
            </a:pPr>
            <a:r>
              <a:rPr lang="ru-RU" altLang="en-US" sz="1800">
                <a:sym typeface="+mn-ea"/>
              </a:rPr>
              <a:t>	</a:t>
            </a:r>
            <a:r>
              <a:rPr lang="en-US" altLang="en-US" sz="1800">
                <a:sym typeface="+mn-ea"/>
              </a:rPr>
              <a:t>Pan-STARRS</a:t>
            </a:r>
            <a:endParaRPr lang="en-US" altLang="en-US" sz="18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ru-RU" altLang="en-US" sz="1800">
                <a:sym typeface="+mn-ea"/>
              </a:rPr>
              <a:t>	</a:t>
            </a:r>
            <a:r>
              <a:rPr lang="en-US" altLang="en-US" sz="1800">
                <a:sym typeface="+mn-ea"/>
              </a:rPr>
              <a:t>GAIA</a:t>
            </a:r>
            <a:endParaRPr lang="en-US" altLang="en-US" sz="1800"/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800"/>
              <a:t>2) </a:t>
            </a:r>
            <a:r>
              <a:rPr lang="ru-RU" altLang="en-US" sz="1800"/>
              <a:t>Загружать полностью каталоги:</a:t>
            </a:r>
            <a:endParaRPr lang="ru-RU" altLang="en-US" sz="1800"/>
          </a:p>
          <a:p>
            <a:pPr>
              <a:lnSpc>
                <a:spcPct val="70000"/>
              </a:lnSpc>
            </a:pPr>
            <a:r>
              <a:rPr lang="ru-RU" altLang="en-US" sz="1800"/>
              <a:t>	</a:t>
            </a:r>
            <a:r>
              <a:rPr lang="en-US" altLang="en-US" sz="1800"/>
              <a:t>Chandra</a:t>
            </a:r>
            <a:endParaRPr lang="en-US" altLang="en-US" sz="1800"/>
          </a:p>
          <a:p>
            <a:pPr>
              <a:lnSpc>
                <a:spcPct val="70000"/>
              </a:lnSpc>
            </a:pPr>
            <a:r>
              <a:rPr lang="en-US" altLang="en-US" sz="1800"/>
              <a:t>	DESI LIS</a:t>
            </a:r>
            <a:endParaRPr lang="en-US" altLang="en-US" sz="1800"/>
          </a:p>
        </p:txBody>
      </p:sp>
      <p:pic>
        <p:nvPicPr>
          <p:cNvPr id="9" name="Picture 8" descr="Диаграмма без названия.drawio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35" y="1847850"/>
            <a:ext cx="4770120" cy="189928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663700" y="2432685"/>
            <a:ext cx="2787650" cy="3284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Content Placeholder 4"/>
          <p:cNvSpPr/>
          <p:nvPr/>
        </p:nvSpPr>
        <p:spPr>
          <a:xfrm>
            <a:off x="1824355" y="2528570"/>
            <a:ext cx="2626360" cy="318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Data Loader</a:t>
            </a:r>
            <a:endParaRPr lang="en-US" alt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Data Handler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Metrics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Models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Transforms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Pipeline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/>
              <a:t>Программная реализаци моделей.</a:t>
            </a:r>
            <a:br>
              <a:rPr lang="ru-RU" altLang="en-US"/>
            </a:br>
            <a:r>
              <a:rPr lang="ru-RU" altLang="ru-RU"/>
              <a:t>Модули</a:t>
            </a:r>
            <a:endParaRPr lang="ru-RU" alt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35" y="4065270"/>
            <a:ext cx="4770120" cy="23025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buNone/>
            </a:pPr>
            <a:r>
              <a:rPr lang="ru-RU" altLang="en-US" sz="2000"/>
              <a:t>Модуль для подготовки данных</a:t>
            </a:r>
            <a:endParaRPr lang="ru-RU" altLang="en-US" sz="2000"/>
          </a:p>
          <a:p>
            <a:r>
              <a:rPr lang="ru-RU" altLang="en-US" sz="2000"/>
              <a:t>Подготавливает обучающую выборку.</a:t>
            </a:r>
            <a:endParaRPr lang="ru-RU" altLang="en-US" sz="2000"/>
          </a:p>
          <a:p>
            <a:r>
              <a:rPr lang="ru-RU" altLang="en-US" sz="2000"/>
              <a:t>Функции для различного разбиения на тренеровочную и обучающую выборку</a:t>
            </a:r>
            <a:endParaRPr lang="ru-RU" altLang="en-US" sz="2000"/>
          </a:p>
          <a:p>
            <a:r>
              <a:rPr lang="ru-RU" altLang="en-US" sz="2000"/>
              <a:t>Подготавливает совмещенные каталоги для применения на них моделей.</a:t>
            </a:r>
            <a:endParaRPr lang="ru-RU" altLang="en-US" sz="2000"/>
          </a:p>
          <a:p>
            <a:endParaRPr lang="ru-RU" altLang="en-US" sz="2000"/>
          </a:p>
        </p:txBody>
      </p:sp>
      <p:pic>
        <p:nvPicPr>
          <p:cNvPr id="3" name="Picture 2" descr="Диаграмма без названия.drawio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35" y="1858010"/>
            <a:ext cx="4770120" cy="189928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663700" y="2432685"/>
            <a:ext cx="2787650" cy="3284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Content Placeholder 4"/>
          <p:cNvSpPr/>
          <p:nvPr/>
        </p:nvSpPr>
        <p:spPr>
          <a:xfrm>
            <a:off x="1824355" y="2528570"/>
            <a:ext cx="2626360" cy="318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Data Loader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 b="1">
                <a:solidFill>
                  <a:schemeClr val="bg2">
                    <a:lumMod val="10000"/>
                  </a:schemeClr>
                </a:solidFill>
                <a:sym typeface="+mn-ea"/>
              </a:rPr>
              <a:t>Data Handler</a:t>
            </a:r>
            <a:endParaRPr lang="en-US" altLang="en-US" b="1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Metrics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Models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Transforms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Pipeline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/>
              <a:t>Программная реализаци моделей.</a:t>
            </a:r>
            <a:br>
              <a:rPr lang="ru-RU" altLang="en-US"/>
            </a:br>
            <a:r>
              <a:rPr lang="ru-RU" altLang="ru-RU"/>
              <a:t>Модули</a:t>
            </a:r>
            <a:endParaRPr lang="ru-RU" alt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35" y="4171950"/>
            <a:ext cx="4770120" cy="18440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buNone/>
            </a:pPr>
            <a:r>
              <a:rPr lang="ru-RU" altLang="en-US" sz="2200"/>
              <a:t>Модуль с метриками качества:</a:t>
            </a:r>
            <a:endParaRPr lang="ru-RU" altLang="en-US" sz="2200"/>
          </a:p>
          <a:p>
            <a:r>
              <a:rPr lang="ru-RU" altLang="en-US" sz="2200"/>
              <a:t>Различные варианты </a:t>
            </a:r>
            <a:r>
              <a:rPr lang="en-US" altLang="en-US" sz="2200"/>
              <a:t>ROC_AUC</a:t>
            </a:r>
            <a:endParaRPr lang="en-US" altLang="en-US" sz="2200"/>
          </a:p>
          <a:p>
            <a:r>
              <a:rPr lang="en-US" altLang="en-US" sz="2200"/>
              <a:t>Average precision</a:t>
            </a:r>
            <a:endParaRPr lang="en-US" altLang="en-US" sz="2200"/>
          </a:p>
          <a:p>
            <a:r>
              <a:rPr lang="en-US" altLang="en-US" sz="2200"/>
              <a:t>Completeness</a:t>
            </a:r>
            <a:endParaRPr lang="en-US" altLang="en-US" sz="2200"/>
          </a:p>
        </p:txBody>
      </p:sp>
      <p:pic>
        <p:nvPicPr>
          <p:cNvPr id="3" name="Picture 2" descr="Диаграмма без названия.drawio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35" y="1858010"/>
            <a:ext cx="4770120" cy="189928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663700" y="2432685"/>
            <a:ext cx="2787650" cy="3284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Content Placeholder 4"/>
          <p:cNvSpPr/>
          <p:nvPr/>
        </p:nvSpPr>
        <p:spPr>
          <a:xfrm>
            <a:off x="1824355" y="2528570"/>
            <a:ext cx="2626360" cy="318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Data Loader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Data Handler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Metrics</a:t>
            </a:r>
            <a:endParaRPr lang="en-US" alt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Models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Transforms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Pipeline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/>
              <a:t>Программная реализаци моделей.</a:t>
            </a:r>
            <a:br>
              <a:rPr lang="ru-RU" altLang="en-US"/>
            </a:br>
            <a:r>
              <a:rPr lang="ru-RU" altLang="ru-RU"/>
              <a:t>Модули</a:t>
            </a:r>
            <a:endParaRPr lang="ru-RU" alt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35" y="4025900"/>
            <a:ext cx="4770120" cy="22593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lnSpc>
                <a:spcPct val="80000"/>
              </a:lnSpc>
              <a:buNone/>
            </a:pPr>
            <a:r>
              <a:rPr lang="ru-RU" sz="2200"/>
              <a:t>Модуль с моделями для задачи классификации:</a:t>
            </a:r>
            <a:endParaRPr lang="ru-RU" sz="2200"/>
          </a:p>
          <a:p>
            <a:pPr>
              <a:lnSpc>
                <a:spcPct val="80000"/>
              </a:lnSpc>
            </a:pPr>
            <a:r>
              <a:rPr lang="ru-RU" sz="2200"/>
              <a:t>Модель градиентного бустинга</a:t>
            </a:r>
            <a:endParaRPr lang="ru-RU" sz="2200"/>
          </a:p>
          <a:p>
            <a:pPr>
              <a:lnSpc>
                <a:spcPct val="80000"/>
              </a:lnSpc>
            </a:pPr>
            <a:r>
              <a:rPr lang="ru-RU" sz="2200"/>
              <a:t>Модель случайного леса</a:t>
            </a:r>
            <a:endParaRPr lang="ru-RU" sz="2200"/>
          </a:p>
          <a:p>
            <a:pPr>
              <a:lnSpc>
                <a:spcPct val="80000"/>
              </a:lnSpc>
            </a:pPr>
            <a:r>
              <a:rPr lang="ru-RU" sz="2200">
                <a:solidFill>
                  <a:srgbClr val="FF0000"/>
                </a:solidFill>
              </a:rPr>
              <a:t>Модель </a:t>
            </a:r>
            <a:r>
              <a:rPr lang="en-US" sz="2200">
                <a:solidFill>
                  <a:srgbClr val="FF0000"/>
                </a:solidFill>
              </a:rPr>
              <a:t>NWAY</a:t>
            </a:r>
            <a:endParaRPr lang="en-US" sz="22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200">
                <a:solidFill>
                  <a:srgbClr val="FF0000"/>
                </a:solidFill>
                <a:sym typeface="+mn-ea"/>
              </a:rPr>
              <a:t>Модель близжайшего соседа</a:t>
            </a:r>
            <a:endParaRPr lang="ru-RU" sz="2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200">
              <a:solidFill>
                <a:srgbClr val="FF0000"/>
              </a:solidFill>
            </a:endParaRPr>
          </a:p>
        </p:txBody>
      </p:sp>
      <p:pic>
        <p:nvPicPr>
          <p:cNvPr id="3" name="Picture 2" descr="Диаграмма без названия.drawio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35" y="1858010"/>
            <a:ext cx="4770120" cy="189928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663700" y="2432685"/>
            <a:ext cx="2787650" cy="3284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Content Placeholder 4"/>
          <p:cNvSpPr/>
          <p:nvPr/>
        </p:nvSpPr>
        <p:spPr>
          <a:xfrm>
            <a:off x="1824355" y="2528570"/>
            <a:ext cx="2626360" cy="318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Data Loader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Data Handler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Metrics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Models</a:t>
            </a:r>
            <a:endParaRPr lang="en-US" alt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Transforms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Pipeline</a:t>
            </a:r>
            <a:endParaRPr lang="en-US" altLang="en-US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/>
              <a:t>Программная реализаци моделей.</a:t>
            </a:r>
            <a:br>
              <a:rPr lang="ru-RU" altLang="en-US"/>
            </a:br>
            <a:r>
              <a:rPr lang="ru-RU" altLang="ru-RU"/>
              <a:t>Модули</a:t>
            </a:r>
            <a:endParaRPr lang="ru-RU" alt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8910" y="4004945"/>
            <a:ext cx="4078605" cy="24949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lnSpc>
                <a:spcPct val="80000"/>
              </a:lnSpc>
              <a:buNone/>
            </a:pPr>
            <a:r>
              <a:rPr lang="ru-RU" sz="2000"/>
              <a:t>Модуль с преобразованиями и генерациями признаков:</a:t>
            </a:r>
            <a:endParaRPr lang="ru-RU" sz="2000"/>
          </a:p>
          <a:p>
            <a:pPr>
              <a:lnSpc>
                <a:spcPct val="80000"/>
              </a:lnSpc>
            </a:pPr>
            <a:r>
              <a:rPr lang="ru-RU" sz="2000"/>
              <a:t>Астронометрические признаки</a:t>
            </a:r>
            <a:endParaRPr lang="ru-RU" sz="2000"/>
          </a:p>
          <a:p>
            <a:pPr>
              <a:lnSpc>
                <a:spcPct val="80000"/>
              </a:lnSpc>
            </a:pPr>
            <a:r>
              <a:rPr lang="ru-RU" sz="2000"/>
              <a:t>Преобразования координат</a:t>
            </a:r>
            <a:endParaRPr lang="ru-RU" sz="2000"/>
          </a:p>
          <a:p>
            <a:pPr>
              <a:lnSpc>
                <a:spcPct val="80000"/>
              </a:lnSpc>
            </a:pPr>
            <a:r>
              <a:rPr lang="ru-RU" sz="2000"/>
              <a:t>Преобразования потоков</a:t>
            </a:r>
            <a:endParaRPr lang="ru-RU" sz="2000"/>
          </a:p>
          <a:p>
            <a:pPr>
              <a:lnSpc>
                <a:spcPct val="80000"/>
              </a:lnSpc>
            </a:pPr>
            <a:r>
              <a:rPr lang="ru-RU" sz="2000"/>
              <a:t>Получение цветовых признаков</a:t>
            </a:r>
            <a:endParaRPr lang="ru-RU" sz="2000"/>
          </a:p>
          <a:p>
            <a:pPr>
              <a:lnSpc>
                <a:spcPct val="80000"/>
              </a:lnSpc>
            </a:pPr>
            <a:r>
              <a:rPr lang="ru-RU" sz="2000"/>
              <a:t>Игнорирование признаков</a:t>
            </a:r>
            <a:endParaRPr lang="ru-RU" sz="2000"/>
          </a:p>
        </p:txBody>
      </p:sp>
      <p:pic>
        <p:nvPicPr>
          <p:cNvPr id="8" name="Picture 7" descr="Диаграмма без названия.drawio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35" y="1858010"/>
            <a:ext cx="4770120" cy="189928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663700" y="2432685"/>
            <a:ext cx="2787650" cy="3284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Content Placeholder 4"/>
          <p:cNvSpPr/>
          <p:nvPr/>
        </p:nvSpPr>
        <p:spPr>
          <a:xfrm>
            <a:off x="1824355" y="2528570"/>
            <a:ext cx="2626360" cy="318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Data Loader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Data Handler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Metrics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Models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Transforms</a:t>
            </a:r>
            <a:endParaRPr lang="en-US" alt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Pipeline</a:t>
            </a:r>
            <a:endParaRPr lang="en-US" altLang="en-US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/>
              <a:t>Программная реализаци моделей.</a:t>
            </a:r>
            <a:br>
              <a:rPr lang="ru-RU" altLang="en-US"/>
            </a:br>
            <a:r>
              <a:rPr lang="ru-RU" altLang="ru-RU"/>
              <a:t>Модули</a:t>
            </a:r>
            <a:endParaRPr lang="ru-RU" alt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35" y="4173855"/>
            <a:ext cx="4778375" cy="13766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buNone/>
            </a:pPr>
            <a:r>
              <a:rPr lang="ru-RU" sz="2200"/>
              <a:t>Модуль, объединяющий модели, метрики, преобразования. Позволяет сохранять модели и применять их на других каталогах.</a:t>
            </a:r>
            <a:endParaRPr lang="ru-RU" sz="2200"/>
          </a:p>
        </p:txBody>
      </p:sp>
      <p:pic>
        <p:nvPicPr>
          <p:cNvPr id="9" name="Picture 8" descr="Диаграмма без названия.drawio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35" y="1858010"/>
            <a:ext cx="4770120" cy="189928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663700" y="2432685"/>
            <a:ext cx="2787650" cy="32842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Content Placeholder 4"/>
          <p:cNvSpPr/>
          <p:nvPr/>
        </p:nvSpPr>
        <p:spPr>
          <a:xfrm>
            <a:off x="1824355" y="2528570"/>
            <a:ext cx="2626360" cy="318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Data Loader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Data Handler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Metrics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Models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Transforms</a:t>
            </a:r>
            <a:endParaRPr lang="en-US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Pipeline</a:t>
            </a:r>
            <a:endParaRPr lang="en-US" altLang="en-US" b="1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Введение в задачу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5" y="1825625"/>
            <a:ext cx="9832975" cy="43516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ru-RU" altLang="en-US" b="1"/>
              <a:t>Задача отождествления:</a:t>
            </a:r>
            <a:endParaRPr lang="ru-RU" altLang="en-US"/>
          </a:p>
          <a:p>
            <a:pPr>
              <a:buFont typeface="Wingdings" panose="05000000000000000000" charset="0"/>
              <a:buChar char="Ø"/>
            </a:pPr>
            <a:r>
              <a:rPr lang="ru-RU" altLang="en-US"/>
              <a:t>Расширение признакового пространства за счет обзоров в других диапазонов и классификация источника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Количество признаков можно увеличить, получением оптических характеристик источника.</a:t>
            </a:r>
            <a:endParaRPr lang="ru-RU" altLang="en-US"/>
          </a:p>
          <a:p>
            <a:pPr marL="0" indent="0">
              <a:buNone/>
            </a:pPr>
            <a:r>
              <a:rPr lang="ru-RU" altLang="en-US" b="1"/>
              <a:t>Подзадача поиска компаньонов:</a:t>
            </a:r>
            <a:endParaRPr lang="ru-RU" altLang="en-US" b="1"/>
          </a:p>
          <a:p>
            <a:pPr>
              <a:buFont typeface="Wingdings" panose="05000000000000000000" charset="0"/>
              <a:buChar char="Ø"/>
            </a:pPr>
            <a:r>
              <a:rPr lang="ru-RU" altLang="en-US">
                <a:sym typeface="+mn-ea"/>
              </a:rPr>
              <a:t>Для рентгеновских источников найти компаньонов из оптического каталога.</a:t>
            </a:r>
            <a:endParaRPr lang="ru-RU" altLang="en-US"/>
          </a:p>
          <a:p>
            <a:pPr marL="0" indent="0">
              <a:buFont typeface="Wingdings" panose="05000000000000000000" charset="0"/>
              <a:buNone/>
            </a:pPr>
            <a:r>
              <a:rPr lang="ru-RU" altLang="en-US" b="1"/>
              <a:t>Подзадача классификации</a:t>
            </a:r>
            <a:r>
              <a:rPr lang="en-US" altLang="en-US" b="1"/>
              <a:t>:</a:t>
            </a:r>
            <a:endParaRPr lang="en-US" altLang="en-US" b="1"/>
          </a:p>
          <a:p>
            <a:pPr>
              <a:buFont typeface="Wingdings" panose="05000000000000000000" charset="0"/>
              <a:buChar char="Ø"/>
            </a:pPr>
            <a:r>
              <a:rPr lang="ru-RU" altLang="en-US"/>
              <a:t>Выполнить классификацию источника на расширенном признаковом пространстве.</a:t>
            </a:r>
            <a:endParaRPr lang="ru-RU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ru-RU" altLang="en-US">
                <a:sym typeface="+mn-ea"/>
              </a:rPr>
              <a:t>Программная реализаци моделей.</a:t>
            </a:r>
            <a:endParaRPr lang="ru-RU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392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 lnSpcReduction="10000"/>
          </a:bodyPr>
          <a:p>
            <a:r>
              <a:rPr lang="ru-RU" altLang="en-US"/>
              <a:t>Пакет был написан на языке </a:t>
            </a:r>
            <a:r>
              <a:rPr lang="en-US" altLang="ru-RU"/>
              <a:t>python. </a:t>
            </a:r>
            <a:r>
              <a:rPr lang="ru-RU" altLang="ru-RU"/>
              <a:t>Приблизительно 3000 строк кода.</a:t>
            </a:r>
            <a:endParaRPr lang="ru-RU" altLang="en-US"/>
          </a:p>
          <a:p>
            <a:r>
              <a:rPr lang="ru-RU" altLang="en-US"/>
              <a:t>У пакета присутсвует документация, покрывающая весь код.</a:t>
            </a:r>
            <a:endParaRPr lang="ru-RU" altLang="en-US"/>
          </a:p>
          <a:p>
            <a:r>
              <a:rPr lang="ru-RU" altLang="en-US"/>
              <a:t>Покрытие тестами (</a:t>
            </a:r>
            <a:r>
              <a:rPr lang="en-US" altLang="en-US"/>
              <a:t>pytest</a:t>
            </a:r>
            <a:r>
              <a:rPr lang="ru-RU" altLang="en-US"/>
              <a:t>) 70%.</a:t>
            </a:r>
            <a:endParaRPr lang="ru-RU" altLang="en-US"/>
          </a:p>
          <a:p>
            <a:r>
              <a:rPr lang="ru-RU" altLang="en-US"/>
              <a:t>Пакет находится в открытом доступе.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en-US" altLang="en-US"/>
              <a:t>Gitlab - </a:t>
            </a:r>
            <a:r>
              <a:rPr altLang="en-US"/>
              <a:t>Sbdjaro/astrocorrelate</a:t>
            </a:r>
            <a:endParaRPr altLang="en-US"/>
          </a:p>
        </p:txBody>
      </p:sp>
      <p:pic>
        <p:nvPicPr>
          <p:cNvPr id="5" name="Content Placeholder 4" descr="icon"/>
          <p:cNvPicPr>
            <a:picLocks noChangeAspect="1"/>
          </p:cNvPicPr>
          <p:nvPr>
            <p:ph sz="half" idx="2"/>
          </p:nvPr>
        </p:nvPicPr>
        <p:blipFill>
          <a:blip r:embed="rId2">
            <a:alphaModFix amt="80000"/>
          </a:blip>
          <a:srcRect r="297"/>
          <a:stretch>
            <a:fillRect/>
          </a:stretch>
        </p:blipFill>
        <p:spPr>
          <a:xfrm>
            <a:off x="6271895" y="1597660"/>
            <a:ext cx="4428000" cy="4351655"/>
          </a:xfrm>
          <a:prstGeom prst="rect">
            <a:avLst/>
          </a:prstGeom>
          <a:effectLst>
            <a:reflection stA="45000" endPos="0" dist="50800" dir="5400000" sy="-100000" algn="bl" rotWithShape="0"/>
            <a:softEdge rad="127000"/>
          </a:effectLst>
        </p:spPr>
      </p:pic>
      <p:sp>
        <p:nvSpPr>
          <p:cNvPr id="6" name="Text Box 5"/>
          <p:cNvSpPr txBox="1"/>
          <p:nvPr/>
        </p:nvSpPr>
        <p:spPr>
          <a:xfrm>
            <a:off x="6633845" y="5659755"/>
            <a:ext cx="37045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 b="1"/>
              <a:t>CosMatch</a:t>
            </a:r>
            <a:endParaRPr lang="en-US" altLang="en-US" sz="44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/>
              <a:t>Результаты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75850" cy="435165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1) Построен</a:t>
            </a:r>
            <a:r>
              <a:rPr lang="ru-RU" altLang="en-US"/>
              <a:t>ы</a:t>
            </a:r>
            <a:r>
              <a:rPr lang="en-US"/>
              <a:t> модел</a:t>
            </a:r>
            <a:r>
              <a:rPr lang="ru-RU" altLang="en-US"/>
              <a:t>и</a:t>
            </a:r>
            <a:r>
              <a:rPr lang="en-US"/>
              <a:t> для задач </a:t>
            </a:r>
            <a:r>
              <a:rPr lang="ru-RU" altLang="en-US"/>
              <a:t>отождествления и классификации </a:t>
            </a:r>
            <a:r>
              <a:rPr lang="en-US"/>
              <a:t>на основе машинного обучения, обгоняющая по основным метрикам качества стандартные модели рентгеновской астрономии. </a:t>
            </a:r>
            <a:endParaRPr lang="en-US"/>
          </a:p>
          <a:p>
            <a:pPr marL="0" indent="0">
              <a:buNone/>
            </a:pPr>
            <a:r>
              <a:rPr lang="en-US"/>
              <a:t>2) Получен совмещённый каталог </a:t>
            </a:r>
            <a:r>
              <a:rPr lang="ru-RU" altLang="en-US"/>
              <a:t>4</a:t>
            </a:r>
            <a:r>
              <a:rPr lang="en-US"/>
              <a:t>XMM, PS</a:t>
            </a:r>
            <a:r>
              <a:rPr lang="ru-RU" altLang="en-US"/>
              <a:t>1</a:t>
            </a:r>
            <a:r>
              <a:rPr lang="en-US"/>
              <a:t> с известной точностью. </a:t>
            </a:r>
            <a:r>
              <a:rPr lang="ru-RU" altLang="en-US"/>
              <a:t>Для каталога </a:t>
            </a:r>
            <a:r>
              <a:rPr lang="en-US"/>
              <a:t>ROC_AUC </a:t>
            </a:r>
            <a:r>
              <a:rPr lang="ru-RU" altLang="en-US"/>
              <a:t>= 0.99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3) На совмещенном каталоге </a:t>
            </a:r>
            <a:r>
              <a:rPr lang="ru-RU" altLang="en-US">
                <a:sym typeface="+mn-ea"/>
              </a:rPr>
              <a:t>4</a:t>
            </a:r>
            <a:r>
              <a:rPr lang="en-US">
                <a:sym typeface="+mn-ea"/>
              </a:rPr>
              <a:t>XMM, PS</a:t>
            </a:r>
            <a:r>
              <a:rPr lang="ru-RU" altLang="en-US">
                <a:sym typeface="+mn-ea"/>
              </a:rPr>
              <a:t>1 полнота классификации для квазаров, галактик и звезд получилась соответственно (0.71, 0.97, 0.90)</a:t>
            </a:r>
            <a:endParaRPr lang="en-US"/>
          </a:p>
          <a:p>
            <a:pPr marL="0" indent="0">
              <a:buNone/>
            </a:pPr>
            <a:r>
              <a:rPr lang="ru-RU" altLang="en-US"/>
              <a:t>4</a:t>
            </a:r>
            <a:r>
              <a:rPr lang="en-US"/>
              <a:t>) Построен программный инструмент, позволяющий проводить процедуру корреляции и классификации на различных комбинациях каталогов. Также содержащий в себе построенные модели и стандартные модели.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Актуальность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67255"/>
            <a:ext cx="10031730" cy="4351655"/>
          </a:xfrm>
        </p:spPr>
        <p:txBody>
          <a:bodyPr>
            <a:normAutofit lnSpcReduction="20000"/>
          </a:bodyPr>
          <a:p>
            <a:pPr marL="457200" lvl="1" indent="0">
              <a:buNone/>
            </a:pPr>
            <a:r>
              <a:rPr lang="ru-RU" altLang="en-US" b="1"/>
              <a:t>Актуальность задачи:</a:t>
            </a:r>
            <a:endParaRPr lang="ru-RU" altLang="en-US" b="1"/>
          </a:p>
          <a:p>
            <a:pPr lvl="1"/>
            <a:r>
              <a:rPr lang="ru-RU" altLang="en-US"/>
              <a:t>Решени здачи отождествления позволит проводить более полный анализ рентгеновского источника за счет большого числа характеристик</a:t>
            </a:r>
            <a:endParaRPr lang="ru-RU" altLang="en-US" b="1"/>
          </a:p>
          <a:p>
            <a:pPr marL="457200" lvl="1" indent="0">
              <a:buNone/>
            </a:pPr>
            <a:r>
              <a:rPr lang="ru-RU" altLang="en-US" b="1"/>
              <a:t>Актуальность машинного обучения:</a:t>
            </a:r>
            <a:endParaRPr lang="ru-RU" altLang="en-US" b="1"/>
          </a:p>
          <a:p>
            <a:pPr lvl="1"/>
            <a:r>
              <a:rPr lang="ru-RU" altLang="en-US"/>
              <a:t>На сегодняшний день нет алгоритмов, способных выполнять задачу отождествления и классификации на основе машинного обучения.</a:t>
            </a:r>
            <a:endParaRPr lang="ru-RU" altLang="en-US"/>
          </a:p>
          <a:p>
            <a:pPr lvl="1"/>
            <a:r>
              <a:rPr lang="ru-RU" altLang="en-US"/>
              <a:t>Признаков у источников достаточно много.</a:t>
            </a:r>
            <a:endParaRPr lang="ru-RU" altLang="en-US"/>
          </a:p>
          <a:p>
            <a:pPr lvl="1"/>
            <a:r>
              <a:rPr lang="ru-RU" altLang="en-US"/>
              <a:t>Есть возможность получить обучающую выборку.</a:t>
            </a:r>
            <a:endParaRPr lang="ru-RU" altLang="en-US"/>
          </a:p>
          <a:p>
            <a:pPr marL="457200" lvl="1" indent="0">
              <a:buNone/>
            </a:pPr>
            <a:r>
              <a:rPr lang="ru-RU" altLang="en-US" b="1"/>
              <a:t>Актуальность инструмента:</a:t>
            </a:r>
            <a:endParaRPr lang="ru-RU" altLang="en-US" b="1"/>
          </a:p>
          <a:p>
            <a:pPr lvl="1"/>
            <a:r>
              <a:rPr lang="ru-RU" altLang="en-US"/>
              <a:t>Различные инструменты выполняют части задачи по</a:t>
            </a:r>
            <a:r>
              <a:rPr lang="en-US" altLang="ru-RU"/>
              <a:t> </a:t>
            </a:r>
            <a:r>
              <a:rPr lang="ru-RU" altLang="en-US"/>
              <a:t>отдельности, так что нет единого инструмента для решения этой задачи.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1370330" y="1861185"/>
            <a:ext cx="9580880" cy="3152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Постановка задачи</a:t>
            </a:r>
            <a:endParaRPr lang="ru-RU" altLang="en-US"/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1912620" y="2345055"/>
            <a:ext cx="8721090" cy="3317875"/>
          </a:xfrm>
        </p:spPr>
        <p:txBody>
          <a:bodyPr/>
          <a:p>
            <a:pPr marL="0" indent="0">
              <a:buNone/>
            </a:pPr>
            <a:r>
              <a:rPr lang="ru-RU" altLang="en-US"/>
              <a:t>1) Исследовать и разработать алгоритмы машинного обучения для решения задачи отождествления.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2) Предоставить открытый доступ к этим моделям для астрономического сообщества, сделав для этого программный продукт.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Rounded Rectangle 11"/>
          <p:cNvSpPr/>
          <p:nvPr/>
        </p:nvSpPr>
        <p:spPr>
          <a:xfrm>
            <a:off x="7044055" y="4977130"/>
            <a:ext cx="4954905" cy="15957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52095" y="5865495"/>
            <a:ext cx="6456045" cy="711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Обзор инструментов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1070" y="1564005"/>
            <a:ext cx="5078730" cy="563245"/>
          </a:xfrm>
        </p:spPr>
        <p:txBody>
          <a:bodyPr/>
          <a:p>
            <a:pPr marL="0" indent="0" algn="ctr">
              <a:buNone/>
            </a:pPr>
            <a:r>
              <a:rPr lang="en-US" altLang="en-US"/>
              <a:t>NWAY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41070" y="2308860"/>
            <a:ext cx="5078730" cy="286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ru-RU"/>
              <a:t> Инструмент для решения</a:t>
            </a:r>
            <a:r>
              <a:rPr lang="en-US" altLang="ru-RU"/>
              <a:t> </a:t>
            </a:r>
            <a:r>
              <a:rPr lang="ru-RU" altLang="ru-RU"/>
              <a:t>части</a:t>
            </a:r>
            <a:r>
              <a:rPr lang="ru-RU"/>
              <a:t> задачи отождествления - задачи поиска компаньонов.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Строится на основании теоремы байеса 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Использует признаки локализации источников и априорную статистику по потоку.</a:t>
            </a:r>
            <a:endParaRPr lang="ru-RU"/>
          </a:p>
          <a:p>
            <a:pPr indent="0">
              <a:buFont typeface="Arial" panose="020B0604020202020204" pitchFamily="34" charset="0"/>
              <a:buNone/>
            </a:pPr>
            <a:r>
              <a:rPr lang="ru-RU"/>
              <a:t>Недостатки: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Работает с узким признаковым пространством. Не использует потоки в различных фильтрах.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Для эффективной работы требует априорное распределение признака.</a:t>
            </a:r>
            <a:endParaRPr lang="ru-RU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7044055" y="1564005"/>
            <a:ext cx="4210050" cy="556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/>
              <a:t>SRGz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839585" y="2319020"/>
            <a:ext cx="4413885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ru-RU"/>
              <a:t> Модель классификации рентгеновских источников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Модель обучена на закрытых данных.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Не решает задачу поиска компаньонов.</a:t>
            </a:r>
            <a:endParaRPr lang="ru-RU" altLang="en-US"/>
          </a:p>
          <a:p>
            <a:pPr indent="0">
              <a:buFont typeface="Arial" panose="020B0604020202020204" pitchFamily="34" charset="0"/>
              <a:buNone/>
            </a:pPr>
            <a:r>
              <a:rPr lang="ru-RU"/>
              <a:t>Недостатки: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sym typeface="+mn-ea"/>
              </a:rPr>
              <a:t>Нет программной реализации в доступном для всех формате.</a:t>
            </a:r>
            <a:endParaRPr lang="ru-RU"/>
          </a:p>
        </p:txBody>
      </p:sp>
      <p:sp>
        <p:nvSpPr>
          <p:cNvPr id="9" name="Text Box 8"/>
          <p:cNvSpPr txBox="1"/>
          <p:nvPr/>
        </p:nvSpPr>
        <p:spPr>
          <a:xfrm>
            <a:off x="234950" y="5842635"/>
            <a:ext cx="6604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Mara Salvato «Finding counterparts for All-sky X-ray surveys with Nway: a Bayesian algorithm for cross-matching multiple catalogues»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995160" y="5036820"/>
            <a:ext cx="51968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А. В. Мещеряков и др. «SRGz: Методы машинного обучения и свойства каталога оптических компаньонов точечных рентгеновских источников СРГ/ЕРОЗИТА в области покрытия DESI LEGACY IMAGING SURVEYS»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Обзор моделей машинного обучения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5240"/>
            <a:ext cx="10515600" cy="32378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ru-RU" altLang="en-US"/>
              <a:t>Для задачи отождествления были использованы стандарные для области модели градиентного бустинга и случайного леса.</a:t>
            </a:r>
            <a:endParaRPr lang="ru-RU" altLang="en-US"/>
          </a:p>
          <a:p>
            <a:r>
              <a:rPr lang="ru-RU" altLang="en-US"/>
              <a:t>Градиентный бустинг - ансамбль слабых предсказывающих моделей, состоящий из последовательной доработки ошибки прошлых моделей.</a:t>
            </a:r>
            <a:endParaRPr lang="ru-RU" altLang="en-US"/>
          </a:p>
          <a:p>
            <a:r>
              <a:rPr lang="ru-RU" altLang="en-US"/>
              <a:t>Случайный лес - ансамбль деревьев, сотоящий из усреднения результата большого количества глубоких деревьев.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Обзор данных - основные каталоги</a:t>
            </a:r>
            <a:endParaRPr lang="ru-RU" altLang="en-US"/>
          </a:p>
        </p:txBody>
      </p:sp>
      <p:sp>
        <p:nvSpPr>
          <p:cNvPr id="3" name="Content Placeholder 3"/>
          <p:cNvSpPr>
            <a:spLocks noGrp="1"/>
          </p:cNvSpPr>
          <p:nvPr/>
        </p:nvSpPr>
        <p:spPr>
          <a:xfrm>
            <a:off x="7079615" y="1696085"/>
            <a:ext cx="4342130" cy="76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/>
              <a:t>Pan-STARRS</a:t>
            </a:r>
            <a:r>
              <a:rPr lang="ru-RU" altLang="en-US"/>
              <a:t> - </a:t>
            </a:r>
            <a:r>
              <a:rPr lang="en-US" altLang="en-US"/>
              <a:t>PS1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971030" y="2321560"/>
            <a:ext cx="4416425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ru-RU" altLang="ru-RU"/>
              <a:t>Один из основных оптических каталогов. Размер каталога: 3</a:t>
            </a:r>
            <a:r>
              <a:rPr lang="en-US" altLang="ru-RU"/>
              <a:t> </a:t>
            </a:r>
            <a:r>
              <a:rPr lang="ru-RU" altLang="ru-RU"/>
              <a:t>478</a:t>
            </a:r>
            <a:r>
              <a:rPr lang="en-US" altLang="ru-RU"/>
              <a:t> </a:t>
            </a:r>
            <a:r>
              <a:rPr lang="ru-RU" altLang="ru-RU"/>
              <a:t>375</a:t>
            </a:r>
            <a:r>
              <a:rPr lang="en-US" altLang="ru-RU"/>
              <a:t> </a:t>
            </a:r>
            <a:r>
              <a:rPr lang="ru-RU" altLang="ru-RU"/>
              <a:t>192</a:t>
            </a:r>
            <a:r>
              <a:rPr lang="en-US" altLang="ru-RU"/>
              <a:t> </a:t>
            </a:r>
            <a:r>
              <a:rPr lang="ru-RU" altLang="ru-RU">
                <a:sym typeface="+mn-ea"/>
              </a:rPr>
              <a:t>источников</a:t>
            </a:r>
            <a:endParaRPr lang="ru-RU" altLang="ru-RU"/>
          </a:p>
          <a:p>
            <a:r>
              <a:rPr lang="ru-RU" altLang="ru-RU"/>
              <a:t>Ошибка локализации: </a:t>
            </a:r>
            <a:r>
              <a:rPr lang="en-US" altLang="ru-RU"/>
              <a:t>&lt;1 </a:t>
            </a:r>
            <a:r>
              <a:rPr lang="ru-RU" altLang="ru-RU"/>
              <a:t>угловой секунды</a:t>
            </a:r>
            <a:endParaRPr lang="ru-RU" altLang="ru-RU"/>
          </a:p>
        </p:txBody>
      </p:sp>
      <p:pic>
        <p:nvPicPr>
          <p:cNvPr id="106" name="Content Placeholder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7004685" y="3632835"/>
            <a:ext cx="4349115" cy="2606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1411605" y="1691005"/>
            <a:ext cx="4034790" cy="63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/>
              <a:t>XMM Newton - 4XMM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273810" y="2321560"/>
            <a:ext cx="4310380" cy="147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ru-RU"/>
              <a:t>Другой рентгеновски телескоп, но с меньшей точностью и большим размером каталога.</a:t>
            </a:r>
            <a:endParaRPr lang="ru-RU"/>
          </a:p>
          <a:p>
            <a:r>
              <a:rPr lang="ru-RU"/>
              <a:t>Размер каталога:</a:t>
            </a:r>
            <a:r>
              <a:rPr lang="en-US" altLang="ru-RU"/>
              <a:t> 630 347 </a:t>
            </a:r>
            <a:r>
              <a:rPr lang="ru-RU" altLang="ru-RU">
                <a:sym typeface="+mn-ea"/>
              </a:rPr>
              <a:t>источников</a:t>
            </a:r>
            <a:endParaRPr lang="en-US" altLang="ru-RU"/>
          </a:p>
          <a:p>
            <a:r>
              <a:rPr lang="ru-RU"/>
              <a:t>Ошибка локализации</a:t>
            </a:r>
            <a:r>
              <a:rPr lang="en-US" altLang="ru-RU"/>
              <a:t>: 1.5 </a:t>
            </a:r>
            <a:r>
              <a:rPr lang="ru-RU" altLang="ru-RU"/>
              <a:t>угловая секунда</a:t>
            </a:r>
            <a:endParaRPr lang="ru-RU" altLang="ru-RU"/>
          </a:p>
        </p:txBody>
      </p:sp>
      <p:pic>
        <p:nvPicPr>
          <p:cNvPr id="13" name="Picture 12"/>
          <p:cNvPicPr/>
          <p:nvPr/>
        </p:nvPicPr>
        <p:blipFill>
          <a:blip r:embed="rId3"/>
          <a:srcRect l="6273" t="17602" r="2382" b="21000"/>
          <a:stretch>
            <a:fillRect/>
          </a:stretch>
        </p:blipFill>
        <p:spPr>
          <a:xfrm>
            <a:off x="1095375" y="4027805"/>
            <a:ext cx="4667250" cy="2321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0205"/>
            <a:ext cx="10515600" cy="1325563"/>
          </a:xfrm>
        </p:spPr>
        <p:txBody>
          <a:bodyPr/>
          <a:p>
            <a:pPr algn="ctr"/>
            <a:r>
              <a:rPr lang="ru-RU" altLang="en-US"/>
              <a:t>Обзор данных - вспомогательные каталоги</a:t>
            </a:r>
            <a:endParaRPr lang="ru-RU" alt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6880860" y="3044825"/>
            <a:ext cx="4342130" cy="76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/>
              <a:t>DESI Legacy Imaging Survey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957060" y="3676650"/>
            <a:ext cx="4189095" cy="119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ru-RU" altLang="ru-RU"/>
              <a:t>Оптический обзор.</a:t>
            </a:r>
            <a:endParaRPr lang="ru-RU" altLang="ru-RU"/>
          </a:p>
          <a:p>
            <a:r>
              <a:rPr lang="ru-RU" altLang="ru-RU"/>
              <a:t>На двух миллионах объектах из этого каталога есть разметка по их классу. Помеченны звезды, галактики и квазары. </a:t>
            </a:r>
            <a:endParaRPr lang="ru-RU" altLang="ru-RU"/>
          </a:p>
        </p:txBody>
      </p:sp>
      <p:sp>
        <p:nvSpPr>
          <p:cNvPr id="9" name="Content Placeholder 3"/>
          <p:cNvSpPr>
            <a:spLocks noGrp="1"/>
          </p:cNvSpPr>
          <p:nvPr/>
        </p:nvSpPr>
        <p:spPr>
          <a:xfrm>
            <a:off x="1013460" y="1820545"/>
            <a:ext cx="4342130" cy="76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/>
              <a:t>Chandra - CXC2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089660" y="2447290"/>
            <a:ext cx="4189095" cy="147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ru-RU" altLang="ru-RU"/>
              <a:t>Рентгеновский телескоп, с относительно высокой точностью локализации источников.</a:t>
            </a:r>
            <a:endParaRPr lang="ru-RU" altLang="ru-RU"/>
          </a:p>
          <a:p>
            <a:r>
              <a:rPr lang="ru-RU" altLang="ru-RU"/>
              <a:t>Размер каталога: 317</a:t>
            </a:r>
            <a:r>
              <a:rPr lang="en-US" altLang="ru-RU"/>
              <a:t> </a:t>
            </a:r>
            <a:r>
              <a:rPr lang="ru-RU" altLang="ru-RU"/>
              <a:t>167 источников</a:t>
            </a:r>
            <a:endParaRPr lang="ru-RU" altLang="ru-RU"/>
          </a:p>
          <a:p>
            <a:r>
              <a:rPr lang="ru-RU" altLang="ru-RU"/>
              <a:t>Ошибка локализации: </a:t>
            </a:r>
            <a:r>
              <a:rPr lang="en-US" altLang="ru-RU"/>
              <a:t>1 </a:t>
            </a:r>
            <a:r>
              <a:rPr lang="ru-RU" altLang="ru-RU"/>
              <a:t>угловая секунда</a:t>
            </a:r>
            <a:endParaRPr lang="ru-RU" altLang="ru-RU"/>
          </a:p>
        </p:txBody>
      </p:sp>
      <p:pic>
        <p:nvPicPr>
          <p:cNvPr id="104" name="Content Placeholder 103"/>
          <p:cNvPicPr/>
          <p:nvPr>
            <p:ph sz="half" idx="2"/>
          </p:nvPr>
        </p:nvPicPr>
        <p:blipFill>
          <a:blip r:embed="rId2"/>
          <a:srcRect t="12126" b="21917"/>
          <a:stretch>
            <a:fillRect/>
          </a:stretch>
        </p:blipFill>
        <p:spPr>
          <a:xfrm>
            <a:off x="913130" y="4095750"/>
            <a:ext cx="4542155" cy="2322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13858</Words>
  <Application>WPS Presentation</Application>
  <PresentationFormat>Widescreen</PresentationFormat>
  <Paragraphs>528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Calibri</vt:lpstr>
      <vt:lpstr>Office Theme</vt:lpstr>
      <vt:lpstr>SRGz: библиотека моделей машинного обучения для задач рентгеновской астрофизики</vt:lpstr>
      <vt:lpstr>Введение</vt:lpstr>
      <vt:lpstr>Введение в задачу</vt:lpstr>
      <vt:lpstr>Актуальность</vt:lpstr>
      <vt:lpstr>Постановка задачи</vt:lpstr>
      <vt:lpstr>Обзор инструментов</vt:lpstr>
      <vt:lpstr>Обзор моделей машинного обучения</vt:lpstr>
      <vt:lpstr>Обзор данных</vt:lpstr>
      <vt:lpstr>Обзор данных</vt:lpstr>
      <vt:lpstr>Построение решения: Отождествление</vt:lpstr>
      <vt:lpstr>Алгоритм поиска компаньонов - обучение модели </vt:lpstr>
      <vt:lpstr>Алгоритм поиска компаньонов - обучение модели </vt:lpstr>
      <vt:lpstr>Алгоритм поиска компаньонов - обучение модели </vt:lpstr>
      <vt:lpstr>Алгоритм поиска компаньонов - обучение модели </vt:lpstr>
      <vt:lpstr>Алгоритм поиска компаньонов - обучение модели </vt:lpstr>
      <vt:lpstr>PowerPoint 演示文稿</vt:lpstr>
      <vt:lpstr>Результаты задачи отождествления</vt:lpstr>
      <vt:lpstr>Потроение решения: Классификация</vt:lpstr>
      <vt:lpstr>Алгоритм классификации</vt:lpstr>
      <vt:lpstr>Алгоритм классификации</vt:lpstr>
      <vt:lpstr>Алгоритм классификации</vt:lpstr>
      <vt:lpstr>PowerPoint 演示文稿</vt:lpstr>
      <vt:lpstr>Результаты задачи классификации.</vt:lpstr>
      <vt:lpstr>Программная реализаци моделей. Модули</vt:lpstr>
      <vt:lpstr>Программная реализаци моделей. Модули</vt:lpstr>
      <vt:lpstr>Программная реализаци моделей. Модули</vt:lpstr>
      <vt:lpstr>Программная реализаци моделей. Модули</vt:lpstr>
      <vt:lpstr>Программная реализаци моделей. Модули</vt:lpstr>
      <vt:lpstr>Программная реализаци моделей. Модули</vt:lpstr>
      <vt:lpstr>Программная реализаци моделей.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SRGz: библиотека моделей машинного обучения для задач рентгеновской астрофизики</dc:title>
  <dc:creator/>
  <cp:lastModifiedBy>kirte</cp:lastModifiedBy>
  <cp:revision>28</cp:revision>
  <dcterms:created xsi:type="dcterms:W3CDTF">2023-10-28T09:17:00Z</dcterms:created>
  <dcterms:modified xsi:type="dcterms:W3CDTF">2023-11-01T17:21:17Z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E218607D943A4EF0811C5DA13C4C2665</vt:lpwstr>
  </property>
  <property fmtid="{D5CDD505-2E9C-101B-9397-08002B2CF9AE}" pid="3" name="KSOProductBuildVer">
    <vt:lpwstr>1033-11.2.0.11225</vt:lpwstr>
  </property>
</Properties>
</file>