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816">
          <p15:clr>
            <a:srgbClr val="747775"/>
          </p15:clr>
        </p15:guide>
        <p15:guide id="2" orient="horz" pos="853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16" orient="horz"/>
        <p:guide pos="85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c3f0c59b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9c3f0c59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c3f0c59b0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c3f0c59b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f9c2a74f0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f9c2a74f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f9c2a74f0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9f9c2a74f0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f9c2a74f0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9f9c2a74f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f9c2a74f0_1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9f9c2a74f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9c3f0c59b0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9c3f0c59b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f8a89f103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9f8a89f10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9f8a89f10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9f8a89f103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9f8a89f10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9f8a89f103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c3f0c59b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c3f0c59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f8a89f103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f8a89f10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f8a89f103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f8a89f1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f8a89f103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f8a89f10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f8a89f103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f8a89f10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fa4faee9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fa4faee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f8a89f103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f8a89f10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2C2C2C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64BDB"/>
              </a:buClr>
              <a:buSzPts val="1400"/>
              <a:buNone/>
              <a:defRPr b="0" i="0" sz="4400" u="none" cap="none" strike="noStrike">
                <a:solidFill>
                  <a:srgbClr val="564BD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2C2C2C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762000" y="14751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>
                <a:solidFill>
                  <a:srgbClr val="564BDB"/>
                </a:solidFill>
              </a:rPr>
              <a:t>Pioneers Real Estate</a:t>
            </a:r>
            <a:endParaRPr b="1">
              <a:solidFill>
                <a:srgbClr val="564BDB"/>
              </a:solidFill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447800" y="32346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</a:pPr>
            <a:r>
              <a:rPr lang="en-US">
                <a:solidFill>
                  <a:srgbClr val="898989"/>
                </a:solidFill>
              </a:rPr>
              <a:t>Pioneers</a:t>
            </a:r>
            <a:endParaRPr>
              <a:solidFill>
                <a:srgbClr val="89898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</a:pPr>
            <a:r>
              <a:rPr lang="en-US">
                <a:solidFill>
                  <a:srgbClr val="898989"/>
                </a:solidFill>
              </a:rPr>
              <a:t>Aman Singh</a:t>
            </a:r>
            <a:endParaRPr>
              <a:solidFill>
                <a:srgbClr val="89898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</a:pPr>
            <a:r>
              <a:rPr lang="en-US">
                <a:solidFill>
                  <a:srgbClr val="898989"/>
                </a:solidFill>
              </a:rPr>
              <a:t>Manreet Lotay</a:t>
            </a:r>
            <a:endParaRPr>
              <a:solidFill>
                <a:srgbClr val="89898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</a:pPr>
            <a:r>
              <a:rPr lang="en-US">
                <a:solidFill>
                  <a:srgbClr val="898989"/>
                </a:solidFill>
              </a:rPr>
              <a:t>Mohamed Bedair</a:t>
            </a:r>
            <a:endParaRPr>
              <a:solidFill>
                <a:srgbClr val="89898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</a:pPr>
            <a:r>
              <a:rPr lang="en-US">
                <a:solidFill>
                  <a:srgbClr val="898989"/>
                </a:solidFill>
              </a:rPr>
              <a:t>Naika Jean-Baptiste</a:t>
            </a:r>
            <a:endParaRPr>
              <a:solidFill>
                <a:srgbClr val="89898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</a:pPr>
            <a:r>
              <a:rPr lang="en-US">
                <a:solidFill>
                  <a:srgbClr val="898989"/>
                </a:solidFill>
              </a:rPr>
              <a:t>Seif Bedair</a:t>
            </a:r>
            <a:endParaRPr>
              <a:solidFill>
                <a:srgbClr val="89898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</a:pPr>
            <a:r>
              <a:t/>
            </a:r>
            <a:endParaRPr>
              <a:solidFill>
                <a:srgbClr val="89898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</a:pPr>
            <a:r>
              <a:t/>
            </a:r>
            <a:endParaRPr>
              <a:solidFill>
                <a:srgbClr val="89898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</a:pPr>
            <a:r>
              <a:t/>
            </a:r>
            <a:endParaRPr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64BDB"/>
                </a:solidFill>
              </a:rPr>
              <a:t>User Benefits</a:t>
            </a:r>
            <a:endParaRPr>
              <a:solidFill>
                <a:srgbClr val="564BDB"/>
              </a:solidFill>
            </a:endParaRPr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You can access all postings from different brokers all in one place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You can book appointments online without having to contact the broker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Brokers can manage all offers in one place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No limits on broker homes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Free to use for homebuyers and renters!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64BDB"/>
                </a:solidFill>
              </a:rPr>
              <a:t>Competitive edge</a:t>
            </a:r>
            <a:endParaRPr>
              <a:solidFill>
                <a:srgbClr val="564BDB"/>
              </a:solidFill>
            </a:endParaRPr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457200" y="1644875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We offer a safe and reliable service that is free of charge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Wide selection of brokers and listings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Map view for listings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Secure login system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rgbClr val="564BDB"/>
                </a:solidFill>
                <a:latin typeface="Calibri"/>
                <a:ea typeface="Calibri"/>
                <a:cs typeface="Calibri"/>
                <a:sym typeface="Calibri"/>
              </a:rPr>
              <a:t>Overall Architecture</a:t>
            </a:r>
            <a:endParaRPr>
              <a:solidFill>
                <a:srgbClr val="564BDB"/>
              </a:solidFill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138" y="1600200"/>
            <a:ext cx="5815720" cy="452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457200" y="539503"/>
            <a:ext cx="8229600" cy="8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rgbClr val="564BDB"/>
                </a:solidFill>
              </a:rPr>
              <a:t>Overall Architecture</a:t>
            </a:r>
            <a:endParaRPr>
              <a:solidFill>
                <a:srgbClr val="564BD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0200"/>
            <a:ext cx="8229599" cy="3974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457200" y="539503"/>
            <a:ext cx="8229600" cy="8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64BDB"/>
                </a:solidFill>
              </a:rPr>
              <a:t>Overall Architecture</a:t>
            </a:r>
            <a:endParaRPr>
              <a:solidFill>
                <a:srgbClr val="564BD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638" y="1643625"/>
            <a:ext cx="8078726" cy="35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457200" y="539503"/>
            <a:ext cx="8229600" cy="8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64BDB"/>
                </a:solidFill>
              </a:rPr>
              <a:t>Overall Architecture</a:t>
            </a:r>
            <a:endParaRPr>
              <a:solidFill>
                <a:srgbClr val="564BD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057400"/>
            <a:ext cx="8229600" cy="2743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457200" y="539503"/>
            <a:ext cx="8229600" cy="8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64BDB"/>
                </a:solidFill>
              </a:rPr>
              <a:t>Overall Architecture</a:t>
            </a:r>
            <a:endParaRPr>
              <a:solidFill>
                <a:srgbClr val="564BD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250" y="1600200"/>
            <a:ext cx="6720850" cy="46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64BDB"/>
                </a:solidFill>
              </a:rPr>
              <a:t>Project overview</a:t>
            </a:r>
            <a:endParaRPr>
              <a:solidFill>
                <a:srgbClr val="564BDB"/>
              </a:solidFill>
            </a:endParaRPr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Java Script, HTML, CSS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13 User Stories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154 Commits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64BDB"/>
                </a:solidFill>
              </a:rPr>
              <a:t>Burndown Chart</a:t>
            </a:r>
            <a:endParaRPr>
              <a:solidFill>
                <a:srgbClr val="564BDB"/>
              </a:solidFill>
            </a:endParaRPr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752600"/>
            <a:ext cx="716280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64BDB"/>
                </a:solidFill>
              </a:rPr>
              <a:t>Frameworks </a:t>
            </a:r>
            <a:r>
              <a:rPr lang="en-US">
                <a:solidFill>
                  <a:srgbClr val="564BDB"/>
                </a:solidFill>
              </a:rPr>
              <a:t>Employed: React</a:t>
            </a:r>
            <a:endParaRPr b="0" i="0" sz="4400" u="none" cap="none" strike="noStrike">
              <a:solidFill>
                <a:srgbClr val="564BD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useState, useEffect, and useContext hooks for user persistence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React-Router-Dom to set up routes in the website.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Material UI library to use </a:t>
            </a:r>
            <a:r>
              <a:rPr lang="en-US"/>
              <a:t>components such as Card, Grid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rgbClr val="564BDB"/>
                </a:solidFill>
                <a:latin typeface="Calibri"/>
                <a:ea typeface="Calibri"/>
                <a:cs typeface="Calibri"/>
                <a:sym typeface="Calibri"/>
              </a:rPr>
              <a:t>Project Purpose</a:t>
            </a:r>
            <a:endParaRPr>
              <a:solidFill>
                <a:srgbClr val="564BDB"/>
              </a:solidFill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Creating a one-stop shop for homebuyers, renters, and brokers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Homebuyers need a fast way to find trusted brokers and view properties.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Brokers pay a monthly subscription, as well as a 0.5% commission fee on completed sales.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solidFill>
                  <a:schemeClr val="dk1"/>
                </a:solidFill>
              </a:rPr>
              <a:t>Secure Login System implemented using JWT tokens for customized user views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64BDB"/>
                </a:solidFill>
              </a:rPr>
              <a:t>Frameworks Employed: Express</a:t>
            </a:r>
            <a:endParaRPr b="0" i="0" sz="4400" u="none" cap="none" strike="noStrike">
              <a:solidFill>
                <a:srgbClr val="564BD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Mongoose library to create models and manipulate collections in MongoDB.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Cors middleware to connect front and back-end ports.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Cookies and JWT tokens to handle user authentication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Defined </a:t>
            </a:r>
            <a:r>
              <a:rPr lang="en-US"/>
              <a:t>endpoints</a:t>
            </a:r>
            <a:r>
              <a:rPr lang="en-US"/>
              <a:t> to perform CRUD operations on various collections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rgbClr val="564BDB"/>
                </a:solidFill>
              </a:rPr>
              <a:t>User Story 1</a:t>
            </a:r>
            <a:endParaRPr>
              <a:solidFill>
                <a:srgbClr val="564BDB"/>
              </a:solidFill>
            </a:endParaRPr>
          </a:p>
        </p:txBody>
      </p:sp>
      <p:pic>
        <p:nvPicPr>
          <p:cNvPr id="209" name="Google Shape;2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313" y="1354012"/>
            <a:ext cx="7579381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>
                <a:solidFill>
                  <a:srgbClr val="564BDB"/>
                </a:solidFill>
              </a:rPr>
              <a:t>User Story 1</a:t>
            </a:r>
            <a:endParaRPr>
              <a:solidFill>
                <a:srgbClr val="564BDB"/>
              </a:solidFill>
            </a:endParaRPr>
          </a:p>
        </p:txBody>
      </p:sp>
      <p:pic>
        <p:nvPicPr>
          <p:cNvPr id="215" name="Google Shape;2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275" y="1354001"/>
            <a:ext cx="8011450" cy="30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rgbClr val="564BDB"/>
                </a:solidFill>
                <a:latin typeface="Calibri"/>
                <a:ea typeface="Calibri"/>
                <a:cs typeface="Calibri"/>
                <a:sym typeface="Calibri"/>
              </a:rPr>
              <a:t>Lesson Learned</a:t>
            </a:r>
            <a:endParaRPr>
              <a:solidFill>
                <a:srgbClr val="564BDB"/>
              </a:solidFill>
            </a:endParaRPr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Uniform code structure was </a:t>
            </a:r>
            <a:r>
              <a:rPr lang="en-US"/>
              <a:t>extremely</a:t>
            </a:r>
            <a:r>
              <a:rPr lang="en-US"/>
              <a:t> important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Rollback on github is an essential feature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Never commit to main always use pull requests and branches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Front end using react is </a:t>
            </a:r>
            <a:r>
              <a:rPr lang="en-US"/>
              <a:t>convenient</a:t>
            </a:r>
            <a:r>
              <a:rPr lang="en-US"/>
              <a:t> and easy to manage routes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64BDB"/>
                </a:solidFill>
              </a:rPr>
              <a:t>Viewing Properties</a:t>
            </a:r>
            <a:endParaRPr>
              <a:solidFill>
                <a:srgbClr val="564BDB"/>
              </a:solidFill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01575"/>
            <a:ext cx="9144000" cy="425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64BDB"/>
                </a:solidFill>
              </a:rPr>
              <a:t>Searching</a:t>
            </a:r>
            <a:endParaRPr>
              <a:solidFill>
                <a:srgbClr val="564BDB"/>
              </a:solidFill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5950"/>
            <a:ext cx="9144000" cy="41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64BDB"/>
                </a:solidFill>
              </a:rPr>
              <a:t>Listing Details</a:t>
            </a:r>
            <a:endParaRPr>
              <a:solidFill>
                <a:srgbClr val="564BDB"/>
              </a:solidFill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23075"/>
            <a:ext cx="9144000" cy="4234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64BDB"/>
                </a:solidFill>
              </a:rPr>
              <a:t>Mortgage Calculator</a:t>
            </a:r>
            <a:endParaRPr>
              <a:solidFill>
                <a:srgbClr val="564BDB"/>
              </a:solidFill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75275"/>
            <a:ext cx="9144000" cy="408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34507"/>
            <a:ext cx="9144000" cy="4223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64BDB"/>
                </a:solidFill>
              </a:rPr>
              <a:t>Managing Offers</a:t>
            </a:r>
            <a:endParaRPr>
              <a:solidFill>
                <a:srgbClr val="564BDB"/>
              </a:solidFill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09000"/>
            <a:ext cx="9144000" cy="4148899"/>
          </a:xfrm>
          <a:prstGeom prst="rect">
            <a:avLst/>
          </a:prstGeom>
          <a:noFill/>
          <a:ln cap="flat" cmpd="sng" w="9525">
            <a:solidFill>
              <a:srgbClr val="2C2C2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3" name="Google Shape;123;p19"/>
          <p:cNvSpPr/>
          <p:nvPr/>
        </p:nvSpPr>
        <p:spPr>
          <a:xfrm>
            <a:off x="0" y="2164225"/>
            <a:ext cx="1727100" cy="299700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64BDB"/>
                </a:solidFill>
              </a:rPr>
              <a:t>Editing</a:t>
            </a:r>
            <a:r>
              <a:rPr lang="en-US">
                <a:solidFill>
                  <a:srgbClr val="564BDB"/>
                </a:solidFill>
              </a:rPr>
              <a:t> Properties</a:t>
            </a:r>
            <a:endParaRPr>
              <a:solidFill>
                <a:srgbClr val="564BDB"/>
              </a:solidFill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0" y="2164225"/>
            <a:ext cx="1727100" cy="299700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950" y="1913675"/>
            <a:ext cx="9211901" cy="41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64BDB"/>
                </a:solidFill>
              </a:rPr>
              <a:t>Managing Brokers</a:t>
            </a:r>
            <a:endParaRPr>
              <a:solidFill>
                <a:srgbClr val="564BDB"/>
              </a:solidFill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75275"/>
            <a:ext cx="9144000" cy="408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54503"/>
            <a:ext cx="9144000" cy="4303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