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C38F9D8-0A90-423F-A107-AEFC8641A3FE}" type="datetimeFigureOut">
              <a:rPr lang="en-GB" smtClean="0"/>
              <a:t>03/05/2017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263274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C38F9D8-0A90-423F-A107-AEFC8641A3FE}" type="datetimeFigureOut">
              <a:rPr lang="en-GB" smtClean="0"/>
              <a:t>03/05/2017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348374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C38F9D8-0A90-423F-A107-AEFC8641A3FE}" type="datetimeFigureOut">
              <a:rPr lang="en-GB" smtClean="0"/>
              <a:t>03/05/2017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353855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C38F9D8-0A90-423F-A107-AEFC8641A3FE}" type="datetimeFigureOut">
              <a:rPr lang="en-GB" smtClean="0"/>
              <a:t>03/05/2017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350575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38F9D8-0A90-423F-A107-AEFC8641A3FE}" type="datetimeFigureOut">
              <a:rPr lang="en-GB" smtClean="0"/>
              <a:t>03/05/2017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279567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C38F9D8-0A90-423F-A107-AEFC8641A3FE}" type="datetimeFigureOut">
              <a:rPr lang="en-GB" smtClean="0"/>
              <a:t>03/05/2017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309473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C38F9D8-0A90-423F-A107-AEFC8641A3FE}" type="datetimeFigureOut">
              <a:rPr lang="en-GB" smtClean="0"/>
              <a:t>03/05/2017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241620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C38F9D8-0A90-423F-A107-AEFC8641A3FE}" type="datetimeFigureOut">
              <a:rPr lang="en-GB" smtClean="0"/>
              <a:t>03/05/2017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82864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8F9D8-0A90-423F-A107-AEFC8641A3FE}" type="datetimeFigureOut">
              <a:rPr lang="en-GB" smtClean="0"/>
              <a:t>03/05/2017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717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38F9D8-0A90-423F-A107-AEFC8641A3FE}" type="datetimeFigureOut">
              <a:rPr lang="en-GB" smtClean="0"/>
              <a:t>03/05/2017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147815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38F9D8-0A90-423F-A107-AEFC8641A3FE}" type="datetimeFigureOut">
              <a:rPr lang="en-GB" smtClean="0"/>
              <a:t>03/05/2017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7B5520-5580-4130-B01A-72F5F665FEC7}" type="slidenum">
              <a:rPr lang="en-GB" smtClean="0"/>
              <a:t>‹#›</a:t>
            </a:fld>
            <a:endParaRPr lang="en-GB"/>
          </a:p>
        </p:txBody>
      </p:sp>
    </p:spTree>
    <p:extLst>
      <p:ext uri="{BB962C8B-B14F-4D97-AF65-F5344CB8AC3E}">
        <p14:creationId xmlns:p14="http://schemas.microsoft.com/office/powerpoint/2010/main" val="165398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8F9D8-0A90-423F-A107-AEFC8641A3FE}" type="datetimeFigureOut">
              <a:rPr lang="en-GB" smtClean="0"/>
              <a:t>03/05/2017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B5520-5580-4130-B01A-72F5F665FEC7}" type="slidenum">
              <a:rPr lang="en-GB" smtClean="0"/>
              <a:t>‹#›</a:t>
            </a:fld>
            <a:endParaRPr lang="en-GB"/>
          </a:p>
        </p:txBody>
      </p:sp>
    </p:spTree>
    <p:extLst>
      <p:ext uri="{BB962C8B-B14F-4D97-AF65-F5344CB8AC3E}">
        <p14:creationId xmlns:p14="http://schemas.microsoft.com/office/powerpoint/2010/main" val="3191068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ervacon.com/products/swf/intro/index.html" TargetMode="External"/><Relationship Id="rId2" Type="http://schemas.openxmlformats.org/officeDocument/2006/relationships/hyperlink" Target="http://www.springframework.org/webflow" TargetMode="External"/><Relationship Id="rId1" Type="http://schemas.openxmlformats.org/officeDocument/2006/relationships/slideLayout" Target="../slideLayouts/slideLayout2.xml"/><Relationship Id="rId5" Type="http://schemas.openxmlformats.org/officeDocument/2006/relationships/hyperlink" Target="http://www.springframework.org/node/429" TargetMode="External"/><Relationship Id="rId4" Type="http://schemas.openxmlformats.org/officeDocument/2006/relationships/hyperlink" Target="http://www.amazon.com/Expert-Spring-MVC-Web-Flow/dp/159059584X"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springframework.org/webflo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732" y="519048"/>
            <a:ext cx="9144000" cy="1281472"/>
          </a:xfrm>
        </p:spPr>
        <p:txBody>
          <a:bodyPr/>
          <a:lstStyle/>
          <a:p>
            <a:r>
              <a:rPr lang="en-GB" dirty="0">
                <a:latin typeface="+mn-lt"/>
              </a:rPr>
              <a:t>RoadMap</a:t>
            </a:r>
          </a:p>
        </p:txBody>
      </p:sp>
      <p:sp>
        <p:nvSpPr>
          <p:cNvPr id="3" name="Subtitle 2"/>
          <p:cNvSpPr>
            <a:spLocks noGrp="1"/>
          </p:cNvSpPr>
          <p:nvPr>
            <p:ph type="subTitle" idx="1"/>
          </p:nvPr>
        </p:nvSpPr>
        <p:spPr>
          <a:xfrm>
            <a:off x="1524000" y="2074895"/>
            <a:ext cx="9144000" cy="1655762"/>
          </a:xfrm>
        </p:spPr>
        <p:txBody>
          <a:bodyPr>
            <a:noAutofit/>
          </a:bodyPr>
          <a:lstStyle/>
          <a:p>
            <a:pPr marL="457200" indent="-457200" algn="l">
              <a:buFont typeface="+mj-lt"/>
              <a:buAutoNum type="arabicPeriod"/>
            </a:pPr>
            <a:r>
              <a:rPr lang="en-GB" sz="3600" b="1" dirty="0"/>
              <a:t>SWF</a:t>
            </a:r>
          </a:p>
          <a:p>
            <a:pPr marL="457200" indent="-457200" algn="l">
              <a:buFont typeface="+mj-lt"/>
              <a:buAutoNum type="arabicPeriod"/>
            </a:pPr>
            <a:r>
              <a:rPr lang="en-GB" sz="3600" b="1" dirty="0"/>
              <a:t>Why SWF</a:t>
            </a:r>
          </a:p>
          <a:p>
            <a:pPr marL="457200" indent="-457200" algn="l">
              <a:buFont typeface="+mj-lt"/>
              <a:buAutoNum type="arabicPeriod"/>
            </a:pPr>
            <a:r>
              <a:rPr lang="en-GB" sz="3600" b="1" dirty="0"/>
              <a:t>Architecture of SWF</a:t>
            </a:r>
          </a:p>
          <a:p>
            <a:pPr marL="457200" indent="-457200" algn="l">
              <a:buFont typeface="+mj-lt"/>
              <a:buAutoNum type="arabicPeriod"/>
            </a:pPr>
            <a:r>
              <a:rPr lang="en-GB" sz="3600" b="1" dirty="0"/>
              <a:t>How SWF Works</a:t>
            </a:r>
          </a:p>
          <a:p>
            <a:pPr marL="457200" indent="-457200" algn="l">
              <a:buFont typeface="+mj-lt"/>
              <a:buAutoNum type="arabicPeriod"/>
            </a:pPr>
            <a:r>
              <a:rPr lang="en-GB" sz="3600" b="1" dirty="0"/>
              <a:t>Terms Associated with SWF</a:t>
            </a:r>
          </a:p>
          <a:p>
            <a:pPr marL="457200" indent="-457200" algn="l">
              <a:buFont typeface="+mj-lt"/>
              <a:buAutoNum type="arabicPeriod"/>
            </a:pPr>
            <a:r>
              <a:rPr lang="en-GB" sz="3600" b="1" dirty="0"/>
              <a:t>Reference</a:t>
            </a:r>
          </a:p>
        </p:txBody>
      </p:sp>
    </p:spTree>
    <p:extLst>
      <p:ext uri="{BB962C8B-B14F-4D97-AF65-F5344CB8AC3E}">
        <p14:creationId xmlns:p14="http://schemas.microsoft.com/office/powerpoint/2010/main" val="34859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b="1" dirty="0"/>
              <a:t>Continued..</a:t>
            </a:r>
            <a:br>
              <a:rPr lang="en-GB" b="1" dirty="0"/>
            </a:br>
            <a:endParaRPr lang="en-GB" dirty="0"/>
          </a:p>
        </p:txBody>
      </p:sp>
      <p:sp>
        <p:nvSpPr>
          <p:cNvPr id="3" name="Content Placeholder 2"/>
          <p:cNvSpPr>
            <a:spLocks noGrp="1"/>
          </p:cNvSpPr>
          <p:nvPr>
            <p:ph idx="1"/>
          </p:nvPr>
        </p:nvSpPr>
        <p:spPr>
          <a:xfrm>
            <a:off x="838200" y="1373138"/>
            <a:ext cx="10515600" cy="4351338"/>
          </a:xfrm>
        </p:spPr>
        <p:txBody>
          <a:bodyPr>
            <a:normAutofit/>
          </a:bodyPr>
          <a:lstStyle/>
          <a:p>
            <a:pPr marL="0" indent="0" fontAlgn="base">
              <a:buNone/>
            </a:pPr>
            <a:r>
              <a:rPr lang="en-GB" sz="2400" u="sng" dirty="0"/>
              <a:t>The web flow has three main parts –</a:t>
            </a:r>
          </a:p>
          <a:p>
            <a:pPr fontAlgn="base"/>
            <a:r>
              <a:rPr lang="en-GB" sz="2400" b="1" dirty="0"/>
              <a:t>States</a:t>
            </a:r>
            <a:r>
              <a:rPr lang="en-GB" sz="2400" dirty="0"/>
              <a:t> – States are points on the flow where an action happens or decision is made or a view is displayed. The end of a flow is also a state. Sometimes, to increase </a:t>
            </a:r>
            <a:r>
              <a:rPr lang="en-GB" sz="2400" dirty="0" err="1"/>
              <a:t>brewity</a:t>
            </a:r>
            <a:r>
              <a:rPr lang="en-GB" sz="2400" dirty="0"/>
              <a:t>, a subset of a flow can be combined together to form a sub-flow and then the sub-flow is a state in the main flow. </a:t>
            </a:r>
          </a:p>
          <a:p>
            <a:pPr fontAlgn="base"/>
            <a:r>
              <a:rPr lang="en-GB" sz="2400" b="1" dirty="0"/>
              <a:t>Transitions</a:t>
            </a:r>
            <a:r>
              <a:rPr lang="en-GB" sz="2400" dirty="0"/>
              <a:t> – Transition connects two states. A movement of request from one state to another is called a transition.</a:t>
            </a:r>
          </a:p>
          <a:p>
            <a:pPr fontAlgn="base"/>
            <a:r>
              <a:rPr lang="en-GB" sz="2400" b="1" dirty="0"/>
              <a:t>Data</a:t>
            </a:r>
            <a:r>
              <a:rPr lang="en-GB" sz="2400" dirty="0"/>
              <a:t> – Data is the information that is carried from one state to another. The life span of the data depends on the scope with which it is declared.</a:t>
            </a:r>
          </a:p>
        </p:txBody>
      </p:sp>
    </p:spTree>
    <p:extLst>
      <p:ext uri="{BB962C8B-B14F-4D97-AF65-F5344CB8AC3E}">
        <p14:creationId xmlns:p14="http://schemas.microsoft.com/office/powerpoint/2010/main" val="234915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b="1" dirty="0"/>
              <a:t>Continued..</a:t>
            </a:r>
            <a:br>
              <a:rPr lang="en-GB" b="1" dirty="0"/>
            </a:br>
            <a:endParaRPr lang="en-GB" dirty="0"/>
          </a:p>
        </p:txBody>
      </p:sp>
      <p:sp>
        <p:nvSpPr>
          <p:cNvPr id="3" name="Content Placeholder 2"/>
          <p:cNvSpPr>
            <a:spLocks noGrp="1"/>
          </p:cNvSpPr>
          <p:nvPr>
            <p:ph idx="1"/>
          </p:nvPr>
        </p:nvSpPr>
        <p:spPr>
          <a:xfrm>
            <a:off x="838200" y="1146893"/>
            <a:ext cx="10515600" cy="4622309"/>
          </a:xfrm>
        </p:spPr>
        <p:txBody>
          <a:bodyPr>
            <a:normAutofit fontScale="70000" lnSpcReduction="20000"/>
          </a:bodyPr>
          <a:lstStyle/>
          <a:p>
            <a:pPr marL="0" indent="0" fontAlgn="base">
              <a:buNone/>
            </a:pPr>
            <a:r>
              <a:rPr lang="en-GB" sz="3400" b="1" u="sng" dirty="0"/>
              <a:t>Flow Data Scopes:</a:t>
            </a:r>
          </a:p>
          <a:p>
            <a:pPr marL="0" indent="0" fontAlgn="base">
              <a:buNone/>
            </a:pPr>
            <a:r>
              <a:rPr lang="en-GB" sz="3400" dirty="0"/>
              <a:t>Flow Data can be stored as variables that can be created using the ‘</a:t>
            </a:r>
            <a:r>
              <a:rPr lang="en-GB" sz="3400" dirty="0" err="1"/>
              <a:t>var</a:t>
            </a:r>
            <a:r>
              <a:rPr lang="en-GB" sz="3400" dirty="0"/>
              <a:t>’ element or using the evaluate expression.</a:t>
            </a:r>
            <a:br>
              <a:rPr lang="en-GB" sz="3400" dirty="0"/>
            </a:br>
            <a:br>
              <a:rPr lang="en-GB" sz="3400" dirty="0"/>
            </a:br>
            <a:r>
              <a:rPr lang="en-GB" sz="3400" dirty="0"/>
              <a:t>Variable scope – The lifespan of the variable depends on the scope with which it is declared. The scopes available are:</a:t>
            </a:r>
          </a:p>
          <a:p>
            <a:pPr fontAlgn="base"/>
            <a:r>
              <a:rPr lang="en-GB" sz="3400" dirty="0"/>
              <a:t>Conversation – The conversation scope starts when a flow starts and ends when the flow ends. It is available in sub flows</a:t>
            </a:r>
          </a:p>
          <a:p>
            <a:pPr fontAlgn="base"/>
            <a:r>
              <a:rPr lang="en-GB" sz="3400" dirty="0"/>
              <a:t>Flow – Available within a flow. Not available in sub flows</a:t>
            </a:r>
          </a:p>
          <a:p>
            <a:pPr fontAlgn="base"/>
            <a:r>
              <a:rPr lang="en-GB" sz="3400" dirty="0"/>
              <a:t>Request – Available during the life of a request in a flow</a:t>
            </a:r>
          </a:p>
          <a:p>
            <a:pPr fontAlgn="base"/>
            <a:r>
              <a:rPr lang="en-GB" sz="3400" dirty="0"/>
              <a:t>Flash – Available during the lifetime of a flow. However, once a state is rendered, the variable is cleared.</a:t>
            </a:r>
          </a:p>
          <a:p>
            <a:pPr fontAlgn="base"/>
            <a:r>
              <a:rPr lang="en-GB" sz="3400" dirty="0"/>
              <a:t>View – Available only during the lifetime of a view. Created when a view is created and destroyed once a view is destroyed</a:t>
            </a:r>
          </a:p>
          <a:p>
            <a:pPr marL="0" indent="0">
              <a:buNone/>
            </a:pPr>
            <a:endParaRPr lang="en-GB" dirty="0"/>
          </a:p>
        </p:txBody>
      </p:sp>
    </p:spTree>
    <p:extLst>
      <p:ext uri="{BB962C8B-B14F-4D97-AF65-F5344CB8AC3E}">
        <p14:creationId xmlns:p14="http://schemas.microsoft.com/office/powerpoint/2010/main" val="258258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Reference</a:t>
            </a:r>
            <a:endParaRPr lang="en-GB" dirty="0"/>
          </a:p>
        </p:txBody>
      </p:sp>
      <p:sp>
        <p:nvSpPr>
          <p:cNvPr id="3" name="Content Placeholder 2"/>
          <p:cNvSpPr>
            <a:spLocks noGrp="1"/>
          </p:cNvSpPr>
          <p:nvPr>
            <p:ph idx="1"/>
          </p:nvPr>
        </p:nvSpPr>
        <p:spPr>
          <a:xfrm>
            <a:off x="838200" y="1580526"/>
            <a:ext cx="10515600" cy="4622309"/>
          </a:xfrm>
        </p:spPr>
        <p:txBody>
          <a:bodyPr>
            <a:normAutofit lnSpcReduction="10000"/>
          </a:bodyPr>
          <a:lstStyle/>
          <a:p>
            <a:pPr>
              <a:buFontTx/>
              <a:buChar char="•"/>
            </a:pPr>
            <a:r>
              <a:rPr lang="en-AU" altLang="en-US" sz="2600" dirty="0"/>
              <a:t>Spring Web Flow Home </a:t>
            </a:r>
            <a:r>
              <a:rPr lang="en-AU" altLang="en-US" sz="2600" b="1" dirty="0">
                <a:hlinkClick r:id="rId2"/>
              </a:rPr>
              <a:t>http://www.springframework.org/webflow</a:t>
            </a:r>
            <a:r>
              <a:rPr lang="en-AU" altLang="en-US" sz="2600" dirty="0"/>
              <a:t> </a:t>
            </a:r>
          </a:p>
          <a:p>
            <a:pPr>
              <a:buFontTx/>
              <a:buChar char="•"/>
            </a:pPr>
            <a:endParaRPr lang="en-AU" altLang="en-US" sz="2600" dirty="0"/>
          </a:p>
          <a:p>
            <a:pPr>
              <a:buFontTx/>
              <a:buChar char="•"/>
            </a:pPr>
            <a:r>
              <a:rPr lang="en-AU" altLang="en-US" sz="2600" dirty="0"/>
              <a:t>Spring Web Flow - A Practical Introduction </a:t>
            </a:r>
          </a:p>
          <a:p>
            <a:pPr>
              <a:buSzTx/>
              <a:buFontTx/>
              <a:buNone/>
            </a:pPr>
            <a:r>
              <a:rPr lang="en-AU" altLang="en-US" sz="2600" b="1" dirty="0"/>
              <a:t>	</a:t>
            </a:r>
            <a:r>
              <a:rPr lang="en-AU" altLang="en-US" sz="2600" b="1" dirty="0">
                <a:hlinkClick r:id="rId3"/>
              </a:rPr>
              <a:t>http://www.ervacon.com/products/swf/intro/index.html</a:t>
            </a:r>
            <a:r>
              <a:rPr lang="en-AU" altLang="en-US" sz="2600" b="1" dirty="0"/>
              <a:t> </a:t>
            </a:r>
          </a:p>
          <a:p>
            <a:pPr>
              <a:buFontTx/>
              <a:buChar char="•"/>
            </a:pPr>
            <a:endParaRPr lang="en-AU" altLang="en-US" sz="2600" dirty="0"/>
          </a:p>
          <a:p>
            <a:pPr>
              <a:buFontTx/>
              <a:buChar char="•"/>
            </a:pPr>
            <a:r>
              <a:rPr lang="en-US" altLang="en-US" sz="2600" dirty="0"/>
              <a:t>Book “Expert Spring MVC and Web Flow” </a:t>
            </a:r>
            <a:r>
              <a:rPr lang="en-US" altLang="en-US" sz="2600" b="1" dirty="0">
                <a:hlinkClick r:id="rId4"/>
              </a:rPr>
              <a:t>http://www.amazon.com/Expert-Spring-MVC-Web-Flow/dp/159059584X</a:t>
            </a:r>
            <a:r>
              <a:rPr lang="en-US" altLang="en-US" sz="2600" dirty="0"/>
              <a:t> </a:t>
            </a:r>
          </a:p>
          <a:p>
            <a:pPr>
              <a:buFontTx/>
              <a:buChar char="•"/>
            </a:pPr>
            <a:endParaRPr lang="en-US" altLang="en-US" sz="2600" dirty="0"/>
          </a:p>
          <a:p>
            <a:pPr>
              <a:buFontTx/>
              <a:buChar char="•"/>
            </a:pPr>
            <a:r>
              <a:rPr lang="en-GB" altLang="en-US" sz="2600" dirty="0"/>
              <a:t>Spring IDE Web Flow Visualizer</a:t>
            </a:r>
            <a:endParaRPr lang="en-AU" altLang="en-US" sz="2600" dirty="0"/>
          </a:p>
          <a:p>
            <a:pPr>
              <a:buSzTx/>
              <a:buFontTx/>
              <a:buNone/>
            </a:pPr>
            <a:r>
              <a:rPr lang="en-AU" altLang="en-US" sz="2600" b="1" dirty="0"/>
              <a:t>	</a:t>
            </a:r>
            <a:r>
              <a:rPr lang="en-AU" altLang="en-US" sz="2600" b="1" dirty="0">
                <a:hlinkClick r:id="rId5"/>
              </a:rPr>
              <a:t>http://www.springframework.org/node/429</a:t>
            </a:r>
            <a:r>
              <a:rPr lang="en-AU" altLang="en-US" sz="2600" b="1" dirty="0"/>
              <a:t> </a:t>
            </a:r>
          </a:p>
          <a:p>
            <a:pPr marL="0" indent="0">
              <a:buNone/>
            </a:pPr>
            <a:endParaRPr lang="en-GB" sz="2600" dirty="0"/>
          </a:p>
          <a:p>
            <a:pPr marL="0" indent="0">
              <a:buNone/>
            </a:pPr>
            <a:endParaRPr lang="en-GB" dirty="0"/>
          </a:p>
        </p:txBody>
      </p:sp>
    </p:spTree>
    <p:extLst>
      <p:ext uri="{BB962C8B-B14F-4D97-AF65-F5344CB8AC3E}">
        <p14:creationId xmlns:p14="http://schemas.microsoft.com/office/powerpoint/2010/main" val="388531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dirty="0">
                <a:latin typeface="+mn-lt"/>
              </a:rPr>
              <a:t>SWF</a:t>
            </a:r>
          </a:p>
        </p:txBody>
      </p:sp>
      <p:sp>
        <p:nvSpPr>
          <p:cNvPr id="3" name="Content Placeholder 2"/>
          <p:cNvSpPr>
            <a:spLocks noGrp="1"/>
          </p:cNvSpPr>
          <p:nvPr>
            <p:ph idx="1"/>
          </p:nvPr>
        </p:nvSpPr>
        <p:spPr>
          <a:xfrm>
            <a:off x="838200" y="1825625"/>
            <a:ext cx="10515600" cy="3701415"/>
          </a:xfrm>
        </p:spPr>
        <p:txBody>
          <a:bodyPr/>
          <a:lstStyle/>
          <a:p>
            <a:r>
              <a:rPr lang="en-AU" altLang="en-US" sz="2400" dirty="0"/>
              <a:t>Spring</a:t>
            </a:r>
            <a:r>
              <a:rPr lang="en-AU" altLang="en-US" dirty="0"/>
              <a:t> Web Flow is a subproject of the popular Spring Framework</a:t>
            </a:r>
          </a:p>
          <a:p>
            <a:endParaRPr lang="en-GB" dirty="0"/>
          </a:p>
        </p:txBody>
      </p:sp>
      <p:pic>
        <p:nvPicPr>
          <p:cNvPr id="5" name="Picture 4" descr="E:\Univer\LU\Lekcija15\spring-web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480" y="2912100"/>
            <a:ext cx="3606800" cy="23415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2707005" y="5766356"/>
            <a:ext cx="6127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b="1" dirty="0">
                <a:latin typeface="Courier New" panose="02070309020205020404" pitchFamily="49" charset="0"/>
                <a:hlinkClick r:id="rId3"/>
              </a:rPr>
              <a:t>http://www.springframework.org/webflow</a:t>
            </a:r>
            <a:r>
              <a:rPr lang="lv-LV" altLang="en-US" sz="2000" b="1" dirty="0">
                <a:latin typeface="Courier New" panose="02070309020205020404" pitchFamily="49" charset="0"/>
              </a:rPr>
              <a:t> </a:t>
            </a:r>
            <a:endParaRPr lang="en-GB" altLang="en-US" sz="2000" b="1" dirty="0">
              <a:latin typeface="Courier New" panose="02070309020205020404" pitchFamily="49" charset="0"/>
            </a:endParaRPr>
          </a:p>
        </p:txBody>
      </p:sp>
    </p:spTree>
    <p:extLst>
      <p:ext uri="{BB962C8B-B14F-4D97-AF65-F5344CB8AC3E}">
        <p14:creationId xmlns:p14="http://schemas.microsoft.com/office/powerpoint/2010/main" val="55223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223"/>
          </a:xfrm>
        </p:spPr>
        <p:txBody>
          <a:bodyPr/>
          <a:lstStyle/>
          <a:p>
            <a:pPr algn="r"/>
            <a:r>
              <a:rPr lang="en-GB" sz="4800" b="1" dirty="0">
                <a:latin typeface="+mn-lt"/>
              </a:rPr>
              <a:t>Continued</a:t>
            </a:r>
            <a:r>
              <a:rPr lang="en-GB" b="1" dirty="0"/>
              <a:t>..</a:t>
            </a:r>
          </a:p>
        </p:txBody>
      </p:sp>
      <p:sp>
        <p:nvSpPr>
          <p:cNvPr id="3" name="Content Placeholder 2"/>
          <p:cNvSpPr>
            <a:spLocks noGrp="1"/>
          </p:cNvSpPr>
          <p:nvPr>
            <p:ph idx="1"/>
          </p:nvPr>
        </p:nvSpPr>
        <p:spPr>
          <a:xfrm>
            <a:off x="838200" y="1718969"/>
            <a:ext cx="10515600" cy="5638652"/>
          </a:xfrm>
        </p:spPr>
        <p:txBody>
          <a:bodyPr>
            <a:noAutofit/>
          </a:bodyPr>
          <a:lstStyle/>
          <a:p>
            <a:r>
              <a:rPr lang="en-GB" sz="2400" dirty="0"/>
              <a:t>Spring Web Flow is so far the best solution for the management of web applications with complex page flow. </a:t>
            </a:r>
          </a:p>
          <a:p>
            <a:r>
              <a:rPr lang="en-GB" sz="2400" dirty="0"/>
              <a:t>It provides a powerful controller to control the user navigation in case your application demands</a:t>
            </a:r>
            <a:endParaRPr lang="en-AU" altLang="en-US" sz="2400" dirty="0"/>
          </a:p>
          <a:p>
            <a:r>
              <a:rPr lang="en-AU" altLang="en-US" sz="2400" dirty="0"/>
              <a:t>Spring Web Flow allows to build </a:t>
            </a:r>
            <a:r>
              <a:rPr lang="en-AU" altLang="en-US" sz="2400" dirty="0">
                <a:solidFill>
                  <a:srgbClr val="531FFB"/>
                </a:solidFill>
              </a:rPr>
              <a:t>high-level</a:t>
            </a:r>
            <a:r>
              <a:rPr lang="en-AU" altLang="en-US" sz="2400" dirty="0"/>
              <a:t>, </a:t>
            </a:r>
            <a:r>
              <a:rPr lang="en-AU" altLang="en-US" sz="2400" dirty="0">
                <a:solidFill>
                  <a:srgbClr val="531FFB"/>
                </a:solidFill>
              </a:rPr>
              <a:t>reusable</a:t>
            </a:r>
            <a:r>
              <a:rPr lang="en-AU" altLang="en-US" sz="2400" dirty="0"/>
              <a:t>, </a:t>
            </a:r>
            <a:r>
              <a:rPr lang="en-AU" altLang="en-US" sz="2400" dirty="0">
                <a:solidFill>
                  <a:srgbClr val="531FFB"/>
                </a:solidFill>
              </a:rPr>
              <a:t>self-contained</a:t>
            </a:r>
            <a:r>
              <a:rPr lang="en-AU" altLang="en-US" sz="2400" dirty="0"/>
              <a:t> controller modules called </a:t>
            </a:r>
            <a:r>
              <a:rPr lang="en-AU" altLang="en-US" sz="2400" dirty="0">
                <a:solidFill>
                  <a:srgbClr val="531FFB"/>
                </a:solidFill>
              </a:rPr>
              <a:t>flows</a:t>
            </a:r>
            <a:r>
              <a:rPr lang="en-AU" altLang="en-US" sz="2400" dirty="0"/>
              <a:t> that are runnable in any environment</a:t>
            </a:r>
          </a:p>
          <a:p>
            <a:r>
              <a:rPr lang="en-GB" sz="2400" dirty="0"/>
              <a:t>A flow encapsulates a sequence of steps that guide a user through the execution of some business task. It spans multiple HTTP requests, has state, deals with transactional data, is reusable, and may be dynamic and long-running in nature.</a:t>
            </a:r>
          </a:p>
          <a:p>
            <a:pPr>
              <a:buFontTx/>
              <a:buChar char="•"/>
            </a:pPr>
            <a:r>
              <a:rPr lang="en-AU" altLang="en-US" sz="2400" dirty="0"/>
              <a:t>Flows can execute </a:t>
            </a:r>
            <a:r>
              <a:rPr lang="en-AU" altLang="en-US" sz="2400" dirty="0">
                <a:solidFill>
                  <a:srgbClr val="531FFB"/>
                </a:solidFill>
              </a:rPr>
              <a:t>in parallel</a:t>
            </a:r>
            <a:r>
              <a:rPr lang="en-AU" altLang="en-US" sz="2400" dirty="0"/>
              <a:t> without intruding on each other</a:t>
            </a:r>
          </a:p>
          <a:p>
            <a:pPr>
              <a:buFontTx/>
              <a:buChar char="•"/>
            </a:pPr>
            <a:r>
              <a:rPr lang="en-AU" altLang="en-US" sz="2400" dirty="0"/>
              <a:t>When the flow has finished, all allocated resources are automatically </a:t>
            </a:r>
            <a:r>
              <a:rPr lang="en-AU" altLang="en-US" sz="2400" dirty="0">
                <a:solidFill>
                  <a:srgbClr val="531FFB"/>
                </a:solidFill>
              </a:rPr>
              <a:t>cleaned up</a:t>
            </a:r>
          </a:p>
          <a:p>
            <a:pPr>
              <a:buFontTx/>
              <a:buChar char="•"/>
            </a:pPr>
            <a:endParaRPr lang="en-AU" altLang="en-US" sz="2400" dirty="0">
              <a:solidFill>
                <a:srgbClr val="531FFB"/>
              </a:solidFill>
            </a:endParaRPr>
          </a:p>
          <a:p>
            <a:endParaRPr lang="en-GB" sz="2400" dirty="0"/>
          </a:p>
        </p:txBody>
      </p:sp>
    </p:spTree>
    <p:extLst>
      <p:ext uri="{BB962C8B-B14F-4D97-AF65-F5344CB8AC3E}">
        <p14:creationId xmlns:p14="http://schemas.microsoft.com/office/powerpoint/2010/main" val="100653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latin typeface="+mn-lt"/>
              </a:rPr>
              <a:t>Why Spring Web Flow</a:t>
            </a:r>
          </a:p>
        </p:txBody>
      </p:sp>
      <p:sp>
        <p:nvSpPr>
          <p:cNvPr id="3" name="Content Placeholder 2"/>
          <p:cNvSpPr>
            <a:spLocks noGrp="1"/>
          </p:cNvSpPr>
          <p:nvPr>
            <p:ph idx="1"/>
          </p:nvPr>
        </p:nvSpPr>
        <p:spPr/>
        <p:txBody>
          <a:bodyPr>
            <a:noAutofit/>
          </a:bodyPr>
          <a:lstStyle/>
          <a:p>
            <a:pPr>
              <a:lnSpc>
                <a:spcPct val="120000"/>
              </a:lnSpc>
            </a:pPr>
            <a:r>
              <a:rPr lang="en-GB" sz="2400" dirty="0"/>
              <a:t>Spring Web Flow provides a declarative flow definition language for authoring flows on a higher level of abstraction. </a:t>
            </a:r>
          </a:p>
          <a:p>
            <a:pPr>
              <a:lnSpc>
                <a:spcPct val="120000"/>
              </a:lnSpc>
            </a:pPr>
            <a:r>
              <a:rPr lang="en-GB" sz="2400" dirty="0"/>
              <a:t>It allows it to be integrated into a wide range of applications without any changes (to the flow programming model) including Spring MVC, JSF, and even Portlet web applications. </a:t>
            </a:r>
          </a:p>
          <a:p>
            <a:pPr marL="0" indent="0">
              <a:lnSpc>
                <a:spcPct val="120000"/>
              </a:lnSpc>
              <a:buNone/>
            </a:pPr>
            <a:r>
              <a:rPr lang="en-GB" sz="2400" dirty="0"/>
              <a:t>The following are common issues observed in </a:t>
            </a:r>
            <a:r>
              <a:rPr lang="en-GB" sz="2400" dirty="0" err="1"/>
              <a:t>stateful</a:t>
            </a:r>
            <a:r>
              <a:rPr lang="en-GB" sz="2400" dirty="0"/>
              <a:t> web applications with navigation requirements: </a:t>
            </a:r>
          </a:p>
          <a:p>
            <a:pPr>
              <a:lnSpc>
                <a:spcPct val="120000"/>
              </a:lnSpc>
            </a:pPr>
            <a:r>
              <a:rPr lang="en-GB" sz="2400" dirty="0"/>
              <a:t>Visualizing the flow is very difficult.</a:t>
            </a:r>
          </a:p>
        </p:txBody>
      </p:sp>
    </p:spTree>
    <p:extLst>
      <p:ext uri="{BB962C8B-B14F-4D97-AF65-F5344CB8AC3E}">
        <p14:creationId xmlns:p14="http://schemas.microsoft.com/office/powerpoint/2010/main" val="136005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4800" b="1" dirty="0">
                <a:latin typeface="+mn-lt"/>
              </a:rPr>
              <a:t>Continued..</a:t>
            </a:r>
          </a:p>
        </p:txBody>
      </p:sp>
      <p:sp>
        <p:nvSpPr>
          <p:cNvPr id="3" name="Content Placeholder 2"/>
          <p:cNvSpPr>
            <a:spLocks noGrp="1"/>
          </p:cNvSpPr>
          <p:nvPr>
            <p:ph idx="1"/>
          </p:nvPr>
        </p:nvSpPr>
        <p:spPr>
          <a:xfrm>
            <a:off x="838200" y="1027906"/>
            <a:ext cx="10515600" cy="4351338"/>
          </a:xfrm>
        </p:spPr>
        <p:txBody>
          <a:bodyPr>
            <a:noAutofit/>
          </a:bodyPr>
          <a:lstStyle/>
          <a:p>
            <a:pPr marL="0" indent="0">
              <a:lnSpc>
                <a:spcPct val="120000"/>
              </a:lnSpc>
              <a:buNone/>
            </a:pPr>
            <a:endParaRPr lang="en-GB" sz="2400" dirty="0"/>
          </a:p>
          <a:p>
            <a:pPr>
              <a:lnSpc>
                <a:spcPct val="120000"/>
              </a:lnSpc>
            </a:pPr>
            <a:r>
              <a:rPr lang="en-GB" sz="2400" dirty="0"/>
              <a:t>The application has a lot of code accessing the HTTP session.</a:t>
            </a:r>
          </a:p>
          <a:p>
            <a:pPr>
              <a:lnSpc>
                <a:spcPct val="120000"/>
              </a:lnSpc>
            </a:pPr>
            <a:r>
              <a:rPr lang="en-GB" sz="2400" dirty="0"/>
              <a:t>Enforcing controlled navigation is important but not possible.</a:t>
            </a:r>
          </a:p>
          <a:p>
            <a:pPr>
              <a:lnSpc>
                <a:spcPct val="120000"/>
              </a:lnSpc>
            </a:pPr>
            <a:r>
              <a:rPr lang="en-GB" sz="2400" dirty="0"/>
              <a:t>Proper browser back button support seems unattainable.</a:t>
            </a:r>
          </a:p>
          <a:p>
            <a:pPr>
              <a:lnSpc>
                <a:spcPct val="120000"/>
              </a:lnSpc>
            </a:pPr>
            <a:r>
              <a:rPr lang="en-GB" sz="2400" dirty="0"/>
              <a:t>Browser and server get out of sync with "Back" button use.</a:t>
            </a:r>
          </a:p>
          <a:p>
            <a:pPr>
              <a:lnSpc>
                <a:spcPct val="120000"/>
              </a:lnSpc>
            </a:pPr>
            <a:r>
              <a:rPr lang="en-GB" sz="2400" dirty="0"/>
              <a:t>Multiple browser tabs causes concurrency issues with HTTP session data. </a:t>
            </a:r>
          </a:p>
          <a:p>
            <a:pPr>
              <a:lnSpc>
                <a:spcPct val="120000"/>
              </a:lnSpc>
            </a:pPr>
            <a:r>
              <a:rPr lang="en-GB" sz="2400" dirty="0"/>
              <a:t>Spring Web Flow provides a solution to the above issues.</a:t>
            </a:r>
          </a:p>
        </p:txBody>
      </p:sp>
    </p:spTree>
    <p:extLst>
      <p:ext uri="{BB962C8B-B14F-4D97-AF65-F5344CB8AC3E}">
        <p14:creationId xmlns:p14="http://schemas.microsoft.com/office/powerpoint/2010/main" val="285977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Architecture of Spring Web Flow</a:t>
            </a:r>
            <a:endParaRPr lang="en-GB" dirty="0"/>
          </a:p>
        </p:txBody>
      </p:sp>
      <p:sp>
        <p:nvSpPr>
          <p:cNvPr id="3" name="Content Placeholder 2"/>
          <p:cNvSpPr>
            <a:spLocks noGrp="1"/>
          </p:cNvSpPr>
          <p:nvPr>
            <p:ph idx="1"/>
          </p:nvPr>
        </p:nvSpPr>
        <p:spPr/>
        <p:txBody>
          <a:bodyPr/>
          <a:lstStyle/>
          <a:p>
            <a:pPr>
              <a:buFontTx/>
              <a:buChar char="•"/>
            </a:pPr>
            <a:r>
              <a:rPr lang="en-AU" altLang="en-US" sz="2400" dirty="0"/>
              <a:t>Spring Web Flow is very self-contained </a:t>
            </a:r>
            <a:r>
              <a:rPr lang="lv-LV" altLang="en-US" sz="2400" dirty="0">
                <a:sym typeface="Wingdings" panose="05000000000000000000" pitchFamily="2" charset="2"/>
              </a:rPr>
              <a:t></a:t>
            </a:r>
            <a:r>
              <a:rPr lang="en-AU" altLang="en-US" sz="2400" dirty="0"/>
              <a:t> </a:t>
            </a:r>
            <a:endParaRPr lang="lv-LV" altLang="en-US" sz="2400" dirty="0"/>
          </a:p>
          <a:p>
            <a:pPr>
              <a:buSzTx/>
              <a:buFontTx/>
              <a:buNone/>
            </a:pPr>
            <a:r>
              <a:rPr lang="lv-LV" altLang="en-US" sz="2400" dirty="0"/>
              <a:t>	</a:t>
            </a:r>
            <a:r>
              <a:rPr lang="en-AU" altLang="en-US" sz="2400" dirty="0"/>
              <a:t>the entry points to other frameworks are consistent</a:t>
            </a:r>
          </a:p>
          <a:p>
            <a:endParaRPr lang="en-GB"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246237"/>
            <a:ext cx="4800600" cy="360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29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GB" altLang="en-US" b="1"/>
              <a:t>Inside the </a:t>
            </a:r>
            <a:r>
              <a:rPr lang="lv-LV" altLang="en-US" b="1"/>
              <a:t>SWF</a:t>
            </a:r>
            <a:r>
              <a:rPr lang="en-GB" altLang="en-US" b="1"/>
              <a:t> System</a:t>
            </a:r>
          </a:p>
        </p:txBody>
      </p:sp>
      <p:sp>
        <p:nvSpPr>
          <p:cNvPr id="202755" name="Rectangle 3"/>
          <p:cNvSpPr>
            <a:spLocks noGrp="1" noChangeArrowheads="1"/>
          </p:cNvSpPr>
          <p:nvPr>
            <p:ph type="body" idx="1"/>
          </p:nvPr>
        </p:nvSpPr>
        <p:spPr/>
        <p:txBody>
          <a:bodyPr>
            <a:normAutofit/>
          </a:bodyPr>
          <a:lstStyle/>
          <a:p>
            <a:pPr>
              <a:buSzTx/>
              <a:buFontTx/>
              <a:buChar char="•"/>
            </a:pPr>
            <a:r>
              <a:rPr lang="en-AU" altLang="en-US" sz="2400" dirty="0"/>
              <a:t>A central </a:t>
            </a:r>
            <a:r>
              <a:rPr lang="en-AU" altLang="en-US" sz="2400" b="1" dirty="0" err="1"/>
              <a:t>FlowExecutionManager</a:t>
            </a:r>
            <a:r>
              <a:rPr lang="en-AU" altLang="en-US" sz="2400" dirty="0"/>
              <a:t> façade is responsible for launching executions of flows</a:t>
            </a:r>
          </a:p>
          <a:p>
            <a:pPr>
              <a:buSzTx/>
              <a:buFontTx/>
              <a:buChar char="•"/>
            </a:pPr>
            <a:endParaRPr lang="en-AU" altLang="en-US" sz="2400" dirty="0"/>
          </a:p>
          <a:p>
            <a:pPr>
              <a:buSzTx/>
              <a:buFontTx/>
              <a:buChar char="•"/>
            </a:pPr>
            <a:r>
              <a:rPr lang="en-AU" altLang="en-US" sz="2400" dirty="0"/>
              <a:t>Flow executions </a:t>
            </a:r>
            <a:r>
              <a:rPr lang="en-AU" altLang="en-US" sz="2400" dirty="0">
                <a:sym typeface="Wingdings" panose="05000000000000000000" pitchFamily="2" charset="2"/>
              </a:rPr>
              <a:t>=</a:t>
            </a:r>
            <a:r>
              <a:rPr lang="en-AU" altLang="en-US" sz="2400" dirty="0"/>
              <a:t> new user conversations with the server</a:t>
            </a:r>
          </a:p>
          <a:p>
            <a:pPr>
              <a:buSzTx/>
              <a:buFontTx/>
              <a:buChar char="•"/>
            </a:pPr>
            <a:endParaRPr lang="en-AU" altLang="en-US" sz="2400" dirty="0"/>
          </a:p>
          <a:p>
            <a:pPr>
              <a:buSzTx/>
              <a:buFontTx/>
              <a:buChar char="•"/>
            </a:pPr>
            <a:r>
              <a:rPr lang="en-AU" altLang="en-US" sz="2400" dirty="0"/>
              <a:t>Each conversation is given its own local data structure, called </a:t>
            </a:r>
            <a:r>
              <a:rPr lang="en-AU" altLang="en-US" sz="2400" b="1" dirty="0">
                <a:solidFill>
                  <a:srgbClr val="531FFB"/>
                </a:solidFill>
              </a:rPr>
              <a:t>flow scope</a:t>
            </a:r>
          </a:p>
        </p:txBody>
      </p:sp>
    </p:spTree>
    <p:extLst>
      <p:ext uri="{BB962C8B-B14F-4D97-AF65-F5344CB8AC3E}">
        <p14:creationId xmlns:p14="http://schemas.microsoft.com/office/powerpoint/2010/main" val="328549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How SWF Works</a:t>
            </a:r>
            <a:br>
              <a:rPr lang="en-GB" b="1" dirty="0"/>
            </a:br>
            <a:endParaRPr lang="en-GB" dirty="0"/>
          </a:p>
        </p:txBody>
      </p:sp>
      <p:sp>
        <p:nvSpPr>
          <p:cNvPr id="3" name="Content Placeholder 2"/>
          <p:cNvSpPr>
            <a:spLocks noGrp="1"/>
          </p:cNvSpPr>
          <p:nvPr>
            <p:ph idx="1"/>
          </p:nvPr>
        </p:nvSpPr>
        <p:spPr>
          <a:xfrm>
            <a:off x="838200" y="1373138"/>
            <a:ext cx="10515600" cy="4351338"/>
          </a:xfrm>
        </p:spPr>
        <p:txBody>
          <a:bodyPr>
            <a:noAutofit/>
          </a:bodyPr>
          <a:lstStyle/>
          <a:p>
            <a:pPr>
              <a:lnSpc>
                <a:spcPct val="120000"/>
              </a:lnSpc>
            </a:pPr>
            <a:r>
              <a:rPr lang="en-GB" sz="2400" dirty="0"/>
              <a:t>Spring Web Flow uses the Spring MVC framework. The </a:t>
            </a:r>
            <a:r>
              <a:rPr lang="en-GB" sz="2400" dirty="0" err="1"/>
              <a:t>DispatcherServlet</a:t>
            </a:r>
            <a:r>
              <a:rPr lang="en-GB" sz="2400" dirty="0"/>
              <a:t> handles the request. </a:t>
            </a:r>
          </a:p>
          <a:p>
            <a:pPr>
              <a:lnSpc>
                <a:spcPct val="120000"/>
              </a:lnSpc>
            </a:pPr>
            <a:r>
              <a:rPr lang="en-GB" sz="2400" dirty="0"/>
              <a:t>The request is mapped to a particular Web Flow by the </a:t>
            </a:r>
            <a:r>
              <a:rPr lang="en-GB" sz="2400" dirty="0" err="1"/>
              <a:t>FlowHandlerMapping</a:t>
            </a:r>
            <a:r>
              <a:rPr lang="en-GB" sz="2400" dirty="0"/>
              <a:t>. The </a:t>
            </a:r>
            <a:r>
              <a:rPr lang="en-GB" sz="2400" dirty="0" err="1"/>
              <a:t>FlowHandlerMapping</a:t>
            </a:r>
            <a:r>
              <a:rPr lang="en-GB" sz="2400" dirty="0"/>
              <a:t> is provided an instance of </a:t>
            </a:r>
            <a:r>
              <a:rPr lang="en-GB" sz="2400" dirty="0" err="1"/>
              <a:t>FlowRegistry</a:t>
            </a:r>
            <a:r>
              <a:rPr lang="en-GB" sz="2400" dirty="0"/>
              <a:t>(has the definitions for the flow). </a:t>
            </a:r>
          </a:p>
          <a:p>
            <a:pPr>
              <a:lnSpc>
                <a:spcPct val="120000"/>
              </a:lnSpc>
            </a:pPr>
            <a:r>
              <a:rPr lang="en-GB" sz="2400" dirty="0"/>
              <a:t>The </a:t>
            </a:r>
            <a:r>
              <a:rPr lang="en-GB" sz="2400" dirty="0" err="1"/>
              <a:t>FlowHandlerMapping</a:t>
            </a:r>
            <a:r>
              <a:rPr lang="en-GB" sz="2400" dirty="0"/>
              <a:t> maps the request to a </a:t>
            </a:r>
            <a:r>
              <a:rPr lang="en-GB" sz="2400" dirty="0" err="1"/>
              <a:t>FlowHandlerAdapter</a:t>
            </a:r>
            <a:r>
              <a:rPr lang="en-GB" sz="2400" dirty="0"/>
              <a:t> which is responsible for handling the flow requests.</a:t>
            </a:r>
          </a:p>
          <a:p>
            <a:pPr>
              <a:lnSpc>
                <a:spcPct val="120000"/>
              </a:lnSpc>
            </a:pPr>
            <a:r>
              <a:rPr lang="en-GB" sz="2400" dirty="0"/>
              <a:t>The </a:t>
            </a:r>
            <a:r>
              <a:rPr lang="en-GB" sz="2400" dirty="0" err="1"/>
              <a:t>FlowHandlerAdapter</a:t>
            </a:r>
            <a:r>
              <a:rPr lang="en-GB" sz="2400" dirty="0"/>
              <a:t> is provided with an instance of </a:t>
            </a:r>
            <a:r>
              <a:rPr lang="en-GB" sz="2400" dirty="0" err="1"/>
              <a:t>FlowExecutor</a:t>
            </a:r>
            <a:r>
              <a:rPr lang="en-GB" sz="2400" dirty="0"/>
              <a:t> which is responsible for the actual flow lifecycle.</a:t>
            </a:r>
          </a:p>
        </p:txBody>
      </p:sp>
    </p:spTree>
    <p:extLst>
      <p:ext uri="{BB962C8B-B14F-4D97-AF65-F5344CB8AC3E}">
        <p14:creationId xmlns:p14="http://schemas.microsoft.com/office/powerpoint/2010/main" val="66792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Terms Associated with SWF</a:t>
            </a:r>
            <a:br>
              <a:rPr lang="en-GB" b="1" dirty="0"/>
            </a:br>
            <a:endParaRPr lang="en-GB" dirty="0"/>
          </a:p>
        </p:txBody>
      </p:sp>
      <p:sp>
        <p:nvSpPr>
          <p:cNvPr id="3" name="Content Placeholder 2"/>
          <p:cNvSpPr>
            <a:spLocks noGrp="1"/>
          </p:cNvSpPr>
          <p:nvPr>
            <p:ph idx="1"/>
          </p:nvPr>
        </p:nvSpPr>
        <p:spPr>
          <a:xfrm>
            <a:off x="838200" y="1373138"/>
            <a:ext cx="10515600" cy="4351338"/>
          </a:xfrm>
        </p:spPr>
        <p:txBody>
          <a:bodyPr>
            <a:noAutofit/>
          </a:bodyPr>
          <a:lstStyle/>
          <a:p>
            <a:pPr marL="0" indent="0" fontAlgn="base">
              <a:buNone/>
            </a:pPr>
            <a:r>
              <a:rPr lang="en-GB" sz="2400" u="sng" dirty="0"/>
              <a:t>Important classes :</a:t>
            </a:r>
          </a:p>
          <a:p>
            <a:pPr fontAlgn="base"/>
            <a:r>
              <a:rPr lang="en-GB" sz="2400" i="1" dirty="0" err="1"/>
              <a:t>FlowHandlerMapping</a:t>
            </a:r>
            <a:r>
              <a:rPr lang="en-GB" sz="2400" dirty="0"/>
              <a:t> – This is a </a:t>
            </a:r>
            <a:r>
              <a:rPr lang="en-GB" sz="2400" dirty="0" err="1"/>
              <a:t>HandlerMapping</a:t>
            </a:r>
            <a:r>
              <a:rPr lang="en-GB" sz="2400" dirty="0"/>
              <a:t> that creates a URL from the ids registered in the flow registry. It returns a </a:t>
            </a:r>
            <a:r>
              <a:rPr lang="en-GB" sz="2400" dirty="0" err="1"/>
              <a:t>FlowHandler</a:t>
            </a:r>
            <a:r>
              <a:rPr lang="en-GB" sz="2400" dirty="0"/>
              <a:t> if a matching id is found in the flow registry.</a:t>
            </a:r>
          </a:p>
          <a:p>
            <a:pPr fontAlgn="base"/>
            <a:r>
              <a:rPr lang="en-GB" sz="2400" i="1" dirty="0" err="1"/>
              <a:t>FlowHandler</a:t>
            </a:r>
            <a:r>
              <a:rPr lang="en-GB" sz="2400" dirty="0"/>
              <a:t> – This is a controller helper that has the reference to the actual flow. It handles the execution of the flow, its outcomes and exceptions.</a:t>
            </a:r>
          </a:p>
          <a:p>
            <a:pPr fontAlgn="base"/>
            <a:r>
              <a:rPr lang="en-GB" sz="2400" i="1" dirty="0" err="1"/>
              <a:t>FlowHandlerAdapter</a:t>
            </a:r>
            <a:r>
              <a:rPr lang="en-GB" sz="2400" dirty="0"/>
              <a:t> – This is the </a:t>
            </a:r>
            <a:r>
              <a:rPr lang="en-GB" sz="2400" dirty="0" err="1"/>
              <a:t>HandlerAdapter</a:t>
            </a:r>
            <a:r>
              <a:rPr lang="en-GB" sz="2400" dirty="0"/>
              <a:t> for web flows. It delegates work to the mapped </a:t>
            </a:r>
            <a:r>
              <a:rPr lang="en-GB" sz="2400" dirty="0" err="1"/>
              <a:t>FlowHandler</a:t>
            </a:r>
            <a:r>
              <a:rPr lang="en-GB" sz="2400" dirty="0"/>
              <a:t>.</a:t>
            </a:r>
          </a:p>
          <a:p>
            <a:pPr fontAlgn="base"/>
            <a:r>
              <a:rPr lang="en-GB" sz="2400" i="1" dirty="0" err="1"/>
              <a:t>FlowExecutor</a:t>
            </a:r>
            <a:r>
              <a:rPr lang="en-GB" sz="2400" dirty="0"/>
              <a:t> – This is the central class of the Flow and is the facade for the actual flow. It manages creating of new flows or resuming existing flows. It is an entry into the Spring web flow system.</a:t>
            </a:r>
          </a:p>
          <a:p>
            <a:pPr fontAlgn="base"/>
            <a:r>
              <a:rPr lang="en-GB" sz="2400" i="1" dirty="0" err="1"/>
              <a:t>FlowDefinition</a:t>
            </a:r>
            <a:r>
              <a:rPr lang="en-GB" sz="2400" dirty="0"/>
              <a:t> – This class stores the definition of the flow. It contains the set of states that form part of the flow. Each flow has one start state.</a:t>
            </a:r>
          </a:p>
          <a:p>
            <a:pPr fontAlgn="base"/>
            <a:r>
              <a:rPr lang="en-GB" sz="2400" i="1" dirty="0" err="1"/>
              <a:t>FlowRegistry</a:t>
            </a:r>
            <a:r>
              <a:rPr lang="en-GB" sz="2400" dirty="0"/>
              <a:t> – This class contains all the flow definitions.</a:t>
            </a:r>
          </a:p>
        </p:txBody>
      </p:sp>
    </p:spTree>
    <p:extLst>
      <p:ext uri="{BB962C8B-B14F-4D97-AF65-F5344CB8AC3E}">
        <p14:creationId xmlns:p14="http://schemas.microsoft.com/office/powerpoint/2010/main" val="267580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10767</TotalTime>
  <Words>493</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RoadMap</vt:lpstr>
      <vt:lpstr>SWF</vt:lpstr>
      <vt:lpstr>Continued..</vt:lpstr>
      <vt:lpstr>Why Spring Web Flow</vt:lpstr>
      <vt:lpstr>Continued..</vt:lpstr>
      <vt:lpstr>Architecture of Spring Web Flow</vt:lpstr>
      <vt:lpstr>Inside the SWF System</vt:lpstr>
      <vt:lpstr>How SWF Works </vt:lpstr>
      <vt:lpstr>Terms Associated with SWF </vt:lpstr>
      <vt:lpstr>Continued.. </vt:lpstr>
      <vt:lpstr>Continued..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RoadMap</dc:title>
  <dc:creator>Bhatter, Sujata</dc:creator>
  <cp:lastModifiedBy>Bhatter, Sujata</cp:lastModifiedBy>
  <cp:revision>23</cp:revision>
  <dcterms:created xsi:type="dcterms:W3CDTF">2017-04-10T08:56:22Z</dcterms:created>
  <dcterms:modified xsi:type="dcterms:W3CDTF">2017-05-03T09:38:29Z</dcterms:modified>
</cp:coreProperties>
</file>