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8"/>
  </p:notesMasterIdLst>
  <p:sldIdLst>
    <p:sldId id="298" r:id="rId2"/>
    <p:sldId id="300" r:id="rId3"/>
    <p:sldId id="299" r:id="rId4"/>
    <p:sldId id="301" r:id="rId5"/>
    <p:sldId id="302" r:id="rId6"/>
    <p:sldId id="303" r:id="rId7"/>
  </p:sldIdLst>
  <p:sldSz cx="9144000" cy="5143500" type="screen16x9"/>
  <p:notesSz cx="6858000" cy="9144000"/>
  <p:embeddedFontLst>
    <p:embeddedFont>
      <p:font typeface="Arvo" panose="02000000000000000000" pitchFamily="2" charset="77"/>
      <p:regular r:id="rId9"/>
      <p:bold r:id="rId10"/>
      <p:italic r:id="rId11"/>
      <p:boldItalic r:id="rId12"/>
    </p:embeddedFont>
    <p:embeddedFont>
      <p:font typeface="Calibri" panose="020F0502020204030204" pitchFamily="34" charset="0"/>
      <p:regular r:id="rId13"/>
      <p:bold r:id="rId14"/>
      <p:italic r:id="rId15"/>
      <p:boldItalic r:id="rId16"/>
    </p:embeddedFont>
    <p:embeddedFont>
      <p:font typeface="Roboto Condensed" panose="02000000000000000000" pitchFamily="2" charset="0"/>
      <p:regular r:id="rId17"/>
      <p:bold r:id="rId18"/>
      <p:italic r:id="rId19"/>
      <p:boldItalic r:id="rId20"/>
    </p:embeddedFont>
    <p:embeddedFont>
      <p:font typeface="Roboto Condensed Light" panose="02000000000000000000" pitchFamily="2" charset="0"/>
      <p:regular r:id="rId21"/>
      <p:bold r:id="rId22"/>
      <p:italic r:id="rId23"/>
      <p:boldItalic r:id="rId24"/>
    </p:embeddedFont>
    <p:embeddedFont>
      <p:font typeface="Roboto Mono"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800"/>
    <a:srgbClr val="3F5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3"/>
    <p:restoredTop sz="94718"/>
  </p:normalViewPr>
  <p:slideViewPr>
    <p:cSldViewPr snapToGrid="0" snapToObjects="1">
      <p:cViewPr varScale="1">
        <p:scale>
          <a:sx n="154" d="100"/>
          <a:sy n="154" d="100"/>
        </p:scale>
        <p:origin x="20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font" Target="fonts/font20.fntdata"/><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7429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065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5970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9333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5782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002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51"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login and permissions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33" name="Google Shape;193;p12">
            <a:extLst>
              <a:ext uri="{FF2B5EF4-FFF2-40B4-BE49-F238E27FC236}">
                <a16:creationId xmlns:a16="http://schemas.microsoft.com/office/drawing/2014/main" id="{EBE423DE-994C-4347-AB38-8690C90E2B29}"/>
              </a:ext>
            </a:extLst>
          </p:cNvPr>
          <p:cNvSpPr txBox="1">
            <a:spLocks/>
          </p:cNvSpPr>
          <p:nvPr/>
        </p:nvSpPr>
        <p:spPr>
          <a:xfrm>
            <a:off x="261206" y="1582089"/>
            <a:ext cx="8398800" cy="19793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spcBef>
                <a:spcPts val="1200"/>
              </a:spcBef>
              <a:buSzPct val="120000"/>
              <a:buNone/>
            </a:pPr>
            <a:r>
              <a:rPr lang="en-GB" sz="1500" noProof="1">
                <a:latin typeface="Roboto Mono" pitchFamily="49" charset="0"/>
                <a:ea typeface="Roboto Mono" pitchFamily="49" charset="0"/>
                <a:cs typeface="Courier New" panose="02070309020205020404" pitchFamily="49" charset="0"/>
              </a:rPr>
              <a:t>FILTERS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CheckAdminPrivileges</a:t>
            </a:r>
            <a:r>
              <a:rPr lang="en-GB" sz="1500" noProof="1"/>
              <a:t>: checks if the logged user (if any) is an admin.</a:t>
            </a:r>
            <a:br>
              <a:rPr lang="en-GB" sz="1500" noProof="1"/>
            </a:br>
            <a:r>
              <a:rPr lang="en-GB" sz="1500" noProof="1"/>
              <a:t>It applies to all the admin pages</a:t>
            </a:r>
            <a:endParaRPr lang="en-GB" sz="1500" noProof="1">
              <a:latin typeface="Courier New" panose="02070309020205020404"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CheckUserPrivileges</a:t>
            </a:r>
            <a:r>
              <a:rPr lang="en-GB" sz="1500" noProof="1"/>
              <a:t>: checks if the logged user (if any) is a visitor (i.e., not an admin).</a:t>
            </a:r>
            <a:br>
              <a:rPr lang="en-GB" sz="1500" noProof="1"/>
            </a:br>
            <a:r>
              <a:rPr lang="en-GB" sz="1500" noProof="1"/>
              <a:t>It applies to all the user pages</a:t>
            </a:r>
          </a:p>
        </p:txBody>
      </p:sp>
      <p:grpSp>
        <p:nvGrpSpPr>
          <p:cNvPr id="25" name="Google Shape;1664;p47">
            <a:extLst>
              <a:ext uri="{FF2B5EF4-FFF2-40B4-BE49-F238E27FC236}">
                <a16:creationId xmlns:a16="http://schemas.microsoft.com/office/drawing/2014/main" id="{C9483605-D829-9C49-95B4-0C869C603B13}"/>
              </a:ext>
            </a:extLst>
          </p:cNvPr>
          <p:cNvGrpSpPr/>
          <p:nvPr/>
        </p:nvGrpSpPr>
        <p:grpSpPr>
          <a:xfrm>
            <a:off x="185602" y="563052"/>
            <a:ext cx="445821" cy="425246"/>
            <a:chOff x="8338678" y="5506443"/>
            <a:chExt cx="720227" cy="686988"/>
          </a:xfrm>
        </p:grpSpPr>
        <p:sp>
          <p:nvSpPr>
            <p:cNvPr id="26" name="Google Shape;1665;p47">
              <a:extLst>
                <a:ext uri="{FF2B5EF4-FFF2-40B4-BE49-F238E27FC236}">
                  <a16:creationId xmlns:a16="http://schemas.microsoft.com/office/drawing/2014/main" id="{B0427223-EE45-D542-8CAA-C6D50F317723}"/>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666;p47">
              <a:extLst>
                <a:ext uri="{FF2B5EF4-FFF2-40B4-BE49-F238E27FC236}">
                  <a16:creationId xmlns:a16="http://schemas.microsoft.com/office/drawing/2014/main" id="{0622648F-3E8E-9748-9510-30D0C6BCFE19}"/>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7;p47">
              <a:extLst>
                <a:ext uri="{FF2B5EF4-FFF2-40B4-BE49-F238E27FC236}">
                  <a16:creationId xmlns:a16="http://schemas.microsoft.com/office/drawing/2014/main" id="{F079BC8D-7A33-3E41-AB85-791EF9901730}"/>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8;p47">
              <a:extLst>
                <a:ext uri="{FF2B5EF4-FFF2-40B4-BE49-F238E27FC236}">
                  <a16:creationId xmlns:a16="http://schemas.microsoft.com/office/drawing/2014/main" id="{FAAF99F4-2AD7-4D4F-84AF-ED4ACF50ED29}"/>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9;p47">
              <a:extLst>
                <a:ext uri="{FF2B5EF4-FFF2-40B4-BE49-F238E27FC236}">
                  <a16:creationId xmlns:a16="http://schemas.microsoft.com/office/drawing/2014/main" id="{737EE818-D32B-554E-8EAA-35CE9895A692}"/>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670;p47">
              <a:extLst>
                <a:ext uri="{FF2B5EF4-FFF2-40B4-BE49-F238E27FC236}">
                  <a16:creationId xmlns:a16="http://schemas.microsoft.com/office/drawing/2014/main" id="{89E206F4-C688-F249-946F-8ED314255A62}"/>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61729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login and permissions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31" name="Google Shape;193;p12">
            <a:extLst>
              <a:ext uri="{FF2B5EF4-FFF2-40B4-BE49-F238E27FC236}">
                <a16:creationId xmlns:a16="http://schemas.microsoft.com/office/drawing/2014/main" id="{9F72B910-FC34-854A-8BE8-F831757E2EB3}"/>
              </a:ext>
            </a:extLst>
          </p:cNvPr>
          <p:cNvSpPr txBox="1">
            <a:spLocks noGrp="1"/>
          </p:cNvSpPr>
          <p:nvPr>
            <p:ph type="body" idx="1"/>
          </p:nvPr>
        </p:nvSpPr>
        <p:spPr>
          <a:xfrm>
            <a:off x="252853" y="1705058"/>
            <a:ext cx="8398800" cy="2229376"/>
          </a:xfrm>
          <a:prstGeom prst="rect">
            <a:avLst/>
          </a:prstGeom>
        </p:spPr>
        <p:txBody>
          <a:bodyPr spcFirstLastPara="1" wrap="square" lIns="91425" tIns="91425" rIns="91425" bIns="91425" anchor="ctr" anchorCtr="0">
            <a:noAutofit/>
          </a:bodyPr>
          <a:lstStyle/>
          <a:p>
            <a:pPr marL="76200" indent="0">
              <a:spcBef>
                <a:spcPts val="1200"/>
              </a:spcBef>
              <a:buSzPct val="120000"/>
              <a:buNone/>
            </a:pPr>
            <a:r>
              <a:rPr lang="en-GB" sz="1500" noProof="1">
                <a:latin typeface="Roboto Mono" pitchFamily="49" charset="0"/>
                <a:ea typeface="Roboto Mono" pitchFamily="49" charset="0"/>
                <a:cs typeface="Courier New" panose="02070309020205020404" pitchFamily="49" charset="0"/>
              </a:rPr>
              <a:t>SERVLETS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RegisterUser</a:t>
            </a:r>
            <a:r>
              <a:rPr lang="en-GB" sz="1500" noProof="1"/>
              <a:t>: register a new user if not already in the database.</a:t>
            </a:r>
            <a:endParaRPr lang="en-GB" sz="1500" noProof="1">
              <a:latin typeface="Courier New" panose="02070309020205020404"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CheckLogin</a:t>
            </a:r>
            <a:r>
              <a:rPr lang="en-GB" sz="1500" noProof="1"/>
              <a:t>: validates the content of the login form. It checks the credentials; if the user is an admin redirects to his home page, otherwise, it checks if the account has been blocked and, if not, redirects to the user home page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Logout</a:t>
            </a:r>
            <a:r>
              <a:rPr lang="en-GB" sz="1500" noProof="1"/>
              <a:t>: logs out the current user and invalidates the session</a:t>
            </a:r>
            <a:endParaRPr lang="en-GB" sz="600" noProof="1">
              <a:latin typeface="Courier New" panose="02070309020205020404" pitchFamily="49" charset="0"/>
              <a:cs typeface="Courier New" panose="02070309020205020404" pitchFamily="49" charset="0"/>
            </a:endParaRPr>
          </a:p>
        </p:txBody>
      </p:sp>
      <p:grpSp>
        <p:nvGrpSpPr>
          <p:cNvPr id="25" name="Google Shape;1664;p47">
            <a:extLst>
              <a:ext uri="{FF2B5EF4-FFF2-40B4-BE49-F238E27FC236}">
                <a16:creationId xmlns:a16="http://schemas.microsoft.com/office/drawing/2014/main" id="{9F1222E5-6F5B-FF4D-9231-F25305400452}"/>
              </a:ext>
            </a:extLst>
          </p:cNvPr>
          <p:cNvGrpSpPr/>
          <p:nvPr/>
        </p:nvGrpSpPr>
        <p:grpSpPr>
          <a:xfrm>
            <a:off x="185602" y="563052"/>
            <a:ext cx="445821" cy="425246"/>
            <a:chOff x="8338678" y="5506443"/>
            <a:chExt cx="720227" cy="686988"/>
          </a:xfrm>
        </p:grpSpPr>
        <p:sp>
          <p:nvSpPr>
            <p:cNvPr id="26" name="Google Shape;1665;p47">
              <a:extLst>
                <a:ext uri="{FF2B5EF4-FFF2-40B4-BE49-F238E27FC236}">
                  <a16:creationId xmlns:a16="http://schemas.microsoft.com/office/drawing/2014/main" id="{23F04D29-8176-9647-BD53-9A4068F5096B}"/>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666;p47">
              <a:extLst>
                <a:ext uri="{FF2B5EF4-FFF2-40B4-BE49-F238E27FC236}">
                  <a16:creationId xmlns:a16="http://schemas.microsoft.com/office/drawing/2014/main" id="{35C9925D-9C84-FB47-A62E-480BF41532CF}"/>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7;p47">
              <a:extLst>
                <a:ext uri="{FF2B5EF4-FFF2-40B4-BE49-F238E27FC236}">
                  <a16:creationId xmlns:a16="http://schemas.microsoft.com/office/drawing/2014/main" id="{569932C3-0F91-F34F-B349-9DF8CF3B21C0}"/>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8;p47">
              <a:extLst>
                <a:ext uri="{FF2B5EF4-FFF2-40B4-BE49-F238E27FC236}">
                  <a16:creationId xmlns:a16="http://schemas.microsoft.com/office/drawing/2014/main" id="{089D314E-63EB-C944-B882-5F6AAB9131A3}"/>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9;p47">
              <a:extLst>
                <a:ext uri="{FF2B5EF4-FFF2-40B4-BE49-F238E27FC236}">
                  <a16:creationId xmlns:a16="http://schemas.microsoft.com/office/drawing/2014/main" id="{B935FDA7-9B4C-E442-B1CB-FCE87B026EC1}"/>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670;p47">
              <a:extLst>
                <a:ext uri="{FF2B5EF4-FFF2-40B4-BE49-F238E27FC236}">
                  <a16:creationId xmlns:a16="http://schemas.microsoft.com/office/drawing/2014/main" id="{EBD9F8D4-2F70-8345-85C3-D55B3AA1405B}"/>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76444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user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61388" y="1468727"/>
            <a:ext cx="8398800" cy="3419866"/>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GoToUserHomePage</a:t>
            </a:r>
            <a:r>
              <a:rPr lang="en-GB" sz="1500" noProof="1"/>
              <a:t>: shows the home page of a visitor. It finds the product of the current day and the possible review made by the logged user</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GoToLeaderboardPage</a:t>
            </a:r>
            <a:r>
              <a:rPr lang="en-GB" sz="1500" noProof="1"/>
              <a:t>: shows the leaderboard page</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GoToNewReviewPage</a:t>
            </a:r>
            <a:r>
              <a:rPr lang="en-GB" sz="1500" noProof="1"/>
              <a:t>: shows the first page of the review creation process for the product of the current day. It also creates the stateful bean for the review creation process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GoToNewReview2ndPage</a:t>
            </a:r>
            <a:r>
              <a:rPr lang="en-GB" sz="1500" noProof="1"/>
              <a:t>: shows the second page of the review creation process for the product of the current day</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SaveReview</a:t>
            </a:r>
            <a:r>
              <a:rPr lang="en-GB" sz="1500" noProof="1"/>
              <a:t>: completes the review creation process by saving the review. It also blocks the logged user if he used offensive words in the review (and in that case the review is not saved)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DeleteReview</a:t>
            </a:r>
            <a:r>
              <a:rPr lang="en-GB" sz="1500" noProof="1"/>
              <a:t>: deletes the review made by the logged user for</a:t>
            </a:r>
            <a:br>
              <a:rPr lang="en-GB" sz="1500" noProof="1"/>
            </a:br>
            <a:r>
              <a:rPr lang="en-GB" sz="1500" noProof="1"/>
              <a:t>the product of the current day</a:t>
            </a:r>
            <a:endParaRPr sz="1500" noProof="1"/>
          </a:p>
        </p:txBody>
      </p:sp>
      <p:grpSp>
        <p:nvGrpSpPr>
          <p:cNvPr id="26" name="Google Shape;1664;p47">
            <a:extLst>
              <a:ext uri="{FF2B5EF4-FFF2-40B4-BE49-F238E27FC236}">
                <a16:creationId xmlns:a16="http://schemas.microsoft.com/office/drawing/2014/main" id="{0D82F8BB-BCFB-D348-8A5F-2DF17B267405}"/>
              </a:ext>
            </a:extLst>
          </p:cNvPr>
          <p:cNvGrpSpPr/>
          <p:nvPr/>
        </p:nvGrpSpPr>
        <p:grpSpPr>
          <a:xfrm>
            <a:off x="185602" y="563052"/>
            <a:ext cx="445821" cy="425246"/>
            <a:chOff x="8338678" y="5506443"/>
            <a:chExt cx="720227" cy="686988"/>
          </a:xfrm>
        </p:grpSpPr>
        <p:sp>
          <p:nvSpPr>
            <p:cNvPr id="27" name="Google Shape;1665;p47">
              <a:extLst>
                <a:ext uri="{FF2B5EF4-FFF2-40B4-BE49-F238E27FC236}">
                  <a16:creationId xmlns:a16="http://schemas.microsoft.com/office/drawing/2014/main" id="{AB6022AE-322C-3144-8FD1-A9BB2ED187CA}"/>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6;p47">
              <a:extLst>
                <a:ext uri="{FF2B5EF4-FFF2-40B4-BE49-F238E27FC236}">
                  <a16:creationId xmlns:a16="http://schemas.microsoft.com/office/drawing/2014/main" id="{1FB180DC-4117-9A48-AEBA-EE8E8C59F453}"/>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7;p47">
              <a:extLst>
                <a:ext uri="{FF2B5EF4-FFF2-40B4-BE49-F238E27FC236}">
                  <a16:creationId xmlns:a16="http://schemas.microsoft.com/office/drawing/2014/main" id="{0DB7E4A9-9EE6-1D4A-BFB5-38539E3D4D7D}"/>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8;p47">
              <a:extLst>
                <a:ext uri="{FF2B5EF4-FFF2-40B4-BE49-F238E27FC236}">
                  <a16:creationId xmlns:a16="http://schemas.microsoft.com/office/drawing/2014/main" id="{52427346-27EB-D34D-942B-9F84787033FB}"/>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669;p47">
              <a:extLst>
                <a:ext uri="{FF2B5EF4-FFF2-40B4-BE49-F238E27FC236}">
                  <a16:creationId xmlns:a16="http://schemas.microsoft.com/office/drawing/2014/main" id="{500E89FC-9603-D04C-91E0-BEDE0CB561EC}"/>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670;p47">
              <a:extLst>
                <a:ext uri="{FF2B5EF4-FFF2-40B4-BE49-F238E27FC236}">
                  <a16:creationId xmlns:a16="http://schemas.microsoft.com/office/drawing/2014/main" id="{CBB07B93-5BF4-D14A-8E50-25A668B172FA}"/>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39647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administrator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61388" y="1268537"/>
            <a:ext cx="8398800" cy="3768248"/>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GoToAdminHomePage</a:t>
            </a:r>
            <a:r>
              <a:rPr lang="en-GB" sz="1500" noProof="1"/>
              <a:t>: </a:t>
            </a:r>
            <a:r>
              <a:rPr lang="en-GB" sz="1600" dirty="0"/>
              <a:t>shows the home page of an administrator</a:t>
            </a:r>
            <a:endParaRPr lang="en-GB" sz="1500" noProof="1"/>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GoToCreationPage</a:t>
            </a:r>
            <a:r>
              <a:rPr lang="en-GB" sz="1500" noProof="1"/>
              <a:t>: shows the creation page for a product. It also creates the stateful bean for the product creation process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GoToInspectionPage</a:t>
            </a:r>
            <a:r>
              <a:rPr lang="en-GB" sz="1500" noProof="1"/>
              <a:t>: shows the inspection page for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GoToDeletionPage</a:t>
            </a:r>
            <a:r>
              <a:rPr lang="en-GB" sz="1500" noProof="1"/>
              <a:t>: shows the deletion page for erasing the questionnaire data of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CreateProduct</a:t>
            </a:r>
            <a:r>
              <a:rPr lang="en-GB" sz="1500" noProof="1"/>
              <a:t>: completes the product creation process by saving the product. It also blocks the logged user if he used offensive words in the review (and in that case the review is not saved)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EraseQuestionnaire</a:t>
            </a:r>
            <a:r>
              <a:rPr lang="en-GB" sz="1500" noProof="1"/>
              <a:t>: erases the questionnaire data of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AddQuestionCreationPage</a:t>
            </a:r>
            <a:r>
              <a:rPr lang="en-GB" sz="1500" noProof="1"/>
              <a:t>: adds a new question to the product which is being added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RemoveQuestionCreationPage</a:t>
            </a:r>
            <a:r>
              <a:rPr lang="en-GB" sz="1500" noProof="1"/>
              <a:t>: removes one of the question previously </a:t>
            </a:r>
            <a:br>
              <a:rPr lang="en-GB" sz="1500" noProof="1"/>
            </a:br>
            <a:r>
              <a:rPr lang="en-GB" sz="1500" noProof="1"/>
              <a:t>inserted to the product which is being added</a:t>
            </a:r>
            <a:endParaRPr sz="1500" noProof="1"/>
          </a:p>
        </p:txBody>
      </p:sp>
      <p:grpSp>
        <p:nvGrpSpPr>
          <p:cNvPr id="33" name="Google Shape;1664;p47">
            <a:extLst>
              <a:ext uri="{FF2B5EF4-FFF2-40B4-BE49-F238E27FC236}">
                <a16:creationId xmlns:a16="http://schemas.microsoft.com/office/drawing/2014/main" id="{723D745C-F05F-B34A-B96D-58E6D601B521}"/>
              </a:ext>
            </a:extLst>
          </p:cNvPr>
          <p:cNvGrpSpPr/>
          <p:nvPr/>
        </p:nvGrpSpPr>
        <p:grpSpPr>
          <a:xfrm>
            <a:off x="185602" y="563052"/>
            <a:ext cx="445821" cy="425246"/>
            <a:chOff x="8338678" y="5506443"/>
            <a:chExt cx="720227" cy="686988"/>
          </a:xfrm>
        </p:grpSpPr>
        <p:sp>
          <p:nvSpPr>
            <p:cNvPr id="34" name="Google Shape;1665;p47">
              <a:extLst>
                <a:ext uri="{FF2B5EF4-FFF2-40B4-BE49-F238E27FC236}">
                  <a16:creationId xmlns:a16="http://schemas.microsoft.com/office/drawing/2014/main" id="{C053D3CE-59E7-C647-9C8C-17847CB181B6}"/>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666;p47">
              <a:extLst>
                <a:ext uri="{FF2B5EF4-FFF2-40B4-BE49-F238E27FC236}">
                  <a16:creationId xmlns:a16="http://schemas.microsoft.com/office/drawing/2014/main" id="{0209E84E-EE25-7947-A4F6-13256112F6C2}"/>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667;p47">
              <a:extLst>
                <a:ext uri="{FF2B5EF4-FFF2-40B4-BE49-F238E27FC236}">
                  <a16:creationId xmlns:a16="http://schemas.microsoft.com/office/drawing/2014/main" id="{1B0DA3C7-5F81-3243-8478-57D908AE63CB}"/>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668;p47">
              <a:extLst>
                <a:ext uri="{FF2B5EF4-FFF2-40B4-BE49-F238E27FC236}">
                  <a16:creationId xmlns:a16="http://schemas.microsoft.com/office/drawing/2014/main" id="{CE3EEC2B-ABA2-2C40-92EC-08CB52F71FD5}"/>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669;p47">
              <a:extLst>
                <a:ext uri="{FF2B5EF4-FFF2-40B4-BE49-F238E27FC236}">
                  <a16:creationId xmlns:a16="http://schemas.microsoft.com/office/drawing/2014/main" id="{54A53789-47BA-C545-B146-3B9AEB61619C}"/>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670;p47">
              <a:extLst>
                <a:ext uri="{FF2B5EF4-FFF2-40B4-BE49-F238E27FC236}">
                  <a16:creationId xmlns:a16="http://schemas.microsoft.com/office/drawing/2014/main" id="{CF78827D-1A18-914D-801A-7AFDD45E75C5}"/>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90721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Views: user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61388" y="1468727"/>
            <a:ext cx="8398800" cy="2743829"/>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home.html</a:t>
            </a:r>
            <a:r>
              <a:rPr lang="en-GB" sz="1500" noProof="1"/>
              <a:t>: the home page of a visitor. If available, it includes the product of the day and reviews by other users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leaderboard.html</a:t>
            </a:r>
            <a:r>
              <a:rPr lang="en-GB" sz="1500" noProof="1"/>
              <a:t>: the leaderboard page. It shows the name and the points of who filled the questionnaire of the day</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review.html</a:t>
            </a:r>
            <a:r>
              <a:rPr lang="en-GB" sz="1500" noProof="1"/>
              <a:t>: the page containing the forms for making a review</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savedReview.html</a:t>
            </a:r>
            <a:r>
              <a:rPr lang="en-GB" sz="1500" noProof="1"/>
              <a:t>: the greeting page shown after a review is submitted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blockedUser.html</a:t>
            </a:r>
            <a:r>
              <a:rPr lang="en-GB" sz="1500" noProof="1"/>
              <a:t>: the page shown when a user is blocked after using an offensive word</a:t>
            </a:r>
          </a:p>
        </p:txBody>
      </p:sp>
      <p:grpSp>
        <p:nvGrpSpPr>
          <p:cNvPr id="5" name="Google Shape;1014;p46">
            <a:extLst>
              <a:ext uri="{FF2B5EF4-FFF2-40B4-BE49-F238E27FC236}">
                <a16:creationId xmlns:a16="http://schemas.microsoft.com/office/drawing/2014/main" id="{DE68068E-4C93-F449-A09B-D351B6E4A2B5}"/>
              </a:ext>
            </a:extLst>
          </p:cNvPr>
          <p:cNvGrpSpPr/>
          <p:nvPr/>
        </p:nvGrpSpPr>
        <p:grpSpPr>
          <a:xfrm>
            <a:off x="222577" y="599765"/>
            <a:ext cx="349624" cy="331179"/>
            <a:chOff x="2583100" y="2973775"/>
            <a:chExt cx="461550" cy="437200"/>
          </a:xfrm>
        </p:grpSpPr>
        <p:sp>
          <p:nvSpPr>
            <p:cNvPr id="6" name="Google Shape;1015;p46">
              <a:extLst>
                <a:ext uri="{FF2B5EF4-FFF2-40B4-BE49-F238E27FC236}">
                  <a16:creationId xmlns:a16="http://schemas.microsoft.com/office/drawing/2014/main" id="{2ACFC782-89FC-E646-ADF4-0B8F2087B233}"/>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6;p46">
              <a:extLst>
                <a:ext uri="{FF2B5EF4-FFF2-40B4-BE49-F238E27FC236}">
                  <a16:creationId xmlns:a16="http://schemas.microsoft.com/office/drawing/2014/main" id="{CBE2BD69-2381-244F-80DD-BA52FDEC00FF}"/>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113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 dirty="0"/>
              <a:t>Views: administrator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61388" y="1268537"/>
            <a:ext cx="8398800" cy="2944019"/>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adminHome.html</a:t>
            </a:r>
            <a:r>
              <a:rPr lang="en-GB" sz="1500" noProof="1"/>
              <a:t>: </a:t>
            </a:r>
            <a:r>
              <a:rPr lang="en-GB" sz="1600" dirty="0"/>
              <a:t>the home page of an administrator. It contains the product of the day and the links for the creation, the inspection and the deletion pages.</a:t>
            </a:r>
            <a:endParaRPr lang="en-GB" sz="1500" noProof="1"/>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creationPage.html</a:t>
            </a:r>
            <a:r>
              <a:rPr lang="en-GB" sz="1500" noProof="1"/>
              <a:t>: the creation page for a product. It includes the form for creating the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inspectionPage.html</a:t>
            </a:r>
            <a:r>
              <a:rPr lang="en-GB" sz="1500" noProof="1"/>
              <a:t>: the inspection page for a past product. It allows to inspect the reviews of a past date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deletionPage.html</a:t>
            </a:r>
            <a:r>
              <a:rPr lang="en-GB" sz="1500" noProof="1"/>
              <a:t>: the deletion page for erasing the questionnaire data of a past product</a:t>
            </a:r>
          </a:p>
        </p:txBody>
      </p:sp>
      <p:grpSp>
        <p:nvGrpSpPr>
          <p:cNvPr id="26" name="Google Shape;1014;p46">
            <a:extLst>
              <a:ext uri="{FF2B5EF4-FFF2-40B4-BE49-F238E27FC236}">
                <a16:creationId xmlns:a16="http://schemas.microsoft.com/office/drawing/2014/main" id="{36B0FC23-0F8A-D945-9326-369654E1FE14}"/>
              </a:ext>
            </a:extLst>
          </p:cNvPr>
          <p:cNvGrpSpPr/>
          <p:nvPr/>
        </p:nvGrpSpPr>
        <p:grpSpPr>
          <a:xfrm>
            <a:off x="222577" y="599765"/>
            <a:ext cx="349624" cy="331179"/>
            <a:chOff x="2583100" y="2973775"/>
            <a:chExt cx="461550" cy="437200"/>
          </a:xfrm>
        </p:grpSpPr>
        <p:sp>
          <p:nvSpPr>
            <p:cNvPr id="27" name="Google Shape;1015;p46">
              <a:extLst>
                <a:ext uri="{FF2B5EF4-FFF2-40B4-BE49-F238E27FC236}">
                  <a16:creationId xmlns:a16="http://schemas.microsoft.com/office/drawing/2014/main" id="{18A24707-8497-9746-82E8-F4378AE7771B}"/>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16;p46">
              <a:extLst>
                <a:ext uri="{FF2B5EF4-FFF2-40B4-BE49-F238E27FC236}">
                  <a16:creationId xmlns:a16="http://schemas.microsoft.com/office/drawing/2014/main" id="{B14D1393-5971-CC4D-8390-B80EEBE46938}"/>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9396584"/>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617</Words>
  <Application>Microsoft Macintosh PowerPoint</Application>
  <PresentationFormat>Presentazione su schermo (16:9)</PresentationFormat>
  <Paragraphs>42</Paragraphs>
  <Slides>6</Slides>
  <Notes>6</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6</vt:i4>
      </vt:variant>
    </vt:vector>
  </HeadingPairs>
  <TitlesOfParts>
    <vt:vector size="14" baseType="lpstr">
      <vt:lpstr>Roboto Condensed</vt:lpstr>
      <vt:lpstr>Roboto Mono</vt:lpstr>
      <vt:lpstr>Calibri</vt:lpstr>
      <vt:lpstr>Arial</vt:lpstr>
      <vt:lpstr>Roboto Condensed Light</vt:lpstr>
      <vt:lpstr>Arvo</vt:lpstr>
      <vt:lpstr>Courier New</vt:lpstr>
      <vt:lpstr>Salerio template</vt:lpstr>
      <vt:lpstr>Components – Client side: login and permissions</vt:lpstr>
      <vt:lpstr>Components – Client side: login and permissions</vt:lpstr>
      <vt:lpstr>Components – Client side: user</vt:lpstr>
      <vt:lpstr>Components – Client side: administrator</vt:lpstr>
      <vt:lpstr>Views: user</vt:lpstr>
      <vt:lpstr>Views: administrator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 Project – Group 91 Data Bases 2   Students  Codice persona Vincenzo Riccio  10804402 Emanuele Triuzzi 10794440</dc:title>
  <cp:lastModifiedBy>Vincenzo Riccio</cp:lastModifiedBy>
  <cp:revision>20</cp:revision>
  <dcterms:modified xsi:type="dcterms:W3CDTF">2021-07-24T09:09:37Z</dcterms:modified>
</cp:coreProperties>
</file>