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2"/>
  </p:notesMasterIdLst>
  <p:sldIdLst>
    <p:sldId id="295" r:id="rId2"/>
    <p:sldId id="261" r:id="rId3"/>
    <p:sldId id="29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5143500" type="screen16x9"/>
  <p:notesSz cx="6858000" cy="9144000"/>
  <p:embeddedFontLst>
    <p:embeddedFont>
      <p:font typeface="Arvo" panose="02000000000000000000" pitchFamily="2" charset="77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Montserrat" pitchFamily="2" charset="77"/>
      <p:regular r:id="rId51"/>
      <p:bold r:id="rId52"/>
      <p:italic r:id="rId53"/>
      <p:boldItalic r:id="rId54"/>
    </p:embeddedFont>
    <p:embeddedFont>
      <p:font typeface="Roboto Condensed" panose="02000000000000000000" pitchFamily="2" charset="0"/>
      <p:regular r:id="rId55"/>
      <p:bold r:id="rId56"/>
      <p:italic r:id="rId57"/>
      <p:boldItalic r:id="rId58"/>
    </p:embeddedFont>
    <p:embeddedFont>
      <p:font typeface="Roboto Condensed Light" panose="02000000000000000000" pitchFamily="2" charset="0"/>
      <p:regular r:id="rId59"/>
      <p:bold r:id="rId60"/>
      <p:italic r:id="rId61"/>
      <p:boldItalic r:id="rId62"/>
    </p:embeddedFont>
    <p:embeddedFont>
      <p:font typeface="Roboto Mono Light" pitchFamily="49" charset="0"/>
      <p:regular r:id="rId63"/>
      <p: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0"/>
    <a:srgbClr val="3F5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/>
    <p:restoredTop sz="94718"/>
  </p:normalViewPr>
  <p:slideViewPr>
    <p:cSldViewPr snapToGrid="0" snapToObjects="1">
      <p:cViewPr varScale="1">
        <p:scale>
          <a:sx n="155" d="100"/>
          <a:sy n="155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font" Target="fonts/font21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font" Target="fonts/font22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ebaa7b3a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ebaa7b3a2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ebaa7b3a2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debaa7b3a2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ebaa7b3a2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ebaa7b3a2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61353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debaa7b3a2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debaa7b3a2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debaa7b3a2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debaa7b3a2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debaa7b3a2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debaa7b3a2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debaa7b3a2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debaa7b3a2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debaa7b3a2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debaa7b3a2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debaa7b3a2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debaa7b3a2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debaa7b3a2_1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debaa7b3a2_1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77cc2f816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77cc2f816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657edcabb3_9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657edcabb3_9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guidelines/resources/roboto-noto-fonts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49"/>
            <a:ext cx="6216614" cy="2974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JPA Project</a:t>
            </a:r>
            <a:r>
              <a:rPr lang="en" b="0" dirty="0"/>
              <a:t> </a:t>
            </a:r>
            <a:r>
              <a:rPr lang="en" sz="4400" b="0" dirty="0"/>
              <a:t>– Group 91</a:t>
            </a:r>
            <a:br>
              <a:rPr lang="en" dirty="0"/>
            </a:br>
            <a:r>
              <a:rPr lang="en" sz="3200" dirty="0">
                <a:solidFill>
                  <a:srgbClr val="FF9800"/>
                </a:solidFill>
              </a:rPr>
              <a:t>Data Bases 2</a:t>
            </a:r>
            <a:br>
              <a:rPr lang="en" sz="1600" dirty="0">
                <a:solidFill>
                  <a:schemeClr val="bg1"/>
                </a:solidFill>
              </a:rPr>
            </a:br>
            <a:br>
              <a:rPr lang="en" sz="900" dirty="0">
                <a:solidFill>
                  <a:schemeClr val="bg1"/>
                </a:solidFill>
              </a:rPr>
            </a:br>
            <a:br>
              <a:rPr lang="en" sz="900" dirty="0">
                <a:solidFill>
                  <a:schemeClr val="bg1"/>
                </a:solidFill>
              </a:rPr>
            </a:br>
            <a:r>
              <a:rPr lang="en" sz="1600" i="1" dirty="0">
                <a:solidFill>
                  <a:srgbClr val="FF9800"/>
                </a:solidFill>
              </a:rPr>
              <a:t>Students		</a:t>
            </a:r>
            <a:r>
              <a:rPr lang="en" sz="1400" i="1" dirty="0" err="1">
                <a:solidFill>
                  <a:srgbClr val="FF9800"/>
                </a:solidFill>
              </a:rPr>
              <a:t>Codice</a:t>
            </a:r>
            <a:r>
              <a:rPr lang="en" sz="1400" i="1" dirty="0">
                <a:solidFill>
                  <a:srgbClr val="FF9800"/>
                </a:solidFill>
              </a:rPr>
              <a:t> persona</a:t>
            </a:r>
            <a:br>
              <a:rPr lang="en" sz="1600" dirty="0">
                <a:solidFill>
                  <a:schemeClr val="bg1"/>
                </a:solidFill>
              </a:rPr>
            </a:br>
            <a:r>
              <a:rPr lang="en" sz="1600" b="0" dirty="0">
                <a:solidFill>
                  <a:schemeClr val="bg1"/>
                </a:solidFill>
              </a:rPr>
              <a:t>Vincenzo Riccio 	</a:t>
            </a:r>
            <a:r>
              <a:rPr lang="en" sz="1600" b="0" i="1" dirty="0">
                <a:solidFill>
                  <a:schemeClr val="bg1"/>
                </a:solidFill>
              </a:rPr>
              <a:t>10804402</a:t>
            </a:r>
            <a:br>
              <a:rPr lang="en" sz="1600" b="0" dirty="0">
                <a:solidFill>
                  <a:schemeClr val="bg1"/>
                </a:solidFill>
              </a:rPr>
            </a:br>
            <a:r>
              <a:rPr lang="en" sz="1600" b="0" dirty="0">
                <a:solidFill>
                  <a:schemeClr val="bg1"/>
                </a:solidFill>
              </a:rPr>
              <a:t>Emanuele Triuzzi	</a:t>
            </a:r>
            <a:r>
              <a:rPr lang="en" sz="1600" b="0" i="1" dirty="0">
                <a:solidFill>
                  <a:schemeClr val="bg1"/>
                </a:solidFill>
              </a:rPr>
              <a:t>10794440</a:t>
            </a:r>
            <a:endParaRPr b="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9465D-1488-4C39-8B83-357BE2E00F46}"/>
              </a:ext>
            </a:extLst>
          </p:cNvPr>
          <p:cNvSpPr txBox="1"/>
          <p:nvPr/>
        </p:nvSpPr>
        <p:spPr>
          <a:xfrm>
            <a:off x="4127156" y="2916282"/>
            <a:ext cx="1591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i="1" dirty="0">
                <a:solidFill>
                  <a:srgbClr val="FF9800"/>
                </a:solidFill>
                <a:latin typeface="Roboto Condensed"/>
                <a:ea typeface="Roboto Condensed"/>
                <a:sym typeface="Roboto Condensed"/>
              </a:rPr>
              <a:t>Professor</a:t>
            </a:r>
            <a:br>
              <a:rPr lang="en-GB" sz="1600" b="1" i="1" dirty="0">
                <a:solidFill>
                  <a:srgbClr val="FF9800"/>
                </a:solidFill>
                <a:latin typeface="Roboto Condensed"/>
                <a:ea typeface="Roboto Condensed"/>
                <a:sym typeface="Roboto Condensed"/>
              </a:rPr>
            </a:br>
            <a:r>
              <a:rPr lang="en-GB" sz="1600" dirty="0">
                <a:solidFill>
                  <a:schemeClr val="bg1"/>
                </a:solidFill>
                <a:latin typeface="Roboto Condensed"/>
                <a:ea typeface="Roboto Condensed"/>
                <a:sym typeface="Roboto Condensed"/>
              </a:rPr>
              <a:t>Piero Fraternali</a:t>
            </a:r>
            <a:br>
              <a:rPr lang="en-GB" sz="1600" b="1" dirty="0">
                <a:solidFill>
                  <a:schemeClr val="bg1"/>
                </a:solidFill>
                <a:latin typeface="Roboto Condensed"/>
                <a:ea typeface="Roboto Condensed"/>
                <a:sym typeface="Roboto Condensed"/>
              </a:rPr>
            </a:br>
            <a:r>
              <a:rPr lang="en-GB" sz="1600" i="1" dirty="0">
                <a:solidFill>
                  <a:srgbClr val="FF9800"/>
                </a:solidFill>
                <a:latin typeface="Roboto Condensed"/>
                <a:ea typeface="Roboto Condensed"/>
                <a:sym typeface="Roboto Condensed"/>
              </a:rPr>
              <a:t>A.Y. 2020-2021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5E6EF5D-7901-4803-B72C-E0ACE94A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59868"/>
            <a:ext cx="2077504" cy="765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3DB44-26B9-4A1D-8D1A-87A6F2CBA734}"/>
              </a:ext>
            </a:extLst>
          </p:cNvPr>
          <p:cNvSpPr txBox="1"/>
          <p:nvPr/>
        </p:nvSpPr>
        <p:spPr>
          <a:xfrm>
            <a:off x="7598254" y="4286177"/>
            <a:ext cx="1246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solidFill>
                  <a:schemeClr val="bg1"/>
                </a:solidFill>
                <a:latin typeface="Roboto Condensed"/>
                <a:ea typeface="Roboto Condensed"/>
                <a:sym typeface="Roboto Condensed"/>
              </a:rPr>
              <a:t>20</a:t>
            </a:r>
            <a:r>
              <a:rPr lang="en-GB" sz="1400" i="1" baseline="30000" dirty="0">
                <a:solidFill>
                  <a:schemeClr val="bg1"/>
                </a:solidFill>
                <a:latin typeface="Roboto Condensed"/>
                <a:ea typeface="Roboto Condensed"/>
                <a:sym typeface="Roboto Condensed"/>
              </a:rPr>
              <a:t>th</a:t>
            </a:r>
            <a:r>
              <a:rPr lang="en-GB" sz="1400" i="1" dirty="0">
                <a:solidFill>
                  <a:schemeClr val="bg1"/>
                </a:solidFill>
                <a:latin typeface="Roboto Condensed"/>
                <a:ea typeface="Roboto Condensed"/>
                <a:sym typeface="Roboto Condensed"/>
              </a:rPr>
              <a:t> June, 2021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302" name="Google Shape;302;p20" descr="18.jpg"/>
          <p:cNvPicPr preferRelativeResize="0"/>
          <p:nvPr/>
        </p:nvPicPr>
        <p:blipFill rotWithShape="1">
          <a:blip r:embed="rId3">
            <a:alphaModFix/>
          </a:blip>
          <a:srcRect l="1653" r="42096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2" name="Google Shape;342;p23"/>
          <p:cNvGraphicFramePr/>
          <p:nvPr/>
        </p:nvGraphicFramePr>
        <p:xfrm>
          <a:off x="880100" y="1810081"/>
          <a:ext cx="5422200" cy="2740900"/>
        </p:xfrm>
        <a:graphic>
          <a:graphicData uri="http://schemas.openxmlformats.org/drawingml/2006/table">
            <a:tbl>
              <a:tblPr>
                <a:noFill/>
                <a:tableStyleId>{E27665BA-8202-44FC-AD62-C9F0E3EA811A}</a:tableStyleId>
              </a:tblPr>
              <a:tblGrid>
                <a:gridCol w="135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/>
          <p:nvPr/>
        </p:nvSpPr>
        <p:spPr>
          <a:xfrm>
            <a:off x="514725" y="7901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MAPS</a:t>
            </a:r>
            <a:endParaRPr>
              <a:solidFill>
                <a:srgbClr val="3F5378"/>
              </a:solidFill>
            </a:endParaRPr>
          </a:p>
        </p:txBody>
      </p:sp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359" name="Google Shape;359;p24"/>
          <p:cNvGrpSpPr/>
          <p:nvPr/>
        </p:nvGrpSpPr>
        <p:grpSpPr>
          <a:xfrm rot="10800000">
            <a:off x="1712742" y="1488722"/>
            <a:ext cx="1134224" cy="322897"/>
            <a:chOff x="2689942" y="1287960"/>
            <a:chExt cx="7261354" cy="2067200"/>
          </a:xfrm>
        </p:grpSpPr>
        <p:sp>
          <p:nvSpPr>
            <p:cNvPr id="360" name="Google Shape;360;p24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rot="10800000" flipH="1">
              <a:off x="3905360" y="1697078"/>
              <a:ext cx="48012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OUR OFFICE</a:t>
              </a: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 flipH="1">
              <a:off x="2689942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 rot="10800000">
              <a:off x="2689947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65" name="Google Shape;365;p24"/>
          <p:cNvSpPr/>
          <p:nvPr/>
        </p:nvSpPr>
        <p:spPr>
          <a:xfrm>
            <a:off x="1209130" y="211597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2992605" y="337044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3907005" y="184139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6786205" y="237794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4621130" y="399767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7412180" y="403672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1" name="Google Shape;371;p24"/>
          <p:cNvCxnSpPr>
            <a:stCxn id="361" idx="2"/>
          </p:cNvCxnSpPr>
          <p:nvPr/>
        </p:nvCxnSpPr>
        <p:spPr>
          <a:xfrm>
            <a:off x="2282144" y="1747714"/>
            <a:ext cx="0" cy="167400"/>
          </a:xfrm>
          <a:prstGeom prst="straightConnector1">
            <a:avLst/>
          </a:prstGeom>
          <a:noFill/>
          <a:ln w="19050" cap="flat" cmpd="sng">
            <a:solidFill>
              <a:srgbClr val="FF9800"/>
            </a:solidFill>
            <a:prstDash val="solid"/>
            <a:round/>
            <a:headEnd type="none" w="sm" len="sm"/>
            <a:tailEnd type="diamond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F5378"/>
                </a:solidFill>
              </a:rPr>
              <a:t>89,526,124</a:t>
            </a:r>
            <a:endParaRPr sz="7200">
              <a:solidFill>
                <a:srgbClr val="3F5378"/>
              </a:solidFill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subTitle" idx="4294967295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9800"/>
                </a:solidFill>
              </a:rPr>
              <a:t>Whoa! That’s a big number, aren’t you proud?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26"/>
          <p:cNvGrpSpPr/>
          <p:nvPr/>
        </p:nvGrpSpPr>
        <p:grpSpPr>
          <a:xfrm>
            <a:off x="2053393" y="2059371"/>
            <a:ext cx="5043757" cy="907708"/>
            <a:chOff x="-1535283" y="1287960"/>
            <a:chExt cx="11486579" cy="2067200"/>
          </a:xfrm>
        </p:grpSpPr>
        <p:sp>
          <p:nvSpPr>
            <p:cNvPr id="390" name="Google Shape;390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2053393" y="3507171"/>
            <a:ext cx="5043757" cy="907708"/>
            <a:chOff x="-1535283" y="1287960"/>
            <a:chExt cx="11486579" cy="2067200"/>
          </a:xfrm>
        </p:grpSpPr>
        <p:sp>
          <p:nvSpPr>
            <p:cNvPr id="396" name="Google Shape;396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Google Shape;401;p26"/>
          <p:cNvGrpSpPr/>
          <p:nvPr/>
        </p:nvGrpSpPr>
        <p:grpSpPr>
          <a:xfrm>
            <a:off x="2053393" y="611571"/>
            <a:ext cx="5043757" cy="907708"/>
            <a:chOff x="-1535283" y="1287960"/>
            <a:chExt cx="11486579" cy="2067200"/>
          </a:xfrm>
        </p:grpSpPr>
        <p:sp>
          <p:nvSpPr>
            <p:cNvPr id="402" name="Google Shape;402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Google Shape;407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408" name="Google Shape;408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1335108"/>
            <a:ext cx="3917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That’s a lot of money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09" name="Google Shape;409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410" name="Google Shape;410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Total success!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1" name="Google Shape;411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412" name="Google Shape;412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2776651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And a lot of users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836024" y="2296511"/>
            <a:ext cx="2694428" cy="864880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3062853" y="2296511"/>
            <a:ext cx="2694428" cy="86488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second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5287746" y="2296511"/>
            <a:ext cx="2694428" cy="86488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last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43" name="Google Shape;443;p28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4" name="Google Shape;444;p28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5" name="Google Shape;445;p28"/>
          <p:cNvSpPr txBox="1">
            <a:spLocks noGrp="1"/>
          </p:cNvSpPr>
          <p:nvPr>
            <p:ph type="body" idx="3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47" name="Google Shape;447;p28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8" name="Google Shape;448;p28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9" name="Google Shape;449;p28"/>
          <p:cNvSpPr txBox="1">
            <a:spLocks noGrp="1"/>
          </p:cNvSpPr>
          <p:nvPr>
            <p:ph type="body" idx="3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Entity Relationship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2" name="Immagine 3">
            <a:extLst>
              <a:ext uri="{FF2B5EF4-FFF2-40B4-BE49-F238E27FC236}">
                <a16:creationId xmlns:a16="http://schemas.microsoft.com/office/drawing/2014/main" id="{5F78C42D-C7AB-C84B-99A4-7036E051F9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46" b="99423" l="1221" r="97062">
                        <a14:foregroundMark x1="9884" y1="8674" x2="8203" y2="30577"/>
                        <a14:foregroundMark x1="8203" y1="30577" x2="21976" y2="8763"/>
                        <a14:foregroundMark x1="24539" y1="8782" x2="9958" y2="92179"/>
                        <a14:foregroundMark x1="9958" y1="92179" x2="21061" y2="78846"/>
                        <a14:foregroundMark x1="21061" y1="78846" x2="46204" y2="24038"/>
                        <a14:foregroundMark x1="46204" y1="24038" x2="21938" y2="91154"/>
                        <a14:foregroundMark x1="21938" y1="91154" x2="23693" y2="51987"/>
                        <a14:foregroundMark x1="23693" y1="51987" x2="40061" y2="10897"/>
                        <a14:foregroundMark x1="40061" y1="10897" x2="36589" y2="61218"/>
                        <a14:foregroundMark x1="36589" y1="61218" x2="27203" y2="94359"/>
                        <a14:foregroundMark x1="27203" y1="94359" x2="43380" y2="68397"/>
                        <a14:foregroundMark x1="43380" y1="68397" x2="68638" y2="9423"/>
                        <a14:foregroundMark x1="68638" y1="9423" x2="67226" y2="27372"/>
                        <a14:foregroundMark x1="67226" y1="27372" x2="47196" y2="85321"/>
                        <a14:foregroundMark x1="47196" y1="85321" x2="75620" y2="3462"/>
                        <a14:foregroundMark x1="75620" y1="3462" x2="85807" y2="15385"/>
                        <a14:foregroundMark x1="85807" y1="15385" x2="66692" y2="67500"/>
                        <a14:foregroundMark x1="66692" y1="67500" x2="85273" y2="23910"/>
                        <a14:foregroundMark x1="85273" y1="23910" x2="93247" y2="13718"/>
                        <a14:foregroundMark x1="93247" y1="13718" x2="97406" y2="66603"/>
                        <a14:foregroundMark x1="97406" y1="66603" x2="91592" y2="79313"/>
                        <a14:foregroundMark x1="94980" y1="75180" x2="97253" y2="72115"/>
                        <a14:foregroundMark x1="91410" y1="79993" x2="94322" y2="76068"/>
                        <a14:foregroundMark x1="85810" y1="93815" x2="76688" y2="89103"/>
                        <a14:foregroundMark x1="76688" y1="89103" x2="76116" y2="65128"/>
                        <a14:foregroundMark x1="76116" y1="65128" x2="81000" y2="49423"/>
                        <a14:foregroundMark x1="84357" y1="40897" x2="44334" y2="40577"/>
                        <a14:foregroundMark x1="44334" y1="40577" x2="34720" y2="29936"/>
                        <a14:foregroundMark x1="34720" y1="29936" x2="33079" y2="14872"/>
                        <a14:foregroundMark x1="33079" y1="14872" x2="35782" y2="8408"/>
                        <a14:foregroundMark x1="56326" y1="7907" x2="60778" y2="11859"/>
                        <a14:foregroundMark x1="52761" y1="4744" x2="52747" y2="4731"/>
                        <a14:foregroundMark x1="60778" y1="11859" x2="64250" y2="29936"/>
                        <a14:foregroundMark x1="64250" y1="29936" x2="53415" y2="47115"/>
                        <a14:foregroundMark x1="53415" y1="47115" x2="39870" y2="50769"/>
                        <a14:foregroundMark x1="39870" y1="50769" x2="33499" y2="34551"/>
                        <a14:foregroundMark x1="33499" y1="34551" x2="41702" y2="9359"/>
                        <a14:foregroundMark x1="41702" y1="9359" x2="42125" y2="8854"/>
                        <a14:foregroundMark x1="54631" y1="7907" x2="56391" y2="10449"/>
                        <a14:foregroundMark x1="56391" y1="10449" x2="47196" y2="16731"/>
                        <a14:foregroundMark x1="47196" y1="16731" x2="45714" y2="8428"/>
                        <a14:foregroundMark x1="35011" y1="8446" x2="4349" y2="22500"/>
                        <a14:foregroundMark x1="4349" y1="22500" x2="19344" y2="15833"/>
                        <a14:foregroundMark x1="19344" y1="15833" x2="10950" y2="44423"/>
                        <a14:foregroundMark x1="10950" y1="44423" x2="10378" y2="53269"/>
                        <a14:foregroundMark x1="5685" y1="61859" x2="11408" y2="50513"/>
                        <a14:foregroundMark x1="11408" y1="50513" x2="13888" y2="71282"/>
                        <a14:foregroundMark x1="13888" y1="71282" x2="7440" y2="79872"/>
                        <a14:foregroundMark x1="7440" y1="79872" x2="992" y2="67436"/>
                        <a14:foregroundMark x1="992" y1="67436" x2="191" y2="24615"/>
                        <a14:foregroundMark x1="191" y1="24615" x2="5265" y2="39103"/>
                        <a14:foregroundMark x1="5265" y1="39103" x2="5570" y2="67949"/>
                        <a14:foregroundMark x1="5570" y1="67949" x2="3396" y2="21667"/>
                        <a14:foregroundMark x1="3396" y1="21667" x2="6829" y2="62372"/>
                        <a14:foregroundMark x1="6829" y1="62372" x2="6829" y2="76154"/>
                        <a14:foregroundMark x1="6829" y1="76154" x2="4769" y2="15641"/>
                        <a14:foregroundMark x1="4769" y1="15641" x2="4769" y2="15641"/>
                        <a14:foregroundMark x1="2862" y1="15641" x2="6335" y2="8648"/>
                        <a14:foregroundMark x1="11794" y1="8688" x2="15719" y2="11282"/>
                        <a14:foregroundMark x1="15719" y1="11282" x2="29912" y2="8654"/>
                        <a14:foregroundMark x1="37787" y1="9420" x2="84090" y2="18205"/>
                        <a14:foregroundMark x1="37622" y1="9389" x2="37751" y2="9414"/>
                        <a14:foregroundMark x1="33136" y1="8538" x2="37113" y2="9293"/>
                        <a14:foregroundMark x1="84090" y1="18205" x2="74857" y2="16026"/>
                        <a14:foregroundMark x1="74857" y1="16026" x2="65044" y2="7907"/>
                        <a14:foregroundMark x1="68595" y1="7403" x2="79779" y2="6346"/>
                        <a14:foregroundMark x1="79779" y1="6346" x2="93476" y2="7115"/>
                        <a14:foregroundMark x1="93476" y1="7115" x2="91950" y2="20000"/>
                        <a14:foregroundMark x1="91950" y1="20000" x2="84014" y2="7692"/>
                        <a14:foregroundMark x1="84014" y1="7692" x2="90080" y2="16923"/>
                        <a14:foregroundMark x1="90080" y1="16923" x2="91644" y2="27372"/>
                        <a14:foregroundMark x1="92713" y1="10641" x2="92713" y2="72628"/>
                        <a14:foregroundMark x1="92713" y1="72628" x2="86723" y2="57821"/>
                        <a14:foregroundMark x1="86723" y1="57821" x2="83022" y2="71346"/>
                        <a14:foregroundMark x1="91083" y1="79768" x2="90983" y2="81120"/>
                        <a14:foregroundMark x1="92293" y1="63397" x2="91133" y2="79089"/>
                        <a14:foregroundMark x1="89006" y1="90091" x2="88955" y2="90277"/>
                        <a14:foregroundMark x1="86152" y1="98190" x2="74933" y2="99038"/>
                        <a14:foregroundMark x1="74933" y1="99038" x2="83861" y2="83205"/>
                        <a14:foregroundMark x1="83861" y1="83205" x2="87333" y2="65000"/>
                        <a14:foregroundMark x1="73369" y1="83526" x2="21557" y2="83077"/>
                        <a14:foregroundMark x1="21557" y1="83077" x2="10836" y2="79038"/>
                        <a14:foregroundMark x1="10836" y1="79038" x2="7287" y2="37436"/>
                        <a14:foregroundMark x1="7287" y1="37436" x2="3052" y2="24103"/>
                        <a14:foregroundMark x1="3052" y1="24103" x2="3777" y2="35962"/>
                        <a14:foregroundMark x1="3777" y1="35962" x2="2175" y2="22949"/>
                        <a14:foregroundMark x1="2175" y1="22949" x2="2327" y2="21474"/>
                        <a14:foregroundMark x1="85731" y1="7756" x2="94430" y2="7949"/>
                        <a14:foregroundMark x1="94430" y1="7949" x2="86913" y2="5769"/>
                        <a14:foregroundMark x1="86913" y1="5769" x2="93934" y2="4359"/>
                        <a14:foregroundMark x1="93934" y1="4359" x2="94697" y2="6346"/>
                        <a14:foregroundMark x1="93781" y1="6795" x2="96070" y2="20897"/>
                        <a14:foregroundMark x1="96070" y1="20897" x2="95307" y2="8782"/>
                        <a14:foregroundMark x1="95307" y1="8782" x2="94582" y2="8654"/>
                        <a14:foregroundMark x1="96337" y1="7500" x2="96337" y2="48077"/>
                        <a14:foregroundMark x1="96337" y1="48077" x2="95116" y2="12244"/>
                        <a14:foregroundMark x1="95803" y1="11538" x2="96643" y2="61346"/>
                        <a14:foregroundMark x1="96643" y1="61346" x2="95536" y2="3974"/>
                        <a14:foregroundMark x1="95536" y1="3974" x2="97138" y2="5000"/>
                        <a14:foregroundMark x1="94430" y1="5449" x2="96604" y2="21859"/>
                        <a14:foregroundMark x1="96604" y1="21859" x2="70431" y2="72244"/>
                        <a14:foregroundMark x1="70431" y1="72244" x2="63029" y2="81410"/>
                        <a14:foregroundMark x1="63029" y1="81410" x2="38306" y2="96410"/>
                        <a14:foregroundMark x1="38306" y1="96410" x2="52232" y2="92372"/>
                        <a14:foregroundMark x1="52232" y1="92372" x2="47997" y2="99487"/>
                        <a14:foregroundMark x1="19191" y1="61154" x2="20412" y2="61987"/>
                        <a14:foregroundMark x1="19306" y1="56859" x2="21747" y2="58077"/>
                        <a14:foregroundMark x1="19535" y1="55256" x2="21862" y2="67051"/>
                        <a14:foregroundMark x1="21862" y1="67051" x2="21938" y2="79615"/>
                        <a14:foregroundMark x1="21938" y1="79615" x2="26974" y2="87821"/>
                        <a14:foregroundMark x1="26974" y1="87821" x2="25563" y2="75449"/>
                        <a14:foregroundMark x1="25563" y1="75449" x2="27280" y2="87115"/>
                        <a14:foregroundMark x1="27280" y1="87115" x2="22587" y2="89231"/>
                        <a14:foregroundMark x1="19191" y1="57051" x2="23197" y2="67821"/>
                        <a14:foregroundMark x1="23197" y1="67821" x2="16444" y2="59551"/>
                        <a14:foregroundMark x1="16444" y1="59551" x2="34758" y2="61923"/>
                        <a14:foregroundMark x1="34758" y1="61923" x2="25830" y2="61859"/>
                        <a14:foregroundMark x1="25830" y1="61859" x2="19191" y2="66090"/>
                        <a14:foregroundMark x1="19191" y1="66090" x2="26517" y2="69167"/>
                        <a14:foregroundMark x1="26517" y1="69167" x2="41969" y2="66282"/>
                        <a14:foregroundMark x1="41969" y1="66282" x2="43228" y2="66282"/>
                        <a14:foregroundMark x1="1221" y1="12244" x2="7936" y2="8013"/>
                        <a14:foregroundMark x1="7936" y1="8013" x2="3205" y2="9679"/>
                        <a14:foregroundMark x1="1221" y1="11859" x2="3625" y2="10385"/>
                        <a14:foregroundMark x1="1297" y1="10192" x2="1831" y2="9551"/>
                        <a14:backgroundMark x1="92786" y1="91416" x2="98436" y2="93397"/>
                        <a14:backgroundMark x1="98436" y1="93397" x2="90636" y2="95216"/>
                        <a14:backgroundMark x1="91897" y1="92986" x2="96108" y2="89103"/>
                        <a14:backgroundMark x1="94911" y1="81178" x2="94239" y2="76731"/>
                        <a14:backgroundMark x1="96108" y1="89103" x2="95524" y2="85236"/>
                        <a14:backgroundMark x1="94239" y1="76731" x2="94315" y2="77628"/>
                        <a14:backgroundMark x1="89167" y1="94667" x2="89774" y2="89895"/>
                        <a14:backgroundMark x1="88554" y1="99487" x2="89096" y2="95227"/>
                        <a14:backgroundMark x1="96276" y1="81140" x2="97062" y2="80577"/>
                        <a14:backgroundMark x1="91172" y1="84794" x2="94712" y2="82259"/>
                        <a14:backgroundMark x1="97062" y1="80577" x2="97253" y2="80769"/>
                        <a14:backgroundMark x1="95492" y1="85409" x2="96261" y2="84487"/>
                        <a14:backgroundMark x1="89203" y1="92949" x2="92112" y2="89461"/>
                        <a14:backgroundMark x1="96261" y1="84487" x2="95390" y2="85968"/>
                        <a14:backgroundMark x1="89737" y1="84167" x2="86799" y2="85769"/>
                        <a14:backgroundMark x1="92577" y1="91784" x2="93934" y2="93462"/>
                        <a14:backgroundMark x1="90096" y1="88718" x2="91530" y2="90490"/>
                        <a14:backgroundMark x1="87867" y1="85962" x2="89029" y2="87399"/>
                        <a14:backgroundMark x1="89668" y1="85066" x2="87257" y2="80321"/>
                        <a14:backgroundMark x1="92001" y1="89657" x2="90597" y2="86893"/>
                        <a14:backgroundMark x1="93934" y1="93462" x2="92843" y2="91315"/>
                        <a14:backgroundMark x1="92777" y1="91431" x2="95155" y2="96218"/>
                        <a14:backgroundMark x1="90570" y1="86990" x2="91945" y2="89757"/>
                        <a14:backgroundMark x1="87257" y1="80321" x2="89649" y2="85136"/>
                        <a14:backgroundMark x1="95155" y1="96218" x2="94315" y2="95192"/>
                        <a14:backgroundMark x1="95040" y1="75192" x2="93895" y2="90705"/>
                        <a14:backgroundMark x1="93895" y1="90705" x2="88592" y2="99038"/>
                        <a14:backgroundMark x1="88592" y1="99038" x2="91072" y2="88077"/>
                        <a14:backgroundMark x1="91072" y1="88077" x2="86303" y2="99744"/>
                        <a14:backgroundMark x1="86303" y1="99744" x2="86303" y2="99744"/>
                        <a14:backgroundMark x1="88325" y1="96859" x2="91797" y2="89167"/>
                        <a14:backgroundMark x1="93018" y1="88910" x2="91415" y2="92308"/>
                        <a14:backgroundMark x1="91415" y1="91859" x2="90195" y2="93462"/>
                        <a14:backgroundMark x1="95040" y1="83269" x2="94620" y2="83526"/>
                        <a14:backgroundMark x1="94773" y1="84872" x2="95841" y2="79231"/>
                        <a14:backgroundMark x1="91530" y1="86218" x2="86799" y2="97051"/>
                        <a14:backgroundMark x1="86799" y1="97051" x2="86837" y2="92115"/>
                        <a14:backgroundMark x1="88325" y1="94808" x2="89393" y2="94551"/>
                        <a14:backgroundMark x1="88707" y1="93654" x2="84815" y2="95256"/>
                        <a14:backgroundMark x1="92598" y1="94808" x2="93018" y2="92564"/>
                        <a14:backgroundMark x1="90462" y1="95000" x2="89508" y2="96346"/>
                        <a14:backgroundMark x1="88440" y1="96346" x2="90729" y2="95897"/>
                        <a14:backgroundMark x1="90729" y1="96154" x2="88172" y2="92756"/>
                        <a14:backgroundMark x1="90996" y1="92308" x2="89660" y2="99103"/>
                        <a14:backgroundMark x1="89775" y1="91410" x2="89241" y2="83718"/>
                        <a14:backgroundMark x1="86990" y1="89615" x2="91148" y2="79487"/>
                        <a14:backgroundMark x1="91148" y1="79487" x2="91530" y2="82179"/>
                        <a14:backgroundMark x1="89393" y1="95000" x2="91148" y2="81282"/>
                        <a14:backgroundMark x1="90080" y1="87821" x2="89393" y2="88718"/>
                        <a14:backgroundMark x1="87905" y1="93013" x2="88325" y2="81282"/>
                        <a14:backgroundMark x1="88325" y1="90513" x2="89660" y2="81731"/>
                        <a14:backgroundMark x1="88707" y1="91667" x2="88859" y2="84231"/>
                        <a14:backgroundMark x1="88325" y1="90962" x2="89126" y2="86218"/>
                        <a14:backgroundMark x1="89393" y1="88910" x2="90080" y2="81923"/>
                        <a14:backgroundMark x1="88440" y1="93462" x2="90271" y2="81859"/>
                        <a14:backgroundMark x1="90271" y1="81859" x2="91148" y2="81282"/>
                        <a14:backgroundMark x1="90729" y1="82179" x2="91148" y2="85128"/>
                        <a14:backgroundMark x1="90729" y1="83269" x2="90195" y2="88718"/>
                        <a14:backgroundMark x1="91415" y1="82372" x2="89775" y2="90513"/>
                        <a14:backgroundMark x1="90729" y1="81282" x2="89660" y2="81474"/>
                        <a14:backgroundMark x1="8020" y1="7739" x2="27928" y2="7885"/>
                        <a14:backgroundMark x1="1602" y1="7692" x2="5878" y2="7724"/>
                        <a14:backgroundMark x1="27928" y1="7885" x2="46280" y2="6987"/>
                        <a14:backgroundMark x1="46280" y1="6987" x2="68752" y2="6987"/>
                        <a14:backgroundMark x1="68752" y1="6987" x2="15490" y2="385"/>
                        <a14:backgroundMark x1="15490" y1="385" x2="191" y2="6603"/>
                        <a14:backgroundMark x1="191" y1="6603" x2="8089" y2="6090"/>
                        <a14:backgroundMark x1="8089" y1="6090" x2="610" y2="6667"/>
                        <a14:backgroundMark x1="610" y1="6667" x2="34987" y2="2564"/>
                        <a14:backgroundMark x1="34987" y1="2564" x2="17818" y2="3462"/>
                        <a14:backgroundMark x1="17818" y1="3462" x2="32392" y2="5577"/>
                        <a14:backgroundMark x1="32392" y1="5577" x2="21442" y2="7692"/>
                        <a14:backgroundMark x1="21442" y1="7692" x2="64174" y2="3654"/>
                        <a14:backgroundMark x1="64174" y1="3654" x2="37390" y2="8526"/>
                        <a14:backgroundMark x1="37390" y1="8526" x2="71385" y2="4487"/>
                        <a14:backgroundMark x1="11217" y1="7372" x2="9500" y2="1795"/>
                        <a14:backgroundMark x1="9615" y1="1795" x2="20450" y2="705"/>
                        <a14:backgroundMark x1="20450" y1="705" x2="27699" y2="5128"/>
                        <a14:backgroundMark x1="27699" y1="5128" x2="35216" y2="5897"/>
                        <a14:backgroundMark x1="35216" y1="5897" x2="50820" y2="3269"/>
                        <a14:backgroundMark x1="50820" y1="3269" x2="47997" y2="128"/>
                        <a14:backgroundMark x1="49599" y1="1795" x2="59863" y2="1154"/>
                        <a14:backgroundMark x1="59863" y1="1154" x2="46776" y2="2821"/>
                        <a14:backgroundMark x1="47005" y1="1282" x2="55208" y2="1474"/>
                        <a14:backgroundMark x1="55208" y1="1474" x2="47386" y2="1603"/>
                        <a14:backgroundMark x1="47386" y1="1603" x2="55818" y2="1090"/>
                        <a14:backgroundMark x1="55818" y1="1090" x2="48760" y2="321"/>
                        <a14:backgroundMark x1="48760" y1="321" x2="53300" y2="3654"/>
                        <a14:backgroundMark x1="5418" y1="1795" x2="13926" y2="1987"/>
                        <a14:backgroundMark x1="13926" y1="1987" x2="12018" y2="641"/>
                        <a14:backgroundMark x1="7402" y1="321" x2="16902" y2="449"/>
                        <a14:backgroundMark x1="18695" y1="6987" x2="29912" y2="7179"/>
                        <a14:backgroundMark x1="19496" y1="6859" x2="25601" y2="6987"/>
                        <a14:backgroundMark x1="23121" y1="5513" x2="29989" y2="5705"/>
                        <a14:backgroundMark x1="6906" y1="6538" x2="11904" y2="63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7" t="3185" r="2137" b="5005"/>
          <a:stretch/>
        </p:blipFill>
        <p:spPr>
          <a:xfrm>
            <a:off x="882263" y="1203600"/>
            <a:ext cx="6618516" cy="3760363"/>
          </a:xfrm>
          <a:prstGeom prst="rect">
            <a:avLst/>
          </a:prstGeom>
        </p:spPr>
      </p:pic>
      <p:grpSp>
        <p:nvGrpSpPr>
          <p:cNvPr id="13" name="Google Shape;1266;p46">
            <a:extLst>
              <a:ext uri="{FF2B5EF4-FFF2-40B4-BE49-F238E27FC236}">
                <a16:creationId xmlns:a16="http://schemas.microsoft.com/office/drawing/2014/main" id="{581CA542-2380-9944-A343-D534B681B847}"/>
              </a:ext>
            </a:extLst>
          </p:cNvPr>
          <p:cNvGrpSpPr/>
          <p:nvPr/>
        </p:nvGrpSpPr>
        <p:grpSpPr>
          <a:xfrm>
            <a:off x="252853" y="606715"/>
            <a:ext cx="407743" cy="391135"/>
            <a:chOff x="5233525" y="4954450"/>
            <a:chExt cx="538275" cy="516350"/>
          </a:xfrm>
        </p:grpSpPr>
        <p:sp>
          <p:nvSpPr>
            <p:cNvPr id="14" name="Google Shape;1267;p46">
              <a:extLst>
                <a:ext uri="{FF2B5EF4-FFF2-40B4-BE49-F238E27FC236}">
                  <a16:creationId xmlns:a16="http://schemas.microsoft.com/office/drawing/2014/main" id="{926E6E37-C76A-6B44-9077-E2106F9DDBB8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68;p46">
              <a:extLst>
                <a:ext uri="{FF2B5EF4-FFF2-40B4-BE49-F238E27FC236}">
                  <a16:creationId xmlns:a16="http://schemas.microsoft.com/office/drawing/2014/main" id="{FA76C63D-44C3-224E-87BA-F41DBEE3D566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69;p46">
              <a:extLst>
                <a:ext uri="{FF2B5EF4-FFF2-40B4-BE49-F238E27FC236}">
                  <a16:creationId xmlns:a16="http://schemas.microsoft.com/office/drawing/2014/main" id="{758AA347-DC5C-DD4D-9EA8-C3D552DBC07F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0;p46">
              <a:extLst>
                <a:ext uri="{FF2B5EF4-FFF2-40B4-BE49-F238E27FC236}">
                  <a16:creationId xmlns:a16="http://schemas.microsoft.com/office/drawing/2014/main" id="{8EC91DD6-0CE9-1749-84C1-314D649DFCD6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1;p46">
              <a:extLst>
                <a:ext uri="{FF2B5EF4-FFF2-40B4-BE49-F238E27FC236}">
                  <a16:creationId xmlns:a16="http://schemas.microsoft.com/office/drawing/2014/main" id="{15F84645-710B-A242-BEC2-225B0378600B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2;p46">
              <a:extLst>
                <a:ext uri="{FF2B5EF4-FFF2-40B4-BE49-F238E27FC236}">
                  <a16:creationId xmlns:a16="http://schemas.microsoft.com/office/drawing/2014/main" id="{BEA088A1-B34D-A343-AF34-DC2C84A47497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3;p46">
              <a:extLst>
                <a:ext uri="{FF2B5EF4-FFF2-40B4-BE49-F238E27FC236}">
                  <a16:creationId xmlns:a16="http://schemas.microsoft.com/office/drawing/2014/main" id="{7A821E93-6107-FA4A-8FE1-BC8BA8A22E13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4;p46">
              <a:extLst>
                <a:ext uri="{FF2B5EF4-FFF2-40B4-BE49-F238E27FC236}">
                  <a16:creationId xmlns:a16="http://schemas.microsoft.com/office/drawing/2014/main" id="{592D34BF-710A-3B4F-86F0-9FB6A224D17D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5;p46">
              <a:extLst>
                <a:ext uri="{FF2B5EF4-FFF2-40B4-BE49-F238E27FC236}">
                  <a16:creationId xmlns:a16="http://schemas.microsoft.com/office/drawing/2014/main" id="{9783EBEA-45A0-E84B-982E-966F9EB1B51F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6;p46">
              <a:extLst>
                <a:ext uri="{FF2B5EF4-FFF2-40B4-BE49-F238E27FC236}">
                  <a16:creationId xmlns:a16="http://schemas.microsoft.com/office/drawing/2014/main" id="{E80841A0-5A92-7B42-8B2B-29C7AC9340A8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7;p46">
              <a:extLst>
                <a:ext uri="{FF2B5EF4-FFF2-40B4-BE49-F238E27FC236}">
                  <a16:creationId xmlns:a16="http://schemas.microsoft.com/office/drawing/2014/main" id="{B26695ED-AF84-334A-93D1-109E80567EC6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64" name="Google Shape;464;p29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GRAPH TITLE</a:t>
            </a:r>
            <a:endParaRPr>
              <a:solidFill>
                <a:srgbClr val="3F5378"/>
              </a:solidFill>
            </a:endParaRPr>
          </a:p>
        </p:txBody>
      </p:sp>
      <p:cxnSp>
        <p:nvCxnSpPr>
          <p:cNvPr id="465" name="Google Shape;465;p29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29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29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29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29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0" name="Google Shape;470;p29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4000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3000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2000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1000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Google Shape;471;p29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88" name="Google Shape;488;p30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MOBILE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grpSp>
        <p:nvGrpSpPr>
          <p:cNvPr id="489" name="Google Shape;489;p30"/>
          <p:cNvGrpSpPr/>
          <p:nvPr/>
        </p:nvGrpSpPr>
        <p:grpSpPr>
          <a:xfrm>
            <a:off x="4319175" y="306872"/>
            <a:ext cx="2119546" cy="4396359"/>
            <a:chOff x="2547150" y="238125"/>
            <a:chExt cx="2525675" cy="5238750"/>
          </a:xfrm>
        </p:grpSpPr>
        <p:sp>
          <p:nvSpPr>
            <p:cNvPr id="490" name="Google Shape;490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4" name="Google Shape;494;p30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4365500" y="6893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00" name="Google Shape;500;p3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TABLET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grpSp>
        <p:nvGrpSpPr>
          <p:cNvPr id="501" name="Google Shape;501;p31"/>
          <p:cNvGrpSpPr/>
          <p:nvPr/>
        </p:nvGrpSpPr>
        <p:grpSpPr>
          <a:xfrm>
            <a:off x="4157777" y="460534"/>
            <a:ext cx="2736410" cy="4222433"/>
            <a:chOff x="2112475" y="238125"/>
            <a:chExt cx="3395050" cy="5238750"/>
          </a:xfrm>
        </p:grpSpPr>
        <p:sp>
          <p:nvSpPr>
            <p:cNvPr id="502" name="Google Shape;502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6" name="Google Shape;5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363" y="834263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12" name="Google Shape;512;p32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DESKTOP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grpSp>
        <p:nvGrpSpPr>
          <p:cNvPr id="513" name="Google Shape;513;p32"/>
          <p:cNvGrpSpPr/>
          <p:nvPr/>
        </p:nvGrpSpPr>
        <p:grpSpPr>
          <a:xfrm>
            <a:off x="3704899" y="1241142"/>
            <a:ext cx="4542205" cy="2661224"/>
            <a:chOff x="1177450" y="241631"/>
            <a:chExt cx="6173152" cy="3616776"/>
          </a:xfrm>
        </p:grpSpPr>
        <p:sp>
          <p:nvSpPr>
            <p:cNvPr id="514" name="Google Shape;514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8" name="Google Shape;518;p32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212075" y="1387863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Any questions?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@username &amp; user@mail.me</a:t>
            </a:r>
            <a:endParaRPr sz="2000" b="1"/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34" name="Google Shape;534;p34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3F537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3F5378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u="sng">
                <a:solidFill>
                  <a:srgbClr val="3F537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Startup Stock Photos</a:t>
            </a:r>
            <a:endParaRPr sz="2400">
              <a:solidFill>
                <a:srgbClr val="3F5378"/>
              </a:solidFill>
            </a:endParaRPr>
          </a:p>
        </p:txBody>
      </p:sp>
      <p:sp>
        <p:nvSpPr>
          <p:cNvPr id="535" name="Google Shape;535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36" name="Google Shape;536;p34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42" name="Google Shape;542;p3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Roboto Condensed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Roboto Condensed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F537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https://material.io/guidelines/resources/roboto-noto-fonts.html</a:t>
            </a:r>
            <a:endParaRPr sz="1800">
              <a:solidFill>
                <a:srgbClr val="3F537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Navy </a:t>
            </a:r>
            <a:r>
              <a:rPr lang="en" sz="1800" b="1">
                <a:solidFill>
                  <a:srgbClr val="3F5378"/>
                </a:solidFill>
              </a:rPr>
              <a:t>#3f5378 </a:t>
            </a:r>
            <a:r>
              <a:rPr lang="en" sz="1800"/>
              <a:t>· Dark navy </a:t>
            </a:r>
            <a:r>
              <a:rPr lang="en" sz="1800" b="1"/>
              <a:t>#263248</a:t>
            </a:r>
            <a:r>
              <a:rPr lang="en" sz="1800" b="1">
                <a:solidFill>
                  <a:srgbClr val="3F5378"/>
                </a:solidFill>
              </a:rPr>
              <a:t> </a:t>
            </a:r>
            <a:r>
              <a:rPr lang="en" sz="1800"/>
              <a:t>· Yellow </a:t>
            </a:r>
            <a:r>
              <a:rPr lang="en" sz="1800" b="1">
                <a:solidFill>
                  <a:srgbClr val="FF9800"/>
                </a:solidFill>
              </a:rPr>
              <a:t>#ff9800</a:t>
            </a:r>
            <a:endParaRPr sz="1800" b="1">
              <a:solidFill>
                <a:srgbClr val="FF9800"/>
              </a:solidFill>
            </a:endParaRPr>
          </a:p>
        </p:txBody>
      </p:sp>
      <p:sp>
        <p:nvSpPr>
          <p:cNvPr id="543" name="Google Shape;543;p35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44" name="Google Shape;544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545" name="Google Shape;545;p35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46" name="Google Shape;546;p3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557" name="Google Shape;557;p36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558" name="Google Shape;558;p3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64" name="Google Shape;564;p3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65" name="Google Shape;565;p37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DEC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6" name="Google Shape;566;p37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NOV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7" name="Google Shape;567;p37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OCT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8" name="Google Shape;568;p37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SEP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9" name="Google Shape;569;p37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AUG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0" name="Google Shape;570;p37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JUL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1" name="Google Shape;571;p37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JUN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2" name="Google Shape;572;p37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MAY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3" name="Google Shape;573;p37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APR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4" name="Google Shape;574;p37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MAR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5" name="Google Shape;575;p37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FEB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6" name="Google Shape;576;p37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JAN</a:t>
            </a:r>
            <a:endParaRPr sz="1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7" name="Google Shape;577;p37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78" name="Google Shape;578;p37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9" name="Google Shape;579;p37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80" name="Google Shape;580;p37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1" name="Google Shape;581;p37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 is the colour of danger and courage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82" name="Google Shape;582;p37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3" name="Google Shape;583;p37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84" name="Google Shape;584;p37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5" name="Google Shape;585;p37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86" name="Google Shape;586;p37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7" name="Google Shape;587;p37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88" name="Google Shape;588;p37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9" name="Google Shape;589;p37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90" name="Google Shape;590;p37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1" name="Google Shape;591;p37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92" name="Google Shape;592;p37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3" name="Google Shape;593;p37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94" name="Google Shape;594;p37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5" name="Google Shape;595;p37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96" name="Google Shape;596;p37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7" name="Google Shape;597;p37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 is the colour of danger and courage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98" name="Google Shape;598;p37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9" name="Google Shape;599;p37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00" name="Google Shape;600;p37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1" name="Google Shape;601;p37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2" name="Google Shape;602;p37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608" name="Google Shape;608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609" name="Google Shape;609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1" name="Google Shape;611;p3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612" name="Google Shape;612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14" name="Google Shape;614;p3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615" name="Google Shape;615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17" name="Google Shape;617;p3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618" name="Google Shape;618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5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20" name="Google Shape;620;p3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621" name="Google Shape;621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22" name="Google Shape;622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6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23" name="Google Shape;623;p3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624" name="Google Shape;624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25" name="Google Shape;625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26" name="Google Shape;626;p3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627" name="Google Shape;627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629" name="Google Shape;629;p38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0" name="Google Shape;630;p38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 is the colour of danger and courage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1" name="Google Shape;631;p38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2" name="Google Shape;632;p38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3" name="Google Shape;633;p38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4" name="Google Shape;634;p38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5" name="Google Shape;635;p38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Relational Model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3" name="Google Shape;1266;p46">
            <a:extLst>
              <a:ext uri="{FF2B5EF4-FFF2-40B4-BE49-F238E27FC236}">
                <a16:creationId xmlns:a16="http://schemas.microsoft.com/office/drawing/2014/main" id="{581CA542-2380-9944-A343-D534B681B847}"/>
              </a:ext>
            </a:extLst>
          </p:cNvPr>
          <p:cNvGrpSpPr/>
          <p:nvPr/>
        </p:nvGrpSpPr>
        <p:grpSpPr>
          <a:xfrm>
            <a:off x="252853" y="606715"/>
            <a:ext cx="407743" cy="391135"/>
            <a:chOff x="5233525" y="4954450"/>
            <a:chExt cx="538275" cy="516350"/>
          </a:xfrm>
        </p:grpSpPr>
        <p:sp>
          <p:nvSpPr>
            <p:cNvPr id="14" name="Google Shape;1267;p46">
              <a:extLst>
                <a:ext uri="{FF2B5EF4-FFF2-40B4-BE49-F238E27FC236}">
                  <a16:creationId xmlns:a16="http://schemas.microsoft.com/office/drawing/2014/main" id="{926E6E37-C76A-6B44-9077-E2106F9DDBB8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68;p46">
              <a:extLst>
                <a:ext uri="{FF2B5EF4-FFF2-40B4-BE49-F238E27FC236}">
                  <a16:creationId xmlns:a16="http://schemas.microsoft.com/office/drawing/2014/main" id="{FA76C63D-44C3-224E-87BA-F41DBEE3D566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69;p46">
              <a:extLst>
                <a:ext uri="{FF2B5EF4-FFF2-40B4-BE49-F238E27FC236}">
                  <a16:creationId xmlns:a16="http://schemas.microsoft.com/office/drawing/2014/main" id="{758AA347-DC5C-DD4D-9EA8-C3D552DBC07F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0;p46">
              <a:extLst>
                <a:ext uri="{FF2B5EF4-FFF2-40B4-BE49-F238E27FC236}">
                  <a16:creationId xmlns:a16="http://schemas.microsoft.com/office/drawing/2014/main" id="{8EC91DD6-0CE9-1749-84C1-314D649DFCD6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1;p46">
              <a:extLst>
                <a:ext uri="{FF2B5EF4-FFF2-40B4-BE49-F238E27FC236}">
                  <a16:creationId xmlns:a16="http://schemas.microsoft.com/office/drawing/2014/main" id="{15F84645-710B-A242-BEC2-225B0378600B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2;p46">
              <a:extLst>
                <a:ext uri="{FF2B5EF4-FFF2-40B4-BE49-F238E27FC236}">
                  <a16:creationId xmlns:a16="http://schemas.microsoft.com/office/drawing/2014/main" id="{BEA088A1-B34D-A343-AF34-DC2C84A47497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3;p46">
              <a:extLst>
                <a:ext uri="{FF2B5EF4-FFF2-40B4-BE49-F238E27FC236}">
                  <a16:creationId xmlns:a16="http://schemas.microsoft.com/office/drawing/2014/main" id="{7A821E93-6107-FA4A-8FE1-BC8BA8A22E13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4;p46">
              <a:extLst>
                <a:ext uri="{FF2B5EF4-FFF2-40B4-BE49-F238E27FC236}">
                  <a16:creationId xmlns:a16="http://schemas.microsoft.com/office/drawing/2014/main" id="{592D34BF-710A-3B4F-86F0-9FB6A224D17D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5;p46">
              <a:extLst>
                <a:ext uri="{FF2B5EF4-FFF2-40B4-BE49-F238E27FC236}">
                  <a16:creationId xmlns:a16="http://schemas.microsoft.com/office/drawing/2014/main" id="{9783EBEA-45A0-E84B-982E-966F9EB1B51F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6;p46">
              <a:extLst>
                <a:ext uri="{FF2B5EF4-FFF2-40B4-BE49-F238E27FC236}">
                  <a16:creationId xmlns:a16="http://schemas.microsoft.com/office/drawing/2014/main" id="{E80841A0-5A92-7B42-8B2B-29C7AC9340A8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7;p46">
              <a:extLst>
                <a:ext uri="{FF2B5EF4-FFF2-40B4-BE49-F238E27FC236}">
                  <a16:creationId xmlns:a16="http://schemas.microsoft.com/office/drawing/2014/main" id="{B26695ED-AF84-334A-93D1-109E80567EC6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4788A4-8C48-B244-84F2-419BE52DAD9E}"/>
              </a:ext>
            </a:extLst>
          </p:cNvPr>
          <p:cNvGrpSpPr/>
          <p:nvPr/>
        </p:nvGrpSpPr>
        <p:grpSpPr>
          <a:xfrm>
            <a:off x="273216" y="1513913"/>
            <a:ext cx="8377803" cy="3425707"/>
            <a:chOff x="273216" y="1513913"/>
            <a:chExt cx="8377803" cy="3425707"/>
          </a:xfrm>
        </p:grpSpPr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F3F8F3F3-FFFC-1B4B-B6B6-13DF108ADE06}"/>
                </a:ext>
              </a:extLst>
            </p:cNvPr>
            <p:cNvSpPr txBox="1">
              <a:spLocks/>
            </p:cNvSpPr>
            <p:nvPr/>
          </p:nvSpPr>
          <p:spPr>
            <a:xfrm>
              <a:off x="273216" y="1513913"/>
              <a:ext cx="8377803" cy="3425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rmAutofit lnSpcReduction="1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0" indent="0">
                <a:buFont typeface="Roboto Condensed Light"/>
                <a:buNone/>
              </a:pPr>
              <a:r>
                <a:rPr lang="en-GB" sz="1200" b="1" dirty="0">
                  <a:latin typeface="Roboto Mono Light" pitchFamily="49" charset="0"/>
                  <a:ea typeface="Roboto Mono Light" pitchFamily="49" charset="0"/>
                </a:rPr>
                <a:t> access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(</a:t>
              </a:r>
              <a:r>
                <a:rPr lang="en-GB" sz="1200" u="sng" dirty="0">
                  <a:latin typeface="Roboto Mono Light" pitchFamily="49" charset="0"/>
                  <a:ea typeface="Roboto Mono Light" pitchFamily="49" charset="0"/>
                </a:rPr>
                <a:t>id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, </a:t>
              </a:r>
              <a:r>
                <a:rPr lang="en-GB" sz="1200" i="1" dirty="0">
                  <a:latin typeface="Roboto Mono Light" pitchFamily="49" charset="0"/>
                  <a:ea typeface="Roboto Mono Light" pitchFamily="49" charset="0"/>
                </a:rPr>
                <a:t>user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, at)			</a:t>
              </a:r>
              <a:r>
                <a:rPr lang="en-GB" sz="1200" b="1" dirty="0" err="1">
                  <a:solidFill>
                    <a:prstClr val="black"/>
                  </a:solidFill>
                  <a:latin typeface="Roboto Mono Light" pitchFamily="49" charset="0"/>
                  <a:ea typeface="Roboto Mono Light" pitchFamily="49" charset="0"/>
                </a:rPr>
                <a:t>offensive_words</a:t>
              </a:r>
              <a:r>
                <a:rPr lang="en-GB" sz="1200" dirty="0">
                  <a:solidFill>
                    <a:prstClr val="black"/>
                  </a:solidFill>
                  <a:latin typeface="Roboto Mono Light" pitchFamily="49" charset="0"/>
                  <a:ea typeface="Roboto Mono Light" pitchFamily="49" charset="0"/>
                </a:rPr>
                <a:t>(</a:t>
              </a:r>
              <a:r>
                <a:rPr lang="en-GB" sz="1200" u="sng" dirty="0">
                  <a:solidFill>
                    <a:prstClr val="black"/>
                  </a:solidFill>
                  <a:latin typeface="Roboto Mono Light" pitchFamily="49" charset="0"/>
                  <a:ea typeface="Roboto Mono Light" pitchFamily="49" charset="0"/>
                </a:rPr>
                <a:t>word</a:t>
              </a:r>
              <a:r>
                <a:rPr lang="en-GB" sz="1200" dirty="0">
                  <a:solidFill>
                    <a:prstClr val="black"/>
                  </a:solidFill>
                  <a:latin typeface="Roboto Mono Light" pitchFamily="49" charset="0"/>
                  <a:ea typeface="Roboto Mono Light" pitchFamily="49" charset="0"/>
                </a:rPr>
                <a:t>)</a:t>
              </a:r>
              <a:endParaRPr lang="en-GB" sz="1200" dirty="0">
                <a:latin typeface="Roboto Mono Light" pitchFamily="49" charset="0"/>
                <a:ea typeface="Roboto Mono Light" pitchFamily="49" charset="0"/>
              </a:endParaRPr>
            </a:p>
            <a:p>
              <a:pPr marL="0" indent="0">
                <a:buFont typeface="Roboto Condensed Light"/>
                <a:buNone/>
              </a:pPr>
              <a:endParaRPr lang="en-GB" sz="1200" dirty="0">
                <a:latin typeface="Roboto Mono Light" pitchFamily="49" charset="0"/>
                <a:ea typeface="Roboto Mono Light" pitchFamily="49" charset="0"/>
              </a:endParaRPr>
            </a:p>
            <a:p>
              <a:pPr marL="0" indent="0">
                <a:buFont typeface="Roboto Condensed Light"/>
                <a:buNone/>
              </a:pP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        </a:t>
              </a:r>
              <a:r>
                <a:rPr lang="en-GB" sz="1200" b="1" dirty="0">
                  <a:latin typeface="Roboto Mono Light" pitchFamily="49" charset="0"/>
                  <a:ea typeface="Roboto Mono Light" pitchFamily="49" charset="0"/>
                </a:rPr>
                <a:t>user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(</a:t>
              </a:r>
              <a:r>
                <a:rPr lang="en-GB" sz="1200" u="sng" dirty="0">
                  <a:latin typeface="Roboto Mono Light" pitchFamily="49" charset="0"/>
                  <a:ea typeface="Roboto Mono Light" pitchFamily="49" charset="0"/>
                </a:rPr>
                <a:t>id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, username, password, email, </a:t>
              </a:r>
              <a:r>
                <a:rPr lang="en-GB" sz="1200" dirty="0" err="1">
                  <a:latin typeface="Roboto Mono Light" pitchFamily="49" charset="0"/>
                  <a:ea typeface="Roboto Mono Light" pitchFamily="49" charset="0"/>
                </a:rPr>
                <a:t>isAdmin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, </a:t>
              </a:r>
              <a:r>
                <a:rPr lang="en-GB" sz="1200" dirty="0" err="1">
                  <a:latin typeface="Roboto Mono Light" pitchFamily="49" charset="0"/>
                  <a:ea typeface="Roboto Mono Light" pitchFamily="49" charset="0"/>
                </a:rPr>
                <a:t>isBlocked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, points)</a:t>
              </a:r>
            </a:p>
            <a:p>
              <a:pPr marL="0" indent="0">
                <a:buFont typeface="Roboto Condensed Light"/>
                <a:buNone/>
              </a:pPr>
              <a:endParaRPr lang="en-GB" sz="1200" dirty="0">
                <a:latin typeface="Roboto Mono Light" pitchFamily="49" charset="0"/>
                <a:ea typeface="Roboto Mono Light" pitchFamily="49" charset="0"/>
              </a:endParaRPr>
            </a:p>
            <a:p>
              <a:pPr marL="0" indent="0">
                <a:buFont typeface="Roboto Condensed Light"/>
                <a:buNone/>
              </a:pP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	              </a:t>
              </a:r>
              <a:r>
                <a:rPr lang="en-GB" sz="1200" b="1" dirty="0" err="1">
                  <a:latin typeface="Roboto Mono Light" pitchFamily="49" charset="0"/>
                  <a:ea typeface="Roboto Mono Light" pitchFamily="49" charset="0"/>
                </a:rPr>
                <a:t>deleted_reviews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(</a:t>
              </a:r>
              <a:r>
                <a:rPr lang="en-GB" sz="1200" u="sng" dirty="0">
                  <a:latin typeface="Roboto Mono Light" pitchFamily="49" charset="0"/>
                  <a:ea typeface="Roboto Mono Light" pitchFamily="49" charset="0"/>
                </a:rPr>
                <a:t>id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, </a:t>
              </a:r>
              <a:r>
                <a:rPr lang="en-GB" sz="1200" dirty="0" err="1">
                  <a:latin typeface="Roboto Mono Light" pitchFamily="49" charset="0"/>
                  <a:ea typeface="Roboto Mono Light" pitchFamily="49" charset="0"/>
                </a:rPr>
                <a:t>user_id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, </a:t>
              </a:r>
              <a:r>
                <a:rPr lang="en-GB" sz="1200" dirty="0" err="1">
                  <a:latin typeface="Roboto Mono Light" pitchFamily="49" charset="0"/>
                  <a:ea typeface="Roboto Mono Light" pitchFamily="49" charset="0"/>
                </a:rPr>
                <a:t>product_id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)</a:t>
              </a:r>
            </a:p>
            <a:p>
              <a:pPr marL="0" indent="0">
                <a:buFont typeface="Roboto Condensed Light"/>
                <a:buNone/>
              </a:pPr>
              <a:endParaRPr lang="en-GB" sz="1200" dirty="0">
                <a:latin typeface="Roboto Mono Light" pitchFamily="49" charset="0"/>
                <a:ea typeface="Roboto Mono Light" pitchFamily="49" charset="0"/>
              </a:endParaRPr>
            </a:p>
            <a:p>
              <a:pPr marL="0" indent="0">
                <a:buFont typeface="Roboto Condensed Light"/>
                <a:buNone/>
              </a:pPr>
              <a:r>
                <a:rPr lang="en-GB" sz="1200" b="1" dirty="0">
                  <a:latin typeface="Roboto Mono Light" pitchFamily="49" charset="0"/>
                  <a:ea typeface="Roboto Mono Light" pitchFamily="49" charset="0"/>
                </a:rPr>
                <a:t> review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(</a:t>
              </a:r>
              <a:r>
                <a:rPr lang="en-GB" sz="1200" u="sng" dirty="0">
                  <a:latin typeface="Roboto Mono Light" pitchFamily="49" charset="0"/>
                  <a:ea typeface="Roboto Mono Light" pitchFamily="49" charset="0"/>
                </a:rPr>
                <a:t>id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, </a:t>
              </a:r>
              <a:r>
                <a:rPr lang="en-GB" sz="1200" i="1" dirty="0">
                  <a:latin typeface="Roboto Mono Light" pitchFamily="49" charset="0"/>
                  <a:ea typeface="Roboto Mono Light" pitchFamily="49" charset="0"/>
                </a:rPr>
                <a:t>user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, age, sex, level, points, product)</a:t>
              </a:r>
            </a:p>
            <a:p>
              <a:pPr marL="0" indent="0">
                <a:buFont typeface="Roboto Condensed Light"/>
                <a:buNone/>
              </a:pPr>
              <a:endParaRPr lang="en-GB" sz="1200" dirty="0">
                <a:latin typeface="Roboto Mono Light" pitchFamily="49" charset="0"/>
                <a:ea typeface="Roboto Mono Light" pitchFamily="49" charset="0"/>
              </a:endParaRPr>
            </a:p>
            <a:p>
              <a:pPr marL="0" indent="0">
                <a:buFont typeface="Roboto Condensed Light"/>
                <a:buNone/>
              </a:pP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				         </a:t>
              </a:r>
              <a:r>
                <a:rPr lang="en-GB" sz="1200" b="1" dirty="0">
                  <a:latin typeface="Roboto Mono Light" pitchFamily="49" charset="0"/>
                  <a:ea typeface="Roboto Mono Light" pitchFamily="49" charset="0"/>
                </a:rPr>
                <a:t>product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(</a:t>
              </a:r>
              <a:r>
                <a:rPr lang="en-GB" sz="1200" u="sng" dirty="0">
                  <a:latin typeface="Roboto Mono Light" pitchFamily="49" charset="0"/>
                  <a:ea typeface="Roboto Mono Light" pitchFamily="49" charset="0"/>
                </a:rPr>
                <a:t>id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, name, date, image)</a:t>
              </a:r>
            </a:p>
            <a:p>
              <a:pPr marL="0" indent="0">
                <a:buFont typeface="Roboto Condensed Light"/>
                <a:buNone/>
              </a:pPr>
              <a:endParaRPr lang="en-GB" sz="1200" dirty="0">
                <a:latin typeface="Roboto Mono Light" pitchFamily="49" charset="0"/>
                <a:ea typeface="Roboto Mono Light" pitchFamily="49" charset="0"/>
              </a:endParaRPr>
            </a:p>
            <a:p>
              <a:pPr marL="0" indent="0">
                <a:buFont typeface="Roboto Condensed Light"/>
                <a:buNone/>
              </a:pP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	       </a:t>
              </a:r>
              <a:r>
                <a:rPr lang="en-GB" sz="1200" b="1" dirty="0" err="1">
                  <a:latin typeface="Roboto Mono Light" pitchFamily="49" charset="0"/>
                  <a:ea typeface="Roboto Mono Light" pitchFamily="49" charset="0"/>
                </a:rPr>
                <a:t>Mquestion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(</a:t>
              </a:r>
              <a:r>
                <a:rPr lang="en-GB" sz="1200" u="sng" dirty="0">
                  <a:latin typeface="Roboto Mono Light" pitchFamily="49" charset="0"/>
                  <a:ea typeface="Roboto Mono Light" pitchFamily="49" charset="0"/>
                </a:rPr>
                <a:t>id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, text, product)</a:t>
              </a:r>
            </a:p>
            <a:p>
              <a:pPr marL="0" indent="0">
                <a:buFont typeface="Roboto Condensed Light"/>
                <a:buNone/>
              </a:pPr>
              <a:endParaRPr lang="en-GB" sz="1200" dirty="0">
                <a:latin typeface="Roboto Mono Light" pitchFamily="49" charset="0"/>
                <a:ea typeface="Roboto Mono Light" pitchFamily="49" charset="0"/>
              </a:endParaRPr>
            </a:p>
            <a:p>
              <a:pPr marL="0" indent="0">
                <a:buFont typeface="Roboto Condensed Light"/>
                <a:buNone/>
              </a:pPr>
              <a:r>
                <a:rPr lang="en-GB" sz="1200" b="1" dirty="0">
                  <a:latin typeface="Roboto Mono Light" pitchFamily="49" charset="0"/>
                  <a:ea typeface="Roboto Mono Light" pitchFamily="49" charset="0"/>
                </a:rPr>
                <a:t> </a:t>
              </a:r>
              <a:r>
                <a:rPr lang="en-GB" sz="1200" b="1" dirty="0" err="1">
                  <a:latin typeface="Roboto Mono Light" pitchFamily="49" charset="0"/>
                  <a:ea typeface="Roboto Mono Light" pitchFamily="49" charset="0"/>
                </a:rPr>
                <a:t>Manswer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(</a:t>
              </a:r>
              <a:r>
                <a:rPr lang="en-GB" sz="1200" u="sng" dirty="0">
                  <a:latin typeface="Roboto Mono Light" pitchFamily="49" charset="0"/>
                  <a:ea typeface="Roboto Mono Light" pitchFamily="49" charset="0"/>
                </a:rPr>
                <a:t>id</a:t>
              </a:r>
              <a:r>
                <a:rPr lang="en-GB" sz="1200" dirty="0">
                  <a:latin typeface="Roboto Mono Light" pitchFamily="49" charset="0"/>
                  <a:ea typeface="Roboto Mono Light" pitchFamily="49" charset="0"/>
                </a:rPr>
                <a:t>, review, question, text)</a:t>
              </a:r>
            </a:p>
          </p:txBody>
        </p:sp>
        <p:cxnSp>
          <p:nvCxnSpPr>
            <p:cNvPr id="25" name="Connettore 2 13">
              <a:extLst>
                <a:ext uri="{FF2B5EF4-FFF2-40B4-BE49-F238E27FC236}">
                  <a16:creationId xmlns:a16="http://schemas.microsoft.com/office/drawing/2014/main" id="{35447CC9-0AB1-C44D-8488-B27A4313AE74}"/>
                </a:ext>
              </a:extLst>
            </p:cNvPr>
            <p:cNvCxnSpPr>
              <a:cxnSpLocks/>
            </p:cNvCxnSpPr>
            <p:nvPr/>
          </p:nvCxnSpPr>
          <p:spPr>
            <a:xfrm>
              <a:off x="1647246" y="1940472"/>
              <a:ext cx="0" cy="246137"/>
            </a:xfrm>
            <a:prstGeom prst="straightConnector1">
              <a:avLst/>
            </a:prstGeom>
            <a:ln w="9525">
              <a:solidFill>
                <a:srgbClr val="FF98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13">
              <a:extLst>
                <a:ext uri="{FF2B5EF4-FFF2-40B4-BE49-F238E27FC236}">
                  <a16:creationId xmlns:a16="http://schemas.microsoft.com/office/drawing/2014/main" id="{4ADC1484-7DB1-C94D-BB5A-A68225270E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4703" y="2420373"/>
              <a:ext cx="2727298" cy="243314"/>
            </a:xfrm>
            <a:prstGeom prst="straightConnector1">
              <a:avLst/>
            </a:prstGeom>
            <a:ln w="9525">
              <a:solidFill>
                <a:srgbClr val="FF98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2 13">
              <a:extLst>
                <a:ext uri="{FF2B5EF4-FFF2-40B4-BE49-F238E27FC236}">
                  <a16:creationId xmlns:a16="http://schemas.microsoft.com/office/drawing/2014/main" id="{389B0547-8636-0142-88D2-3784E747D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246" y="2420373"/>
              <a:ext cx="0" cy="749537"/>
            </a:xfrm>
            <a:prstGeom prst="straightConnector1">
              <a:avLst/>
            </a:prstGeom>
            <a:ln w="9525">
              <a:solidFill>
                <a:srgbClr val="FF98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13">
              <a:extLst>
                <a:ext uri="{FF2B5EF4-FFF2-40B4-BE49-F238E27FC236}">
                  <a16:creationId xmlns:a16="http://schemas.microsoft.com/office/drawing/2014/main" id="{7E40C97E-BA05-F441-A0E5-01231C1B86BE}"/>
                </a:ext>
              </a:extLst>
            </p:cNvPr>
            <p:cNvCxnSpPr>
              <a:cxnSpLocks/>
            </p:cNvCxnSpPr>
            <p:nvPr/>
          </p:nvCxnSpPr>
          <p:spPr>
            <a:xfrm>
              <a:off x="5679882" y="2881412"/>
              <a:ext cx="0" cy="749537"/>
            </a:xfrm>
            <a:prstGeom prst="straightConnector1">
              <a:avLst/>
            </a:prstGeom>
            <a:ln w="9525">
              <a:solidFill>
                <a:srgbClr val="FF98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2 13">
              <a:extLst>
                <a:ext uri="{FF2B5EF4-FFF2-40B4-BE49-F238E27FC236}">
                  <a16:creationId xmlns:a16="http://schemas.microsoft.com/office/drawing/2014/main" id="{4E11DA03-4DC2-2645-AE98-D24E9DC17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5979" y="4341412"/>
              <a:ext cx="286247" cy="287137"/>
            </a:xfrm>
            <a:prstGeom prst="straightConnector1">
              <a:avLst/>
            </a:prstGeom>
            <a:ln w="9525">
              <a:solidFill>
                <a:srgbClr val="FF98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13">
              <a:extLst>
                <a:ext uri="{FF2B5EF4-FFF2-40B4-BE49-F238E27FC236}">
                  <a16:creationId xmlns:a16="http://schemas.microsoft.com/office/drawing/2014/main" id="{8702CB7F-8C39-2546-9E37-EFAE07E632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4501" y="3403675"/>
              <a:ext cx="524786" cy="1224874"/>
            </a:xfrm>
            <a:prstGeom prst="straightConnector1">
              <a:avLst/>
            </a:prstGeom>
            <a:ln w="9525">
              <a:solidFill>
                <a:srgbClr val="FF98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2 13">
              <a:extLst>
                <a:ext uri="{FF2B5EF4-FFF2-40B4-BE49-F238E27FC236}">
                  <a16:creationId xmlns:a16="http://schemas.microsoft.com/office/drawing/2014/main" id="{F3E43D9F-9A8D-7C46-AA26-C4487FDAF5AA}"/>
                </a:ext>
              </a:extLst>
            </p:cNvPr>
            <p:cNvCxnSpPr>
              <a:cxnSpLocks/>
            </p:cNvCxnSpPr>
            <p:nvPr/>
          </p:nvCxnSpPr>
          <p:spPr>
            <a:xfrm>
              <a:off x="4631803" y="3372438"/>
              <a:ext cx="992337" cy="258511"/>
            </a:xfrm>
            <a:prstGeom prst="straightConnector1">
              <a:avLst/>
            </a:prstGeom>
            <a:ln w="9525">
              <a:solidFill>
                <a:srgbClr val="FF98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ttore 2 13">
            <a:extLst>
              <a:ext uri="{FF2B5EF4-FFF2-40B4-BE49-F238E27FC236}">
                <a16:creationId xmlns:a16="http://schemas.microsoft.com/office/drawing/2014/main" id="{A4C70CD4-96FF-FA42-89AF-5DBA250BA30C}"/>
              </a:ext>
            </a:extLst>
          </p:cNvPr>
          <p:cNvCxnSpPr>
            <a:cxnSpLocks/>
          </p:cNvCxnSpPr>
          <p:nvPr/>
        </p:nvCxnSpPr>
        <p:spPr>
          <a:xfrm flipV="1">
            <a:off x="4085968" y="3863546"/>
            <a:ext cx="1593914" cy="247135"/>
          </a:xfrm>
          <a:prstGeom prst="straightConnector1">
            <a:avLst/>
          </a:prstGeom>
          <a:ln w="9525">
            <a:solidFill>
              <a:srgbClr val="FF98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62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41" name="Google Shape;641;p3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642" name="Google Shape;642;p39"/>
          <p:cNvGraphicFramePr/>
          <p:nvPr/>
        </p:nvGraphicFramePr>
        <p:xfrm>
          <a:off x="916350" y="1488281"/>
          <a:ext cx="7255000" cy="2894250"/>
        </p:xfrm>
        <a:graphic>
          <a:graphicData uri="http://schemas.openxmlformats.org/drawingml/2006/table">
            <a:tbl>
              <a:tblPr>
                <a:noFill/>
                <a:tableStyleId>{E27665BA-8202-44FC-AD62-C9F0E3EA811A}</a:tableStyleId>
              </a:tblPr>
              <a:tblGrid>
                <a:gridCol w="124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89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43" name="Google Shape;643;p39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49" name="Google Shape;649;p4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650" name="Google Shape;650;p40"/>
          <p:cNvSpPr/>
          <p:nvPr/>
        </p:nvSpPr>
        <p:spPr>
          <a:xfrm>
            <a:off x="874500" y="1439825"/>
            <a:ext cx="3630600" cy="13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STRENGTHS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4655165" y="1439825"/>
            <a:ext cx="3630600" cy="13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WEAKNESSES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2" name="Google Shape;652;p40"/>
          <p:cNvSpPr/>
          <p:nvPr/>
        </p:nvSpPr>
        <p:spPr>
          <a:xfrm>
            <a:off x="874500" y="2957597"/>
            <a:ext cx="3630600" cy="13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 is the color of ebony and of outer space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OPPORTUNITIES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3" name="Google Shape;653;p40"/>
          <p:cNvSpPr/>
          <p:nvPr/>
        </p:nvSpPr>
        <p:spPr>
          <a:xfrm>
            <a:off x="4655165" y="2957597"/>
            <a:ext cx="3630600" cy="13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 is the color of milk and fresh snow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THREATS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4" name="Google Shape;654;p40"/>
          <p:cNvSpPr/>
          <p:nvPr/>
        </p:nvSpPr>
        <p:spPr>
          <a:xfrm>
            <a:off x="3462827" y="1763480"/>
            <a:ext cx="2086200" cy="2086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 rot="5400000">
            <a:off x="3613241" y="1763480"/>
            <a:ext cx="2086200" cy="2086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0"/>
          <p:cNvSpPr/>
          <p:nvPr/>
        </p:nvSpPr>
        <p:spPr>
          <a:xfrm rot="10800000">
            <a:off x="3613241" y="1915070"/>
            <a:ext cx="2086200" cy="2086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40"/>
          <p:cNvSpPr/>
          <p:nvPr/>
        </p:nvSpPr>
        <p:spPr>
          <a:xfrm rot="-5400000">
            <a:off x="3462827" y="1915070"/>
            <a:ext cx="2086200" cy="2086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40"/>
          <p:cNvSpPr/>
          <p:nvPr/>
        </p:nvSpPr>
        <p:spPr>
          <a:xfrm>
            <a:off x="3949795" y="2198648"/>
            <a:ext cx="248408" cy="38913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Condensed"/>
              </a:rPr>
              <a:t>S</a:t>
            </a:r>
          </a:p>
        </p:txBody>
      </p:sp>
      <p:sp>
        <p:nvSpPr>
          <p:cNvPr id="659" name="Google Shape;659;p40"/>
          <p:cNvSpPr/>
          <p:nvPr/>
        </p:nvSpPr>
        <p:spPr>
          <a:xfrm>
            <a:off x="4826384" y="2205311"/>
            <a:ext cx="376877" cy="3790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Condensed"/>
              </a:rPr>
              <a:t>W</a:t>
            </a:r>
          </a:p>
        </p:txBody>
      </p:sp>
      <p:sp>
        <p:nvSpPr>
          <p:cNvPr id="660" name="Google Shape;660;p40"/>
          <p:cNvSpPr/>
          <p:nvPr/>
        </p:nvSpPr>
        <p:spPr>
          <a:xfrm>
            <a:off x="3919943" y="3153567"/>
            <a:ext cx="273462" cy="38913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Condensed"/>
              </a:rPr>
              <a:t>O</a:t>
            </a:r>
          </a:p>
        </p:txBody>
      </p:sp>
      <p:sp>
        <p:nvSpPr>
          <p:cNvPr id="661" name="Google Shape;661;p40"/>
          <p:cNvSpPr/>
          <p:nvPr/>
        </p:nvSpPr>
        <p:spPr>
          <a:xfrm>
            <a:off x="4925001" y="3160230"/>
            <a:ext cx="262801" cy="3790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Condensed"/>
              </a:rPr>
              <a:t>T</a:t>
            </a:r>
          </a:p>
        </p:txBody>
      </p:sp>
      <p:sp>
        <p:nvSpPr>
          <p:cNvPr id="662" name="Google Shape;662;p40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1"/>
          <p:cNvSpPr txBox="1">
            <a:spLocks noGrp="1"/>
          </p:cNvSpPr>
          <p:nvPr>
            <p:ph type="title" idx="4294967295"/>
          </p:nvPr>
        </p:nvSpPr>
        <p:spPr>
          <a:xfrm>
            <a:off x="93400" y="199575"/>
            <a:ext cx="2089800" cy="2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668" name="Google Shape;668;p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669" name="Google Shape;669;p41"/>
          <p:cNvSpPr txBox="1"/>
          <p:nvPr/>
        </p:nvSpPr>
        <p:spPr>
          <a:xfrm>
            <a:off x="2251710" y="674236"/>
            <a:ext cx="1546800" cy="143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Activities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800" b="1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0" name="Google Shape;670;p41"/>
          <p:cNvSpPr txBox="1"/>
          <p:nvPr/>
        </p:nvSpPr>
        <p:spPr>
          <a:xfrm>
            <a:off x="2251710" y="2105113"/>
            <a:ext cx="1546800" cy="143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Resources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1" name="Google Shape;671;p41"/>
          <p:cNvSpPr txBox="1"/>
          <p:nvPr/>
        </p:nvSpPr>
        <p:spPr>
          <a:xfrm>
            <a:off x="3798569" y="674236"/>
            <a:ext cx="1546800" cy="286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Value Propositions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2" name="Google Shape;672;p41"/>
          <p:cNvSpPr txBox="1"/>
          <p:nvPr/>
        </p:nvSpPr>
        <p:spPr>
          <a:xfrm>
            <a:off x="5345429" y="674236"/>
            <a:ext cx="1546800" cy="143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 Relationships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3" name="Google Shape;673;p41"/>
          <p:cNvSpPr txBox="1"/>
          <p:nvPr/>
        </p:nvSpPr>
        <p:spPr>
          <a:xfrm>
            <a:off x="5345429" y="2105113"/>
            <a:ext cx="1546800" cy="143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Channels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4" name="Google Shape;674;p41"/>
          <p:cNvSpPr txBox="1"/>
          <p:nvPr/>
        </p:nvSpPr>
        <p:spPr>
          <a:xfrm>
            <a:off x="6892288" y="674236"/>
            <a:ext cx="1546800" cy="286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 Segments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5" name="Google Shape;675;p41"/>
          <p:cNvSpPr txBox="1"/>
          <p:nvPr/>
        </p:nvSpPr>
        <p:spPr>
          <a:xfrm>
            <a:off x="704850" y="674236"/>
            <a:ext cx="1546800" cy="286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Partners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800" b="1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6" name="Google Shape;676;p41"/>
          <p:cNvSpPr txBox="1"/>
          <p:nvPr/>
        </p:nvSpPr>
        <p:spPr>
          <a:xfrm>
            <a:off x="704850" y="3535990"/>
            <a:ext cx="3867000" cy="1108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Cost Structure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7" name="Google Shape;677;p41"/>
          <p:cNvSpPr txBox="1"/>
          <p:nvPr/>
        </p:nvSpPr>
        <p:spPr>
          <a:xfrm>
            <a:off x="4571999" y="3535990"/>
            <a:ext cx="3867000" cy="1108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Revenue Streams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8" name="Google Shape;678;p41"/>
          <p:cNvSpPr/>
          <p:nvPr/>
        </p:nvSpPr>
        <p:spPr>
          <a:xfrm>
            <a:off x="4309444" y="3604217"/>
            <a:ext cx="194189" cy="19306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1"/>
          <p:cNvSpPr/>
          <p:nvPr/>
        </p:nvSpPr>
        <p:spPr>
          <a:xfrm>
            <a:off x="6630288" y="742678"/>
            <a:ext cx="193631" cy="173814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1"/>
          <p:cNvSpPr/>
          <p:nvPr/>
        </p:nvSpPr>
        <p:spPr>
          <a:xfrm>
            <a:off x="1996980" y="742674"/>
            <a:ext cx="186274" cy="18627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1"/>
          <p:cNvSpPr/>
          <p:nvPr/>
        </p:nvSpPr>
        <p:spPr>
          <a:xfrm>
            <a:off x="8193579" y="742608"/>
            <a:ext cx="177208" cy="186832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41"/>
          <p:cNvGrpSpPr/>
          <p:nvPr/>
        </p:nvGrpSpPr>
        <p:grpSpPr>
          <a:xfrm>
            <a:off x="8166470" y="3604279"/>
            <a:ext cx="204382" cy="148338"/>
            <a:chOff x="4604550" y="3714775"/>
            <a:chExt cx="439625" cy="319075"/>
          </a:xfrm>
        </p:grpSpPr>
        <p:sp>
          <p:nvSpPr>
            <p:cNvPr id="683" name="Google Shape;683;p4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41"/>
          <p:cNvGrpSpPr/>
          <p:nvPr/>
        </p:nvGrpSpPr>
        <p:grpSpPr>
          <a:xfrm>
            <a:off x="5107792" y="742680"/>
            <a:ext cx="169293" cy="215714"/>
            <a:chOff x="1959600" y="4980625"/>
            <a:chExt cx="364150" cy="464000"/>
          </a:xfrm>
        </p:grpSpPr>
        <p:sp>
          <p:nvSpPr>
            <p:cNvPr id="686" name="Google Shape;686;p4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41"/>
          <p:cNvGrpSpPr/>
          <p:nvPr/>
        </p:nvGrpSpPr>
        <p:grpSpPr>
          <a:xfrm>
            <a:off x="6573625" y="2173417"/>
            <a:ext cx="250244" cy="240051"/>
            <a:chOff x="5233525" y="4954450"/>
            <a:chExt cx="538275" cy="516350"/>
          </a:xfrm>
        </p:grpSpPr>
        <p:sp>
          <p:nvSpPr>
            <p:cNvPr id="694" name="Google Shape;694;p4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41"/>
          <p:cNvGrpSpPr/>
          <p:nvPr/>
        </p:nvGrpSpPr>
        <p:grpSpPr>
          <a:xfrm>
            <a:off x="3482833" y="2173419"/>
            <a:ext cx="254777" cy="231567"/>
            <a:chOff x="4556450" y="4963575"/>
            <a:chExt cx="548025" cy="498100"/>
          </a:xfrm>
        </p:grpSpPr>
        <p:sp>
          <p:nvSpPr>
            <p:cNvPr id="706" name="Google Shape;706;p41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41"/>
          <p:cNvSpPr/>
          <p:nvPr/>
        </p:nvSpPr>
        <p:spPr>
          <a:xfrm>
            <a:off x="3525849" y="742678"/>
            <a:ext cx="204344" cy="204397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17" name="Google Shape;717;p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718" name="Google Shape;718;p42"/>
          <p:cNvGrpSpPr/>
          <p:nvPr/>
        </p:nvGrpSpPr>
        <p:grpSpPr>
          <a:xfrm>
            <a:off x="1312136" y="1612387"/>
            <a:ext cx="3164816" cy="2845230"/>
            <a:chOff x="3778727" y="4460423"/>
            <a:chExt cx="720160" cy="647438"/>
          </a:xfrm>
        </p:grpSpPr>
        <p:sp>
          <p:nvSpPr>
            <p:cNvPr id="719" name="Google Shape;719;p42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cxnSp>
        <p:nvCxnSpPr>
          <p:cNvPr id="726" name="Google Shape;726;p42"/>
          <p:cNvCxnSpPr/>
          <p:nvPr/>
        </p:nvCxnSpPr>
        <p:spPr>
          <a:xfrm>
            <a:off x="4406715" y="2083388"/>
            <a:ext cx="927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7" name="Google Shape;727;p42"/>
          <p:cNvSpPr txBox="1"/>
          <p:nvPr/>
        </p:nvSpPr>
        <p:spPr>
          <a:xfrm>
            <a:off x="5387761" y="193248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28" name="Google Shape;728;p42"/>
          <p:cNvCxnSpPr/>
          <p:nvPr/>
        </p:nvCxnSpPr>
        <p:spPr>
          <a:xfrm>
            <a:off x="4270171" y="2505827"/>
            <a:ext cx="10635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9" name="Google Shape;729;p42"/>
          <p:cNvSpPr txBox="1"/>
          <p:nvPr/>
        </p:nvSpPr>
        <p:spPr>
          <a:xfrm>
            <a:off x="5387761" y="235491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0" name="Google Shape;730;p42"/>
          <p:cNvCxnSpPr/>
          <p:nvPr/>
        </p:nvCxnSpPr>
        <p:spPr>
          <a:xfrm>
            <a:off x="4076133" y="2928266"/>
            <a:ext cx="1257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1" name="Google Shape;731;p42"/>
          <p:cNvSpPr txBox="1"/>
          <p:nvPr/>
        </p:nvSpPr>
        <p:spPr>
          <a:xfrm>
            <a:off x="5387761" y="277734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2" name="Google Shape;732;p42"/>
          <p:cNvCxnSpPr/>
          <p:nvPr/>
        </p:nvCxnSpPr>
        <p:spPr>
          <a:xfrm>
            <a:off x="3910842" y="3350683"/>
            <a:ext cx="142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3" name="Google Shape;733;p42"/>
          <p:cNvSpPr txBox="1"/>
          <p:nvPr/>
        </p:nvSpPr>
        <p:spPr>
          <a:xfrm>
            <a:off x="5387761" y="319977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4" name="Google Shape;734;p42"/>
          <p:cNvCxnSpPr/>
          <p:nvPr/>
        </p:nvCxnSpPr>
        <p:spPr>
          <a:xfrm>
            <a:off x="3731166" y="3773122"/>
            <a:ext cx="1602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5" name="Google Shape;735;p42"/>
          <p:cNvSpPr txBox="1"/>
          <p:nvPr/>
        </p:nvSpPr>
        <p:spPr>
          <a:xfrm>
            <a:off x="5387761" y="3622201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6" name="Google Shape;736;p42"/>
          <p:cNvCxnSpPr/>
          <p:nvPr/>
        </p:nvCxnSpPr>
        <p:spPr>
          <a:xfrm>
            <a:off x="3544320" y="4195539"/>
            <a:ext cx="1782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7" name="Google Shape;737;p42"/>
          <p:cNvSpPr txBox="1"/>
          <p:nvPr/>
        </p:nvSpPr>
        <p:spPr>
          <a:xfrm>
            <a:off x="5387761" y="4044632"/>
            <a:ext cx="2444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 your content</a:t>
            </a:r>
            <a:endParaRPr sz="10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38" name="Google Shape;738;p42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44" name="Google Shape;744;p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745" name="Google Shape;745;p43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6" name="Google Shape;746;p4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Imani Jackson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JOB TITLE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47" name="Google Shape;747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8" name="Google Shape;748;p4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Marcos Galán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JOB TITLE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49" name="Google Shape;749;p43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50" name="Google Shape;750;p4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Ixchel Valdía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JOB TITLE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51" name="Google Shape;751;p43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52" name="Google Shape;752;p4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Nils Årud</a:t>
            </a:r>
            <a:b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JOB TITLE</a:t>
            </a:r>
            <a:endParaRPr sz="8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Blue is the colour of the clear sky and the deep sea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3" name="Google Shape;753;p43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4"/>
          <p:cNvSpPr/>
          <p:nvPr/>
        </p:nvSpPr>
        <p:spPr>
          <a:xfrm>
            <a:off x="540422" y="504685"/>
            <a:ext cx="8063100" cy="413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44"/>
          <p:cNvGrpSpPr/>
          <p:nvPr/>
        </p:nvGrpSpPr>
        <p:grpSpPr>
          <a:xfrm>
            <a:off x="708393" y="504708"/>
            <a:ext cx="7726917" cy="4134026"/>
            <a:chOff x="638138" y="467100"/>
            <a:chExt cx="7867750" cy="4194000"/>
          </a:xfrm>
        </p:grpSpPr>
        <p:cxnSp>
          <p:nvCxnSpPr>
            <p:cNvPr id="760" name="Google Shape;760;p44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44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44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44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4" name="Google Shape;764;p44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5" name="Google Shape;765;p44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44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44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44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44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44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44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44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44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44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44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44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44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44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44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44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44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44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44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44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44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44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44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44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44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44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44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44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44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44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44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44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44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44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44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0" name="Google Shape;800;p44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44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2" name="Google Shape;802;p44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3" name="Google Shape;803;p44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44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44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6" name="Google Shape;806;p4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807" name="Google Shape;807;p44"/>
          <p:cNvGrpSpPr/>
          <p:nvPr/>
        </p:nvGrpSpPr>
        <p:grpSpPr>
          <a:xfrm>
            <a:off x="540413" y="676901"/>
            <a:ext cx="8062965" cy="3789176"/>
            <a:chOff x="467088" y="642474"/>
            <a:chExt cx="4194000" cy="3858239"/>
          </a:xfrm>
        </p:grpSpPr>
        <p:cxnSp>
          <p:nvCxnSpPr>
            <p:cNvPr id="808" name="Google Shape;808;p44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44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44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44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44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44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44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44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44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44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44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44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44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44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44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44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44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44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44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44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8" name="Google Shape;828;p44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44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30" name="Google Shape;830;p44"/>
          <p:cNvCxnSpPr/>
          <p:nvPr/>
        </p:nvCxnSpPr>
        <p:spPr>
          <a:xfrm>
            <a:off x="4572000" y="504685"/>
            <a:ext cx="0" cy="413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831" name="Google Shape;831;p44"/>
          <p:cNvCxnSpPr/>
          <p:nvPr/>
        </p:nvCxnSpPr>
        <p:spPr>
          <a:xfrm>
            <a:off x="540422" y="2571593"/>
            <a:ext cx="8063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832" name="Google Shape;832;p44"/>
          <p:cNvSpPr txBox="1"/>
          <p:nvPr/>
        </p:nvSpPr>
        <p:spPr>
          <a:xfrm rot="-5400000">
            <a:off x="-172575" y="2490342"/>
            <a:ext cx="12636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LOW VALUE 1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3" name="Google Shape;833;p44"/>
          <p:cNvSpPr txBox="1"/>
          <p:nvPr/>
        </p:nvSpPr>
        <p:spPr>
          <a:xfrm rot="5400000">
            <a:off x="8053025" y="2490508"/>
            <a:ext cx="12636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 VALUE 1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4" name="Google Shape;834;p44"/>
          <p:cNvSpPr txBox="1"/>
          <p:nvPr/>
        </p:nvSpPr>
        <p:spPr>
          <a:xfrm>
            <a:off x="3940314" y="4638465"/>
            <a:ext cx="12636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LOW VALUE 2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5" name="Google Shape;835;p44"/>
          <p:cNvSpPr txBox="1"/>
          <p:nvPr/>
        </p:nvSpPr>
        <p:spPr>
          <a:xfrm>
            <a:off x="3940265" y="342325"/>
            <a:ext cx="12636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 VALUE 2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6" name="Google Shape;836;p44"/>
          <p:cNvSpPr/>
          <p:nvPr/>
        </p:nvSpPr>
        <p:spPr>
          <a:xfrm>
            <a:off x="6969203" y="857419"/>
            <a:ext cx="982200" cy="98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Our company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7" name="Google Shape;837;p44"/>
          <p:cNvSpPr/>
          <p:nvPr/>
        </p:nvSpPr>
        <p:spPr>
          <a:xfrm>
            <a:off x="3156175" y="1317919"/>
            <a:ext cx="860400" cy="86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8" name="Google Shape;838;p44"/>
          <p:cNvSpPr/>
          <p:nvPr/>
        </p:nvSpPr>
        <p:spPr>
          <a:xfrm>
            <a:off x="1439840" y="3455517"/>
            <a:ext cx="717600" cy="71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9" name="Google Shape;839;p44"/>
          <p:cNvSpPr/>
          <p:nvPr/>
        </p:nvSpPr>
        <p:spPr>
          <a:xfrm>
            <a:off x="5608082" y="2941270"/>
            <a:ext cx="717600" cy="71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0" name="Google Shape;840;p44"/>
          <p:cNvSpPr/>
          <p:nvPr/>
        </p:nvSpPr>
        <p:spPr>
          <a:xfrm>
            <a:off x="6492768" y="3384067"/>
            <a:ext cx="860400" cy="860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1" name="Google Shape;841;p44"/>
          <p:cNvSpPr/>
          <p:nvPr/>
        </p:nvSpPr>
        <p:spPr>
          <a:xfrm>
            <a:off x="4765334" y="600468"/>
            <a:ext cx="717600" cy="71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2" name="Google Shape;842;p44"/>
          <p:cNvSpPr/>
          <p:nvPr/>
        </p:nvSpPr>
        <p:spPr>
          <a:xfrm>
            <a:off x="1175988" y="976479"/>
            <a:ext cx="458700" cy="45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Competitor</a:t>
            </a:r>
            <a:endParaRPr sz="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3" name="Google Shape;843;p44"/>
          <p:cNvSpPr txBox="1">
            <a:spLocks noGrp="1"/>
          </p:cNvSpPr>
          <p:nvPr>
            <p:ph type="title" idx="4294967295"/>
          </p:nvPr>
        </p:nvSpPr>
        <p:spPr>
          <a:xfrm>
            <a:off x="93400" y="199575"/>
            <a:ext cx="2089800" cy="2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49" name="Google Shape;849;p4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aphicFrame>
        <p:nvGraphicFramePr>
          <p:cNvPr id="850" name="Google Shape;850;p45"/>
          <p:cNvGraphicFramePr/>
          <p:nvPr/>
        </p:nvGraphicFramePr>
        <p:xfrm>
          <a:off x="8067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{215DE48A-E3B5-44D0-98CB-AE0B3FDC0379}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12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51" name="Google Shape;851;p45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6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857" name="Google Shape;857;p46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858" name="Google Shape;858;p4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6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873" name="Google Shape;873;p4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46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879" name="Google Shape;879;p4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46"/>
          <p:cNvSpPr/>
          <p:nvPr/>
        </p:nvSpPr>
        <p:spPr>
          <a:xfrm>
            <a:off x="2136334" y="967277"/>
            <a:ext cx="262909" cy="302583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6"/>
          <p:cNvSpPr/>
          <p:nvPr/>
        </p:nvSpPr>
        <p:spPr>
          <a:xfrm>
            <a:off x="2663528" y="968205"/>
            <a:ext cx="226928" cy="300727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6" name="Google Shape;886;p46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887" name="Google Shape;887;p4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1" name="Google Shape;891;p46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2" name="Google Shape;892;p46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893" name="Google Shape;893;p4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46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901" name="Google Shape;901;p4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46"/>
          <p:cNvSpPr/>
          <p:nvPr/>
        </p:nvSpPr>
        <p:spPr>
          <a:xfrm>
            <a:off x="2109593" y="1470475"/>
            <a:ext cx="316408" cy="31457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6"/>
          <p:cNvSpPr/>
          <p:nvPr/>
        </p:nvSpPr>
        <p:spPr>
          <a:xfrm>
            <a:off x="2619251" y="1486155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6"/>
          <p:cNvSpPr/>
          <p:nvPr/>
        </p:nvSpPr>
        <p:spPr>
          <a:xfrm>
            <a:off x="3133056" y="1488466"/>
            <a:ext cx="306276" cy="27859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46"/>
          <p:cNvSpPr/>
          <p:nvPr/>
        </p:nvSpPr>
        <p:spPr>
          <a:xfrm>
            <a:off x="3652409" y="1491231"/>
            <a:ext cx="285975" cy="27306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9" name="Google Shape;909;p46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910" name="Google Shape;910;p4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6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913" name="Google Shape;913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46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916" name="Google Shape;916;p4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46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920" name="Google Shape;920;p4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" name="Google Shape;927;p46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928" name="Google Shape;928;p4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46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935" name="Google Shape;935;p4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46"/>
          <p:cNvSpPr/>
          <p:nvPr/>
        </p:nvSpPr>
        <p:spPr>
          <a:xfrm>
            <a:off x="2625235" y="1985206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46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941" name="Google Shape;941;p4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6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944" name="Google Shape;944;p46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46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950" name="Google Shape;950;p4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46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953" name="Google Shape;953;p4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46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961" name="Google Shape;961;p4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46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967" name="Google Shape;967;p4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46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976" name="Google Shape;976;p4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46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981" name="Google Shape;981;p46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6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986" name="Google Shape;986;p4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46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991" name="Google Shape;991;p46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46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994" name="Google Shape;994;p46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46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997" name="Google Shape;997;p4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46"/>
          <p:cNvSpPr/>
          <p:nvPr/>
        </p:nvSpPr>
        <p:spPr>
          <a:xfrm>
            <a:off x="4160229" y="2493953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0" name="Google Shape;1000;p46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1001" name="Google Shape;1001;p4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46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1004" name="Google Shape;1004;p46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2" name="Google Shape;1012;p46"/>
          <p:cNvSpPr/>
          <p:nvPr/>
        </p:nvSpPr>
        <p:spPr>
          <a:xfrm>
            <a:off x="1607303" y="2961169"/>
            <a:ext cx="302583" cy="388370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46"/>
          <p:cNvSpPr/>
          <p:nvPr/>
        </p:nvSpPr>
        <p:spPr>
          <a:xfrm>
            <a:off x="1137302" y="2961169"/>
            <a:ext cx="224182" cy="38837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46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1015" name="Google Shape;1015;p4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46"/>
          <p:cNvSpPr/>
          <p:nvPr/>
        </p:nvSpPr>
        <p:spPr>
          <a:xfrm>
            <a:off x="3634873" y="2994840"/>
            <a:ext cx="321028" cy="321028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46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1019" name="Google Shape;1019;p4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46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1022" name="Google Shape;1022;p4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6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1027" name="Google Shape;1027;p4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0" name="Google Shape;1030;p46"/>
          <p:cNvSpPr/>
          <p:nvPr/>
        </p:nvSpPr>
        <p:spPr>
          <a:xfrm>
            <a:off x="4692025" y="2980088"/>
            <a:ext cx="243536" cy="35055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1" name="Google Shape;1031;p46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1032" name="Google Shape;1032;p46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46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1039" name="Google Shape;1039;p4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46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1049" name="Google Shape;1049;p4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6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1053" name="Google Shape;1053;p4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46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1057" name="Google Shape;1057;p4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46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1063" name="Google Shape;1063;p4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46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1066" name="Google Shape;1066;p4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6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1074" name="Google Shape;1074;p4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6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1081" name="Google Shape;1081;p4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46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1084" name="Google Shape;1084;p4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46"/>
          <p:cNvSpPr/>
          <p:nvPr/>
        </p:nvSpPr>
        <p:spPr>
          <a:xfrm>
            <a:off x="1068121" y="4071363"/>
            <a:ext cx="362540" cy="204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6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6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6"/>
          <p:cNvSpPr/>
          <p:nvPr/>
        </p:nvSpPr>
        <p:spPr>
          <a:xfrm>
            <a:off x="3640421" y="4018773"/>
            <a:ext cx="309950" cy="309969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2" name="Google Shape;1092;p46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1093" name="Google Shape;1093;p4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46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1102" name="Google Shape;1102;p46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46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1105" name="Google Shape;1105;p4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6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1112" name="Google Shape;1112;p46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46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1120" name="Google Shape;1120;p4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46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1124" name="Google Shape;1124;p46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6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1131" name="Google Shape;1131;p46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46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1135" name="Google Shape;1135;p46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46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1139" name="Google Shape;1139;p4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46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1145" name="Google Shape;1145;p4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46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1173" name="Google Shape;1173;p4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6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6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6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6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46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1197" name="Google Shape;1197;p4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6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6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1" name="Google Shape;1211;p46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1212" name="Google Shape;1212;p46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46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1216" name="Google Shape;1216;p4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46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1223" name="Google Shape;1223;p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46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1232" name="Google Shape;1232;p46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5" name="Google Shape;1235;p46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1236" name="Google Shape;1236;p4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1" name="Google Shape;1241;p46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1242" name="Google Shape;1242;p46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6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1250" name="Google Shape;1250;p4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46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1257" name="Google Shape;1257;p4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6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6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6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6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1266;p46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1267" name="Google Shape;1267;p4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6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1279" name="Google Shape;1279;p4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6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46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1285" name="Google Shape;1285;p4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46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1293" name="Google Shape;1293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46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1296" name="Google Shape;1296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46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1299" name="Google Shape;1299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1" name="Google Shape;1301;p46"/>
          <p:cNvSpPr/>
          <p:nvPr/>
        </p:nvSpPr>
        <p:spPr>
          <a:xfrm>
            <a:off x="7159605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46"/>
          <p:cNvSpPr/>
          <p:nvPr/>
        </p:nvSpPr>
        <p:spPr>
          <a:xfrm>
            <a:off x="6275768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46"/>
          <p:cNvSpPr/>
          <p:nvPr/>
        </p:nvSpPr>
        <p:spPr>
          <a:xfrm>
            <a:off x="6561303" y="370454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4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9" name="Google Shape;1309;p47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10" name="Google Shape;1310;p47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6" name="Google Shape;1316;p47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17" name="Google Shape;1317;p47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7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22" name="Google Shape;1322;p47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5" name="Google Shape;1325;p47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26" name="Google Shape;1326;p47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7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7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1" name="Google Shape;1331;p47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332" name="Google Shape;1332;p47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7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5" name="Google Shape;1335;p47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336" name="Google Shape;1336;p47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7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7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7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7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341" name="Google Shape;1341;p47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7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7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7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7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47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347" name="Google Shape;1347;p47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7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7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7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7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7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3" name="Google Shape;1353;p47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354" name="Google Shape;1354;p47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7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47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357" name="Google Shape;1357;p47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7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7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7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361" name="Google Shape;1361;p47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7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7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7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7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7" name="Google Shape;1367;p47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368" name="Google Shape;1368;p47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7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374" name="Google Shape;1374;p47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7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7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47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78" name="Google Shape;1378;p4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79" name="Google Shape;1379;p4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4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4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4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4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4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9" name="Google Shape;1389;p47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7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7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7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7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7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47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396" name="Google Shape;1396;p47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7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7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7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47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01" name="Google Shape;1401;p47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7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7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47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07" name="Google Shape;1407;p47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7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7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47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14" name="Google Shape;1414;p47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7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7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19" name="Google Shape;1419;p47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7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7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24" name="Google Shape;1424;p47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7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9" name="Google Shape;1429;p47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30" name="Google Shape;1430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0" name="Google Shape;1440;p47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441" name="Google Shape;1441;p47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" name="Google Shape;1444;p47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445" name="Google Shape;1445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55" name="Google Shape;1455;p47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456" name="Google Shape;1456;p47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7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7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0" name="Google Shape;1460;p47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461" name="Google Shape;1461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1" name="Google Shape;1471;p47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472" name="Google Shape;1472;p47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7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7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7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7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7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80" name="Google Shape;1480;p47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7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7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7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7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85" name="Google Shape;1485;p47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7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7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7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9" name="Google Shape;1489;p47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90" name="Google Shape;1490;p47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7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7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7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7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47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496" name="Google Shape;1496;p47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7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7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7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2" name="Google Shape;1502;p47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03" name="Google Shape;1503;p47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7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7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6" name="Google Shape;1506;p47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07" name="Google Shape;1507;p47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7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7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7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7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2" name="Google Shape;1512;p47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13" name="Google Shape;1513;p47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7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7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7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7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7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9" name="Google Shape;1519;p47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20" name="Google Shape;1520;p47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7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7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3" name="Google Shape;1523;p47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24" name="Google Shape;1524;p47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7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47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529" name="Google Shape;1529;p47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7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7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7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7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7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5" name="Google Shape;1535;p47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536" name="Google Shape;1536;p47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7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7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7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7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7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7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3" name="Google Shape;1543;p47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544" name="Google Shape;1544;p47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7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7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7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47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549" name="Google Shape;1549;p47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7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7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2" name="Google Shape;1552;p47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553" name="Google Shape;1553;p47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7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7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47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557" name="Google Shape;1557;p47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47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7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7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1" name="Google Shape;1561;p47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562" name="Google Shape;1562;p47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7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7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7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7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567" name="Google Shape;1567;p47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7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7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7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7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2" name="Google Shape;1572;p47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573" name="Google Shape;1573;p47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7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7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7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7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7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9" name="Google Shape;1579;p47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80" name="Google Shape;1580;p47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7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7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7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7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7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7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7" name="Google Shape;1587;p47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88" name="Google Shape;1588;p47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7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7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7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7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7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7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7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7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7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7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7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0" name="Google Shape;1600;p47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01" name="Google Shape;1601;p47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7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7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7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5" name="Google Shape;1605;p47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06" name="Google Shape;1606;p47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7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7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9" name="Google Shape;1609;p47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10" name="Google Shape;1610;p47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47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7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7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47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47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6" name="Google Shape;1616;p47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17" name="Google Shape;1617;p47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7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7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7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47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47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47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47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5" name="Google Shape;1625;p47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26" name="Google Shape;1626;p47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7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47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7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47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47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47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47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47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47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47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8" name="Google Shape;1638;p47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639" name="Google Shape;1639;p4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4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4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4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4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7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47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47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47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47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47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1" name="Google Shape;1651;p47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652" name="Google Shape;1652;p4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4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4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47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47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47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47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47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47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4" name="Google Shape;1664;p47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665" name="Google Shape;1665;p47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1" name="Google Shape;1671;p47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672" name="Google Shape;1672;p4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7" name="Google Shape;1687;p47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88" name="Google Shape;1688;p47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2" name="Google Shape;1692;p47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93" name="Google Shape;1693;p4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94" name="Google Shape;1694;p4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5" name="Google Shape;1695;p4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6" name="Google Shape;1696;p4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7" name="Google Shape;1697;p4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698" name="Google Shape;1698;p4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9" name="Google Shape;1699;p4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4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1" name="Google Shape;1701;p4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02" name="Google Shape;1702;p4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3" name="Google Shape;1703;p4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4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5" name="Google Shape;1705;p47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06" name="Google Shape;1706;p4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4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4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09" name="Google Shape;1709;p47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10" name="Google Shape;1710;p47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8" name="Google Shape;1718;p47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19" name="Google Shape;1719;p47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7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47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3" name="Google Shape;1743;p47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744" name="Google Shape;1744;p47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745" name="Google Shape;1745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6" name="Google Shape;1746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7" name="Google Shape;1747;p47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748" name="Google Shape;1748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9" name="Google Shape;1749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0" name="Google Shape;1750;p47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751" name="Google Shape;1751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2" name="Google Shape;1752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53" name="Google Shape;1753;p47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54" name="Google Shape;1754;p4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48"/>
          <p:cNvSpPr txBox="1"/>
          <p:nvPr/>
        </p:nvSpPr>
        <p:spPr>
          <a:xfrm>
            <a:off x="731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can also use any emoji as an icon!</a:t>
            </a:r>
            <a:endParaRPr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quality.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https://twitter.com/googledocs/status/730087240156643328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60" name="Google Shape;1760;p4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9800"/>
              </a:solidFill>
              <a:highlight>
                <a:srgbClr val="3F537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61" name="Google Shape;1761;p4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9800"/>
                </a:solidFill>
              </a:rPr>
              <a:t>EDIT IN POWERPOINT®</a:t>
            </a:r>
            <a:endParaRPr sz="120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 b="1"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2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3F5378"/>
                </a:solidFill>
              </a:rPr>
              <a:t>More info on how to use this template at </a:t>
            </a:r>
            <a:r>
              <a:rPr lang="en" sz="1000" b="1" i="1" u="sng">
                <a:solidFill>
                  <a:srgbClr val="3F537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000" b="1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</a:rPr>
              <a:t>This template is free to use under </a:t>
            </a:r>
            <a:r>
              <a:rPr lang="en" sz="1000" i="1" u="sng">
                <a:solidFill>
                  <a:srgbClr val="3F537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000" i="1">
                <a:solidFill>
                  <a:srgbClr val="3F5378"/>
                </a:solidFill>
              </a:rPr>
              <a:t>. You can keep the Credits slide or mention SlidesCarnival and other resources used in a slide footer.</a:t>
            </a: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FF9800"/>
                </a:solidFill>
              </a:rPr>
              <a:t>EDIT IN GOOGLE SLIDES</a:t>
            </a:r>
            <a:endParaRPr sz="12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"Use as Google Slides Theme".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have to be signed in to your Google account.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6" name="Google Shape;1766;p4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4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68" name="Google Shape;1768;p4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769" name="Google Shape;1769;p4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770" name="Google Shape;1770;p4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1" name="Google Shape;1771;p4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2" name="Google Shape;1772;p4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773" name="Google Shape;1773;p4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4" name="Google Shape;1774;p4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5" name="Google Shape;1775;p4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776" name="Google Shape;1776;p4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7" name="Google Shape;1777;p4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8" name="Google Shape;1778;p4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79" name="Google Shape;1779;p4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0" name="Google Shape;1780;p4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HELLO!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I am Jayden Smith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</a:t>
            </a:r>
            <a:endParaRPr sz="2000" b="1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5"/>
                </a:solidFill>
              </a:rPr>
              <a:t>Entity Relationship</a:t>
            </a:r>
            <a:endParaRPr sz="7200" dirty="0">
              <a:solidFill>
                <a:schemeClr val="accent5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1702</Words>
  <Application>Microsoft Macintosh PowerPoint</Application>
  <PresentationFormat>Presentazione su schermo (16:9)</PresentationFormat>
  <Paragraphs>388</Paragraphs>
  <Slides>40</Slides>
  <Notes>40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8" baseType="lpstr">
      <vt:lpstr>Roboto Condensed Light</vt:lpstr>
      <vt:lpstr>Calibri</vt:lpstr>
      <vt:lpstr>Arvo</vt:lpstr>
      <vt:lpstr>Arial</vt:lpstr>
      <vt:lpstr>Roboto Condensed</vt:lpstr>
      <vt:lpstr>Montserrat</vt:lpstr>
      <vt:lpstr>Roboto Mono Light</vt:lpstr>
      <vt:lpstr>Salerio template</vt:lpstr>
      <vt:lpstr>JPA Project – Group 91 Data Bases 2   Students  Codice persona Vincenzo Riccio  10804402 Emanuele Triuzzi 10794440</vt:lpstr>
      <vt:lpstr>Entity Relationship</vt:lpstr>
      <vt:lpstr>Relational Model</vt:lpstr>
      <vt:lpstr>INSTRUCTIONS FOR USE</vt:lpstr>
      <vt:lpstr>HELLO!</vt:lpstr>
      <vt:lpstr>TRANSITION HEADLINE</vt:lpstr>
      <vt:lpstr>Presentazione standard di PowerPoint</vt:lpstr>
      <vt:lpstr>Entity Relationship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GRAPH TITLE</vt:lpstr>
      <vt:lpstr>Presentazione standard di PowerPoint</vt:lpstr>
      <vt:lpstr>Presentazione standard di PowerPoint</vt:lpstr>
      <vt:lpstr>Presentazione standard di PowerPoint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Presentazione standard di PowerPoint</vt:lpstr>
      <vt:lpstr>DIAGRAMS AND INFOGRAPHICS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Project – Group 91 Data Bases 2   Students  Codice persona Vincenzo Riccio  10804402 Emanuele Triuzzi 10794440</dc:title>
  <cp:lastModifiedBy>Vincenzo Riccio</cp:lastModifiedBy>
  <cp:revision>6</cp:revision>
  <dcterms:modified xsi:type="dcterms:W3CDTF">2021-07-24T09:14:01Z</dcterms:modified>
</cp:coreProperties>
</file>