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76" r:id="rId4"/>
    <p:sldId id="278" r:id="rId5"/>
    <p:sldId id="281" r:id="rId6"/>
    <p:sldId id="284" r:id="rId7"/>
    <p:sldId id="286" r:id="rId8"/>
    <p:sldId id="28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694"/>
  </p:normalViewPr>
  <p:slideViewPr>
    <p:cSldViewPr snapToGrid="0">
      <p:cViewPr varScale="1">
        <p:scale>
          <a:sx n="121" d="100"/>
          <a:sy n="121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2C02F-46E9-4319-AE92-CFF24FDD2824}" type="datetimeFigureOut">
              <a:rPr lang="en-GB" smtClean="0"/>
              <a:t>10/06/2021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87BD1-250A-4D3C-93F8-CE8E4620A598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1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10/06/2021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80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10/06/2021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8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10/06/2021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87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10/06/2021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10/06/2021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65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10/06/2021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7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10/06/2021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2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10/06/2021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3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10/06/2021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91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10/06/2021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64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10/06/2021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96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9714-E498-4BB1-946F-9B4AA3A4C648}" type="datetimeFigureOut">
              <a:rPr lang="en-GB" smtClean="0"/>
              <a:t>10/06/2021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01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3484"/>
            <a:ext cx="7772400" cy="2387600"/>
          </a:xfrm>
        </p:spPr>
        <p:txBody>
          <a:bodyPr/>
          <a:lstStyle/>
          <a:p>
            <a:r>
              <a:rPr lang="en-GB" dirty="0"/>
              <a:t>Data bases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945" y="3602038"/>
            <a:ext cx="8213834" cy="1655762"/>
          </a:xfrm>
        </p:spPr>
        <p:txBody>
          <a:bodyPr>
            <a:normAutofit/>
          </a:bodyPr>
          <a:lstStyle/>
          <a:p>
            <a:r>
              <a:rPr lang="en-GB" dirty="0"/>
              <a:t>JPA Optional Project</a:t>
            </a:r>
          </a:p>
          <a:p>
            <a:r>
              <a:rPr lang="en-GB" dirty="0"/>
              <a:t>Group 91</a:t>
            </a:r>
          </a:p>
          <a:p>
            <a:r>
              <a:rPr lang="en-GB" dirty="0"/>
              <a:t>Vincenzo Riccio (10804402) and Emanuele </a:t>
            </a:r>
            <a:r>
              <a:rPr lang="en-GB" dirty="0" err="1"/>
              <a:t>Triuzzi</a:t>
            </a:r>
            <a:r>
              <a:rPr lang="en-GB" dirty="0"/>
              <a:t> (10794440)</a:t>
            </a:r>
          </a:p>
        </p:txBody>
      </p:sp>
    </p:spTree>
    <p:extLst>
      <p:ext uri="{BB962C8B-B14F-4D97-AF65-F5344CB8AC3E}">
        <p14:creationId xmlns:p14="http://schemas.microsoft.com/office/powerpoint/2010/main" val="12052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07FDBBD-465A-2440-A673-E71E36E73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13"/>
            <a:ext cx="9144000" cy="54445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460" y="223666"/>
            <a:ext cx="7886700" cy="809647"/>
          </a:xfrm>
        </p:spPr>
        <p:txBody>
          <a:bodyPr/>
          <a:lstStyle/>
          <a:p>
            <a:r>
              <a:rPr lang="en-GB" dirty="0"/>
              <a:t>Entity Relationship</a:t>
            </a:r>
          </a:p>
        </p:txBody>
      </p:sp>
    </p:spTree>
    <p:extLst>
      <p:ext uri="{BB962C8B-B14F-4D97-AF65-F5344CB8AC3E}">
        <p14:creationId xmlns:p14="http://schemas.microsoft.com/office/powerpoint/2010/main" val="23591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216" y="221090"/>
            <a:ext cx="7886700" cy="776289"/>
          </a:xfrm>
        </p:spPr>
        <p:txBody>
          <a:bodyPr/>
          <a:lstStyle/>
          <a:p>
            <a:r>
              <a:rPr lang="en-GB" dirty="0"/>
              <a:t>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216" y="1260139"/>
            <a:ext cx="8778209" cy="57607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       access(</a:t>
            </a:r>
            <a:r>
              <a:rPr lang="en-GB" sz="2400" u="sng" dirty="0"/>
              <a:t>id</a:t>
            </a:r>
            <a:r>
              <a:rPr lang="en-GB" sz="2400" dirty="0"/>
              <a:t>, user, at)			    </a:t>
            </a:r>
            <a:r>
              <a:rPr lang="en-GB" sz="2400" dirty="0" err="1">
                <a:solidFill>
                  <a:prstClr val="black"/>
                </a:solidFill>
              </a:rPr>
              <a:t>offensive_words</a:t>
            </a:r>
            <a:r>
              <a:rPr lang="en-GB" sz="2400" dirty="0">
                <a:solidFill>
                  <a:prstClr val="black"/>
                </a:solidFill>
              </a:rPr>
              <a:t>(</a:t>
            </a:r>
            <a:r>
              <a:rPr lang="en-GB" sz="2400" u="sng" dirty="0">
                <a:solidFill>
                  <a:prstClr val="black"/>
                </a:solidFill>
              </a:rPr>
              <a:t>word</a:t>
            </a:r>
            <a:r>
              <a:rPr lang="en-GB" sz="2400" dirty="0">
                <a:solidFill>
                  <a:prstClr val="black"/>
                </a:solidFill>
              </a:rPr>
              <a:t>)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    user(</a:t>
            </a:r>
            <a:r>
              <a:rPr lang="en-GB" sz="2400" u="sng" dirty="0"/>
              <a:t>id</a:t>
            </a:r>
            <a:r>
              <a:rPr lang="en-GB" sz="2400" dirty="0"/>
              <a:t>, username, password, email, </a:t>
            </a:r>
            <a:r>
              <a:rPr lang="en-GB" sz="2400" dirty="0" err="1"/>
              <a:t>isAdmin</a:t>
            </a:r>
            <a:r>
              <a:rPr lang="en-GB" sz="2400" dirty="0"/>
              <a:t>, </a:t>
            </a:r>
            <a:r>
              <a:rPr lang="en-GB" sz="2400" dirty="0" err="1"/>
              <a:t>isBlocked</a:t>
            </a:r>
            <a:r>
              <a:rPr lang="en-GB" sz="2400" dirty="0"/>
              <a:t>, points)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		     </a:t>
            </a:r>
            <a:r>
              <a:rPr lang="en-GB" sz="2400" dirty="0" err="1"/>
              <a:t>deleted_reviews</a:t>
            </a:r>
            <a:r>
              <a:rPr lang="en-GB" sz="2400" dirty="0"/>
              <a:t>(</a:t>
            </a:r>
            <a:r>
              <a:rPr lang="en-GB" sz="2400" u="sng" dirty="0"/>
              <a:t>id</a:t>
            </a:r>
            <a:r>
              <a:rPr lang="en-GB" sz="2400" dirty="0"/>
              <a:t>, </a:t>
            </a:r>
            <a:r>
              <a:rPr lang="en-GB" sz="2400" dirty="0" err="1"/>
              <a:t>user_id</a:t>
            </a:r>
            <a:r>
              <a:rPr lang="en-GB" sz="2400" dirty="0"/>
              <a:t>, </a:t>
            </a:r>
            <a:r>
              <a:rPr lang="en-GB" sz="2400" dirty="0" err="1"/>
              <a:t>product_id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review(</a:t>
            </a:r>
            <a:r>
              <a:rPr lang="en-GB" sz="2400" u="sng" dirty="0"/>
              <a:t>id</a:t>
            </a:r>
            <a:r>
              <a:rPr lang="en-GB" sz="2400" dirty="0"/>
              <a:t>, user, age, sex, level, points, product)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				             product(</a:t>
            </a:r>
            <a:r>
              <a:rPr lang="en-GB" sz="2400" u="sng" dirty="0"/>
              <a:t>id</a:t>
            </a:r>
            <a:r>
              <a:rPr lang="en-GB" sz="2400" dirty="0"/>
              <a:t>, name, date, image)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		         </a:t>
            </a:r>
            <a:r>
              <a:rPr lang="en-GB" sz="2400" dirty="0" err="1"/>
              <a:t>Mquestion</a:t>
            </a:r>
            <a:r>
              <a:rPr lang="en-GB" sz="2400" dirty="0"/>
              <a:t>(</a:t>
            </a:r>
            <a:r>
              <a:rPr lang="en-GB" sz="2400" u="sng" dirty="0"/>
              <a:t>id</a:t>
            </a:r>
            <a:r>
              <a:rPr lang="en-GB" sz="2400" dirty="0"/>
              <a:t>, text, product)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 </a:t>
            </a:r>
            <a:r>
              <a:rPr lang="en-GB" sz="2400" dirty="0" err="1"/>
              <a:t>Manswer</a:t>
            </a:r>
            <a:r>
              <a:rPr lang="en-GB" sz="2400" dirty="0"/>
              <a:t>(</a:t>
            </a:r>
            <a:r>
              <a:rPr lang="en-GB" sz="2400" u="sng" dirty="0"/>
              <a:t>id</a:t>
            </a:r>
            <a:r>
              <a:rPr lang="en-GB" sz="2400" dirty="0"/>
              <a:t>, review, question, text)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H="1" flipV="1">
            <a:off x="1418897" y="4140525"/>
            <a:ext cx="1051034" cy="2145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3762696" y="5822667"/>
            <a:ext cx="588587" cy="473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9">
            <a:extLst>
              <a:ext uri="{FF2B5EF4-FFF2-40B4-BE49-F238E27FC236}">
                <a16:creationId xmlns:a16="http://schemas.microsoft.com/office/drawing/2014/main" id="{F62F7DF3-5B33-194D-BF3C-92F68E025E04}"/>
              </a:ext>
            </a:extLst>
          </p:cNvPr>
          <p:cNvCxnSpPr>
            <a:cxnSpLocks/>
          </p:cNvCxnSpPr>
          <p:nvPr/>
        </p:nvCxnSpPr>
        <p:spPr>
          <a:xfrm flipV="1">
            <a:off x="5897305" y="4924340"/>
            <a:ext cx="162877" cy="562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9">
            <a:extLst>
              <a:ext uri="{FF2B5EF4-FFF2-40B4-BE49-F238E27FC236}">
                <a16:creationId xmlns:a16="http://schemas.microsoft.com/office/drawing/2014/main" id="{B33F18F0-0B70-D947-8C57-AE9EEB3E53A7}"/>
              </a:ext>
            </a:extLst>
          </p:cNvPr>
          <p:cNvCxnSpPr>
            <a:cxnSpLocks/>
          </p:cNvCxnSpPr>
          <p:nvPr/>
        </p:nvCxnSpPr>
        <p:spPr>
          <a:xfrm>
            <a:off x="5570476" y="4067503"/>
            <a:ext cx="489706" cy="594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9ABB3A5D-BB03-734C-A060-13B855CBBFD7}"/>
              </a:ext>
            </a:extLst>
          </p:cNvPr>
          <p:cNvCxnSpPr>
            <a:cxnSpLocks/>
          </p:cNvCxnSpPr>
          <p:nvPr/>
        </p:nvCxnSpPr>
        <p:spPr>
          <a:xfrm flipH="1" flipV="1">
            <a:off x="1545009" y="2463606"/>
            <a:ext cx="417265" cy="13618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9">
            <a:extLst>
              <a:ext uri="{FF2B5EF4-FFF2-40B4-BE49-F238E27FC236}">
                <a16:creationId xmlns:a16="http://schemas.microsoft.com/office/drawing/2014/main" id="{F4557BFF-2845-4840-8C2B-5DD68B8D9C2E}"/>
              </a:ext>
            </a:extLst>
          </p:cNvPr>
          <p:cNvCxnSpPr>
            <a:cxnSpLocks/>
          </p:cNvCxnSpPr>
          <p:nvPr/>
        </p:nvCxnSpPr>
        <p:spPr>
          <a:xfrm flipH="1" flipV="1">
            <a:off x="1671138" y="2463606"/>
            <a:ext cx="3605048" cy="521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9">
            <a:extLst>
              <a:ext uri="{FF2B5EF4-FFF2-40B4-BE49-F238E27FC236}">
                <a16:creationId xmlns:a16="http://schemas.microsoft.com/office/drawing/2014/main" id="{45520F67-F49C-5D45-A5DD-31AD0C48B230}"/>
              </a:ext>
            </a:extLst>
          </p:cNvPr>
          <p:cNvCxnSpPr>
            <a:cxnSpLocks/>
          </p:cNvCxnSpPr>
          <p:nvPr/>
        </p:nvCxnSpPr>
        <p:spPr>
          <a:xfrm flipH="1">
            <a:off x="6145437" y="3263632"/>
            <a:ext cx="854446" cy="1360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9">
            <a:extLst>
              <a:ext uri="{FF2B5EF4-FFF2-40B4-BE49-F238E27FC236}">
                <a16:creationId xmlns:a16="http://schemas.microsoft.com/office/drawing/2014/main" id="{101335A6-C77F-BA4A-B85B-BC8C51471F11}"/>
              </a:ext>
            </a:extLst>
          </p:cNvPr>
          <p:cNvCxnSpPr>
            <a:cxnSpLocks/>
          </p:cNvCxnSpPr>
          <p:nvPr/>
        </p:nvCxnSpPr>
        <p:spPr>
          <a:xfrm flipH="1">
            <a:off x="1545009" y="1599146"/>
            <a:ext cx="840827" cy="549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79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31" y="39121"/>
            <a:ext cx="7886700" cy="1325563"/>
          </a:xfrm>
        </p:spPr>
        <p:txBody>
          <a:bodyPr/>
          <a:lstStyle/>
          <a:p>
            <a:r>
              <a:rPr lang="en-GB" dirty="0"/>
              <a:t>Relationship “rel1”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978761" y="1676856"/>
            <a:ext cx="3886200" cy="4351338"/>
          </a:xfrm>
        </p:spPr>
        <p:txBody>
          <a:bodyPr>
            <a:normAutofit/>
          </a:bodyPr>
          <a:lstStyle/>
          <a:p>
            <a:r>
              <a:rPr lang="en-GB" sz="2200" dirty="0"/>
              <a:t>A </a:t>
            </a:r>
            <a:r>
              <a:rPr lang="en-GB" sz="2200" dirty="0">
                <a:sym typeface="Wingdings" panose="05000000000000000000" pitchFamily="2" charset="2"/>
              </a:rPr>
              <a:t></a:t>
            </a:r>
            <a:r>
              <a:rPr lang="en-GB" sz="2200" dirty="0"/>
              <a:t> B … describe ORM here</a:t>
            </a:r>
          </a:p>
          <a:p>
            <a:pPr lvl="1"/>
            <a:r>
              <a:rPr lang="en-GB" sz="2200" dirty="0"/>
              <a:t>including annotations for the attributes and for the relationships, fetch type of attributes and of relationships, and operation cascading policies for relationships  </a:t>
            </a:r>
          </a:p>
          <a:p>
            <a:r>
              <a:rPr lang="en-GB" sz="2200" dirty="0"/>
              <a:t>B </a:t>
            </a:r>
            <a:r>
              <a:rPr lang="en-GB" sz="2200" dirty="0">
                <a:sym typeface="Wingdings" panose="05000000000000000000" pitchFamily="2" charset="2"/>
              </a:rPr>
              <a:t> A … describe ORM here</a:t>
            </a:r>
            <a:endParaRPr lang="en-GB" sz="2200" dirty="0"/>
          </a:p>
        </p:txBody>
      </p:sp>
      <p:sp>
        <p:nvSpPr>
          <p:cNvPr id="6" name="Rectangle 5"/>
          <p:cNvSpPr/>
          <p:nvPr/>
        </p:nvSpPr>
        <p:spPr>
          <a:xfrm>
            <a:off x="2989613" y="1880862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25551" y="1880862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26003" y="1908060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60820" y="2116681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94470" y="2116682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69383" y="224235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5798" y="224724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40466" y="1492190"/>
            <a:ext cx="143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responsibility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07259" y="33037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3197" y="33037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812115" y="35396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015280" y="4611231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1218" y="4611231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820136" y="4847050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2908" y="32706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07379" y="444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11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Employee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NamedQueries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“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“ . . . 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. . .})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implements Serializable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attributes &amp; their annotations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relationships &amp; their annotations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clone this slide as may times as there are   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entities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7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for doing something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in entity A	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 method(Class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. . .) {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// code 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use if requested</a:t>
            </a:r>
          </a:p>
        </p:txBody>
      </p:sp>
    </p:spTree>
    <p:extLst>
      <p:ext uri="{BB962C8B-B14F-4D97-AF65-F5344CB8AC3E}">
        <p14:creationId xmlns:p14="http://schemas.microsoft.com/office/powerpoint/2010/main" val="1218911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Client components</a:t>
            </a:r>
          </a:p>
          <a:p>
            <a:pPr lvl="1"/>
            <a:r>
              <a:rPr lang="en-GB" sz="2000" dirty="0"/>
              <a:t>Login/Logout (if requested)</a:t>
            </a:r>
          </a:p>
          <a:p>
            <a:pPr lvl="1"/>
            <a:r>
              <a:rPr lang="en-GB" sz="2000" dirty="0"/>
              <a:t>Servlets</a:t>
            </a:r>
          </a:p>
          <a:p>
            <a:pPr lvl="1"/>
            <a:r>
              <a:rPr lang="en-GB" sz="2000" dirty="0"/>
              <a:t>Views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49" y="1825625"/>
            <a:ext cx="4418597" cy="4351338"/>
          </a:xfrm>
        </p:spPr>
        <p:txBody>
          <a:bodyPr>
            <a:normAutofit/>
          </a:bodyPr>
          <a:lstStyle/>
          <a:p>
            <a:r>
              <a:rPr lang="en-GB" dirty="0"/>
              <a:t>Business Components</a:t>
            </a:r>
          </a:p>
          <a:p>
            <a:pPr lvl="1"/>
            <a:r>
              <a:rPr lang="en-GB" dirty="0"/>
              <a:t>BC1 </a:t>
            </a:r>
          </a:p>
          <a:p>
            <a:pPr lvl="2"/>
            <a:r>
              <a:rPr lang="en-GB" dirty="0"/>
              <a:t>(stateless or stateful)</a:t>
            </a:r>
          </a:p>
          <a:p>
            <a:pPr lvl="2"/>
            <a:r>
              <a:rPr lang="en-GB" dirty="0"/>
              <a:t>Method BC11( </a:t>
            </a:r>
            <a:r>
              <a:rPr lang="en-GB" dirty="0" err="1"/>
              <a:t>params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Method BC11( </a:t>
            </a:r>
            <a:r>
              <a:rPr lang="en-GB" dirty="0" err="1"/>
              <a:t>params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BC2</a:t>
            </a:r>
          </a:p>
          <a:p>
            <a:pPr lvl="2"/>
            <a:r>
              <a:rPr lang="en-GB" dirty="0"/>
              <a:t>(stateless or stateful)</a:t>
            </a:r>
          </a:p>
          <a:p>
            <a:pPr lvl="2"/>
            <a:r>
              <a:rPr lang="en-GB" dirty="0"/>
              <a:t>Method BC21( </a:t>
            </a:r>
            <a:r>
              <a:rPr lang="en-GB" dirty="0" err="1"/>
              <a:t>params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Method BC22( </a:t>
            </a:r>
            <a:r>
              <a:rPr lang="en-GB" dirty="0" err="1"/>
              <a:t>params</a:t>
            </a:r>
            <a:r>
              <a:rPr lang="en-GB" dirty="0"/>
              <a:t>)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54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method for  doing something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 method(Class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. . .) {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// code 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use if requested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clone this slide as many tie as there are requested business methods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07225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2439</TotalTime>
  <Words>361</Words>
  <Application>Microsoft Macintosh PowerPoint</Application>
  <PresentationFormat>Presentazione su schermo (4:3)</PresentationFormat>
  <Paragraphs>88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Data bases 2</vt:lpstr>
      <vt:lpstr>Entity Relationship</vt:lpstr>
      <vt:lpstr>Relational model</vt:lpstr>
      <vt:lpstr>Relationship “rel1” </vt:lpstr>
      <vt:lpstr>Entity Employee</vt:lpstr>
      <vt:lpstr>Entity method for doing something</vt:lpstr>
      <vt:lpstr>Components</vt:lpstr>
      <vt:lpstr>Business method for  doing something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2</dc:title>
  <dc:creator>Piero</dc:creator>
  <cp:lastModifiedBy>Vincenzo Riccio</cp:lastModifiedBy>
  <cp:revision>224</cp:revision>
  <dcterms:created xsi:type="dcterms:W3CDTF">2020-11-06T10:16:45Z</dcterms:created>
  <dcterms:modified xsi:type="dcterms:W3CDTF">2021-06-10T08:52:11Z</dcterms:modified>
</cp:coreProperties>
</file>