
<file path=[Content_Types].xml><?xml version="1.0" encoding="utf-8"?>
<Types xmlns="http://schemas.openxmlformats.org/package/2006/content-types">
  <Default Extension="jpeg" ContentType="image/jpeg"/>
  <Default Extension="jp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8" r:id="rId3"/>
    <p:sldId id="276" r:id="rId4"/>
    <p:sldId id="278" r:id="rId5"/>
    <p:sldId id="281" r:id="rId6"/>
    <p:sldId id="284" r:id="rId7"/>
    <p:sldId id="286" r:id="rId8"/>
    <p:sldId id="287" r:id="rId9"/>
    <p:sldId id="289" r:id="rId10"/>
    <p:sldId id="288" r:id="rId11"/>
    <p:sldId id="28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19"/>
    <p:restoredTop sz="94694"/>
  </p:normalViewPr>
  <p:slideViewPr>
    <p:cSldViewPr snapToGrid="0">
      <p:cViewPr varScale="1">
        <p:scale>
          <a:sx n="121" d="100"/>
          <a:sy n="121" d="100"/>
        </p:scale>
        <p:origin x="1744" y="1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92C02F-46E9-4319-AE92-CFF24FDD2824}" type="datetimeFigureOut">
              <a:rPr lang="en-GB" smtClean="0"/>
              <a:t>10/06/2021</a:t>
            </a:fld>
            <a:endParaRPr lang="en-GB"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87BD1-250A-4D3C-93F8-CE8E4620A598}" type="slidenum">
              <a:rPr lang="en-GB" smtClean="0"/>
              <a:t>‹N›</a:t>
            </a:fld>
            <a:endParaRPr lang="en-GB" dirty="0"/>
          </a:p>
        </p:txBody>
      </p:sp>
    </p:spTree>
    <p:extLst>
      <p:ext uri="{BB962C8B-B14F-4D97-AF65-F5344CB8AC3E}">
        <p14:creationId xmlns:p14="http://schemas.microsoft.com/office/powerpoint/2010/main" val="1418016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10/06/2021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1010803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10/06/2021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1826681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10/06/2021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939876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10/06/2021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139348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AA9714-E498-4BB1-946F-9B4AA3A4C648}" type="datetimeFigureOut">
              <a:rPr lang="en-GB" smtClean="0"/>
              <a:t>10/06/2021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826652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AA9714-E498-4BB1-946F-9B4AA3A4C648}" type="datetimeFigureOut">
              <a:rPr lang="en-GB" smtClean="0"/>
              <a:t>10/06/2021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803701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AA9714-E498-4BB1-946F-9B4AA3A4C648}" type="datetimeFigureOut">
              <a:rPr lang="en-GB" smtClean="0"/>
              <a:t>10/06/2021</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36628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AA9714-E498-4BB1-946F-9B4AA3A4C648}" type="datetimeFigureOut">
              <a:rPr lang="en-GB" smtClean="0"/>
              <a:t>10/06/2021</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999737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AA9714-E498-4BB1-946F-9B4AA3A4C648}" type="datetimeFigureOut">
              <a:rPr lang="en-GB" smtClean="0"/>
              <a:t>10/06/2021</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3658910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10/06/2021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023643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10/06/2021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097963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AA9714-E498-4BB1-946F-9B4AA3A4C648}" type="datetimeFigureOut">
              <a:rPr lang="en-GB" smtClean="0"/>
              <a:t>10/06/2021</a:t>
            </a:fld>
            <a:endParaRPr lang="en-GB"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B23BE-89C9-4E17-8330-1D0EE89529DF}" type="slidenum">
              <a:rPr lang="en-GB" smtClean="0"/>
              <a:t>‹N›</a:t>
            </a:fld>
            <a:endParaRPr lang="en-GB" dirty="0"/>
          </a:p>
        </p:txBody>
      </p:sp>
    </p:spTree>
    <p:extLst>
      <p:ext uri="{BB962C8B-B14F-4D97-AF65-F5344CB8AC3E}">
        <p14:creationId xmlns:p14="http://schemas.microsoft.com/office/powerpoint/2010/main" val="2967015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33484"/>
            <a:ext cx="7772400" cy="2387600"/>
          </a:xfrm>
        </p:spPr>
        <p:txBody>
          <a:bodyPr/>
          <a:lstStyle/>
          <a:p>
            <a:r>
              <a:rPr lang="en-GB" dirty="0"/>
              <a:t>Data bases 2</a:t>
            </a:r>
          </a:p>
        </p:txBody>
      </p:sp>
      <p:sp>
        <p:nvSpPr>
          <p:cNvPr id="3" name="Subtitle 2"/>
          <p:cNvSpPr>
            <a:spLocks noGrp="1"/>
          </p:cNvSpPr>
          <p:nvPr>
            <p:ph type="subTitle" idx="1"/>
          </p:nvPr>
        </p:nvSpPr>
        <p:spPr>
          <a:xfrm>
            <a:off x="451945" y="3602038"/>
            <a:ext cx="8213834" cy="1655762"/>
          </a:xfrm>
        </p:spPr>
        <p:txBody>
          <a:bodyPr>
            <a:normAutofit/>
          </a:bodyPr>
          <a:lstStyle/>
          <a:p>
            <a:r>
              <a:rPr lang="en-GB" dirty="0"/>
              <a:t>JPA Optional Project</a:t>
            </a:r>
          </a:p>
          <a:p>
            <a:r>
              <a:rPr lang="en-GB" dirty="0"/>
              <a:t>Group 91</a:t>
            </a:r>
          </a:p>
          <a:p>
            <a:r>
              <a:rPr lang="en-GB" dirty="0"/>
              <a:t>Vincenzo Riccio (10804402) and Emanuele </a:t>
            </a:r>
            <a:r>
              <a:rPr lang="en-GB" dirty="0" err="1"/>
              <a:t>Triuzzi</a:t>
            </a:r>
            <a:r>
              <a:rPr lang="en-GB" dirty="0"/>
              <a:t> (10794440)</a:t>
            </a:r>
          </a:p>
        </p:txBody>
      </p:sp>
    </p:spTree>
    <p:extLst>
      <p:ext uri="{BB962C8B-B14F-4D97-AF65-F5344CB8AC3E}">
        <p14:creationId xmlns:p14="http://schemas.microsoft.com/office/powerpoint/2010/main" val="120527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871" y="235819"/>
            <a:ext cx="7886700" cy="864584"/>
          </a:xfrm>
        </p:spPr>
        <p:txBody>
          <a:bodyPr/>
          <a:lstStyle/>
          <a:p>
            <a:r>
              <a:rPr lang="en-GB" dirty="0"/>
              <a:t>Components: client side</a:t>
            </a:r>
          </a:p>
        </p:txBody>
      </p:sp>
      <p:sp>
        <p:nvSpPr>
          <p:cNvPr id="3" name="Content Placeholder 2"/>
          <p:cNvSpPr>
            <a:spLocks noGrp="1"/>
          </p:cNvSpPr>
          <p:nvPr>
            <p:ph idx="1"/>
          </p:nvPr>
        </p:nvSpPr>
        <p:spPr>
          <a:xfrm>
            <a:off x="344871" y="1237045"/>
            <a:ext cx="8410246" cy="5385136"/>
          </a:xfrm>
        </p:spPr>
        <p:txBody>
          <a:bodyPr>
            <a:normAutofit/>
          </a:bodyPr>
          <a:lstStyle/>
          <a:p>
            <a:r>
              <a:rPr lang="en-GB" dirty="0" err="1">
                <a:latin typeface="Courier New" panose="02070309020205020404" pitchFamily="49" charset="0"/>
                <a:cs typeface="Courier New" panose="02070309020205020404" pitchFamily="49" charset="0"/>
              </a:rPr>
              <a:t>Search.html</a:t>
            </a:r>
            <a:r>
              <a:rPr lang="en-GB" dirty="0"/>
              <a:t>: shows one page of results and possibly the next/previous links</a:t>
            </a:r>
          </a:p>
          <a:p>
            <a:r>
              <a:rPr lang="en-GB" dirty="0" err="1">
                <a:latin typeface="Courier New" panose="02070309020205020404" pitchFamily="49" charset="0"/>
                <a:cs typeface="Courier New" panose="02070309020205020404" pitchFamily="49" charset="0"/>
              </a:rPr>
              <a:t>Photo.html</a:t>
            </a:r>
            <a:r>
              <a:rPr lang="en-GB" dirty="0"/>
              <a:t>: displays a photo and its collection of tags</a:t>
            </a:r>
          </a:p>
          <a:p>
            <a:endParaRPr lang="en-GB" dirty="0"/>
          </a:p>
        </p:txBody>
      </p:sp>
    </p:spTree>
    <p:extLst>
      <p:ext uri="{BB962C8B-B14F-4D97-AF65-F5344CB8AC3E}">
        <p14:creationId xmlns:p14="http://schemas.microsoft.com/office/powerpoint/2010/main" val="3731540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Business method for  doing something</a:t>
            </a:r>
          </a:p>
        </p:txBody>
      </p:sp>
      <p:sp>
        <p:nvSpPr>
          <p:cNvPr id="3" name="Content Placeholder 2"/>
          <p:cNvSpPr>
            <a:spLocks noGrp="1"/>
          </p:cNvSpPr>
          <p:nvPr>
            <p:ph idx="1"/>
          </p:nvPr>
        </p:nvSpPr>
        <p:spPr/>
        <p:txBody>
          <a:bodyPr>
            <a:normAutofit/>
          </a:bodyPr>
          <a:lstStyle/>
          <a:p>
            <a:pPr marL="0" indent="0">
              <a:buNone/>
            </a:pPr>
            <a:r>
              <a:rPr lang="en-GB" sz="1500" dirty="0">
                <a:latin typeface="Courier New" panose="02070309020205020404" pitchFamily="49" charset="0"/>
                <a:cs typeface="Courier New" panose="02070309020205020404" pitchFamily="49" charset="0"/>
              </a:rPr>
              <a:t>public void  method(Class </a:t>
            </a:r>
            <a:r>
              <a:rPr lang="en-GB" sz="1500" dirty="0" err="1">
                <a:latin typeface="Courier New" panose="02070309020205020404" pitchFamily="49" charset="0"/>
                <a:cs typeface="Courier New" panose="02070309020205020404" pitchFamily="49" charset="0"/>
              </a:rPr>
              <a:t>arg</a:t>
            </a:r>
            <a:r>
              <a:rPr lang="en-GB" sz="1500" dirty="0">
                <a:latin typeface="Courier New" panose="02070309020205020404" pitchFamily="49" charset="0"/>
                <a:cs typeface="Courier New" panose="02070309020205020404" pitchFamily="49" charset="0"/>
              </a:rPr>
              <a:t>, . . .) {</a:t>
            </a:r>
          </a:p>
          <a:p>
            <a:pPr marL="0" indent="0">
              <a:buNone/>
            </a:pPr>
            <a:endParaRPr lang="en-GB" sz="1500" dirty="0">
              <a:latin typeface="Courier New" panose="02070309020205020404" pitchFamily="49" charset="0"/>
              <a:cs typeface="Courier New" panose="02070309020205020404" pitchFamily="49" charset="0"/>
            </a:endParaRPr>
          </a:p>
          <a:p>
            <a:pPr marL="0" indent="0">
              <a:buNone/>
            </a:pPr>
            <a:r>
              <a:rPr lang="en-GB" sz="1500" dirty="0">
                <a:latin typeface="Courier New" panose="02070309020205020404" pitchFamily="49" charset="0"/>
                <a:cs typeface="Courier New" panose="02070309020205020404" pitchFamily="49" charset="0"/>
              </a:rPr>
              <a:t>   // code </a:t>
            </a:r>
          </a:p>
          <a:p>
            <a:pPr marL="0" indent="0">
              <a:buNone/>
            </a:pPr>
            <a:endParaRPr lang="en-GB" sz="1500" dirty="0">
              <a:latin typeface="Courier New" panose="02070309020205020404" pitchFamily="49" charset="0"/>
              <a:cs typeface="Courier New" panose="02070309020205020404" pitchFamily="49" charset="0"/>
            </a:endParaRPr>
          </a:p>
          <a:p>
            <a:pPr marL="0" indent="0">
              <a:buNone/>
            </a:pPr>
            <a:r>
              <a:rPr lang="en-GB" sz="1500" dirty="0">
                <a:latin typeface="Courier New" panose="02070309020205020404" pitchFamily="49" charset="0"/>
                <a:cs typeface="Courier New" panose="02070309020205020404" pitchFamily="49" charset="0"/>
              </a:rPr>
              <a:t>}</a:t>
            </a:r>
          </a:p>
          <a:p>
            <a:pPr marL="0" indent="0">
              <a:buNone/>
            </a:pPr>
            <a:endParaRPr lang="en-GB" sz="1500" dirty="0">
              <a:latin typeface="Courier New" panose="02070309020205020404" pitchFamily="49" charset="0"/>
              <a:cs typeface="Courier New" panose="02070309020205020404" pitchFamily="49" charset="0"/>
            </a:endParaRPr>
          </a:p>
          <a:p>
            <a:pPr marL="0" indent="0">
              <a:buNone/>
            </a:pPr>
            <a:endParaRPr lang="en-GB" sz="1500" dirty="0">
              <a:latin typeface="Courier New" panose="02070309020205020404" pitchFamily="49" charset="0"/>
              <a:cs typeface="Courier New" panose="02070309020205020404" pitchFamily="49" charset="0"/>
            </a:endParaRPr>
          </a:p>
          <a:p>
            <a:pPr marL="0" indent="0">
              <a:buNone/>
            </a:pPr>
            <a:r>
              <a:rPr lang="en-GB" sz="1500" dirty="0">
                <a:latin typeface="Courier New" panose="02070309020205020404" pitchFamily="49" charset="0"/>
                <a:cs typeface="Courier New" panose="02070309020205020404" pitchFamily="49" charset="0"/>
              </a:rPr>
              <a:t>// use if requested</a:t>
            </a:r>
          </a:p>
          <a:p>
            <a:pPr marL="0" indent="0">
              <a:buNone/>
            </a:pPr>
            <a:r>
              <a:rPr lang="en-GB" sz="1500" dirty="0">
                <a:latin typeface="Courier New" panose="02070309020205020404" pitchFamily="49" charset="0"/>
                <a:cs typeface="Courier New" panose="02070309020205020404" pitchFamily="49" charset="0"/>
              </a:rPr>
              <a:t>/* </a:t>
            </a:r>
          </a:p>
          <a:p>
            <a:pPr marL="0" indent="0">
              <a:buNone/>
            </a:pPr>
            <a:r>
              <a:rPr lang="en-GB" sz="1500" dirty="0">
                <a:latin typeface="Courier New" panose="02070309020205020404" pitchFamily="49" charset="0"/>
                <a:cs typeface="Courier New" panose="02070309020205020404" pitchFamily="49" charset="0"/>
              </a:rPr>
              <a:t>clone this slide as many tie as there are requested business methods</a:t>
            </a:r>
          </a:p>
          <a:p>
            <a:pPr marL="0" indent="0">
              <a:buNone/>
            </a:pPr>
            <a:r>
              <a:rPr lang="en-GB" sz="15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72250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607FDBBD-465A-2440-A673-E71E36E737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33313"/>
            <a:ext cx="9144000" cy="5444519"/>
          </a:xfrm>
          <a:prstGeom prst="rect">
            <a:avLst/>
          </a:prstGeom>
        </p:spPr>
      </p:pic>
      <p:sp>
        <p:nvSpPr>
          <p:cNvPr id="2" name="Title 1"/>
          <p:cNvSpPr>
            <a:spLocks noGrp="1"/>
          </p:cNvSpPr>
          <p:nvPr>
            <p:ph type="title"/>
          </p:nvPr>
        </p:nvSpPr>
        <p:spPr>
          <a:xfrm>
            <a:off x="308460" y="223666"/>
            <a:ext cx="7886700" cy="809647"/>
          </a:xfrm>
        </p:spPr>
        <p:txBody>
          <a:bodyPr/>
          <a:lstStyle/>
          <a:p>
            <a:r>
              <a:rPr lang="en-GB" dirty="0"/>
              <a:t>Entity Relationship</a:t>
            </a:r>
          </a:p>
        </p:txBody>
      </p:sp>
    </p:spTree>
    <p:extLst>
      <p:ext uri="{BB962C8B-B14F-4D97-AF65-F5344CB8AC3E}">
        <p14:creationId xmlns:p14="http://schemas.microsoft.com/office/powerpoint/2010/main" val="235916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216" y="221090"/>
            <a:ext cx="7886700" cy="776289"/>
          </a:xfrm>
        </p:spPr>
        <p:txBody>
          <a:bodyPr/>
          <a:lstStyle/>
          <a:p>
            <a:r>
              <a:rPr lang="en-GB" dirty="0"/>
              <a:t>Relational model</a:t>
            </a:r>
          </a:p>
        </p:txBody>
      </p:sp>
      <p:sp>
        <p:nvSpPr>
          <p:cNvPr id="3" name="Content Placeholder 2"/>
          <p:cNvSpPr>
            <a:spLocks noGrp="1"/>
          </p:cNvSpPr>
          <p:nvPr>
            <p:ph idx="1"/>
          </p:nvPr>
        </p:nvSpPr>
        <p:spPr>
          <a:xfrm>
            <a:off x="273216" y="1260139"/>
            <a:ext cx="8778209" cy="5760772"/>
          </a:xfrm>
        </p:spPr>
        <p:txBody>
          <a:bodyPr>
            <a:normAutofit lnSpcReduction="10000"/>
          </a:bodyPr>
          <a:lstStyle/>
          <a:p>
            <a:pPr marL="0" indent="0">
              <a:buNone/>
            </a:pPr>
            <a:r>
              <a:rPr lang="en-GB" sz="2400" dirty="0"/>
              <a:t>       access(</a:t>
            </a:r>
            <a:r>
              <a:rPr lang="en-GB" sz="2400" u="sng" dirty="0"/>
              <a:t>id</a:t>
            </a:r>
            <a:r>
              <a:rPr lang="en-GB" sz="2400" dirty="0"/>
              <a:t>, user, at)			    </a:t>
            </a:r>
            <a:r>
              <a:rPr lang="en-GB" sz="2400" dirty="0" err="1">
                <a:solidFill>
                  <a:prstClr val="black"/>
                </a:solidFill>
              </a:rPr>
              <a:t>offensive_words</a:t>
            </a:r>
            <a:r>
              <a:rPr lang="en-GB" sz="2400" dirty="0">
                <a:solidFill>
                  <a:prstClr val="black"/>
                </a:solidFill>
              </a:rPr>
              <a:t>(</a:t>
            </a:r>
            <a:r>
              <a:rPr lang="en-GB" sz="2400" u="sng" dirty="0">
                <a:solidFill>
                  <a:prstClr val="black"/>
                </a:solidFill>
              </a:rPr>
              <a:t>word</a:t>
            </a:r>
            <a:r>
              <a:rPr lang="en-GB" sz="2400" dirty="0">
                <a:solidFill>
                  <a:prstClr val="black"/>
                </a:solidFill>
              </a:rPr>
              <a:t>)</a:t>
            </a:r>
            <a:endParaRPr lang="en-GB" sz="2400" dirty="0"/>
          </a:p>
          <a:p>
            <a:pPr marL="0" indent="0">
              <a:buNone/>
            </a:pPr>
            <a:endParaRPr lang="en-GB" sz="2400" dirty="0"/>
          </a:p>
          <a:p>
            <a:pPr marL="0" indent="0">
              <a:buNone/>
            </a:pPr>
            <a:r>
              <a:rPr lang="en-GB" sz="2400" dirty="0"/>
              <a:t>       user(</a:t>
            </a:r>
            <a:r>
              <a:rPr lang="en-GB" sz="2400" u="sng" dirty="0"/>
              <a:t>id</a:t>
            </a:r>
            <a:r>
              <a:rPr lang="en-GB" sz="2400" dirty="0"/>
              <a:t>, username, password, email, </a:t>
            </a:r>
            <a:r>
              <a:rPr lang="en-GB" sz="2400" dirty="0" err="1"/>
              <a:t>isAdmin</a:t>
            </a:r>
            <a:r>
              <a:rPr lang="en-GB" sz="2400" dirty="0"/>
              <a:t>, </a:t>
            </a:r>
            <a:r>
              <a:rPr lang="en-GB" sz="2400" dirty="0" err="1"/>
              <a:t>isBlocked</a:t>
            </a:r>
            <a:r>
              <a:rPr lang="en-GB" sz="2400" dirty="0"/>
              <a:t>, points)</a:t>
            </a:r>
          </a:p>
          <a:p>
            <a:pPr marL="0" indent="0">
              <a:buNone/>
            </a:pPr>
            <a:endParaRPr lang="en-GB" sz="2400" dirty="0"/>
          </a:p>
          <a:p>
            <a:pPr marL="0" indent="0">
              <a:buNone/>
            </a:pPr>
            <a:r>
              <a:rPr lang="en-GB" sz="2400" dirty="0"/>
              <a:t>		     </a:t>
            </a:r>
            <a:r>
              <a:rPr lang="en-GB" sz="2400" dirty="0" err="1"/>
              <a:t>deleted_reviews</a:t>
            </a:r>
            <a:r>
              <a:rPr lang="en-GB" sz="2400" dirty="0"/>
              <a:t>(</a:t>
            </a:r>
            <a:r>
              <a:rPr lang="en-GB" sz="2400" u="sng" dirty="0"/>
              <a:t>id</a:t>
            </a:r>
            <a:r>
              <a:rPr lang="en-GB" sz="2400" dirty="0"/>
              <a:t>, </a:t>
            </a:r>
            <a:r>
              <a:rPr lang="en-GB" sz="2400" dirty="0" err="1"/>
              <a:t>user_id</a:t>
            </a:r>
            <a:r>
              <a:rPr lang="en-GB" sz="2400" dirty="0"/>
              <a:t>, </a:t>
            </a:r>
            <a:r>
              <a:rPr lang="en-GB" sz="2400" dirty="0" err="1"/>
              <a:t>product_id</a:t>
            </a:r>
            <a:r>
              <a:rPr lang="en-GB" sz="2400" dirty="0"/>
              <a:t>)</a:t>
            </a:r>
          </a:p>
          <a:p>
            <a:pPr marL="0" indent="0">
              <a:buNone/>
            </a:pPr>
            <a:endParaRPr lang="en-GB" sz="2400" dirty="0"/>
          </a:p>
          <a:p>
            <a:pPr marL="0" indent="0">
              <a:buNone/>
            </a:pPr>
            <a:r>
              <a:rPr lang="en-GB" sz="2400" dirty="0"/>
              <a:t>review(</a:t>
            </a:r>
            <a:r>
              <a:rPr lang="en-GB" sz="2400" u="sng" dirty="0"/>
              <a:t>id</a:t>
            </a:r>
            <a:r>
              <a:rPr lang="en-GB" sz="2400" dirty="0"/>
              <a:t>, user, age, sex, level, points, product)</a:t>
            </a:r>
          </a:p>
          <a:p>
            <a:pPr marL="0" indent="0">
              <a:buNone/>
            </a:pPr>
            <a:endParaRPr lang="en-GB" sz="2400" dirty="0"/>
          </a:p>
          <a:p>
            <a:pPr marL="0" indent="0">
              <a:buNone/>
            </a:pPr>
            <a:r>
              <a:rPr lang="en-GB" sz="2400" dirty="0"/>
              <a:t>				             product(</a:t>
            </a:r>
            <a:r>
              <a:rPr lang="en-GB" sz="2400" u="sng" dirty="0"/>
              <a:t>id</a:t>
            </a:r>
            <a:r>
              <a:rPr lang="en-GB" sz="2400" dirty="0"/>
              <a:t>, name, date, image)</a:t>
            </a:r>
          </a:p>
          <a:p>
            <a:pPr marL="0" indent="0">
              <a:buNone/>
            </a:pPr>
            <a:endParaRPr lang="en-GB" sz="2400" dirty="0"/>
          </a:p>
          <a:p>
            <a:pPr marL="0" indent="0">
              <a:buNone/>
            </a:pPr>
            <a:r>
              <a:rPr lang="en-GB" sz="2400" dirty="0"/>
              <a:t>		         </a:t>
            </a:r>
            <a:r>
              <a:rPr lang="en-GB" sz="2400" dirty="0" err="1"/>
              <a:t>Mquestion</a:t>
            </a:r>
            <a:r>
              <a:rPr lang="en-GB" sz="2400" dirty="0"/>
              <a:t>(</a:t>
            </a:r>
            <a:r>
              <a:rPr lang="en-GB" sz="2400" u="sng" dirty="0"/>
              <a:t>id</a:t>
            </a:r>
            <a:r>
              <a:rPr lang="en-GB" sz="2400" dirty="0"/>
              <a:t>, text, product)</a:t>
            </a:r>
          </a:p>
          <a:p>
            <a:pPr marL="0" indent="0">
              <a:buNone/>
            </a:pPr>
            <a:endParaRPr lang="en-GB" sz="2400" dirty="0"/>
          </a:p>
          <a:p>
            <a:pPr marL="0" indent="0">
              <a:buNone/>
            </a:pPr>
            <a:r>
              <a:rPr lang="en-GB" sz="2400" dirty="0"/>
              <a:t>    </a:t>
            </a:r>
            <a:r>
              <a:rPr lang="en-GB" sz="2400" dirty="0" err="1"/>
              <a:t>Manswer</a:t>
            </a:r>
            <a:r>
              <a:rPr lang="en-GB" sz="2400" dirty="0"/>
              <a:t>(</a:t>
            </a:r>
            <a:r>
              <a:rPr lang="en-GB" sz="2400" u="sng" dirty="0"/>
              <a:t>id</a:t>
            </a:r>
            <a:r>
              <a:rPr lang="en-GB" sz="2400" dirty="0"/>
              <a:t>, review, question, text)</a:t>
            </a:r>
          </a:p>
        </p:txBody>
      </p:sp>
      <p:cxnSp>
        <p:nvCxnSpPr>
          <p:cNvPr id="5" name="Straight Arrow Connector 4"/>
          <p:cNvCxnSpPr>
            <a:cxnSpLocks/>
          </p:cNvCxnSpPr>
          <p:nvPr/>
        </p:nvCxnSpPr>
        <p:spPr>
          <a:xfrm flipH="1" flipV="1">
            <a:off x="1418897" y="4140525"/>
            <a:ext cx="1051034" cy="21451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p:cNvCxnSpPr>
          <p:nvPr/>
        </p:nvCxnSpPr>
        <p:spPr>
          <a:xfrm flipV="1">
            <a:off x="3762696" y="5822667"/>
            <a:ext cx="588587" cy="47351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9">
            <a:extLst>
              <a:ext uri="{FF2B5EF4-FFF2-40B4-BE49-F238E27FC236}">
                <a16:creationId xmlns:a16="http://schemas.microsoft.com/office/drawing/2014/main" id="{F62F7DF3-5B33-194D-BF3C-92F68E025E04}"/>
              </a:ext>
            </a:extLst>
          </p:cNvPr>
          <p:cNvCxnSpPr>
            <a:cxnSpLocks/>
          </p:cNvCxnSpPr>
          <p:nvPr/>
        </p:nvCxnSpPr>
        <p:spPr>
          <a:xfrm flipV="1">
            <a:off x="5897305" y="4924340"/>
            <a:ext cx="162877" cy="5620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9">
            <a:extLst>
              <a:ext uri="{FF2B5EF4-FFF2-40B4-BE49-F238E27FC236}">
                <a16:creationId xmlns:a16="http://schemas.microsoft.com/office/drawing/2014/main" id="{B33F18F0-0B70-D947-8C57-AE9EEB3E53A7}"/>
              </a:ext>
            </a:extLst>
          </p:cNvPr>
          <p:cNvCxnSpPr>
            <a:cxnSpLocks/>
          </p:cNvCxnSpPr>
          <p:nvPr/>
        </p:nvCxnSpPr>
        <p:spPr>
          <a:xfrm>
            <a:off x="5570476" y="4067503"/>
            <a:ext cx="489706" cy="5940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9">
            <a:extLst>
              <a:ext uri="{FF2B5EF4-FFF2-40B4-BE49-F238E27FC236}">
                <a16:creationId xmlns:a16="http://schemas.microsoft.com/office/drawing/2014/main" id="{9ABB3A5D-BB03-734C-A060-13B855CBBFD7}"/>
              </a:ext>
            </a:extLst>
          </p:cNvPr>
          <p:cNvCxnSpPr>
            <a:cxnSpLocks/>
          </p:cNvCxnSpPr>
          <p:nvPr/>
        </p:nvCxnSpPr>
        <p:spPr>
          <a:xfrm flipH="1" flipV="1">
            <a:off x="1545009" y="2463606"/>
            <a:ext cx="417265" cy="13618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9">
            <a:extLst>
              <a:ext uri="{FF2B5EF4-FFF2-40B4-BE49-F238E27FC236}">
                <a16:creationId xmlns:a16="http://schemas.microsoft.com/office/drawing/2014/main" id="{F4557BFF-2845-4840-8C2B-5DD68B8D9C2E}"/>
              </a:ext>
            </a:extLst>
          </p:cNvPr>
          <p:cNvCxnSpPr>
            <a:cxnSpLocks/>
          </p:cNvCxnSpPr>
          <p:nvPr/>
        </p:nvCxnSpPr>
        <p:spPr>
          <a:xfrm flipH="1" flipV="1">
            <a:off x="1671138" y="2463606"/>
            <a:ext cx="3605048" cy="5213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9">
            <a:extLst>
              <a:ext uri="{FF2B5EF4-FFF2-40B4-BE49-F238E27FC236}">
                <a16:creationId xmlns:a16="http://schemas.microsoft.com/office/drawing/2014/main" id="{45520F67-F49C-5D45-A5DD-31AD0C48B230}"/>
              </a:ext>
            </a:extLst>
          </p:cNvPr>
          <p:cNvCxnSpPr>
            <a:cxnSpLocks/>
          </p:cNvCxnSpPr>
          <p:nvPr/>
        </p:nvCxnSpPr>
        <p:spPr>
          <a:xfrm flipH="1">
            <a:off x="6145437" y="3263632"/>
            <a:ext cx="854446" cy="136091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9">
            <a:extLst>
              <a:ext uri="{FF2B5EF4-FFF2-40B4-BE49-F238E27FC236}">
                <a16:creationId xmlns:a16="http://schemas.microsoft.com/office/drawing/2014/main" id="{101335A6-C77F-BA4A-B85B-BC8C51471F11}"/>
              </a:ext>
            </a:extLst>
          </p:cNvPr>
          <p:cNvCxnSpPr>
            <a:cxnSpLocks/>
          </p:cNvCxnSpPr>
          <p:nvPr/>
        </p:nvCxnSpPr>
        <p:spPr>
          <a:xfrm flipH="1">
            <a:off x="1545009" y="1599146"/>
            <a:ext cx="840827" cy="54939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9794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531" y="39121"/>
            <a:ext cx="7886700" cy="1325563"/>
          </a:xfrm>
        </p:spPr>
        <p:txBody>
          <a:bodyPr/>
          <a:lstStyle/>
          <a:p>
            <a:r>
              <a:rPr lang="en-GB" dirty="0"/>
              <a:t>Relationship “rel1” </a:t>
            </a:r>
          </a:p>
        </p:txBody>
      </p:sp>
      <p:sp>
        <p:nvSpPr>
          <p:cNvPr id="5" name="Content Placeholder 4"/>
          <p:cNvSpPr>
            <a:spLocks noGrp="1"/>
          </p:cNvSpPr>
          <p:nvPr>
            <p:ph sz="half" idx="2"/>
          </p:nvPr>
        </p:nvSpPr>
        <p:spPr>
          <a:xfrm>
            <a:off x="4978761" y="1676856"/>
            <a:ext cx="3886200" cy="4351338"/>
          </a:xfrm>
        </p:spPr>
        <p:txBody>
          <a:bodyPr>
            <a:normAutofit/>
          </a:bodyPr>
          <a:lstStyle/>
          <a:p>
            <a:r>
              <a:rPr lang="en-GB" sz="2200" dirty="0"/>
              <a:t>A </a:t>
            </a:r>
            <a:r>
              <a:rPr lang="en-GB" sz="2200" dirty="0">
                <a:sym typeface="Wingdings" panose="05000000000000000000" pitchFamily="2" charset="2"/>
              </a:rPr>
              <a:t></a:t>
            </a:r>
            <a:r>
              <a:rPr lang="en-GB" sz="2200" dirty="0"/>
              <a:t> B … describe ORM here</a:t>
            </a:r>
          </a:p>
          <a:p>
            <a:pPr lvl="1"/>
            <a:r>
              <a:rPr lang="en-GB" sz="2200" dirty="0"/>
              <a:t>including annotations for the attributes and for the relationships, fetch type of attributes and of relationships, and operation cascading policies for relationships  </a:t>
            </a:r>
          </a:p>
          <a:p>
            <a:r>
              <a:rPr lang="en-GB" sz="2200" dirty="0"/>
              <a:t>B </a:t>
            </a:r>
            <a:r>
              <a:rPr lang="en-GB" sz="2200" dirty="0">
                <a:sym typeface="Wingdings" panose="05000000000000000000" pitchFamily="2" charset="2"/>
              </a:rPr>
              <a:t> A … describe ORM here</a:t>
            </a:r>
            <a:endParaRPr lang="en-GB" sz="2200" dirty="0"/>
          </a:p>
        </p:txBody>
      </p:sp>
      <p:sp>
        <p:nvSpPr>
          <p:cNvPr id="6" name="Rectangle 5"/>
          <p:cNvSpPr/>
          <p:nvPr/>
        </p:nvSpPr>
        <p:spPr>
          <a:xfrm>
            <a:off x="2989613" y="1880862"/>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B</a:t>
            </a:r>
          </a:p>
        </p:txBody>
      </p:sp>
      <p:sp>
        <p:nvSpPr>
          <p:cNvPr id="7" name="Rectangle 6"/>
          <p:cNvSpPr/>
          <p:nvPr/>
        </p:nvSpPr>
        <p:spPr>
          <a:xfrm>
            <a:off x="225551" y="1880862"/>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a:t>
            </a:r>
          </a:p>
        </p:txBody>
      </p:sp>
      <p:sp>
        <p:nvSpPr>
          <p:cNvPr id="8" name="Diamond 7"/>
          <p:cNvSpPr/>
          <p:nvPr/>
        </p:nvSpPr>
        <p:spPr>
          <a:xfrm rot="5400000">
            <a:off x="2226003" y="1908060"/>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60820" y="2116681"/>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94470" y="2116682"/>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69383" y="2242353"/>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45798" y="2247244"/>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640466" y="1492190"/>
            <a:ext cx="1436804" cy="369332"/>
          </a:xfrm>
          <a:prstGeom prst="rect">
            <a:avLst/>
          </a:prstGeom>
          <a:noFill/>
        </p:spPr>
        <p:txBody>
          <a:bodyPr wrap="none" rtlCol="0">
            <a:spAutoFit/>
          </a:bodyPr>
          <a:lstStyle/>
          <a:p>
            <a:r>
              <a:rPr lang="en-GB" dirty="0"/>
              <a:t>responsibility</a:t>
            </a:r>
          </a:p>
        </p:txBody>
      </p:sp>
      <p:sp>
        <p:nvSpPr>
          <p:cNvPr id="14" name="Rectangle 13"/>
          <p:cNvSpPr/>
          <p:nvPr/>
        </p:nvSpPr>
        <p:spPr>
          <a:xfrm>
            <a:off x="3007259" y="33037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B</a:t>
            </a:r>
          </a:p>
        </p:txBody>
      </p:sp>
      <p:sp>
        <p:nvSpPr>
          <p:cNvPr id="15" name="Rectangle 14"/>
          <p:cNvSpPr/>
          <p:nvPr/>
        </p:nvSpPr>
        <p:spPr>
          <a:xfrm>
            <a:off x="243197" y="33037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a:t>
            </a:r>
          </a:p>
        </p:txBody>
      </p:sp>
      <p:cxnSp>
        <p:nvCxnSpPr>
          <p:cNvPr id="16" name="Straight Connector 15"/>
          <p:cNvCxnSpPr>
            <a:stCxn id="14" idx="1"/>
            <a:endCxn id="15" idx="3"/>
          </p:cNvCxnSpPr>
          <p:nvPr/>
        </p:nvCxnSpPr>
        <p:spPr>
          <a:xfrm flipH="1">
            <a:off x="1812115" y="3539618"/>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015280" y="4611231"/>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B</a:t>
            </a:r>
          </a:p>
        </p:txBody>
      </p:sp>
      <p:sp>
        <p:nvSpPr>
          <p:cNvPr id="18" name="Rectangle 17"/>
          <p:cNvSpPr/>
          <p:nvPr/>
        </p:nvSpPr>
        <p:spPr>
          <a:xfrm>
            <a:off x="251218" y="4611231"/>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a:t>
            </a:r>
          </a:p>
        </p:txBody>
      </p:sp>
      <p:cxnSp>
        <p:nvCxnSpPr>
          <p:cNvPr id="19" name="Straight Connector 18"/>
          <p:cNvCxnSpPr>
            <a:stCxn id="17" idx="1"/>
            <a:endCxn id="18" idx="3"/>
          </p:cNvCxnSpPr>
          <p:nvPr/>
        </p:nvCxnSpPr>
        <p:spPr>
          <a:xfrm flipH="1">
            <a:off x="1820136" y="4847050"/>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92908" y="3270654"/>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807379" y="4444937"/>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2101117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Employee</a:t>
            </a:r>
          </a:p>
        </p:txBody>
      </p:sp>
      <p:sp>
        <p:nvSpPr>
          <p:cNvPr id="5" name="Content Placeholder 4"/>
          <p:cNvSpPr>
            <a:spLocks noGrp="1"/>
          </p:cNvSpPr>
          <p:nvPr>
            <p:ph idx="1"/>
          </p:nvPr>
        </p:nvSpPr>
        <p:spPr>
          <a:xfrm>
            <a:off x="1" y="1434164"/>
            <a:ext cx="9144000" cy="5342021"/>
          </a:xfrm>
        </p:spPr>
        <p:txBody>
          <a:bodyPr>
            <a:normAutofit/>
          </a:bodyPr>
          <a:lstStyle/>
          <a:p>
            <a:pPr marL="0" indent="0">
              <a:spcBef>
                <a:spcPts val="0"/>
              </a:spcBef>
              <a:buNone/>
            </a:pPr>
            <a:r>
              <a:rPr lang="en-GB" sz="1500" dirty="0">
                <a:latin typeface="Courier New" panose="02070309020205020404" pitchFamily="49" charset="0"/>
                <a:cs typeface="Courier New" panose="02070309020205020404" pitchFamily="49" charset="0"/>
              </a:rPr>
              <a:t>@Entity</a:t>
            </a:r>
          </a:p>
          <a:p>
            <a:pPr marL="0" indent="0">
              <a:spcBef>
                <a:spcPts val="0"/>
              </a:spcBef>
              <a:buNone/>
            </a:pPr>
            <a:r>
              <a:rPr lang="en-GB" sz="1500" dirty="0">
                <a:latin typeface="Courier New" panose="02070309020205020404" pitchFamily="49" charset="0"/>
                <a:cs typeface="Courier New" panose="02070309020205020404" pitchFamily="49" charset="0"/>
              </a:rPr>
              <a:t>@</a:t>
            </a:r>
            <a:r>
              <a:rPr lang="en-GB" sz="1500" dirty="0" err="1">
                <a:latin typeface="Courier New" panose="02070309020205020404" pitchFamily="49" charset="0"/>
                <a:cs typeface="Courier New" panose="02070309020205020404" pitchFamily="49" charset="0"/>
              </a:rPr>
              <a:t>NamedQueries</a:t>
            </a:r>
            <a:r>
              <a:rPr lang="en-GB" sz="1500" dirty="0">
                <a:latin typeface="Courier New" panose="02070309020205020404" pitchFamily="49" charset="0"/>
                <a:cs typeface="Courier New" panose="02070309020205020404" pitchFamily="49" charset="0"/>
              </a:rPr>
              <a:t>({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NamedQuery</a:t>
            </a:r>
            <a:r>
              <a:rPr lang="en-GB" sz="1500" dirty="0">
                <a:latin typeface="Courier New" panose="02070309020205020404" pitchFamily="49" charset="0"/>
                <a:cs typeface="Courier New" panose="02070309020205020404" pitchFamily="49" charset="0"/>
              </a:rPr>
              <a:t>(name = “</a:t>
            </a:r>
            <a:r>
              <a:rPr lang="en-GB" sz="1500" dirty="0" err="1">
                <a:latin typeface="Courier New" panose="02070309020205020404" pitchFamily="49" charset="0"/>
                <a:cs typeface="Courier New" panose="02070309020205020404" pitchFamily="49" charset="0"/>
              </a:rPr>
              <a:t>A.query</a:t>
            </a:r>
            <a:r>
              <a:rPr lang="en-GB" sz="1500" dirty="0">
                <a:latin typeface="Courier New" panose="02070309020205020404" pitchFamily="49" charset="0"/>
                <a:cs typeface="Courier New" panose="02070309020205020404" pitchFamily="49" charset="0"/>
              </a:rPr>
              <a:t>", query =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 . . . "),</a:t>
            </a:r>
          </a:p>
          <a:p>
            <a:pPr marL="0" indent="0">
              <a:spcBef>
                <a:spcPts val="0"/>
              </a:spcBef>
              <a:buNone/>
            </a:pPr>
            <a:r>
              <a:rPr lang="en-GB" sz="1500" dirty="0">
                <a:latin typeface="Courier New" panose="02070309020205020404" pitchFamily="49" charset="0"/>
                <a:cs typeface="Courier New" panose="02070309020205020404" pitchFamily="49" charset="0"/>
              </a:rPr>
              <a:t>   . . .})</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public class A implements Serializable {</a:t>
            </a:r>
          </a:p>
          <a:p>
            <a:pPr marL="0" indent="0">
              <a:spcBef>
                <a:spcPts val="0"/>
              </a:spcBef>
              <a:buNone/>
            </a:pP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attributes &amp; their annotations</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relationships &amp; their annotations</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clone this slide as may times as there are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entities </a:t>
            </a:r>
          </a:p>
          <a:p>
            <a:pPr marL="0" indent="0">
              <a:spcBef>
                <a:spcPts val="0"/>
              </a:spcBef>
              <a:buNone/>
            </a:pP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84876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method for doing something</a:t>
            </a:r>
          </a:p>
        </p:txBody>
      </p:sp>
      <p:sp>
        <p:nvSpPr>
          <p:cNvPr id="3" name="Content Placeholder 2"/>
          <p:cNvSpPr>
            <a:spLocks noGrp="1"/>
          </p:cNvSpPr>
          <p:nvPr>
            <p:ph idx="1"/>
          </p:nvPr>
        </p:nvSpPr>
        <p:spPr/>
        <p:txBody>
          <a:bodyPr>
            <a:normAutofit/>
          </a:bodyPr>
          <a:lstStyle/>
          <a:p>
            <a:pPr marL="0" indent="0">
              <a:buNone/>
            </a:pPr>
            <a:r>
              <a:rPr lang="en-GB" sz="1500" dirty="0">
                <a:latin typeface="Courier New" panose="02070309020205020404" pitchFamily="49" charset="0"/>
                <a:cs typeface="Courier New" panose="02070309020205020404" pitchFamily="49" charset="0"/>
              </a:rPr>
              <a:t>// in entity A	</a:t>
            </a:r>
          </a:p>
          <a:p>
            <a:pPr marL="0" indent="0">
              <a:buNone/>
            </a:pPr>
            <a:r>
              <a:rPr lang="en-GB" sz="1500" dirty="0">
                <a:latin typeface="Courier New" panose="02070309020205020404" pitchFamily="49" charset="0"/>
                <a:cs typeface="Courier New" panose="02070309020205020404" pitchFamily="49" charset="0"/>
              </a:rPr>
              <a:t>public void  method(Class </a:t>
            </a:r>
            <a:r>
              <a:rPr lang="en-GB" sz="1500" dirty="0" err="1">
                <a:latin typeface="Courier New" panose="02070309020205020404" pitchFamily="49" charset="0"/>
                <a:cs typeface="Courier New" panose="02070309020205020404" pitchFamily="49" charset="0"/>
              </a:rPr>
              <a:t>arg</a:t>
            </a:r>
            <a:r>
              <a:rPr lang="en-GB" sz="1500" dirty="0">
                <a:latin typeface="Courier New" panose="02070309020205020404" pitchFamily="49" charset="0"/>
                <a:cs typeface="Courier New" panose="02070309020205020404" pitchFamily="49" charset="0"/>
              </a:rPr>
              <a:t>, . . .) {</a:t>
            </a:r>
          </a:p>
          <a:p>
            <a:pPr marL="0" indent="0">
              <a:buNone/>
            </a:pPr>
            <a:endParaRPr lang="en-GB" sz="1500" dirty="0">
              <a:latin typeface="Courier New" panose="02070309020205020404" pitchFamily="49" charset="0"/>
              <a:cs typeface="Courier New" panose="02070309020205020404" pitchFamily="49" charset="0"/>
            </a:endParaRPr>
          </a:p>
          <a:p>
            <a:pPr marL="0" indent="0">
              <a:buNone/>
            </a:pPr>
            <a:r>
              <a:rPr lang="en-GB" sz="1500" dirty="0">
                <a:latin typeface="Courier New" panose="02070309020205020404" pitchFamily="49" charset="0"/>
                <a:cs typeface="Courier New" panose="02070309020205020404" pitchFamily="49" charset="0"/>
              </a:rPr>
              <a:t>   // code </a:t>
            </a:r>
          </a:p>
          <a:p>
            <a:pPr marL="0" indent="0">
              <a:buNone/>
            </a:pPr>
            <a:endParaRPr lang="en-GB" sz="1500" dirty="0">
              <a:latin typeface="Courier New" panose="02070309020205020404" pitchFamily="49" charset="0"/>
              <a:cs typeface="Courier New" panose="02070309020205020404" pitchFamily="49" charset="0"/>
            </a:endParaRPr>
          </a:p>
          <a:p>
            <a:pPr marL="0" indent="0">
              <a:buNone/>
            </a:pPr>
            <a:r>
              <a:rPr lang="en-GB" sz="1500" dirty="0">
                <a:latin typeface="Courier New" panose="02070309020205020404" pitchFamily="49" charset="0"/>
                <a:cs typeface="Courier New" panose="02070309020205020404" pitchFamily="49" charset="0"/>
              </a:rPr>
              <a:t>}</a:t>
            </a:r>
          </a:p>
          <a:p>
            <a:pPr marL="0" indent="0">
              <a:buNone/>
            </a:pPr>
            <a:endParaRPr lang="en-GB" sz="1500" dirty="0">
              <a:latin typeface="Courier New" panose="02070309020205020404" pitchFamily="49" charset="0"/>
              <a:cs typeface="Courier New" panose="02070309020205020404" pitchFamily="49" charset="0"/>
            </a:endParaRPr>
          </a:p>
          <a:p>
            <a:pPr marL="0" indent="0">
              <a:buNone/>
            </a:pPr>
            <a:endParaRPr lang="en-GB" sz="1500" dirty="0">
              <a:latin typeface="Courier New" panose="02070309020205020404" pitchFamily="49" charset="0"/>
              <a:cs typeface="Courier New" panose="02070309020205020404" pitchFamily="49" charset="0"/>
            </a:endParaRPr>
          </a:p>
          <a:p>
            <a:pPr marL="0" indent="0">
              <a:buNone/>
            </a:pPr>
            <a:r>
              <a:rPr lang="en-GB" sz="1500" dirty="0">
                <a:latin typeface="Courier New" panose="02070309020205020404" pitchFamily="49" charset="0"/>
                <a:cs typeface="Courier New" panose="02070309020205020404" pitchFamily="49" charset="0"/>
              </a:rPr>
              <a:t>// use if requested</a:t>
            </a:r>
          </a:p>
        </p:txBody>
      </p:sp>
    </p:spTree>
    <p:extLst>
      <p:ext uri="{BB962C8B-B14F-4D97-AF65-F5344CB8AC3E}">
        <p14:creationId xmlns:p14="http://schemas.microsoft.com/office/powerpoint/2010/main" val="1218911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Components</a:t>
            </a:r>
          </a:p>
        </p:txBody>
      </p:sp>
      <p:sp>
        <p:nvSpPr>
          <p:cNvPr id="4" name="Content Placeholder 3"/>
          <p:cNvSpPr>
            <a:spLocks noGrp="1"/>
          </p:cNvSpPr>
          <p:nvPr>
            <p:ph sz="half" idx="1"/>
          </p:nvPr>
        </p:nvSpPr>
        <p:spPr/>
        <p:txBody>
          <a:bodyPr>
            <a:normAutofit/>
          </a:bodyPr>
          <a:lstStyle/>
          <a:p>
            <a:r>
              <a:rPr lang="en-GB" dirty="0"/>
              <a:t>Client components</a:t>
            </a:r>
          </a:p>
          <a:p>
            <a:pPr lvl="1"/>
            <a:r>
              <a:rPr lang="en-GB" sz="2000" dirty="0"/>
              <a:t>Login/Logout (if requested)</a:t>
            </a:r>
          </a:p>
          <a:p>
            <a:pPr lvl="1"/>
            <a:r>
              <a:rPr lang="en-GB" sz="2000" dirty="0"/>
              <a:t>Servlets</a:t>
            </a:r>
          </a:p>
          <a:p>
            <a:pPr lvl="1"/>
            <a:r>
              <a:rPr lang="en-GB" sz="2000" dirty="0"/>
              <a:t>Views</a:t>
            </a:r>
          </a:p>
        </p:txBody>
      </p:sp>
      <p:sp>
        <p:nvSpPr>
          <p:cNvPr id="5" name="Content Placeholder 4"/>
          <p:cNvSpPr>
            <a:spLocks noGrp="1"/>
          </p:cNvSpPr>
          <p:nvPr>
            <p:ph sz="half" idx="2"/>
          </p:nvPr>
        </p:nvSpPr>
        <p:spPr>
          <a:xfrm>
            <a:off x="4629149" y="1825625"/>
            <a:ext cx="4418597" cy="4351338"/>
          </a:xfrm>
        </p:spPr>
        <p:txBody>
          <a:bodyPr>
            <a:normAutofit/>
          </a:bodyPr>
          <a:lstStyle/>
          <a:p>
            <a:r>
              <a:rPr lang="en-GB" dirty="0"/>
              <a:t>Business Components</a:t>
            </a:r>
          </a:p>
          <a:p>
            <a:pPr lvl="1"/>
            <a:r>
              <a:rPr lang="en-GB" dirty="0"/>
              <a:t>BC1 </a:t>
            </a:r>
          </a:p>
          <a:p>
            <a:pPr lvl="2"/>
            <a:r>
              <a:rPr lang="en-GB" dirty="0"/>
              <a:t>(stateless or stateful)</a:t>
            </a:r>
          </a:p>
          <a:p>
            <a:pPr lvl="2"/>
            <a:r>
              <a:rPr lang="en-GB" dirty="0"/>
              <a:t>Method BC11( </a:t>
            </a:r>
            <a:r>
              <a:rPr lang="en-GB" dirty="0" err="1"/>
              <a:t>params</a:t>
            </a:r>
            <a:r>
              <a:rPr lang="en-GB" dirty="0"/>
              <a:t>)</a:t>
            </a:r>
          </a:p>
          <a:p>
            <a:pPr lvl="2"/>
            <a:r>
              <a:rPr lang="en-GB" dirty="0"/>
              <a:t>Method BC11( </a:t>
            </a:r>
            <a:r>
              <a:rPr lang="en-GB" dirty="0" err="1"/>
              <a:t>params</a:t>
            </a:r>
            <a:r>
              <a:rPr lang="en-GB" dirty="0"/>
              <a:t>)</a:t>
            </a:r>
          </a:p>
          <a:p>
            <a:pPr lvl="1"/>
            <a:endParaRPr lang="en-GB" dirty="0"/>
          </a:p>
          <a:p>
            <a:pPr lvl="1"/>
            <a:r>
              <a:rPr lang="en-GB" dirty="0"/>
              <a:t>BC2</a:t>
            </a:r>
          </a:p>
          <a:p>
            <a:pPr lvl="2"/>
            <a:r>
              <a:rPr lang="en-GB" dirty="0"/>
              <a:t>(stateless or stateful)</a:t>
            </a:r>
          </a:p>
          <a:p>
            <a:pPr lvl="2"/>
            <a:r>
              <a:rPr lang="en-GB" dirty="0"/>
              <a:t>Method BC21( </a:t>
            </a:r>
            <a:r>
              <a:rPr lang="en-GB" dirty="0" err="1"/>
              <a:t>params</a:t>
            </a:r>
            <a:r>
              <a:rPr lang="en-GB" dirty="0"/>
              <a:t>)</a:t>
            </a:r>
          </a:p>
          <a:p>
            <a:pPr lvl="2"/>
            <a:r>
              <a:rPr lang="en-GB" dirty="0"/>
              <a:t>Method BC22( </a:t>
            </a:r>
            <a:r>
              <a:rPr lang="en-GB" dirty="0" err="1"/>
              <a:t>params</a:t>
            </a:r>
            <a:r>
              <a:rPr lang="en-GB" dirty="0"/>
              <a:t>)</a:t>
            </a:r>
          </a:p>
          <a:p>
            <a:pPr lvl="2"/>
            <a:endParaRPr lang="en-GB" dirty="0"/>
          </a:p>
          <a:p>
            <a:pPr lvl="1"/>
            <a:endParaRPr lang="en-GB" dirty="0"/>
          </a:p>
        </p:txBody>
      </p:sp>
    </p:spTree>
    <p:extLst>
      <p:ext uri="{BB962C8B-B14F-4D97-AF65-F5344CB8AC3E}">
        <p14:creationId xmlns:p14="http://schemas.microsoft.com/office/powerpoint/2010/main" val="1681549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871" y="235819"/>
            <a:ext cx="8294632" cy="864584"/>
          </a:xfrm>
        </p:spPr>
        <p:txBody>
          <a:bodyPr>
            <a:noAutofit/>
          </a:bodyPr>
          <a:lstStyle/>
          <a:p>
            <a:r>
              <a:rPr lang="en-GB" sz="3200" dirty="0"/>
              <a:t>Components: client side – login and permissions</a:t>
            </a:r>
          </a:p>
        </p:txBody>
      </p:sp>
      <p:sp>
        <p:nvSpPr>
          <p:cNvPr id="3" name="Content Placeholder 2"/>
          <p:cNvSpPr>
            <a:spLocks noGrp="1"/>
          </p:cNvSpPr>
          <p:nvPr>
            <p:ph idx="1"/>
          </p:nvPr>
        </p:nvSpPr>
        <p:spPr>
          <a:xfrm>
            <a:off x="344871" y="1237045"/>
            <a:ext cx="8410246" cy="5385136"/>
          </a:xfrm>
        </p:spPr>
        <p:txBody>
          <a:bodyPr>
            <a:normAutofit fontScale="92500" lnSpcReduction="10000"/>
          </a:bodyPr>
          <a:lstStyle/>
          <a:p>
            <a:pPr marL="0" indent="0">
              <a:buNone/>
            </a:pPr>
            <a:r>
              <a:rPr lang="en-GB" sz="2200" dirty="0">
                <a:latin typeface="Courier New" panose="02070309020205020404" pitchFamily="49" charset="0"/>
                <a:cs typeface="Courier New" panose="02070309020205020404" pitchFamily="49" charset="0"/>
              </a:rPr>
              <a:t>SERVLETS</a:t>
            </a:r>
          </a:p>
          <a:p>
            <a:r>
              <a:rPr lang="en-GB" sz="2200" dirty="0" err="1">
                <a:latin typeface="Courier New" panose="02070309020205020404" pitchFamily="49" charset="0"/>
                <a:cs typeface="Courier New" panose="02070309020205020404" pitchFamily="49" charset="0"/>
              </a:rPr>
              <a:t>RegisterUser</a:t>
            </a:r>
            <a:r>
              <a:rPr lang="en-GB" sz="2200" dirty="0"/>
              <a:t>: register a new user if not already in the database.</a:t>
            </a:r>
            <a:endParaRPr lang="en-GB" sz="2200" dirty="0">
              <a:latin typeface="Courier New" panose="02070309020205020404" pitchFamily="49" charset="0"/>
              <a:cs typeface="Courier New" panose="02070309020205020404" pitchFamily="49" charset="0"/>
            </a:endParaRPr>
          </a:p>
          <a:p>
            <a:r>
              <a:rPr lang="en-GB" sz="2200" dirty="0" err="1">
                <a:latin typeface="Courier New" panose="02070309020205020404" pitchFamily="49" charset="0"/>
                <a:cs typeface="Courier New" panose="02070309020205020404" pitchFamily="49" charset="0"/>
              </a:rPr>
              <a:t>CheckLogin</a:t>
            </a:r>
            <a:r>
              <a:rPr lang="en-GB" sz="2200" dirty="0"/>
              <a:t>: validates the content of the login form. It checks the credentials; if the user is an admin redirects to his home page, otherwise, it checks if the account has been blocked and, if not, redirects to the user home page </a:t>
            </a:r>
          </a:p>
          <a:p>
            <a:r>
              <a:rPr lang="en-GB" sz="2200" dirty="0">
                <a:latin typeface="Courier New" panose="02070309020205020404" pitchFamily="49" charset="0"/>
                <a:cs typeface="Courier New" panose="02070309020205020404" pitchFamily="49" charset="0"/>
              </a:rPr>
              <a:t>Logout</a:t>
            </a:r>
            <a:r>
              <a:rPr lang="en-GB" sz="2200" dirty="0"/>
              <a:t>: logs out the current user and invalidates the session</a:t>
            </a:r>
            <a:endParaRPr lang="en-GB" sz="2200" dirty="0">
              <a:latin typeface="Courier New" panose="02070309020205020404" pitchFamily="49" charset="0"/>
              <a:cs typeface="Courier New" panose="02070309020205020404" pitchFamily="49" charset="0"/>
            </a:endParaRPr>
          </a:p>
          <a:p>
            <a:pPr marL="0" indent="0">
              <a:buNone/>
            </a:pPr>
            <a:endParaRPr lang="en-GB" sz="2200" dirty="0">
              <a:latin typeface="Courier New" panose="02070309020205020404" pitchFamily="49" charset="0"/>
              <a:cs typeface="Courier New" panose="02070309020205020404" pitchFamily="49" charset="0"/>
            </a:endParaRPr>
          </a:p>
          <a:p>
            <a:pPr marL="0" indent="0">
              <a:buNone/>
            </a:pPr>
            <a:r>
              <a:rPr lang="en-GB" sz="2200" dirty="0">
                <a:latin typeface="Courier New" panose="02070309020205020404" pitchFamily="49" charset="0"/>
                <a:cs typeface="Courier New" panose="02070309020205020404" pitchFamily="49" charset="0"/>
              </a:rPr>
              <a:t>FILTERS. </a:t>
            </a:r>
            <a:r>
              <a:rPr lang="en-GB" sz="2200" b="1" dirty="0">
                <a:latin typeface="Courier New" panose="02070309020205020404" pitchFamily="49" charset="0"/>
                <a:cs typeface="Courier New" panose="02070309020205020404" pitchFamily="49" charset="0"/>
              </a:rPr>
              <a:t>N.B: </a:t>
            </a:r>
            <a:r>
              <a:rPr lang="en-GB" sz="2200" b="1" dirty="0" err="1">
                <a:latin typeface="Courier New" panose="02070309020205020404" pitchFamily="49" charset="0"/>
                <a:cs typeface="Courier New" panose="02070309020205020404" pitchFamily="49" charset="0"/>
              </a:rPr>
              <a:t>quello</a:t>
            </a:r>
            <a:r>
              <a:rPr lang="en-GB" sz="2200" b="1" dirty="0">
                <a:latin typeface="Courier New" panose="02070309020205020404" pitchFamily="49" charset="0"/>
                <a:cs typeface="Courier New" panose="02070309020205020404" pitchFamily="49" charset="0"/>
              </a:rPr>
              <a:t> </a:t>
            </a:r>
            <a:r>
              <a:rPr lang="en-GB" sz="2200" b="1" dirty="0" err="1">
                <a:latin typeface="Courier New" panose="02070309020205020404" pitchFamily="49" charset="0"/>
                <a:cs typeface="Courier New" panose="02070309020205020404" pitchFamily="49" charset="0"/>
              </a:rPr>
              <a:t>che</a:t>
            </a:r>
            <a:r>
              <a:rPr lang="en-GB" sz="2200" b="1" dirty="0">
                <a:latin typeface="Courier New" panose="02070309020205020404" pitchFamily="49" charset="0"/>
                <a:cs typeface="Courier New" panose="02070309020205020404" pitchFamily="49" charset="0"/>
              </a:rPr>
              <a:t> </a:t>
            </a:r>
            <a:r>
              <a:rPr lang="en-GB" sz="2200" b="1" dirty="0" err="1">
                <a:latin typeface="Courier New" panose="02070309020205020404" pitchFamily="49" charset="0"/>
                <a:cs typeface="Courier New" panose="02070309020205020404" pitchFamily="49" charset="0"/>
              </a:rPr>
              <a:t>c’è</a:t>
            </a:r>
            <a:r>
              <a:rPr lang="en-GB" sz="2200" b="1" dirty="0">
                <a:latin typeface="Courier New" panose="02070309020205020404" pitchFamily="49" charset="0"/>
                <a:cs typeface="Courier New" panose="02070309020205020404" pitchFamily="49" charset="0"/>
              </a:rPr>
              <a:t> </a:t>
            </a:r>
            <a:r>
              <a:rPr lang="en-GB" sz="2200" b="1" dirty="0" err="1">
                <a:latin typeface="Courier New" panose="02070309020205020404" pitchFamily="49" charset="0"/>
                <a:cs typeface="Courier New" panose="02070309020205020404" pitchFamily="49" charset="0"/>
              </a:rPr>
              <a:t>scritto</a:t>
            </a:r>
            <a:r>
              <a:rPr lang="en-GB" sz="2200" b="1" dirty="0">
                <a:latin typeface="Courier New" panose="02070309020205020404" pitchFamily="49" charset="0"/>
                <a:cs typeface="Courier New" panose="02070309020205020404" pitchFamily="49" charset="0"/>
              </a:rPr>
              <a:t> fa </a:t>
            </a:r>
            <a:r>
              <a:rPr lang="en-GB" sz="2200" b="1" dirty="0" err="1">
                <a:latin typeface="Courier New" panose="02070309020205020404" pitchFamily="49" charset="0"/>
                <a:cs typeface="Courier New" panose="02070309020205020404" pitchFamily="49" charset="0"/>
              </a:rPr>
              <a:t>riferimento</a:t>
            </a:r>
            <a:r>
              <a:rPr lang="en-GB" sz="2200" b="1" dirty="0">
                <a:latin typeface="Courier New" panose="02070309020205020404" pitchFamily="49" charset="0"/>
                <a:cs typeface="Courier New" panose="02070309020205020404" pitchFamily="49" charset="0"/>
              </a:rPr>
              <a:t> a dopo </a:t>
            </a:r>
            <a:r>
              <a:rPr lang="en-GB" sz="2200" b="1" dirty="0" err="1">
                <a:latin typeface="Courier New" panose="02070309020205020404" pitchFamily="49" charset="0"/>
                <a:cs typeface="Courier New" panose="02070309020205020404" pitchFamily="49" charset="0"/>
              </a:rPr>
              <a:t>l’eventuale</a:t>
            </a:r>
            <a:r>
              <a:rPr lang="en-GB" sz="2200" b="1" dirty="0">
                <a:latin typeface="Courier New" panose="02070309020205020404" pitchFamily="49" charset="0"/>
                <a:cs typeface="Courier New" panose="02070309020205020404" pitchFamily="49" charset="0"/>
              </a:rPr>
              <a:t> </a:t>
            </a:r>
            <a:r>
              <a:rPr lang="en-GB" sz="2200" b="1" dirty="0" err="1">
                <a:latin typeface="Courier New" panose="02070309020205020404" pitchFamily="49" charset="0"/>
                <a:cs typeface="Courier New" panose="02070309020205020404" pitchFamily="49" charset="0"/>
              </a:rPr>
              <a:t>modifica</a:t>
            </a:r>
            <a:r>
              <a:rPr lang="en-GB" sz="2200" b="1" dirty="0">
                <a:latin typeface="Courier New" panose="02070309020205020404" pitchFamily="49" charset="0"/>
                <a:cs typeface="Courier New" panose="02070309020205020404" pitchFamily="49" charset="0"/>
              </a:rPr>
              <a:t> ai </a:t>
            </a:r>
            <a:r>
              <a:rPr lang="en-GB" sz="2200" b="1" dirty="0" err="1">
                <a:latin typeface="Courier New" panose="02070309020205020404" pitchFamily="49" charset="0"/>
                <a:cs typeface="Courier New" panose="02070309020205020404" pitchFamily="49" charset="0"/>
              </a:rPr>
              <a:t>filtri</a:t>
            </a:r>
            <a:r>
              <a:rPr lang="en-GB" sz="2200" b="1" dirty="0">
                <a:latin typeface="Courier New" panose="02070309020205020404" pitchFamily="49" charset="0"/>
                <a:cs typeface="Courier New" panose="02070309020205020404" pitchFamily="49" charset="0"/>
              </a:rPr>
              <a:t>!!!!!!!</a:t>
            </a:r>
          </a:p>
          <a:p>
            <a:r>
              <a:rPr lang="en-GB" sz="2200" dirty="0" err="1">
                <a:latin typeface="Courier New" panose="02070309020205020404" pitchFamily="49" charset="0"/>
                <a:cs typeface="Courier New" panose="02070309020205020404" pitchFamily="49" charset="0"/>
              </a:rPr>
              <a:t>CheckAdminPrivileges</a:t>
            </a:r>
            <a:r>
              <a:rPr lang="en-GB" sz="2200" dirty="0"/>
              <a:t>: checks if the logged user is an admin. It applies to all the admin pages</a:t>
            </a:r>
            <a:endParaRPr lang="en-GB" sz="2200" dirty="0">
              <a:latin typeface="Courier New" panose="02070309020205020404" pitchFamily="49" charset="0"/>
              <a:cs typeface="Courier New" panose="02070309020205020404" pitchFamily="49" charset="0"/>
            </a:endParaRPr>
          </a:p>
          <a:p>
            <a:r>
              <a:rPr lang="en-GB" sz="2200" dirty="0" err="1">
                <a:latin typeface="Courier New" panose="02070309020205020404" pitchFamily="49" charset="0"/>
                <a:cs typeface="Courier New" panose="02070309020205020404" pitchFamily="49" charset="0"/>
              </a:rPr>
              <a:t>CheckUserPrivileges</a:t>
            </a:r>
            <a:r>
              <a:rPr lang="en-GB" sz="2200" dirty="0"/>
              <a:t>: checks if the logged user is a normal user (i.e., not an admin). It applies to all the user pages </a:t>
            </a:r>
          </a:p>
          <a:p>
            <a:r>
              <a:rPr lang="en-GB" sz="2200" dirty="0" err="1">
                <a:latin typeface="Courier New" panose="02070309020205020404" pitchFamily="49" charset="0"/>
                <a:cs typeface="Courier New" panose="02070309020205020404" pitchFamily="49" charset="0"/>
              </a:rPr>
              <a:t>LoginFilter</a:t>
            </a:r>
            <a:r>
              <a:rPr lang="en-GB" sz="2200" dirty="0"/>
              <a:t>: checks if an user has logged in. Applies to all the pages with the exception of the login page</a:t>
            </a:r>
            <a:endParaRPr lang="en-GB" sz="2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98433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871" y="235819"/>
            <a:ext cx="7886700" cy="864584"/>
          </a:xfrm>
        </p:spPr>
        <p:txBody>
          <a:bodyPr/>
          <a:lstStyle/>
          <a:p>
            <a:r>
              <a:rPr lang="en-GB" dirty="0"/>
              <a:t>Components: client side</a:t>
            </a:r>
          </a:p>
        </p:txBody>
      </p:sp>
      <p:sp>
        <p:nvSpPr>
          <p:cNvPr id="3" name="Content Placeholder 2"/>
          <p:cNvSpPr>
            <a:spLocks noGrp="1"/>
          </p:cNvSpPr>
          <p:nvPr>
            <p:ph idx="1"/>
          </p:nvPr>
        </p:nvSpPr>
        <p:spPr>
          <a:xfrm>
            <a:off x="344871" y="1237045"/>
            <a:ext cx="8410246" cy="5385136"/>
          </a:xfrm>
        </p:spPr>
        <p:txBody>
          <a:bodyPr>
            <a:normAutofit fontScale="70000" lnSpcReduction="20000"/>
          </a:bodyPr>
          <a:lstStyle/>
          <a:p>
            <a:r>
              <a:rPr lang="en-GB" dirty="0" err="1">
                <a:latin typeface="Courier New" panose="02070309020205020404" pitchFamily="49" charset="0"/>
                <a:cs typeface="Courier New" panose="02070309020205020404" pitchFamily="49" charset="0"/>
              </a:rPr>
              <a:t>RegisterUser</a:t>
            </a:r>
            <a:r>
              <a:rPr lang="en-GB" dirty="0"/>
              <a:t>: register a new user if not already in the database.</a:t>
            </a:r>
            <a:endParaRPr lang="en-GB" dirty="0">
              <a:latin typeface="Courier New" panose="02070309020205020404" pitchFamily="49" charset="0"/>
              <a:cs typeface="Courier New" panose="02070309020205020404" pitchFamily="49" charset="0"/>
            </a:endParaRPr>
          </a:p>
          <a:p>
            <a:r>
              <a:rPr lang="en-GB" dirty="0" err="1">
                <a:latin typeface="Courier New" panose="02070309020205020404" pitchFamily="49" charset="0"/>
                <a:cs typeface="Courier New" panose="02070309020205020404" pitchFamily="49" charset="0"/>
              </a:rPr>
              <a:t>CheckLogin</a:t>
            </a:r>
            <a:r>
              <a:rPr lang="en-GB" dirty="0"/>
              <a:t>: validates the content of the login form. It checks the credentials; if the user is an admin redirects to his home page, otherwise, it checks if the account has been blocked and, if not, redirects to the user home page </a:t>
            </a:r>
          </a:p>
          <a:p>
            <a:r>
              <a:rPr lang="en-GB" dirty="0">
                <a:latin typeface="Courier New" panose="02070309020205020404" pitchFamily="49" charset="0"/>
                <a:cs typeface="Courier New" panose="02070309020205020404" pitchFamily="49" charset="0"/>
              </a:rPr>
              <a:t>Logout</a:t>
            </a:r>
            <a:r>
              <a:rPr lang="en-GB" dirty="0"/>
              <a:t>: logs out the current user and invalidates the session</a:t>
            </a:r>
            <a:endParaRPr lang="en-GB" dirty="0">
              <a:latin typeface="Courier New" panose="02070309020205020404" pitchFamily="49" charset="0"/>
              <a:cs typeface="Courier New" panose="02070309020205020404" pitchFamily="49" charset="0"/>
            </a:endParaRPr>
          </a:p>
          <a:p>
            <a:r>
              <a:rPr lang="en-GB" dirty="0" err="1">
                <a:latin typeface="Courier New" panose="02070309020205020404" pitchFamily="49" charset="0"/>
                <a:cs typeface="Courier New" panose="02070309020205020404" pitchFamily="49" charset="0"/>
              </a:rPr>
              <a:t>GoToUserHomePage</a:t>
            </a:r>
            <a:r>
              <a:rPr lang="en-GB" dirty="0"/>
              <a:t>: shows the home page of a visitor. It finds the product of the current day and the possible review made by the logged user</a:t>
            </a:r>
          </a:p>
          <a:p>
            <a:r>
              <a:rPr lang="en-GB" dirty="0" err="1">
                <a:latin typeface="Courier New" panose="02070309020205020404" pitchFamily="49" charset="0"/>
                <a:cs typeface="Courier New" panose="02070309020205020404" pitchFamily="49" charset="0"/>
              </a:rPr>
              <a:t>GoToAdminHomePage</a:t>
            </a:r>
            <a:r>
              <a:rPr lang="en-GB" dirty="0"/>
              <a:t>: shows the home page of an administrator</a:t>
            </a:r>
            <a:endParaRPr lang="en-GB" dirty="0">
              <a:latin typeface="Courier New" panose="02070309020205020404" pitchFamily="49" charset="0"/>
              <a:cs typeface="Courier New" panose="02070309020205020404" pitchFamily="49" charset="0"/>
            </a:endParaRPr>
          </a:p>
          <a:p>
            <a:r>
              <a:rPr lang="en-GB" dirty="0" err="1">
                <a:latin typeface="Courier New" panose="02070309020205020404" pitchFamily="49" charset="0"/>
                <a:cs typeface="Courier New" panose="02070309020205020404" pitchFamily="49" charset="0"/>
              </a:rPr>
              <a:t>GoToLeaderboardPage</a:t>
            </a:r>
            <a:r>
              <a:rPr lang="en-GB" dirty="0"/>
              <a:t>: shows the </a:t>
            </a:r>
            <a:r>
              <a:rPr lang="en-GB" dirty="0" err="1"/>
              <a:t>leaderboard</a:t>
            </a:r>
            <a:r>
              <a:rPr lang="en-GB" dirty="0"/>
              <a:t> page</a:t>
            </a:r>
          </a:p>
          <a:p>
            <a:r>
              <a:rPr lang="en-GB" dirty="0" err="1">
                <a:latin typeface="Courier New" panose="02070309020205020404" pitchFamily="49" charset="0"/>
                <a:cs typeface="Courier New" panose="02070309020205020404" pitchFamily="49" charset="0"/>
              </a:rPr>
              <a:t>GoToNewReviewPage</a:t>
            </a:r>
            <a:r>
              <a:rPr lang="en-GB" dirty="0"/>
              <a:t>: shows the first page of the review creation process for the product of the current day</a:t>
            </a:r>
          </a:p>
          <a:p>
            <a:r>
              <a:rPr lang="en-GB" dirty="0">
                <a:latin typeface="Courier New" panose="02070309020205020404" pitchFamily="49" charset="0"/>
                <a:cs typeface="Courier New" panose="02070309020205020404" pitchFamily="49" charset="0"/>
              </a:rPr>
              <a:t>GoToNewReview2ndPage</a:t>
            </a:r>
            <a:r>
              <a:rPr lang="en-GB" dirty="0"/>
              <a:t>: shows the second page of the review creation process for the product of the current day</a:t>
            </a:r>
          </a:p>
          <a:p>
            <a:r>
              <a:rPr lang="en-GB" dirty="0" err="1">
                <a:latin typeface="Courier New" panose="02070309020205020404" pitchFamily="49" charset="0"/>
                <a:cs typeface="Courier New" panose="02070309020205020404" pitchFamily="49" charset="0"/>
              </a:rPr>
              <a:t>SaveReview</a:t>
            </a:r>
            <a:r>
              <a:rPr lang="en-GB" dirty="0"/>
              <a:t>: completes the review creation process by saving the review. It also blocks the logged user if he used offensive words in the review (and in that case the review is not saved)</a:t>
            </a:r>
          </a:p>
          <a:p>
            <a:r>
              <a:rPr lang="en-GB" dirty="0" err="1">
                <a:latin typeface="Courier New" panose="02070309020205020404" pitchFamily="49" charset="0"/>
                <a:cs typeface="Courier New" panose="02070309020205020404" pitchFamily="49" charset="0"/>
              </a:rPr>
              <a:t>DeleteReview</a:t>
            </a:r>
            <a:r>
              <a:rPr lang="en-GB" dirty="0"/>
              <a:t>: deletes the review made by the logged user for the product of the current day</a:t>
            </a:r>
            <a:endParaRPr lang="en-GB"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6158997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2554</TotalTime>
  <Words>768</Words>
  <Application>Microsoft Macintosh PowerPoint</Application>
  <PresentationFormat>Presentazione su schermo (4:3)</PresentationFormat>
  <Paragraphs>112</Paragraphs>
  <Slides>11</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11</vt:i4>
      </vt:variant>
    </vt:vector>
  </HeadingPairs>
  <TitlesOfParts>
    <vt:vector size="16" baseType="lpstr">
      <vt:lpstr>Arial</vt:lpstr>
      <vt:lpstr>Calibri</vt:lpstr>
      <vt:lpstr>Calibri Light</vt:lpstr>
      <vt:lpstr>Courier New</vt:lpstr>
      <vt:lpstr>Office Theme</vt:lpstr>
      <vt:lpstr>Data bases 2</vt:lpstr>
      <vt:lpstr>Entity Relationship</vt:lpstr>
      <vt:lpstr>Relational model</vt:lpstr>
      <vt:lpstr>Relationship “rel1” </vt:lpstr>
      <vt:lpstr>Entity Employee</vt:lpstr>
      <vt:lpstr>Entity method for doing something</vt:lpstr>
      <vt:lpstr>Components</vt:lpstr>
      <vt:lpstr>Components: client side – login and permissions</vt:lpstr>
      <vt:lpstr>Components: client side</vt:lpstr>
      <vt:lpstr>Components: client side</vt:lpstr>
      <vt:lpstr>Business method for  doing something</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bases 2</dc:title>
  <dc:creator>Piero</dc:creator>
  <cp:lastModifiedBy>Vincenzo Riccio</cp:lastModifiedBy>
  <cp:revision>230</cp:revision>
  <dcterms:created xsi:type="dcterms:W3CDTF">2020-11-06T10:16:45Z</dcterms:created>
  <dcterms:modified xsi:type="dcterms:W3CDTF">2021-06-10T10:47:11Z</dcterms:modified>
</cp:coreProperties>
</file>