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95" r:id="rId2"/>
    <p:sldId id="261" r:id="rId3"/>
    <p:sldId id="383" r:id="rId4"/>
    <p:sldId id="376" r:id="rId5"/>
    <p:sldId id="378" r:id="rId6"/>
    <p:sldId id="380" r:id="rId7"/>
    <p:sldId id="382" r:id="rId8"/>
    <p:sldId id="381" r:id="rId9"/>
    <p:sldId id="379" r:id="rId10"/>
    <p:sldId id="377" r:id="rId11"/>
    <p:sldId id="298" r:id="rId12"/>
    <p:sldId id="300" r:id="rId13"/>
    <p:sldId id="299" r:id="rId14"/>
    <p:sldId id="301" r:id="rId15"/>
    <p:sldId id="302" r:id="rId16"/>
    <p:sldId id="303" r:id="rId17"/>
  </p:sldIdLst>
  <p:sldSz cx="9144000" cy="5143500" type="screen16x9"/>
  <p:notesSz cx="6858000" cy="9144000"/>
  <p:embeddedFontLst>
    <p:embeddedFont>
      <p:font typeface="Arvo" panose="02000000000000000000" pitchFamily="2" charset="77"/>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
      <p:font typeface="Roboto Mono" pitchFamily="49" charset="0"/>
      <p:regular r:id="rId35"/>
      <p:bold r:id="rId36"/>
      <p:italic r:id="rId37"/>
    </p:embeddedFont>
    <p:embeddedFont>
      <p:font typeface="Roboto Mono Light" pitchFamily="49"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3F5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0756"/>
  </p:normalViewPr>
  <p:slideViewPr>
    <p:cSldViewPr snapToGrid="0" snapToObjects="1">
      <p:cViewPr varScale="1">
        <p:scale>
          <a:sx n="181" d="100"/>
          <a:sy n="181" d="100"/>
        </p:scale>
        <p:origin x="1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19189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A filter is an object that performs filtering tasks on either the request to a resource (a servlet or static content), or on the response from a resource, or both.</a:t>
            </a:r>
            <a:endParaRPr dirty="0"/>
          </a:p>
        </p:txBody>
      </p:sp>
    </p:spTree>
    <p:extLst>
      <p:ext uri="{BB962C8B-B14F-4D97-AF65-F5344CB8AC3E}">
        <p14:creationId xmlns:p14="http://schemas.microsoft.com/office/powerpoint/2010/main" val="356742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0654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597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333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78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0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613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42710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406686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31761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84131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31501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14675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49"/>
            <a:ext cx="6216614" cy="2974411"/>
          </a:xfrm>
          <a:prstGeom prst="rect">
            <a:avLst/>
          </a:prstGeom>
        </p:spPr>
        <p:txBody>
          <a:bodyPr spcFirstLastPara="1" wrap="square" lIns="91425" tIns="91425" rIns="91425" bIns="91425" anchor="ctr" anchorCtr="0">
            <a:noAutofit/>
          </a:bodyPr>
          <a:lstStyle/>
          <a:p>
            <a:pPr lvl="0"/>
            <a:r>
              <a:rPr lang="en" dirty="0"/>
              <a:t>JPA Project</a:t>
            </a:r>
            <a:r>
              <a:rPr lang="en" b="0" dirty="0"/>
              <a:t> </a:t>
            </a:r>
            <a:r>
              <a:rPr lang="en" sz="4400" b="0" dirty="0"/>
              <a:t>– Group 91</a:t>
            </a:r>
            <a:br>
              <a:rPr lang="en" dirty="0"/>
            </a:br>
            <a:r>
              <a:rPr lang="en" sz="3200" dirty="0">
                <a:solidFill>
                  <a:srgbClr val="FF9800"/>
                </a:solidFill>
              </a:rPr>
              <a:t>Data Bases 2</a:t>
            </a:r>
            <a:br>
              <a:rPr lang="en" sz="1600" dirty="0">
                <a:solidFill>
                  <a:schemeClr val="bg1"/>
                </a:solidFill>
              </a:rPr>
            </a:br>
            <a:br>
              <a:rPr lang="en" sz="900" dirty="0">
                <a:solidFill>
                  <a:schemeClr val="bg1"/>
                </a:solidFill>
              </a:rPr>
            </a:br>
            <a:br>
              <a:rPr lang="en" sz="900" dirty="0">
                <a:solidFill>
                  <a:schemeClr val="bg1"/>
                </a:solidFill>
              </a:rPr>
            </a:br>
            <a:r>
              <a:rPr lang="en" sz="1600" i="1" dirty="0">
                <a:solidFill>
                  <a:srgbClr val="FF9800"/>
                </a:solidFill>
              </a:rPr>
              <a:t>Students		</a:t>
            </a:r>
            <a:r>
              <a:rPr lang="en" sz="1400" i="1" dirty="0" err="1">
                <a:solidFill>
                  <a:srgbClr val="FF9800"/>
                </a:solidFill>
              </a:rPr>
              <a:t>Codice</a:t>
            </a:r>
            <a:r>
              <a:rPr lang="en" sz="1400" i="1" dirty="0">
                <a:solidFill>
                  <a:srgbClr val="FF9800"/>
                </a:solidFill>
              </a:rPr>
              <a:t> Persona</a:t>
            </a:r>
            <a:br>
              <a:rPr lang="en" sz="1600" dirty="0">
                <a:solidFill>
                  <a:schemeClr val="bg1"/>
                </a:solidFill>
              </a:rPr>
            </a:br>
            <a:r>
              <a:rPr lang="en" sz="1600" b="0" dirty="0">
                <a:solidFill>
                  <a:schemeClr val="bg1"/>
                </a:solidFill>
              </a:rPr>
              <a:t>Vincenzo Riccio 	</a:t>
            </a:r>
            <a:r>
              <a:rPr lang="en" sz="1600" b="0" i="1" dirty="0">
                <a:solidFill>
                  <a:schemeClr val="bg1"/>
                </a:solidFill>
              </a:rPr>
              <a:t>10804402</a:t>
            </a:r>
            <a:br>
              <a:rPr lang="en" sz="1600" b="0" dirty="0">
                <a:solidFill>
                  <a:schemeClr val="bg1"/>
                </a:solidFill>
              </a:rPr>
            </a:br>
            <a:r>
              <a:rPr lang="en" sz="1600" b="0" dirty="0">
                <a:solidFill>
                  <a:schemeClr val="bg1"/>
                </a:solidFill>
              </a:rPr>
              <a:t>Emanuele Triuzzi	</a:t>
            </a:r>
            <a:r>
              <a:rPr lang="en" sz="1600" b="0" i="1" dirty="0">
                <a:solidFill>
                  <a:schemeClr val="bg1"/>
                </a:solidFill>
              </a:rPr>
              <a:t>10794440</a:t>
            </a:r>
            <a:endParaRPr b="0" i="1" dirty="0"/>
          </a:p>
        </p:txBody>
      </p:sp>
      <p:sp>
        <p:nvSpPr>
          <p:cNvPr id="2" name="TextBox 1">
            <a:extLst>
              <a:ext uri="{FF2B5EF4-FFF2-40B4-BE49-F238E27FC236}">
                <a16:creationId xmlns:a16="http://schemas.microsoft.com/office/drawing/2014/main" id="{9909465D-1488-4C39-8B83-357BE2E00F46}"/>
              </a:ext>
            </a:extLst>
          </p:cNvPr>
          <p:cNvSpPr txBox="1"/>
          <p:nvPr/>
        </p:nvSpPr>
        <p:spPr>
          <a:xfrm>
            <a:off x="4127156" y="2916282"/>
            <a:ext cx="1591253" cy="830997"/>
          </a:xfrm>
          <a:prstGeom prst="rect">
            <a:avLst/>
          </a:prstGeom>
          <a:noFill/>
        </p:spPr>
        <p:txBody>
          <a:bodyPr wrap="square" rtlCol="0">
            <a:spAutoFit/>
          </a:bodyPr>
          <a:lstStyle/>
          <a:p>
            <a:pPr algn="r"/>
            <a:r>
              <a:rPr lang="en-GB" sz="1600" b="1" i="1" dirty="0">
                <a:solidFill>
                  <a:srgbClr val="FF9800"/>
                </a:solidFill>
                <a:latin typeface="Roboto Condensed"/>
                <a:ea typeface="Roboto Condensed"/>
                <a:sym typeface="Roboto Condensed"/>
              </a:rPr>
              <a:t>Professor</a:t>
            </a:r>
            <a:br>
              <a:rPr lang="en-GB" sz="1600" b="1" i="1" dirty="0">
                <a:solidFill>
                  <a:srgbClr val="FF9800"/>
                </a:solidFill>
                <a:latin typeface="Roboto Condensed"/>
                <a:ea typeface="Roboto Condensed"/>
                <a:sym typeface="Roboto Condensed"/>
              </a:rPr>
            </a:br>
            <a:r>
              <a:rPr lang="en-GB" sz="1600" dirty="0">
                <a:solidFill>
                  <a:schemeClr val="bg1"/>
                </a:solidFill>
                <a:latin typeface="Roboto Condensed"/>
                <a:ea typeface="Roboto Condensed"/>
                <a:sym typeface="Roboto Condensed"/>
              </a:rPr>
              <a:t>Piero Fraternali</a:t>
            </a:r>
            <a:br>
              <a:rPr lang="en-GB" sz="1600" b="1" dirty="0">
                <a:solidFill>
                  <a:schemeClr val="bg1"/>
                </a:solidFill>
                <a:latin typeface="Roboto Condensed"/>
                <a:ea typeface="Roboto Condensed"/>
                <a:sym typeface="Roboto Condensed"/>
              </a:rPr>
            </a:br>
            <a:r>
              <a:rPr lang="en-GB" sz="1600" i="1" dirty="0">
                <a:solidFill>
                  <a:srgbClr val="FF9800"/>
                </a:solidFill>
                <a:latin typeface="Roboto Condensed"/>
                <a:ea typeface="Roboto Condensed"/>
                <a:sym typeface="Roboto Condensed"/>
              </a:rPr>
              <a:t>A.Y. 2020-2021</a:t>
            </a:r>
          </a:p>
        </p:txBody>
      </p:sp>
      <p:pic>
        <p:nvPicPr>
          <p:cNvPr id="4" name="Picture 3" descr="Text&#10;&#10;Description automatically generated">
            <a:extLst>
              <a:ext uri="{FF2B5EF4-FFF2-40B4-BE49-F238E27FC236}">
                <a16:creationId xmlns:a16="http://schemas.microsoft.com/office/drawing/2014/main" id="{75E6EF5D-7901-4803-B72C-E0ACE94ABE70}"/>
              </a:ext>
            </a:extLst>
          </p:cNvPr>
          <p:cNvPicPr>
            <a:picLocks noChangeAspect="1"/>
          </p:cNvPicPr>
          <p:nvPr/>
        </p:nvPicPr>
        <p:blipFill>
          <a:blip r:embed="rId4"/>
          <a:stretch>
            <a:fillRect/>
          </a:stretch>
        </p:blipFill>
        <p:spPr>
          <a:xfrm>
            <a:off x="685800" y="4159868"/>
            <a:ext cx="2077504" cy="765795"/>
          </a:xfrm>
          <a:prstGeom prst="rect">
            <a:avLst/>
          </a:prstGeom>
        </p:spPr>
      </p:pic>
      <p:sp>
        <p:nvSpPr>
          <p:cNvPr id="7" name="TextBox 6">
            <a:extLst>
              <a:ext uri="{FF2B5EF4-FFF2-40B4-BE49-F238E27FC236}">
                <a16:creationId xmlns:a16="http://schemas.microsoft.com/office/drawing/2014/main" id="{FB03DB44-26B9-4A1D-8D1A-87A6F2CBA734}"/>
              </a:ext>
            </a:extLst>
          </p:cNvPr>
          <p:cNvSpPr txBox="1"/>
          <p:nvPr/>
        </p:nvSpPr>
        <p:spPr>
          <a:xfrm>
            <a:off x="7598254" y="4286177"/>
            <a:ext cx="1246312" cy="307777"/>
          </a:xfrm>
          <a:prstGeom prst="rect">
            <a:avLst/>
          </a:prstGeom>
          <a:noFill/>
        </p:spPr>
        <p:txBody>
          <a:bodyPr wrap="square">
            <a:spAutoFit/>
          </a:bodyPr>
          <a:lstStyle/>
          <a:p>
            <a:r>
              <a:rPr lang="en-GB" sz="1400" i="1" dirty="0">
                <a:solidFill>
                  <a:schemeClr val="bg1"/>
                </a:solidFill>
                <a:latin typeface="Roboto Condensed"/>
                <a:ea typeface="Roboto Condensed"/>
                <a:sym typeface="Roboto Condensed"/>
              </a:rPr>
              <a:t>20</a:t>
            </a:r>
            <a:r>
              <a:rPr lang="en-GB" sz="1400" i="1" baseline="30000" dirty="0">
                <a:solidFill>
                  <a:schemeClr val="bg1"/>
                </a:solidFill>
                <a:latin typeface="Roboto Condensed"/>
                <a:ea typeface="Roboto Condensed"/>
                <a:sym typeface="Roboto Condensed"/>
              </a:rPr>
              <a:t>th</a:t>
            </a:r>
            <a:r>
              <a:rPr lang="en-GB" sz="1400" i="1" dirty="0">
                <a:solidFill>
                  <a:schemeClr val="bg1"/>
                </a:solidFill>
                <a:latin typeface="Roboto Condensed"/>
                <a:ea typeface="Roboto Condensed"/>
                <a:sym typeface="Roboto Condensed"/>
              </a:rPr>
              <a:t> June, 2021</a:t>
            </a:r>
            <a:endParaRPr lang="en-GB" dirty="0">
              <a:solidFill>
                <a:schemeClr val="bg1"/>
              </a:solidFill>
            </a:endParaRPr>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10</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“Afterthought”</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Aftertought</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cancel a review for a product so each review can have different repented users.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necessary when a review of a product gets deleted</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Afterthought</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spTree>
    <p:extLst>
      <p:ext uri="{BB962C8B-B14F-4D97-AF65-F5344CB8AC3E}">
        <p14:creationId xmlns:p14="http://schemas.microsoft.com/office/powerpoint/2010/main" val="303140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5" name="Google Shape;1664;p47">
            <a:extLst>
              <a:ext uri="{FF2B5EF4-FFF2-40B4-BE49-F238E27FC236}">
                <a16:creationId xmlns:a16="http://schemas.microsoft.com/office/drawing/2014/main" id="{C9483605-D829-9C49-95B4-0C869C603B13}"/>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B0427223-EE45-D542-8CAA-C6D50F317723}"/>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0622648F-3E8E-9748-9510-30D0C6BCFE19}"/>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F079BC8D-7A33-3E41-AB85-791EF990173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FAAF99F4-2AD7-4D4F-84AF-ED4ACF50ED29}"/>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737EE818-D32B-554E-8EAA-35CE9895A692}"/>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70;p47">
              <a:extLst>
                <a:ext uri="{FF2B5EF4-FFF2-40B4-BE49-F238E27FC236}">
                  <a16:creationId xmlns:a16="http://schemas.microsoft.com/office/drawing/2014/main" id="{89E206F4-C688-F249-946F-8ED314255A6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2" name="Google Shape;193;p12">
            <a:extLst>
              <a:ext uri="{FF2B5EF4-FFF2-40B4-BE49-F238E27FC236}">
                <a16:creationId xmlns:a16="http://schemas.microsoft.com/office/drawing/2014/main" id="{BA91AD88-1B65-8340-A8C6-3854B977B238}"/>
              </a:ext>
            </a:extLst>
          </p:cNvPr>
          <p:cNvSpPr txBox="1">
            <a:spLocks/>
          </p:cNvSpPr>
          <p:nvPr/>
        </p:nvSpPr>
        <p:spPr>
          <a:xfrm>
            <a:off x="261206" y="1582089"/>
            <a:ext cx="8398800" cy="19793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FILTERS</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CheckAdminPrivileges</a:t>
            </a:r>
            <a:r>
              <a:rPr lang="en-GB" sz="1500" noProof="1"/>
              <a:t>: checks if the logged user (if any) is an admin.</a:t>
            </a:r>
            <a:br>
              <a:rPr lang="en-GB" sz="1500" noProof="1"/>
            </a:br>
            <a:r>
              <a:rPr lang="en-GB" sz="1500" noProof="1"/>
              <a:t>It applies to all the admin pages</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CheckUserPrivileges</a:t>
            </a:r>
            <a:r>
              <a:rPr lang="en-GB" sz="1500" noProof="1"/>
              <a:t>: checks if the logged user (if any) is a visitor (i.e., not an admin).</a:t>
            </a:r>
            <a:br>
              <a:rPr lang="en-GB" sz="1500" noProof="1"/>
            </a:br>
            <a:r>
              <a:rPr lang="en-GB" sz="1500" noProof="1"/>
              <a:t>It applies to all the user pages</a:t>
            </a:r>
          </a:p>
        </p:txBody>
      </p:sp>
    </p:spTree>
    <p:extLst>
      <p:ext uri="{BB962C8B-B14F-4D97-AF65-F5344CB8AC3E}">
        <p14:creationId xmlns:p14="http://schemas.microsoft.com/office/powerpoint/2010/main" val="61729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1" name="Google Shape;193;p12">
            <a:extLst>
              <a:ext uri="{FF2B5EF4-FFF2-40B4-BE49-F238E27FC236}">
                <a16:creationId xmlns:a16="http://schemas.microsoft.com/office/drawing/2014/main" id="{9F72B910-FC34-854A-8BE8-F831757E2EB3}"/>
              </a:ext>
            </a:extLst>
          </p:cNvPr>
          <p:cNvSpPr txBox="1">
            <a:spLocks noGrp="1"/>
          </p:cNvSpPr>
          <p:nvPr>
            <p:ph type="body" idx="1"/>
          </p:nvPr>
        </p:nvSpPr>
        <p:spPr>
          <a:xfrm>
            <a:off x="261205" y="1662328"/>
            <a:ext cx="8390447" cy="2229376"/>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SERVLETS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RegisterUser</a:t>
            </a:r>
            <a:r>
              <a:rPr lang="en-GB" sz="1500" noProof="1"/>
              <a:t>: register a new user if not already in the database.</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CheckLogin</a:t>
            </a:r>
            <a:r>
              <a:rPr lang="en-GB" sz="1500" noProof="1"/>
              <a:t>: validates the content of the login form. It checks the credentials; if the user is an admin redirects to his home page, otherwise, it checks if the account has been blocked and, if not, redirects to the user home page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Logout</a:t>
            </a:r>
            <a:r>
              <a:rPr lang="en-GB" sz="1500" noProof="1"/>
              <a:t>: logs out the current user and invalidates the session</a:t>
            </a:r>
            <a:endParaRPr lang="en-GB" sz="600" noProof="1">
              <a:latin typeface="Courier New" panose="02070309020205020404" pitchFamily="49" charset="0"/>
              <a:cs typeface="Courier New" panose="02070309020205020404" pitchFamily="49" charset="0"/>
            </a:endParaRPr>
          </a:p>
        </p:txBody>
      </p:sp>
      <p:grpSp>
        <p:nvGrpSpPr>
          <p:cNvPr id="25" name="Google Shape;1664;p47">
            <a:extLst>
              <a:ext uri="{FF2B5EF4-FFF2-40B4-BE49-F238E27FC236}">
                <a16:creationId xmlns:a16="http://schemas.microsoft.com/office/drawing/2014/main" id="{9F1222E5-6F5B-FF4D-9231-F25305400452}"/>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23F04D29-8176-9647-BD53-9A4068F5096B}"/>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35C9925D-9C84-FB47-A62E-480BF41532CF}"/>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569932C3-0F91-F34F-B349-9DF8CF3B21C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089D314E-63EB-C944-B882-5F6AAB9131A3}"/>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B935FDA7-9B4C-E442-B1CB-FCE87B026EC1}"/>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EBD9F8D4-2F70-8345-85C3-D55B3AA1405B}"/>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6444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261206" y="1468727"/>
            <a:ext cx="8198982" cy="3419866"/>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GoToUserHomePage</a:t>
            </a:r>
            <a:r>
              <a:rPr lang="en-GB" sz="1500" noProof="1"/>
              <a:t>: shows the home page of a visitor. It finds the product of the current day and the possible review made by the logged user</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GoToLeaderboardPage</a:t>
            </a:r>
            <a:r>
              <a:rPr lang="en-GB" sz="1500" noProof="1"/>
              <a:t>: shows the leaderboard page</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GoToNewReviewPage</a:t>
            </a:r>
            <a:r>
              <a:rPr lang="en-GB" sz="1500" noProof="1"/>
              <a:t>: shows the first page of the review creation process for the product of the current day. It also creates the stateful bean for the review creation process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GoToNewReview2ndPage</a:t>
            </a:r>
            <a:r>
              <a:rPr lang="en-GB" sz="1500" noProof="1"/>
              <a:t>: shows the second page of the review creation process for the product of the current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SaveReview</a:t>
            </a:r>
            <a:r>
              <a:rPr lang="en-GB" sz="1500" noProof="1"/>
              <a:t>: completes the review creation process by saving the review.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DeleteReview</a:t>
            </a:r>
            <a:r>
              <a:rPr lang="en-GB" sz="1500" noProof="1"/>
              <a:t>: deletes the review made by the logged user for</a:t>
            </a:r>
            <a:br>
              <a:rPr lang="en-GB" sz="1500" noProof="1"/>
            </a:br>
            <a:r>
              <a:rPr lang="en-GB" sz="1500" noProof="1"/>
              <a:t>the product of the current day</a:t>
            </a:r>
            <a:endParaRPr sz="1500" noProof="1"/>
          </a:p>
        </p:txBody>
      </p:sp>
      <p:grpSp>
        <p:nvGrpSpPr>
          <p:cNvPr id="26" name="Google Shape;1664;p47">
            <a:extLst>
              <a:ext uri="{FF2B5EF4-FFF2-40B4-BE49-F238E27FC236}">
                <a16:creationId xmlns:a16="http://schemas.microsoft.com/office/drawing/2014/main" id="{0D82F8BB-BCFB-D348-8A5F-2DF17B267405}"/>
              </a:ext>
            </a:extLst>
          </p:cNvPr>
          <p:cNvGrpSpPr/>
          <p:nvPr/>
        </p:nvGrpSpPr>
        <p:grpSpPr>
          <a:xfrm>
            <a:off x="185602" y="563052"/>
            <a:ext cx="445821" cy="425246"/>
            <a:chOff x="8338678" y="5506443"/>
            <a:chExt cx="720227" cy="686988"/>
          </a:xfrm>
        </p:grpSpPr>
        <p:sp>
          <p:nvSpPr>
            <p:cNvPr id="27" name="Google Shape;1665;p47">
              <a:extLst>
                <a:ext uri="{FF2B5EF4-FFF2-40B4-BE49-F238E27FC236}">
                  <a16:creationId xmlns:a16="http://schemas.microsoft.com/office/drawing/2014/main" id="{AB6022AE-322C-3144-8FD1-A9BB2ED187CA}"/>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6;p47">
              <a:extLst>
                <a:ext uri="{FF2B5EF4-FFF2-40B4-BE49-F238E27FC236}">
                  <a16:creationId xmlns:a16="http://schemas.microsoft.com/office/drawing/2014/main" id="{1FB180DC-4117-9A48-AEBA-EE8E8C59F453}"/>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7;p47">
              <a:extLst>
                <a:ext uri="{FF2B5EF4-FFF2-40B4-BE49-F238E27FC236}">
                  <a16:creationId xmlns:a16="http://schemas.microsoft.com/office/drawing/2014/main" id="{0DB7E4A9-9EE6-1D4A-BFB5-38539E3D4D7D}"/>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8;p47">
              <a:extLst>
                <a:ext uri="{FF2B5EF4-FFF2-40B4-BE49-F238E27FC236}">
                  <a16:creationId xmlns:a16="http://schemas.microsoft.com/office/drawing/2014/main" id="{52427346-27EB-D34D-942B-9F84787033FB}"/>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69;p47">
              <a:extLst>
                <a:ext uri="{FF2B5EF4-FFF2-40B4-BE49-F238E27FC236}">
                  <a16:creationId xmlns:a16="http://schemas.microsoft.com/office/drawing/2014/main" id="{500E89FC-9603-D04C-91E0-BEDE0CB561E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CBB07B93-5BF4-D14A-8E50-25A668B172FA}"/>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964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261206" y="1268537"/>
            <a:ext cx="8198982" cy="3768248"/>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GoToAdminHomePage</a:t>
            </a:r>
            <a:r>
              <a:rPr lang="en-GB" sz="1500" noProof="1"/>
              <a:t>: </a:t>
            </a:r>
            <a:r>
              <a:rPr lang="en-GB" sz="1600" dirty="0"/>
              <a:t>shows the home page of an administrator</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GoToCreationPage</a:t>
            </a:r>
            <a:r>
              <a:rPr lang="en-GB" sz="1500" noProof="1"/>
              <a:t>: shows the creation page for a product. It also creates the stateful bean for the product creation process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GoToInspectionPage</a:t>
            </a:r>
            <a:r>
              <a:rPr lang="en-GB" sz="1500" noProof="1"/>
              <a:t>: shows the inspection page for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GoToDeletionPage</a:t>
            </a:r>
            <a:r>
              <a:rPr lang="en-GB" sz="1500" noProof="1"/>
              <a:t>: shows the deletion page for erasing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CreateProduct</a:t>
            </a:r>
            <a:r>
              <a:rPr lang="en-GB" sz="1500" noProof="1"/>
              <a:t>: completes the product creation process by saving the product.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EraseQuestionnaire</a:t>
            </a:r>
            <a:r>
              <a:rPr lang="en-GB" sz="1500" noProof="1"/>
              <a:t>: erases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AddQuestionCreationPage</a:t>
            </a:r>
            <a:r>
              <a:rPr lang="en-GB" sz="1500" noProof="1"/>
              <a:t>: adds a new question to the product which is being added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RemoveQuestionCreationPage</a:t>
            </a:r>
            <a:r>
              <a:rPr lang="en-GB" sz="1500" noProof="1"/>
              <a:t>: removes one of the question previously </a:t>
            </a:r>
            <a:br>
              <a:rPr lang="en-GB" sz="1500" noProof="1"/>
            </a:br>
            <a:r>
              <a:rPr lang="en-GB" sz="1500" noProof="1"/>
              <a:t>inserted to the product which is being added</a:t>
            </a:r>
            <a:endParaRPr sz="1500" noProof="1"/>
          </a:p>
        </p:txBody>
      </p:sp>
      <p:grpSp>
        <p:nvGrpSpPr>
          <p:cNvPr id="33" name="Google Shape;1664;p47">
            <a:extLst>
              <a:ext uri="{FF2B5EF4-FFF2-40B4-BE49-F238E27FC236}">
                <a16:creationId xmlns:a16="http://schemas.microsoft.com/office/drawing/2014/main" id="{723D745C-F05F-B34A-B96D-58E6D601B521}"/>
              </a:ext>
            </a:extLst>
          </p:cNvPr>
          <p:cNvGrpSpPr/>
          <p:nvPr/>
        </p:nvGrpSpPr>
        <p:grpSpPr>
          <a:xfrm>
            <a:off x="185602" y="563052"/>
            <a:ext cx="445821" cy="425246"/>
            <a:chOff x="8338678" y="5506443"/>
            <a:chExt cx="720227" cy="686988"/>
          </a:xfrm>
        </p:grpSpPr>
        <p:sp>
          <p:nvSpPr>
            <p:cNvPr id="34" name="Google Shape;1665;p47">
              <a:extLst>
                <a:ext uri="{FF2B5EF4-FFF2-40B4-BE49-F238E27FC236}">
                  <a16:creationId xmlns:a16="http://schemas.microsoft.com/office/drawing/2014/main" id="{C053D3CE-59E7-C647-9C8C-17847CB181B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66;p47">
              <a:extLst>
                <a:ext uri="{FF2B5EF4-FFF2-40B4-BE49-F238E27FC236}">
                  <a16:creationId xmlns:a16="http://schemas.microsoft.com/office/drawing/2014/main" id="{0209E84E-EE25-7947-A4F6-13256112F6C2}"/>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67;p47">
              <a:extLst>
                <a:ext uri="{FF2B5EF4-FFF2-40B4-BE49-F238E27FC236}">
                  <a16:creationId xmlns:a16="http://schemas.microsoft.com/office/drawing/2014/main" id="{1B0DA3C7-5F81-3243-8478-57D908AE63CB}"/>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8;p47">
              <a:extLst>
                <a:ext uri="{FF2B5EF4-FFF2-40B4-BE49-F238E27FC236}">
                  <a16:creationId xmlns:a16="http://schemas.microsoft.com/office/drawing/2014/main" id="{CE3EEC2B-ABA2-2C40-92EC-08CB52F71FD5}"/>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9;p47">
              <a:extLst>
                <a:ext uri="{FF2B5EF4-FFF2-40B4-BE49-F238E27FC236}">
                  <a16:creationId xmlns:a16="http://schemas.microsoft.com/office/drawing/2014/main" id="{54A53789-47BA-C545-B146-3B9AEB61619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70;p47">
              <a:extLst>
                <a:ext uri="{FF2B5EF4-FFF2-40B4-BE49-F238E27FC236}">
                  <a16:creationId xmlns:a16="http://schemas.microsoft.com/office/drawing/2014/main" id="{CF78827D-1A18-914D-801A-7AFDD45E75C5}"/>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0721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Views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312056" y="1468727"/>
            <a:ext cx="8148131" cy="2743829"/>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400" b="1" noProof="1">
                <a:solidFill>
                  <a:srgbClr val="FF9800"/>
                </a:solidFill>
                <a:latin typeface="Roboto Condensed" panose="02000000000000000000" pitchFamily="2" charset="0"/>
                <a:ea typeface="Roboto Condensed" panose="02000000000000000000" pitchFamily="2" charset="0"/>
                <a:cs typeface="Arial"/>
              </a:rPr>
              <a:t>USER</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home.html</a:t>
            </a:r>
            <a:r>
              <a:rPr lang="en-GB" sz="1500" noProof="1"/>
              <a:t>: the home page of a visitor. If available, it includes the product of the day and reviews by other users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leaderboard.html</a:t>
            </a:r>
            <a:r>
              <a:rPr lang="en-GB" sz="1500" noProof="1"/>
              <a:t>: the leaderboard page. It shows the name and the points of who filled the questionnaire of the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review.html</a:t>
            </a:r>
            <a:r>
              <a:rPr lang="en-GB" sz="1500" noProof="1"/>
              <a:t>: the page containing the forms for making a review</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savedReview.html</a:t>
            </a:r>
            <a:r>
              <a:rPr lang="en-GB" sz="1500" noProof="1"/>
              <a:t>: the greeting page shown after a review is submitted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blockedUser.html</a:t>
            </a:r>
            <a:r>
              <a:rPr lang="en-GB" sz="1500" noProof="1"/>
              <a:t>: the page shown when a user is blocked after using an offensive word</a:t>
            </a:r>
          </a:p>
        </p:txBody>
      </p:sp>
      <p:grpSp>
        <p:nvGrpSpPr>
          <p:cNvPr id="5" name="Google Shape;1014;p46">
            <a:extLst>
              <a:ext uri="{FF2B5EF4-FFF2-40B4-BE49-F238E27FC236}">
                <a16:creationId xmlns:a16="http://schemas.microsoft.com/office/drawing/2014/main" id="{DE68068E-4C93-F449-A09B-D351B6E4A2B5}"/>
              </a:ext>
            </a:extLst>
          </p:cNvPr>
          <p:cNvGrpSpPr/>
          <p:nvPr/>
        </p:nvGrpSpPr>
        <p:grpSpPr>
          <a:xfrm>
            <a:off x="222577" y="599765"/>
            <a:ext cx="349624" cy="331179"/>
            <a:chOff x="2583100" y="2973775"/>
            <a:chExt cx="461550" cy="437200"/>
          </a:xfrm>
        </p:grpSpPr>
        <p:sp>
          <p:nvSpPr>
            <p:cNvPr id="6" name="Google Shape;1015;p46">
              <a:extLst>
                <a:ext uri="{FF2B5EF4-FFF2-40B4-BE49-F238E27FC236}">
                  <a16:creationId xmlns:a16="http://schemas.microsoft.com/office/drawing/2014/main" id="{2ACFC782-89FC-E646-ADF4-0B8F2087B233}"/>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6;p46">
              <a:extLst>
                <a:ext uri="{FF2B5EF4-FFF2-40B4-BE49-F238E27FC236}">
                  <a16:creationId xmlns:a16="http://schemas.microsoft.com/office/drawing/2014/main" id="{CBE2BD69-2381-244F-80DD-BA52FDEC00FF}"/>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113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 dirty="0"/>
              <a:t>Views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312056" y="1268537"/>
            <a:ext cx="8148131" cy="2944019"/>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400" b="1" noProof="1">
                <a:solidFill>
                  <a:srgbClr val="FF9800"/>
                </a:solidFill>
                <a:latin typeface="Roboto Condensed" panose="02000000000000000000" pitchFamily="2" charset="0"/>
                <a:ea typeface="Roboto Condensed" panose="02000000000000000000" pitchFamily="2" charset="0"/>
                <a:cs typeface="Arial"/>
              </a:rPr>
              <a:t>ADMIN</a:t>
            </a:r>
            <a:endParaRPr lang="en-GB" sz="1500" noProof="1">
              <a:latin typeface="Roboto Mono" pitchFamily="49" charset="0"/>
              <a:ea typeface="Roboto Mono"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adminHome.html</a:t>
            </a:r>
            <a:r>
              <a:rPr lang="en-GB" sz="1500" noProof="1"/>
              <a:t>: </a:t>
            </a:r>
            <a:r>
              <a:rPr lang="en-GB" sz="1600" dirty="0"/>
              <a:t>the home page of an administrator. It contains the product of the day and the links for the creation, the inspection and the deletion pages.</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creationPage.html</a:t>
            </a:r>
            <a:r>
              <a:rPr lang="en-GB" sz="1500" noProof="1"/>
              <a:t>: the creation page for a product. It includes the form for creating the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inspectionPage.html</a:t>
            </a:r>
            <a:r>
              <a:rPr lang="en-GB" sz="1500" noProof="1"/>
              <a:t>: the inspection page for a past product. It allows to inspect the reviews of a past date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deletionPage.html</a:t>
            </a:r>
            <a:r>
              <a:rPr lang="en-GB" sz="1500" noProof="1"/>
              <a:t>: the deletion page for erasing the questionnaire data of a past product</a:t>
            </a:r>
          </a:p>
        </p:txBody>
      </p:sp>
      <p:grpSp>
        <p:nvGrpSpPr>
          <p:cNvPr id="26" name="Google Shape;1014;p46">
            <a:extLst>
              <a:ext uri="{FF2B5EF4-FFF2-40B4-BE49-F238E27FC236}">
                <a16:creationId xmlns:a16="http://schemas.microsoft.com/office/drawing/2014/main" id="{36B0FC23-0F8A-D945-9326-369654E1FE14}"/>
              </a:ext>
            </a:extLst>
          </p:cNvPr>
          <p:cNvGrpSpPr/>
          <p:nvPr/>
        </p:nvGrpSpPr>
        <p:grpSpPr>
          <a:xfrm>
            <a:off x="222577" y="599765"/>
            <a:ext cx="349624" cy="331179"/>
            <a:chOff x="2583100" y="2973775"/>
            <a:chExt cx="461550" cy="437200"/>
          </a:xfrm>
        </p:grpSpPr>
        <p:sp>
          <p:nvSpPr>
            <p:cNvPr id="27" name="Google Shape;1015;p46">
              <a:extLst>
                <a:ext uri="{FF2B5EF4-FFF2-40B4-BE49-F238E27FC236}">
                  <a16:creationId xmlns:a16="http://schemas.microsoft.com/office/drawing/2014/main" id="{18A24707-8497-9746-82E8-F4378AE7771B}"/>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6;p46">
              <a:extLst>
                <a:ext uri="{FF2B5EF4-FFF2-40B4-BE49-F238E27FC236}">
                  <a16:creationId xmlns:a16="http://schemas.microsoft.com/office/drawing/2014/main" id="{B14D1393-5971-CC4D-8390-B80EEBE46938}"/>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39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Entity Relationship</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Immagine 24">
            <a:extLst>
              <a:ext uri="{FF2B5EF4-FFF2-40B4-BE49-F238E27FC236}">
                <a16:creationId xmlns:a16="http://schemas.microsoft.com/office/drawing/2014/main" id="{6603AC01-09C6-544D-9CED-D8A0D7CAAA9C}"/>
              </a:ext>
            </a:extLst>
          </p:cNvPr>
          <p:cNvPicPr>
            <a:picLocks noChangeAspect="1"/>
          </p:cNvPicPr>
          <p:nvPr/>
        </p:nvPicPr>
        <p:blipFill>
          <a:blip r:embed="rId3"/>
          <a:stretch>
            <a:fillRect/>
          </a:stretch>
        </p:blipFill>
        <p:spPr>
          <a:xfrm>
            <a:off x="380969" y="1140688"/>
            <a:ext cx="6823139" cy="40626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Relational Model</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roup 53">
            <a:extLst>
              <a:ext uri="{FF2B5EF4-FFF2-40B4-BE49-F238E27FC236}">
                <a16:creationId xmlns:a16="http://schemas.microsoft.com/office/drawing/2014/main" id="{B94788A4-8C48-B244-84F2-419BE52DAD9E}"/>
              </a:ext>
            </a:extLst>
          </p:cNvPr>
          <p:cNvGrpSpPr/>
          <p:nvPr/>
        </p:nvGrpSpPr>
        <p:grpSpPr>
          <a:xfrm>
            <a:off x="273216" y="1513913"/>
            <a:ext cx="8377803" cy="3425707"/>
            <a:chOff x="273216" y="1513913"/>
            <a:chExt cx="8377803" cy="3425707"/>
          </a:xfrm>
        </p:grpSpPr>
        <p:sp>
          <p:nvSpPr>
            <p:cNvPr id="26" name="Content Placeholder 2">
              <a:extLst>
                <a:ext uri="{FF2B5EF4-FFF2-40B4-BE49-F238E27FC236}">
                  <a16:creationId xmlns:a16="http://schemas.microsoft.com/office/drawing/2014/main" id="{F3F8F3F3-FFFC-1B4B-B6B6-13DF108ADE06}"/>
                </a:ext>
              </a:extLst>
            </p:cNvPr>
            <p:cNvSpPr txBox="1">
              <a:spLocks/>
            </p:cNvSpPr>
            <p:nvPr/>
          </p:nvSpPr>
          <p:spPr>
            <a:xfrm>
              <a:off x="273216" y="1513913"/>
              <a:ext cx="8377803" cy="3425707"/>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buFont typeface="Roboto Condensed Light"/>
                <a:buNone/>
              </a:pPr>
              <a:r>
                <a:rPr lang="en-GB" sz="1200" b="1" dirty="0">
                  <a:latin typeface="Roboto Mono Light" pitchFamily="49" charset="0"/>
                  <a:ea typeface="Roboto Mono Light" pitchFamily="49" charset="0"/>
                </a:rPr>
                <a:t> access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at)			</a:t>
              </a:r>
              <a:r>
                <a:rPr lang="en-GB" sz="1200" b="1" dirty="0" err="1">
                  <a:solidFill>
                    <a:prstClr val="black"/>
                  </a:solidFill>
                  <a:latin typeface="Roboto Mono Light" pitchFamily="49" charset="0"/>
                  <a:ea typeface="Roboto Mono Light" pitchFamily="49" charset="0"/>
                </a:rPr>
                <a:t>offensive_words</a:t>
              </a:r>
              <a:r>
                <a:rPr lang="en-GB" sz="1200" dirty="0">
                  <a:solidFill>
                    <a:prstClr val="black"/>
                  </a:solidFill>
                  <a:latin typeface="Roboto Mono Light" pitchFamily="49" charset="0"/>
                  <a:ea typeface="Roboto Mono Light" pitchFamily="49" charset="0"/>
                </a:rPr>
                <a:t>(</a:t>
              </a:r>
              <a:r>
                <a:rPr lang="en-GB" sz="1200" u="sng" dirty="0">
                  <a:solidFill>
                    <a:prstClr val="black"/>
                  </a:solidFill>
                  <a:latin typeface="Roboto Mono Light" pitchFamily="49" charset="0"/>
                  <a:ea typeface="Roboto Mono Light" pitchFamily="49" charset="0"/>
                </a:rPr>
                <a:t>word</a:t>
              </a:r>
              <a:r>
                <a:rPr lang="en-GB" sz="1200" dirty="0">
                  <a:solidFill>
                    <a:prstClr val="black"/>
                  </a:solidFill>
                  <a:latin typeface="Roboto Mono Light" pitchFamily="49" charset="0"/>
                  <a:ea typeface="Roboto Mono Light" pitchFamily="49" charset="0"/>
                </a:rPr>
                <a:t>)</a:t>
              </a:r>
              <a:endParaRPr lang="en-GB" sz="1200" dirty="0">
                <a:latin typeface="Roboto Mono Light" pitchFamily="49" charset="0"/>
                <a:ea typeface="Roboto Mono Light" pitchFamily="49" charset="0"/>
              </a:endParaRP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username, password, email, </a:t>
              </a:r>
              <a:r>
                <a:rPr lang="en-GB" sz="1200" dirty="0" err="1">
                  <a:latin typeface="Roboto Mono Light" pitchFamily="49" charset="0"/>
                  <a:ea typeface="Roboto Mono Light" pitchFamily="49" charset="0"/>
                </a:rPr>
                <a:t>isAdmin</a:t>
              </a:r>
              <a:r>
                <a:rPr lang="en-GB" sz="1200" dirty="0">
                  <a:latin typeface="Roboto Mono Light" pitchFamily="49" charset="0"/>
                  <a:ea typeface="Roboto Mono Light" pitchFamily="49" charset="0"/>
                </a:rPr>
                <a:t>, </a:t>
              </a:r>
              <a:r>
                <a:rPr lang="en-GB" sz="1200" dirty="0" err="1">
                  <a:latin typeface="Roboto Mono Light" pitchFamily="49" charset="0"/>
                  <a:ea typeface="Roboto Mono Light" pitchFamily="49" charset="0"/>
                </a:rPr>
                <a:t>isBlocked</a:t>
              </a:r>
              <a:r>
                <a:rPr lang="en-GB" sz="1200" dirty="0">
                  <a:latin typeface="Roboto Mono Light" pitchFamily="49" charset="0"/>
                  <a:ea typeface="Roboto Mono Light" pitchFamily="49" charset="0"/>
                </a:rPr>
                <a:t>, points)</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deleted_reviews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user_id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product_id</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review</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age, sex, level, points,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name, date, image)</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mquestion</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text,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manswer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review</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question</a:t>
              </a:r>
              <a:r>
                <a:rPr lang="en-GB" sz="1200" dirty="0">
                  <a:latin typeface="Roboto Mono Light" pitchFamily="49" charset="0"/>
                  <a:ea typeface="Roboto Mono Light" pitchFamily="49" charset="0"/>
                </a:rPr>
                <a:t>, text)</a:t>
              </a:r>
            </a:p>
          </p:txBody>
        </p:sp>
        <p:cxnSp>
          <p:nvCxnSpPr>
            <p:cNvPr id="25" name="Connettore 2 13">
              <a:extLst>
                <a:ext uri="{FF2B5EF4-FFF2-40B4-BE49-F238E27FC236}">
                  <a16:creationId xmlns:a16="http://schemas.microsoft.com/office/drawing/2014/main" id="{35447CC9-0AB1-C44D-8488-B27A4313AE74}"/>
                </a:ext>
              </a:extLst>
            </p:cNvPr>
            <p:cNvCxnSpPr>
              <a:cxnSpLocks/>
            </p:cNvCxnSpPr>
            <p:nvPr/>
          </p:nvCxnSpPr>
          <p:spPr>
            <a:xfrm>
              <a:off x="1647246" y="1940472"/>
              <a:ext cx="0" cy="2461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ttore 2 13">
              <a:extLst>
                <a:ext uri="{FF2B5EF4-FFF2-40B4-BE49-F238E27FC236}">
                  <a16:creationId xmlns:a16="http://schemas.microsoft.com/office/drawing/2014/main" id="{4ADC1484-7DB1-C94D-BB5A-A68225270E8A}"/>
                </a:ext>
              </a:extLst>
            </p:cNvPr>
            <p:cNvCxnSpPr>
              <a:cxnSpLocks/>
            </p:cNvCxnSpPr>
            <p:nvPr/>
          </p:nvCxnSpPr>
          <p:spPr>
            <a:xfrm flipH="1" flipV="1">
              <a:off x="1844703" y="2420373"/>
              <a:ext cx="2727298" cy="24331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onnettore 2 13">
              <a:extLst>
                <a:ext uri="{FF2B5EF4-FFF2-40B4-BE49-F238E27FC236}">
                  <a16:creationId xmlns:a16="http://schemas.microsoft.com/office/drawing/2014/main" id="{389B0547-8636-0142-88D2-3784E747DD6B}"/>
                </a:ext>
              </a:extLst>
            </p:cNvPr>
            <p:cNvCxnSpPr>
              <a:cxnSpLocks/>
            </p:cNvCxnSpPr>
            <p:nvPr/>
          </p:nvCxnSpPr>
          <p:spPr>
            <a:xfrm flipV="1">
              <a:off x="1647246" y="2420373"/>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onnettore 2 13">
              <a:extLst>
                <a:ext uri="{FF2B5EF4-FFF2-40B4-BE49-F238E27FC236}">
                  <a16:creationId xmlns:a16="http://schemas.microsoft.com/office/drawing/2014/main" id="{7E40C97E-BA05-F441-A0E5-01231C1B86BE}"/>
                </a:ext>
              </a:extLst>
            </p:cNvPr>
            <p:cNvCxnSpPr>
              <a:cxnSpLocks/>
            </p:cNvCxnSpPr>
            <p:nvPr/>
          </p:nvCxnSpPr>
          <p:spPr>
            <a:xfrm>
              <a:off x="5679882" y="2881412"/>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onnettore 2 13">
              <a:extLst>
                <a:ext uri="{FF2B5EF4-FFF2-40B4-BE49-F238E27FC236}">
                  <a16:creationId xmlns:a16="http://schemas.microsoft.com/office/drawing/2014/main" id="{4E11DA03-4DC2-2645-AE98-D24E9DC17B60}"/>
                </a:ext>
              </a:extLst>
            </p:cNvPr>
            <p:cNvCxnSpPr>
              <a:cxnSpLocks/>
            </p:cNvCxnSpPr>
            <p:nvPr/>
          </p:nvCxnSpPr>
          <p:spPr>
            <a:xfrm flipV="1">
              <a:off x="3443955" y="4341413"/>
              <a:ext cx="127506" cy="287136"/>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ttore 2 13">
              <a:extLst>
                <a:ext uri="{FF2B5EF4-FFF2-40B4-BE49-F238E27FC236}">
                  <a16:creationId xmlns:a16="http://schemas.microsoft.com/office/drawing/2014/main" id="{8702CB7F-8C39-2546-9E37-EFAE07E632CE}"/>
                </a:ext>
              </a:extLst>
            </p:cNvPr>
            <p:cNvCxnSpPr>
              <a:cxnSpLocks/>
            </p:cNvCxnSpPr>
            <p:nvPr/>
          </p:nvCxnSpPr>
          <p:spPr>
            <a:xfrm flipH="1" flipV="1">
              <a:off x="1224502" y="3403675"/>
              <a:ext cx="1390511" cy="122487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ttore 2 13">
              <a:extLst>
                <a:ext uri="{FF2B5EF4-FFF2-40B4-BE49-F238E27FC236}">
                  <a16:creationId xmlns:a16="http://schemas.microsoft.com/office/drawing/2014/main" id="{F3E43D9F-9A8D-7C46-AA26-C4487FDAF5AA}"/>
                </a:ext>
              </a:extLst>
            </p:cNvPr>
            <p:cNvCxnSpPr>
              <a:cxnSpLocks/>
            </p:cNvCxnSpPr>
            <p:nvPr/>
          </p:nvCxnSpPr>
          <p:spPr>
            <a:xfrm>
              <a:off x="4631803" y="3372438"/>
              <a:ext cx="992337" cy="258511"/>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30" name="Connettore 2 13">
            <a:extLst>
              <a:ext uri="{FF2B5EF4-FFF2-40B4-BE49-F238E27FC236}">
                <a16:creationId xmlns:a16="http://schemas.microsoft.com/office/drawing/2014/main" id="{21C9CC2C-92DB-D04D-B5F1-B98588AA8565}"/>
              </a:ext>
            </a:extLst>
          </p:cNvPr>
          <p:cNvCxnSpPr>
            <a:cxnSpLocks/>
          </p:cNvCxnSpPr>
          <p:nvPr/>
        </p:nvCxnSpPr>
        <p:spPr>
          <a:xfrm flipV="1">
            <a:off x="4794191" y="3861936"/>
            <a:ext cx="829949" cy="240045"/>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0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4</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01600"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“Filling”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Filling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fill more reviews (for different products) and each review is filled by a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is necessary in order to access the list of reviews filled by the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mapped for simplicity</a:t>
            </a: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573439" y="123025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Filling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99513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5</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“P-Q”</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Product-Question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variable number of mandatory questions, and each question is about a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questions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Question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P-Q</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4212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6</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“Giving”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923877"/>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Giving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mandatory question have a number of answers based on the number of reviews (and so answers to the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question</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Giving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165102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7</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000" dirty="0">
                <a:solidFill>
                  <a:schemeClr val="bg1"/>
                </a:solidFill>
              </a:rPr>
              <a:t>Relationship: “Mand composition”</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Mandatory composition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review is composed by answers to mandatory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MAnswer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to the questions about the product the review is about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073207" y="1230257"/>
            <a:ext cx="1586607"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Mand composition</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35959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8</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“Survey”</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Survey</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various number of reviews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Survey</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85442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9</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“User access”</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User access</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access the application more times, each access is referred to one and only one user.</a:t>
            </a:r>
          </a:p>
          <a:p>
            <a:endParaRPr lang="en-IT" sz="1200"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Access</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manage users’ accesses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Access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Access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User access</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282814942"/>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14753</TotalTime>
  <Words>1914</Words>
  <Application>Microsoft Macintosh PowerPoint</Application>
  <PresentationFormat>On-screen Show (16:9)</PresentationFormat>
  <Paragraphs>253</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Roboto Mono</vt:lpstr>
      <vt:lpstr>Roboto Mono Light</vt:lpstr>
      <vt:lpstr>Courier New</vt:lpstr>
      <vt:lpstr>Roboto Condensed Light</vt:lpstr>
      <vt:lpstr>Arvo</vt:lpstr>
      <vt:lpstr>Roboto Condensed</vt:lpstr>
      <vt:lpstr>Calibri</vt:lpstr>
      <vt:lpstr>Salerio template</vt:lpstr>
      <vt:lpstr>JPA Project – Group 91 Data Bases 2   Students  Codice Persona Vincenzo Riccio  10804402 Emanuele Triuzzi 10794440</vt:lpstr>
      <vt:lpstr>Entity Relationship</vt:lpstr>
      <vt:lpstr>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 Client side: login and permissions</vt:lpstr>
      <vt:lpstr>Components – Client side: login and permissions</vt:lpstr>
      <vt:lpstr>Components – Client side: user</vt:lpstr>
      <vt:lpstr>Components – Client side: administrator</vt:lpstr>
      <vt:lpstr>Views</vt:lpstr>
      <vt:lpstr>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Project – Group 91 Data Bases 2   Students  Codice persona Vincenzo Riccio  10804402 Emanuele Triuzzi 10794440</dc:title>
  <cp:lastModifiedBy>Emanuele Triuzzi</cp:lastModifiedBy>
  <cp:revision>30</cp:revision>
  <dcterms:modified xsi:type="dcterms:W3CDTF">2021-07-25T20:35:16Z</dcterms:modified>
</cp:coreProperties>
</file>