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8"/>
  </p:notesMasterIdLst>
  <p:sldIdLst>
    <p:sldId id="295" r:id="rId2"/>
    <p:sldId id="261" r:id="rId3"/>
    <p:sldId id="296" r:id="rId4"/>
    <p:sldId id="376" r:id="rId5"/>
    <p:sldId id="378" r:id="rId6"/>
    <p:sldId id="380" r:id="rId7"/>
    <p:sldId id="382" r:id="rId8"/>
    <p:sldId id="381" r:id="rId9"/>
    <p:sldId id="379" r:id="rId10"/>
    <p:sldId id="377" r:id="rId11"/>
    <p:sldId id="298" r:id="rId12"/>
    <p:sldId id="300" r:id="rId13"/>
    <p:sldId id="299" r:id="rId14"/>
    <p:sldId id="301" r:id="rId15"/>
    <p:sldId id="302" r:id="rId16"/>
    <p:sldId id="303" r:id="rId17"/>
  </p:sldIdLst>
  <p:sldSz cx="9144000" cy="5143500" type="screen16x9"/>
  <p:notesSz cx="6858000" cy="9144000"/>
  <p:embeddedFontLst>
    <p:embeddedFont>
      <p:font typeface="Arvo" panose="02000000000000000000" pitchFamily="2" charset="77"/>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Roboto Condensed" panose="02000000000000000000" pitchFamily="2" charset="0"/>
      <p:regular r:id="rId27"/>
      <p:bold r:id="rId28"/>
      <p:italic r:id="rId29"/>
      <p:boldItalic r:id="rId30"/>
    </p:embeddedFont>
    <p:embeddedFont>
      <p:font typeface="Roboto Condensed Light" panose="02000000000000000000" pitchFamily="2" charset="0"/>
      <p:regular r:id="rId31"/>
      <p:bold r:id="rId32"/>
      <p:italic r:id="rId33"/>
      <p:boldItalic r:id="rId34"/>
    </p:embeddedFont>
    <p:embeddedFont>
      <p:font typeface="Roboto Mono" pitchFamily="49" charset="0"/>
      <p:regular r:id="rId35"/>
      <p:bold r:id="rId36"/>
      <p:italic r:id="rId37"/>
    </p:embeddedFont>
    <p:embeddedFont>
      <p:font typeface="Roboto Mono Light" pitchFamily="49"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800"/>
    <a:srgbClr val="3F52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0756"/>
  </p:normalViewPr>
  <p:slideViewPr>
    <p:cSldViewPr snapToGrid="0" snapToObjects="1">
      <p:cViewPr varScale="1">
        <p:scale>
          <a:sx n="181" d="100"/>
          <a:sy n="181" d="100"/>
        </p:scale>
        <p:origin x="1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219189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742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0654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5970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9333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782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002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613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2427104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4066869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3317612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841316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131501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t>User </a:t>
            </a:r>
            <a:r>
              <a:rPr lang="en-GB" dirty="0">
                <a:sym typeface="Wingdings" panose="05000000000000000000" pitchFamily="2" charset="2"/>
              </a:rPr>
              <a:t> Review @</a:t>
            </a:r>
            <a:r>
              <a:rPr lang="en-GB" dirty="0" err="1">
                <a:sym typeface="Wingdings" panose="05000000000000000000" pitchFamily="2" charset="2"/>
              </a:rPr>
              <a:t>OneToMany</a:t>
            </a:r>
            <a:r>
              <a:rPr lang="en-GB" dirty="0">
                <a:sym typeface="Wingdings" panose="05000000000000000000" pitchFamily="2" charset="2"/>
              </a:rPr>
              <a:t> is necessary to get the Reviews of the logged in user</a:t>
            </a:r>
          </a:p>
          <a:p>
            <a:r>
              <a:rPr lang="en-GB" dirty="0">
                <a:sym typeface="Wingdings" panose="05000000000000000000" pitchFamily="2" charset="2"/>
              </a:rPr>
              <a:t>Review User @</a:t>
            </a:r>
            <a:r>
              <a:rPr lang="en-GB" dirty="0" err="1">
                <a:sym typeface="Wingdings" panose="05000000000000000000" pitchFamily="2" charset="2"/>
              </a:rPr>
              <a:t>ManyToOne</a:t>
            </a:r>
            <a:r>
              <a:rPr lang="en-GB" dirty="0">
                <a:sym typeface="Wingdings" panose="05000000000000000000" pitchFamily="2" charset="2"/>
              </a:rPr>
              <a:t> is not requested by the specifications (reviewer always known after login)</a:t>
            </a:r>
          </a:p>
          <a:p>
            <a:r>
              <a:rPr lang="en-GB" dirty="0">
                <a:sym typeface="Wingdings" panose="05000000000000000000" pitchFamily="2" charset="2"/>
              </a:rPr>
              <a:t>Unidirectional 1:N  Two solutions:</a:t>
            </a:r>
          </a:p>
          <a:p>
            <a:pPr lvl="1"/>
            <a:r>
              <a:rPr lang="en-GB" dirty="0">
                <a:solidFill>
                  <a:srgbClr val="00B050"/>
                </a:solidFill>
                <a:sym typeface="Wingdings" panose="05000000000000000000" pitchFamily="2" charset="2"/>
              </a:rPr>
              <a:t>Mapping the relationship as if it were bidirectional and use only the needed side</a:t>
            </a:r>
          </a:p>
          <a:p>
            <a:pPr lvl="1"/>
            <a:r>
              <a:rPr lang="en-GB" dirty="0">
                <a:sym typeface="Wingdings" panose="05000000000000000000" pitchFamily="2" charset="2"/>
              </a:rPr>
              <a:t>Do not map the @</a:t>
            </a:r>
            <a:r>
              <a:rPr lang="en-GB" dirty="0" err="1">
                <a:sym typeface="Wingdings" panose="05000000000000000000" pitchFamily="2" charset="2"/>
              </a:rPr>
              <a:t>ToMany</a:t>
            </a:r>
            <a:r>
              <a:rPr lang="en-GB" dirty="0">
                <a:sym typeface="Wingdings" panose="05000000000000000000" pitchFamily="2" charset="2"/>
              </a:rPr>
              <a:t> side of the relationship as a collection data member and use (named) JPQL queries to retrieve the correlated objects when needed</a:t>
            </a:r>
            <a:endParaRPr lang="en-GB" dirty="0"/>
          </a:p>
        </p:txBody>
      </p:sp>
    </p:spTree>
    <p:extLst>
      <p:ext uri="{BB962C8B-B14F-4D97-AF65-F5344CB8AC3E}">
        <p14:creationId xmlns:p14="http://schemas.microsoft.com/office/powerpoint/2010/main" val="314675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49"/>
            <a:ext cx="6216614" cy="2974411"/>
          </a:xfrm>
          <a:prstGeom prst="rect">
            <a:avLst/>
          </a:prstGeom>
        </p:spPr>
        <p:txBody>
          <a:bodyPr spcFirstLastPara="1" wrap="square" lIns="91425" tIns="91425" rIns="91425" bIns="91425" anchor="ctr" anchorCtr="0">
            <a:noAutofit/>
          </a:bodyPr>
          <a:lstStyle/>
          <a:p>
            <a:pPr lvl="0"/>
            <a:r>
              <a:rPr lang="en" dirty="0"/>
              <a:t>JPA Project</a:t>
            </a:r>
            <a:r>
              <a:rPr lang="en" b="0" dirty="0"/>
              <a:t> </a:t>
            </a:r>
            <a:r>
              <a:rPr lang="en" sz="4400" b="0" dirty="0"/>
              <a:t>– Group 91</a:t>
            </a:r>
            <a:br>
              <a:rPr lang="en" dirty="0"/>
            </a:br>
            <a:r>
              <a:rPr lang="en" sz="3200" dirty="0">
                <a:solidFill>
                  <a:srgbClr val="FF9800"/>
                </a:solidFill>
              </a:rPr>
              <a:t>Data Bases 2</a:t>
            </a:r>
            <a:br>
              <a:rPr lang="en" sz="1600" dirty="0">
                <a:solidFill>
                  <a:schemeClr val="bg1"/>
                </a:solidFill>
              </a:rPr>
            </a:br>
            <a:br>
              <a:rPr lang="en" sz="900" dirty="0">
                <a:solidFill>
                  <a:schemeClr val="bg1"/>
                </a:solidFill>
              </a:rPr>
            </a:br>
            <a:br>
              <a:rPr lang="en" sz="900" dirty="0">
                <a:solidFill>
                  <a:schemeClr val="bg1"/>
                </a:solidFill>
              </a:rPr>
            </a:br>
            <a:r>
              <a:rPr lang="en" sz="1600" i="1" dirty="0">
                <a:solidFill>
                  <a:srgbClr val="FF9800"/>
                </a:solidFill>
              </a:rPr>
              <a:t>Students		</a:t>
            </a:r>
            <a:r>
              <a:rPr lang="en" sz="1400" i="1" dirty="0" err="1">
                <a:solidFill>
                  <a:srgbClr val="FF9800"/>
                </a:solidFill>
              </a:rPr>
              <a:t>Codice</a:t>
            </a:r>
            <a:r>
              <a:rPr lang="en" sz="1400" i="1" dirty="0">
                <a:solidFill>
                  <a:srgbClr val="FF9800"/>
                </a:solidFill>
              </a:rPr>
              <a:t> Persona</a:t>
            </a:r>
            <a:br>
              <a:rPr lang="en" sz="1600" dirty="0">
                <a:solidFill>
                  <a:schemeClr val="bg1"/>
                </a:solidFill>
              </a:rPr>
            </a:br>
            <a:r>
              <a:rPr lang="en" sz="1600" b="0" dirty="0">
                <a:solidFill>
                  <a:schemeClr val="bg1"/>
                </a:solidFill>
              </a:rPr>
              <a:t>Vincenzo Riccio 	</a:t>
            </a:r>
            <a:r>
              <a:rPr lang="en" sz="1600" b="0" i="1" dirty="0">
                <a:solidFill>
                  <a:schemeClr val="bg1"/>
                </a:solidFill>
              </a:rPr>
              <a:t>10804402</a:t>
            </a:r>
            <a:br>
              <a:rPr lang="en" sz="1600" b="0" dirty="0">
                <a:solidFill>
                  <a:schemeClr val="bg1"/>
                </a:solidFill>
              </a:rPr>
            </a:br>
            <a:r>
              <a:rPr lang="en" sz="1600" b="0" dirty="0">
                <a:solidFill>
                  <a:schemeClr val="bg1"/>
                </a:solidFill>
              </a:rPr>
              <a:t>Emanuele Triuzzi	</a:t>
            </a:r>
            <a:r>
              <a:rPr lang="en" sz="1600" b="0" i="1" dirty="0">
                <a:solidFill>
                  <a:schemeClr val="bg1"/>
                </a:solidFill>
              </a:rPr>
              <a:t>10794440</a:t>
            </a:r>
            <a:endParaRPr b="0" i="1" dirty="0"/>
          </a:p>
        </p:txBody>
      </p:sp>
      <p:sp>
        <p:nvSpPr>
          <p:cNvPr id="2" name="TextBox 1">
            <a:extLst>
              <a:ext uri="{FF2B5EF4-FFF2-40B4-BE49-F238E27FC236}">
                <a16:creationId xmlns:a16="http://schemas.microsoft.com/office/drawing/2014/main" id="{9909465D-1488-4C39-8B83-357BE2E00F46}"/>
              </a:ext>
            </a:extLst>
          </p:cNvPr>
          <p:cNvSpPr txBox="1"/>
          <p:nvPr/>
        </p:nvSpPr>
        <p:spPr>
          <a:xfrm>
            <a:off x="4127156" y="2916282"/>
            <a:ext cx="1591253" cy="830997"/>
          </a:xfrm>
          <a:prstGeom prst="rect">
            <a:avLst/>
          </a:prstGeom>
          <a:noFill/>
        </p:spPr>
        <p:txBody>
          <a:bodyPr wrap="square" rtlCol="0">
            <a:spAutoFit/>
          </a:bodyPr>
          <a:lstStyle/>
          <a:p>
            <a:pPr algn="r"/>
            <a:r>
              <a:rPr lang="en-GB" sz="1600" b="1" i="1" dirty="0">
                <a:solidFill>
                  <a:srgbClr val="FF9800"/>
                </a:solidFill>
                <a:latin typeface="Roboto Condensed"/>
                <a:ea typeface="Roboto Condensed"/>
                <a:sym typeface="Roboto Condensed"/>
              </a:rPr>
              <a:t>Professor</a:t>
            </a:r>
            <a:br>
              <a:rPr lang="en-GB" sz="1600" b="1" i="1" dirty="0">
                <a:solidFill>
                  <a:srgbClr val="FF9800"/>
                </a:solidFill>
                <a:latin typeface="Roboto Condensed"/>
                <a:ea typeface="Roboto Condensed"/>
                <a:sym typeface="Roboto Condensed"/>
              </a:rPr>
            </a:br>
            <a:r>
              <a:rPr lang="en-GB" sz="1600" dirty="0">
                <a:solidFill>
                  <a:schemeClr val="bg1"/>
                </a:solidFill>
                <a:latin typeface="Roboto Condensed"/>
                <a:ea typeface="Roboto Condensed"/>
                <a:sym typeface="Roboto Condensed"/>
              </a:rPr>
              <a:t>Piero Fraternali</a:t>
            </a:r>
            <a:br>
              <a:rPr lang="en-GB" sz="1600" b="1" dirty="0">
                <a:solidFill>
                  <a:schemeClr val="bg1"/>
                </a:solidFill>
                <a:latin typeface="Roboto Condensed"/>
                <a:ea typeface="Roboto Condensed"/>
                <a:sym typeface="Roboto Condensed"/>
              </a:rPr>
            </a:br>
            <a:r>
              <a:rPr lang="en-GB" sz="1600" i="1" dirty="0">
                <a:solidFill>
                  <a:srgbClr val="FF9800"/>
                </a:solidFill>
                <a:latin typeface="Roboto Condensed"/>
                <a:ea typeface="Roboto Condensed"/>
                <a:sym typeface="Roboto Condensed"/>
              </a:rPr>
              <a:t>A.Y. 2020-2021</a:t>
            </a:r>
          </a:p>
        </p:txBody>
      </p:sp>
      <p:pic>
        <p:nvPicPr>
          <p:cNvPr id="4" name="Picture 3" descr="Text&#10;&#10;Description automatically generated">
            <a:extLst>
              <a:ext uri="{FF2B5EF4-FFF2-40B4-BE49-F238E27FC236}">
                <a16:creationId xmlns:a16="http://schemas.microsoft.com/office/drawing/2014/main" id="{75E6EF5D-7901-4803-B72C-E0ACE94ABE70}"/>
              </a:ext>
            </a:extLst>
          </p:cNvPr>
          <p:cNvPicPr>
            <a:picLocks noChangeAspect="1"/>
          </p:cNvPicPr>
          <p:nvPr/>
        </p:nvPicPr>
        <p:blipFill>
          <a:blip r:embed="rId4"/>
          <a:stretch>
            <a:fillRect/>
          </a:stretch>
        </p:blipFill>
        <p:spPr>
          <a:xfrm>
            <a:off x="685800" y="4159868"/>
            <a:ext cx="2077504" cy="765795"/>
          </a:xfrm>
          <a:prstGeom prst="rect">
            <a:avLst/>
          </a:prstGeom>
        </p:spPr>
      </p:pic>
      <p:sp>
        <p:nvSpPr>
          <p:cNvPr id="7" name="TextBox 6">
            <a:extLst>
              <a:ext uri="{FF2B5EF4-FFF2-40B4-BE49-F238E27FC236}">
                <a16:creationId xmlns:a16="http://schemas.microsoft.com/office/drawing/2014/main" id="{FB03DB44-26B9-4A1D-8D1A-87A6F2CBA734}"/>
              </a:ext>
            </a:extLst>
          </p:cNvPr>
          <p:cNvSpPr txBox="1"/>
          <p:nvPr/>
        </p:nvSpPr>
        <p:spPr>
          <a:xfrm>
            <a:off x="7598254" y="4286177"/>
            <a:ext cx="1246312" cy="307777"/>
          </a:xfrm>
          <a:prstGeom prst="rect">
            <a:avLst/>
          </a:prstGeom>
          <a:noFill/>
        </p:spPr>
        <p:txBody>
          <a:bodyPr wrap="square">
            <a:spAutoFit/>
          </a:bodyPr>
          <a:lstStyle/>
          <a:p>
            <a:r>
              <a:rPr lang="en-GB" sz="1400" i="1" dirty="0">
                <a:solidFill>
                  <a:schemeClr val="bg1"/>
                </a:solidFill>
                <a:latin typeface="Roboto Condensed"/>
                <a:ea typeface="Roboto Condensed"/>
                <a:sym typeface="Roboto Condensed"/>
              </a:rPr>
              <a:t>20</a:t>
            </a:r>
            <a:r>
              <a:rPr lang="en-GB" sz="1400" i="1" baseline="30000" dirty="0">
                <a:solidFill>
                  <a:schemeClr val="bg1"/>
                </a:solidFill>
                <a:latin typeface="Roboto Condensed"/>
                <a:ea typeface="Roboto Condensed"/>
                <a:sym typeface="Roboto Condensed"/>
              </a:rPr>
              <a:t>th</a:t>
            </a:r>
            <a:r>
              <a:rPr lang="en-GB" sz="1400" i="1" dirty="0">
                <a:solidFill>
                  <a:schemeClr val="bg1"/>
                </a:solidFill>
                <a:latin typeface="Roboto Condensed"/>
                <a:ea typeface="Roboto Condensed"/>
                <a:sym typeface="Roboto Condensed"/>
              </a:rPr>
              <a:t> June, 2021</a:t>
            </a:r>
            <a:endParaRPr lang="en-GB" dirty="0">
              <a:solidFill>
                <a:schemeClr val="bg1"/>
              </a:solidFill>
            </a:endParaRPr>
          </a:p>
        </p:txBody>
      </p:sp>
    </p:spTree>
  </p:cSld>
  <p:clrMapOvr>
    <a:overrideClrMapping bg1="lt1" tx1="dk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10</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“Afterthought”</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Aftertought</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cancel a review for a product so each review can have different repented users.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@ManyToMany is necessary when a review of a product gets deleted</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@ManyToMany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Afterthought</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spTree>
    <p:extLst>
      <p:ext uri="{BB962C8B-B14F-4D97-AF65-F5344CB8AC3E}">
        <p14:creationId xmlns:p14="http://schemas.microsoft.com/office/powerpoint/2010/main" val="303140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3" name="Google Shape;193;p12">
            <a:extLst>
              <a:ext uri="{FF2B5EF4-FFF2-40B4-BE49-F238E27FC236}">
                <a16:creationId xmlns:a16="http://schemas.microsoft.com/office/drawing/2014/main" id="{EBE423DE-994C-4347-AB38-8690C90E2B29}"/>
              </a:ext>
            </a:extLst>
          </p:cNvPr>
          <p:cNvSpPr txBox="1">
            <a:spLocks/>
          </p:cNvSpPr>
          <p:nvPr/>
        </p:nvSpPr>
        <p:spPr>
          <a:xfrm>
            <a:off x="252853" y="1705058"/>
            <a:ext cx="8398800" cy="23773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76200" indent="0">
              <a:spcBef>
                <a:spcPts val="1200"/>
              </a:spcBef>
              <a:buSzPct val="120000"/>
              <a:buNone/>
            </a:pPr>
            <a:r>
              <a:rPr lang="en-GB" sz="1600" b="1" noProof="1">
                <a:solidFill>
                  <a:srgbClr val="FF9800"/>
                </a:solidFill>
                <a:latin typeface="Roboto Condensed" panose="02000000000000000000" pitchFamily="2" charset="0"/>
                <a:ea typeface="Roboto Condensed" panose="02000000000000000000" pitchFamily="2" charset="0"/>
                <a:cs typeface="Arial"/>
                <a:sym typeface="Arial"/>
              </a:rPr>
              <a:t>FILTERS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CheckAdminPrivileges</a:t>
            </a:r>
            <a:r>
              <a:rPr lang="en-GB" sz="1500" noProof="1"/>
              <a:t>: checks if the logged user is an admin.</a:t>
            </a:r>
            <a:br>
              <a:rPr lang="en-GB" sz="1500" noProof="1"/>
            </a:br>
            <a:r>
              <a:rPr lang="en-GB" sz="1500" noProof="1"/>
              <a:t>It applies to all the admin pages</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CheckUserPrivileges</a:t>
            </a:r>
            <a:r>
              <a:rPr lang="en-GB" sz="1500" noProof="1"/>
              <a:t>: checks if the logged user is a normal user (i.e., not an admin).</a:t>
            </a:r>
            <a:br>
              <a:rPr lang="en-GB" sz="1500" noProof="1"/>
            </a:br>
            <a:r>
              <a:rPr lang="en-GB" sz="1500" noProof="1"/>
              <a:t>It applies to all the user pages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LoginFilter</a:t>
            </a:r>
            <a:r>
              <a:rPr lang="en-GB" sz="1500" noProof="1"/>
              <a:t>: checks if an user has logged in.</a:t>
            </a:r>
            <a:br>
              <a:rPr lang="en-GB" sz="1500" noProof="1"/>
            </a:br>
            <a:r>
              <a:rPr lang="en-GB" sz="1500" noProof="1"/>
              <a:t>Applies to all the pages with the exception of the login page</a:t>
            </a:r>
          </a:p>
        </p:txBody>
      </p:sp>
      <p:grpSp>
        <p:nvGrpSpPr>
          <p:cNvPr id="25" name="Google Shape;1664;p47">
            <a:extLst>
              <a:ext uri="{FF2B5EF4-FFF2-40B4-BE49-F238E27FC236}">
                <a16:creationId xmlns:a16="http://schemas.microsoft.com/office/drawing/2014/main" id="{C9483605-D829-9C49-95B4-0C869C603B13}"/>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B0427223-EE45-D542-8CAA-C6D50F317723}"/>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0622648F-3E8E-9748-9510-30D0C6BCFE19}"/>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F079BC8D-7A33-3E41-AB85-791EF990173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FAAF99F4-2AD7-4D4F-84AF-ED4ACF50ED29}"/>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737EE818-D32B-554E-8EAA-35CE9895A692}"/>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70;p47">
              <a:extLst>
                <a:ext uri="{FF2B5EF4-FFF2-40B4-BE49-F238E27FC236}">
                  <a16:creationId xmlns:a16="http://schemas.microsoft.com/office/drawing/2014/main" id="{89E206F4-C688-F249-946F-8ED314255A62}"/>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61729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login and permissions</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1" name="Google Shape;193;p12">
            <a:extLst>
              <a:ext uri="{FF2B5EF4-FFF2-40B4-BE49-F238E27FC236}">
                <a16:creationId xmlns:a16="http://schemas.microsoft.com/office/drawing/2014/main" id="{9F72B910-FC34-854A-8BE8-F831757E2EB3}"/>
              </a:ext>
            </a:extLst>
          </p:cNvPr>
          <p:cNvSpPr txBox="1">
            <a:spLocks noGrp="1"/>
          </p:cNvSpPr>
          <p:nvPr>
            <p:ph type="body" idx="1"/>
          </p:nvPr>
        </p:nvSpPr>
        <p:spPr>
          <a:xfrm>
            <a:off x="252853" y="1705058"/>
            <a:ext cx="8398800" cy="2229376"/>
          </a:xfrm>
          <a:prstGeom prst="rect">
            <a:avLst/>
          </a:prstGeom>
        </p:spPr>
        <p:txBody>
          <a:bodyPr spcFirstLastPara="1" wrap="square" lIns="91425" tIns="91425" rIns="91425" bIns="91425" anchor="ctr" anchorCtr="0">
            <a:noAutofit/>
          </a:bodyPr>
          <a:lstStyle/>
          <a:p>
            <a:pPr marL="76200" indent="0">
              <a:spcBef>
                <a:spcPts val="1200"/>
              </a:spcBef>
              <a:buSzPct val="120000"/>
              <a:buNone/>
            </a:pPr>
            <a:r>
              <a:rPr lang="en-GB" sz="1600" b="1" noProof="1">
                <a:solidFill>
                  <a:srgbClr val="FF9800"/>
                </a:solidFill>
                <a:latin typeface="Roboto Condensed" panose="02000000000000000000" pitchFamily="2" charset="0"/>
                <a:ea typeface="Roboto Condensed" panose="02000000000000000000" pitchFamily="2" charset="0"/>
                <a:cs typeface="Arial"/>
              </a:rPr>
              <a:t>SERVLETS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RegisterUser</a:t>
            </a:r>
            <a:r>
              <a:rPr lang="en-GB" sz="1500" noProof="1"/>
              <a:t>: register a new user if not already in the database.</a:t>
            </a:r>
            <a:endParaRPr lang="en-GB" sz="1500" noProof="1">
              <a:latin typeface="Courier New" panose="02070309020205020404" pitchFamily="49" charset="0"/>
              <a:cs typeface="Courier New" panose="02070309020205020404" pitchFamily="49" charset="0"/>
            </a:endParaRP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CheckLogin</a:t>
            </a:r>
            <a:r>
              <a:rPr lang="en-GB" sz="1500" noProof="1"/>
              <a:t>: validates the content of the login form. It checks the credentials; if the user is an admin redirects to his home page, otherwise, it checks if the account has been blocked and, if not, redirects to the user home page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Logout</a:t>
            </a:r>
            <a:r>
              <a:rPr lang="en-GB" sz="1500" noProof="1"/>
              <a:t>: logs out the current user and invalidates the session</a:t>
            </a:r>
            <a:endParaRPr lang="en-GB" sz="600" noProof="1">
              <a:latin typeface="Courier New" panose="02070309020205020404" pitchFamily="49" charset="0"/>
              <a:cs typeface="Courier New" panose="02070309020205020404" pitchFamily="49" charset="0"/>
            </a:endParaRPr>
          </a:p>
        </p:txBody>
      </p:sp>
      <p:grpSp>
        <p:nvGrpSpPr>
          <p:cNvPr id="25" name="Google Shape;1664;p47">
            <a:extLst>
              <a:ext uri="{FF2B5EF4-FFF2-40B4-BE49-F238E27FC236}">
                <a16:creationId xmlns:a16="http://schemas.microsoft.com/office/drawing/2014/main" id="{9F1222E5-6F5B-FF4D-9231-F25305400452}"/>
              </a:ext>
            </a:extLst>
          </p:cNvPr>
          <p:cNvGrpSpPr/>
          <p:nvPr/>
        </p:nvGrpSpPr>
        <p:grpSpPr>
          <a:xfrm>
            <a:off x="185602" y="563052"/>
            <a:ext cx="445821" cy="425246"/>
            <a:chOff x="8338678" y="5506443"/>
            <a:chExt cx="720227" cy="686988"/>
          </a:xfrm>
        </p:grpSpPr>
        <p:sp>
          <p:nvSpPr>
            <p:cNvPr id="26" name="Google Shape;1665;p47">
              <a:extLst>
                <a:ext uri="{FF2B5EF4-FFF2-40B4-BE49-F238E27FC236}">
                  <a16:creationId xmlns:a16="http://schemas.microsoft.com/office/drawing/2014/main" id="{23F04D29-8176-9647-BD53-9A4068F5096B}"/>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7" name="Google Shape;1666;p47">
              <a:extLst>
                <a:ext uri="{FF2B5EF4-FFF2-40B4-BE49-F238E27FC236}">
                  <a16:creationId xmlns:a16="http://schemas.microsoft.com/office/drawing/2014/main" id="{35C9925D-9C84-FB47-A62E-480BF41532CF}"/>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7;p47">
              <a:extLst>
                <a:ext uri="{FF2B5EF4-FFF2-40B4-BE49-F238E27FC236}">
                  <a16:creationId xmlns:a16="http://schemas.microsoft.com/office/drawing/2014/main" id="{569932C3-0F91-F34F-B349-9DF8CF3B21C0}"/>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8;p47">
              <a:extLst>
                <a:ext uri="{FF2B5EF4-FFF2-40B4-BE49-F238E27FC236}">
                  <a16:creationId xmlns:a16="http://schemas.microsoft.com/office/drawing/2014/main" id="{089D314E-63EB-C944-B882-5F6AAB9131A3}"/>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9;p47">
              <a:extLst>
                <a:ext uri="{FF2B5EF4-FFF2-40B4-BE49-F238E27FC236}">
                  <a16:creationId xmlns:a16="http://schemas.microsoft.com/office/drawing/2014/main" id="{B935FDA7-9B4C-E442-B1CB-FCE87B026EC1}"/>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EBD9F8D4-2F70-8345-85C3-D55B3AA1405B}"/>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76444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user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468727"/>
            <a:ext cx="8398800" cy="3419866"/>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GoToUserHomePage</a:t>
            </a:r>
            <a:r>
              <a:rPr lang="en-GB" sz="1500" noProof="1"/>
              <a:t>: shows the home page of a visitor. It finds the product of the current day and the possible review made by the logged user</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GoToLeaderboardPage</a:t>
            </a:r>
            <a:r>
              <a:rPr lang="en-GB" sz="1500" noProof="1"/>
              <a:t>: shows the leaderboard page</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GoToNewReviewPage</a:t>
            </a:r>
            <a:r>
              <a:rPr lang="en-GB" sz="1500" noProof="1"/>
              <a:t>: shows the first page of the review creation process for the product of the current day. It also creates the stateful bean for the review creation process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GoToNewReview2ndPage</a:t>
            </a:r>
            <a:r>
              <a:rPr lang="en-GB" sz="1500" noProof="1"/>
              <a:t>: shows the second page of the review creation process for the product of the current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SaveReview</a:t>
            </a:r>
            <a:r>
              <a:rPr lang="en-GB" sz="1500" noProof="1"/>
              <a:t>: completes the review creation process by saving the review.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DeleteReview</a:t>
            </a:r>
            <a:r>
              <a:rPr lang="en-GB" sz="1500" noProof="1"/>
              <a:t>: deletes the review made by the logged user for</a:t>
            </a:r>
            <a:br>
              <a:rPr lang="en-GB" sz="1500" noProof="1"/>
            </a:br>
            <a:r>
              <a:rPr lang="en-GB" sz="1500" noProof="1"/>
              <a:t>the product of the current day</a:t>
            </a:r>
            <a:endParaRPr sz="1500" noProof="1"/>
          </a:p>
        </p:txBody>
      </p:sp>
      <p:grpSp>
        <p:nvGrpSpPr>
          <p:cNvPr id="26" name="Google Shape;1664;p47">
            <a:extLst>
              <a:ext uri="{FF2B5EF4-FFF2-40B4-BE49-F238E27FC236}">
                <a16:creationId xmlns:a16="http://schemas.microsoft.com/office/drawing/2014/main" id="{0D82F8BB-BCFB-D348-8A5F-2DF17B267405}"/>
              </a:ext>
            </a:extLst>
          </p:cNvPr>
          <p:cNvGrpSpPr/>
          <p:nvPr/>
        </p:nvGrpSpPr>
        <p:grpSpPr>
          <a:xfrm>
            <a:off x="185602" y="563052"/>
            <a:ext cx="445821" cy="425246"/>
            <a:chOff x="8338678" y="5506443"/>
            <a:chExt cx="720227" cy="686988"/>
          </a:xfrm>
        </p:grpSpPr>
        <p:sp>
          <p:nvSpPr>
            <p:cNvPr id="27" name="Google Shape;1665;p47">
              <a:extLst>
                <a:ext uri="{FF2B5EF4-FFF2-40B4-BE49-F238E27FC236}">
                  <a16:creationId xmlns:a16="http://schemas.microsoft.com/office/drawing/2014/main" id="{AB6022AE-322C-3144-8FD1-A9BB2ED187CA}"/>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8" name="Google Shape;1666;p47">
              <a:extLst>
                <a:ext uri="{FF2B5EF4-FFF2-40B4-BE49-F238E27FC236}">
                  <a16:creationId xmlns:a16="http://schemas.microsoft.com/office/drawing/2014/main" id="{1FB180DC-4117-9A48-AEBA-EE8E8C59F453}"/>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29" name="Google Shape;1667;p47">
              <a:extLst>
                <a:ext uri="{FF2B5EF4-FFF2-40B4-BE49-F238E27FC236}">
                  <a16:creationId xmlns:a16="http://schemas.microsoft.com/office/drawing/2014/main" id="{0DB7E4A9-9EE6-1D4A-BFB5-38539E3D4D7D}"/>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0" name="Google Shape;1668;p47">
              <a:extLst>
                <a:ext uri="{FF2B5EF4-FFF2-40B4-BE49-F238E27FC236}">
                  <a16:creationId xmlns:a16="http://schemas.microsoft.com/office/drawing/2014/main" id="{52427346-27EB-D34D-942B-9F84787033FB}"/>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1" name="Google Shape;1669;p47">
              <a:extLst>
                <a:ext uri="{FF2B5EF4-FFF2-40B4-BE49-F238E27FC236}">
                  <a16:creationId xmlns:a16="http://schemas.microsoft.com/office/drawing/2014/main" id="{500E89FC-9603-D04C-91E0-BEDE0CB561E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2" name="Google Shape;1670;p47">
              <a:extLst>
                <a:ext uri="{FF2B5EF4-FFF2-40B4-BE49-F238E27FC236}">
                  <a16:creationId xmlns:a16="http://schemas.microsoft.com/office/drawing/2014/main" id="{CBB07B93-5BF4-D14A-8E50-25A668B172FA}"/>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96472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Components – Client side: administrator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268537"/>
            <a:ext cx="8398800" cy="3768248"/>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GoToAdminHomePage</a:t>
            </a:r>
            <a:r>
              <a:rPr lang="en-GB" sz="1500" noProof="1"/>
              <a:t>: </a:t>
            </a:r>
            <a:r>
              <a:rPr lang="en-GB" sz="1600" dirty="0"/>
              <a:t>shows the home page of an administrator</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GoToCreationPage</a:t>
            </a:r>
            <a:r>
              <a:rPr lang="en-GB" sz="1500" noProof="1"/>
              <a:t>: shows the creation page for a product. It also creates the stateful bean for the product creation process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GoToInspectionPage</a:t>
            </a:r>
            <a:r>
              <a:rPr lang="en-GB" sz="1500" noProof="1"/>
              <a:t>: shows the inspection page for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GoToDeletionPage</a:t>
            </a:r>
            <a:r>
              <a:rPr lang="en-GB" sz="1500" noProof="1"/>
              <a:t>: shows the deletion page for erasing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CreateProduct</a:t>
            </a:r>
            <a:r>
              <a:rPr lang="en-GB" sz="1500" noProof="1"/>
              <a:t>: completes the product creation process by saving the product. It also blocks the logged user if he used offensive words in the review (and in that case the review is not saved)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EraseQuestionnaire</a:t>
            </a:r>
            <a:r>
              <a:rPr lang="en-GB" sz="1500" noProof="1"/>
              <a:t>: erases the questionnaire data of a past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AddQuestionCreationPage</a:t>
            </a:r>
            <a:r>
              <a:rPr lang="en-GB" sz="1500" noProof="1"/>
              <a:t>: adds a new question to the product which is being added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RemoveQuestionCreationPage</a:t>
            </a:r>
            <a:r>
              <a:rPr lang="en-GB" sz="1500" noProof="1"/>
              <a:t>: removes one of the question previously </a:t>
            </a:r>
            <a:br>
              <a:rPr lang="en-GB" sz="1500" noProof="1"/>
            </a:br>
            <a:r>
              <a:rPr lang="en-GB" sz="1500" noProof="1"/>
              <a:t>inserted to the product which is being added</a:t>
            </a:r>
            <a:endParaRPr sz="1500" noProof="1"/>
          </a:p>
        </p:txBody>
      </p:sp>
      <p:grpSp>
        <p:nvGrpSpPr>
          <p:cNvPr id="33" name="Google Shape;1664;p47">
            <a:extLst>
              <a:ext uri="{FF2B5EF4-FFF2-40B4-BE49-F238E27FC236}">
                <a16:creationId xmlns:a16="http://schemas.microsoft.com/office/drawing/2014/main" id="{723D745C-F05F-B34A-B96D-58E6D601B521}"/>
              </a:ext>
            </a:extLst>
          </p:cNvPr>
          <p:cNvGrpSpPr/>
          <p:nvPr/>
        </p:nvGrpSpPr>
        <p:grpSpPr>
          <a:xfrm>
            <a:off x="185602" y="563052"/>
            <a:ext cx="445821" cy="425246"/>
            <a:chOff x="8338678" y="5506443"/>
            <a:chExt cx="720227" cy="686988"/>
          </a:xfrm>
        </p:grpSpPr>
        <p:sp>
          <p:nvSpPr>
            <p:cNvPr id="34" name="Google Shape;1665;p47">
              <a:extLst>
                <a:ext uri="{FF2B5EF4-FFF2-40B4-BE49-F238E27FC236}">
                  <a16:creationId xmlns:a16="http://schemas.microsoft.com/office/drawing/2014/main" id="{C053D3CE-59E7-C647-9C8C-17847CB181B6}"/>
                </a:ext>
              </a:extLst>
            </p:cNvPr>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5" name="Google Shape;1666;p47">
              <a:extLst>
                <a:ext uri="{FF2B5EF4-FFF2-40B4-BE49-F238E27FC236}">
                  <a16:creationId xmlns:a16="http://schemas.microsoft.com/office/drawing/2014/main" id="{0209E84E-EE25-7947-A4F6-13256112F6C2}"/>
                </a:ext>
              </a:extLst>
            </p:cNvPr>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6" name="Google Shape;1667;p47">
              <a:extLst>
                <a:ext uri="{FF2B5EF4-FFF2-40B4-BE49-F238E27FC236}">
                  <a16:creationId xmlns:a16="http://schemas.microsoft.com/office/drawing/2014/main" id="{1B0DA3C7-5F81-3243-8478-57D908AE63CB}"/>
                </a:ext>
              </a:extLst>
            </p:cNvPr>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7" name="Google Shape;1668;p47">
              <a:extLst>
                <a:ext uri="{FF2B5EF4-FFF2-40B4-BE49-F238E27FC236}">
                  <a16:creationId xmlns:a16="http://schemas.microsoft.com/office/drawing/2014/main" id="{CE3EEC2B-ABA2-2C40-92EC-08CB52F71FD5}"/>
                </a:ext>
              </a:extLst>
            </p:cNvPr>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8" name="Google Shape;1669;p47">
              <a:extLst>
                <a:ext uri="{FF2B5EF4-FFF2-40B4-BE49-F238E27FC236}">
                  <a16:creationId xmlns:a16="http://schemas.microsoft.com/office/drawing/2014/main" id="{54A53789-47BA-C545-B146-3B9AEB61619C}"/>
                </a:ext>
              </a:extLst>
            </p:cNvPr>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39" name="Google Shape;1670;p47">
              <a:extLst>
                <a:ext uri="{FF2B5EF4-FFF2-40B4-BE49-F238E27FC236}">
                  <a16:creationId xmlns:a16="http://schemas.microsoft.com/office/drawing/2014/main" id="{CF78827D-1A18-914D-801A-7AFDD45E75C5}"/>
                </a:ext>
              </a:extLst>
            </p:cNvPr>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90721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Views: user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468727"/>
            <a:ext cx="8398800" cy="2743829"/>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home.html</a:t>
            </a:r>
            <a:r>
              <a:rPr lang="en-GB" sz="1500" noProof="1"/>
              <a:t>: the home page of a visitor. If available, it includes the product of the day and reviews by other users</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leaderboard.html</a:t>
            </a:r>
            <a:r>
              <a:rPr lang="en-GB" sz="1500" noProof="1"/>
              <a:t>: the leaderboard page. It shows the name and the points of who filled the questionnaire of the day</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review.html</a:t>
            </a:r>
            <a:r>
              <a:rPr lang="en-GB" sz="1500" noProof="1"/>
              <a:t>: the page containing the forms for making a review</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savedReview.html</a:t>
            </a:r>
            <a:r>
              <a:rPr lang="en-GB" sz="1500" noProof="1"/>
              <a:t>: the greeting page shown after a review is submitted</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blockedUser.html</a:t>
            </a:r>
            <a:r>
              <a:rPr lang="en-GB" sz="1500" noProof="1"/>
              <a:t>: the page shown when a user is blocked after using an offensive word</a:t>
            </a:r>
          </a:p>
        </p:txBody>
      </p:sp>
      <p:grpSp>
        <p:nvGrpSpPr>
          <p:cNvPr id="5" name="Google Shape;1014;p46">
            <a:extLst>
              <a:ext uri="{FF2B5EF4-FFF2-40B4-BE49-F238E27FC236}">
                <a16:creationId xmlns:a16="http://schemas.microsoft.com/office/drawing/2014/main" id="{DE68068E-4C93-F449-A09B-D351B6E4A2B5}"/>
              </a:ext>
            </a:extLst>
          </p:cNvPr>
          <p:cNvGrpSpPr/>
          <p:nvPr/>
        </p:nvGrpSpPr>
        <p:grpSpPr>
          <a:xfrm>
            <a:off x="222577" y="599765"/>
            <a:ext cx="349624" cy="331179"/>
            <a:chOff x="2583100" y="2973775"/>
            <a:chExt cx="461550" cy="437200"/>
          </a:xfrm>
        </p:grpSpPr>
        <p:sp>
          <p:nvSpPr>
            <p:cNvPr id="6" name="Google Shape;1015;p46">
              <a:extLst>
                <a:ext uri="{FF2B5EF4-FFF2-40B4-BE49-F238E27FC236}">
                  <a16:creationId xmlns:a16="http://schemas.microsoft.com/office/drawing/2014/main" id="{2ACFC782-89FC-E646-ADF4-0B8F2087B233}"/>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6;p46">
              <a:extLst>
                <a:ext uri="{FF2B5EF4-FFF2-40B4-BE49-F238E27FC236}">
                  <a16:creationId xmlns:a16="http://schemas.microsoft.com/office/drawing/2014/main" id="{CBE2BD69-2381-244F-80DD-BA52FDEC00FF}"/>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113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 dirty="0"/>
              <a:t>Views: administrator</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5" name="Google Shape;193;p12">
            <a:extLst>
              <a:ext uri="{FF2B5EF4-FFF2-40B4-BE49-F238E27FC236}">
                <a16:creationId xmlns:a16="http://schemas.microsoft.com/office/drawing/2014/main" id="{DC8A4BBC-0CC8-DF4A-90F1-4C9EFA84B777}"/>
              </a:ext>
            </a:extLst>
          </p:cNvPr>
          <p:cNvSpPr txBox="1">
            <a:spLocks noGrp="1"/>
          </p:cNvSpPr>
          <p:nvPr>
            <p:ph type="body" idx="1"/>
          </p:nvPr>
        </p:nvSpPr>
        <p:spPr>
          <a:xfrm>
            <a:off x="61388" y="1268537"/>
            <a:ext cx="8398800" cy="2944019"/>
          </a:xfrm>
          <a:prstGeom prst="rect">
            <a:avLst/>
          </a:prstGeom>
        </p:spPr>
        <p:txBody>
          <a:bodyPr spcFirstLastPara="1" wrap="square" lIns="91425" tIns="91425" rIns="91425" bIns="91425" anchor="ctr" anchorCtr="0">
            <a:noAutofit/>
          </a:bodyPr>
          <a:lstStyle/>
          <a:p>
            <a:pPr>
              <a:spcBef>
                <a:spcPts val="1200"/>
              </a:spcBef>
              <a:buSzPct val="120000"/>
            </a:pPr>
            <a:r>
              <a:rPr lang="en-GB" sz="1500" noProof="1">
                <a:latin typeface="Roboto Mono" pitchFamily="49" charset="0"/>
                <a:ea typeface="Roboto Mono" pitchFamily="49" charset="0"/>
                <a:cs typeface="Courier New" panose="02070309020205020404" pitchFamily="49" charset="0"/>
              </a:rPr>
              <a:t>adminHome.html</a:t>
            </a:r>
            <a:r>
              <a:rPr lang="en-GB" sz="1500" noProof="1"/>
              <a:t>: </a:t>
            </a:r>
            <a:r>
              <a:rPr lang="en-GB" sz="1600" dirty="0"/>
              <a:t>the home page of an administrator. It contains the product of the day and the links for the creation, the inspection and the deletion pages.</a:t>
            </a:r>
            <a:endParaRPr lang="en-GB" sz="1500" noProof="1"/>
          </a:p>
          <a:p>
            <a:pPr>
              <a:spcBef>
                <a:spcPts val="1200"/>
              </a:spcBef>
              <a:buSzPct val="120000"/>
            </a:pPr>
            <a:r>
              <a:rPr lang="en-GB" sz="1500" noProof="1">
                <a:latin typeface="Roboto Mono" pitchFamily="49" charset="0"/>
                <a:ea typeface="Roboto Mono" pitchFamily="49" charset="0"/>
                <a:cs typeface="Courier New" panose="02070309020205020404" pitchFamily="49" charset="0"/>
              </a:rPr>
              <a:t>creationPage.html</a:t>
            </a:r>
            <a:r>
              <a:rPr lang="en-GB" sz="1500" noProof="1"/>
              <a:t>: the creation page for a product. It includes the form for creating the product</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inspectionPage.html</a:t>
            </a:r>
            <a:r>
              <a:rPr lang="en-GB" sz="1500" noProof="1"/>
              <a:t>: the inspection page for a past product. It allows to inspect the reviews of a past date </a:t>
            </a:r>
          </a:p>
          <a:p>
            <a:pPr>
              <a:spcBef>
                <a:spcPts val="1200"/>
              </a:spcBef>
              <a:buSzPct val="120000"/>
            </a:pPr>
            <a:r>
              <a:rPr lang="en-GB" sz="1500" noProof="1">
                <a:latin typeface="Roboto Mono" pitchFamily="49" charset="0"/>
                <a:ea typeface="Roboto Mono" pitchFamily="49" charset="0"/>
                <a:cs typeface="Courier New" panose="02070309020205020404" pitchFamily="49" charset="0"/>
              </a:rPr>
              <a:t>deletionPage.html</a:t>
            </a:r>
            <a:r>
              <a:rPr lang="en-GB" sz="1500" noProof="1"/>
              <a:t>: the deletion page for erasing the questionnaire data of a past product</a:t>
            </a:r>
          </a:p>
        </p:txBody>
      </p:sp>
      <p:grpSp>
        <p:nvGrpSpPr>
          <p:cNvPr id="26" name="Google Shape;1014;p46">
            <a:extLst>
              <a:ext uri="{FF2B5EF4-FFF2-40B4-BE49-F238E27FC236}">
                <a16:creationId xmlns:a16="http://schemas.microsoft.com/office/drawing/2014/main" id="{36B0FC23-0F8A-D945-9326-369654E1FE14}"/>
              </a:ext>
            </a:extLst>
          </p:cNvPr>
          <p:cNvGrpSpPr/>
          <p:nvPr/>
        </p:nvGrpSpPr>
        <p:grpSpPr>
          <a:xfrm>
            <a:off x="222577" y="599765"/>
            <a:ext cx="349624" cy="331179"/>
            <a:chOff x="2583100" y="2973775"/>
            <a:chExt cx="461550" cy="437200"/>
          </a:xfrm>
        </p:grpSpPr>
        <p:sp>
          <p:nvSpPr>
            <p:cNvPr id="27" name="Google Shape;1015;p46">
              <a:extLst>
                <a:ext uri="{FF2B5EF4-FFF2-40B4-BE49-F238E27FC236}">
                  <a16:creationId xmlns:a16="http://schemas.microsoft.com/office/drawing/2014/main" id="{18A24707-8497-9746-82E8-F4378AE7771B}"/>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6;p46">
              <a:extLst>
                <a:ext uri="{FF2B5EF4-FFF2-40B4-BE49-F238E27FC236}">
                  <a16:creationId xmlns:a16="http://schemas.microsoft.com/office/drawing/2014/main" id="{B14D1393-5971-CC4D-8390-B80EEBE46938}"/>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939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Entity Relationship</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 name="Picture 25" descr="A picture containing text, blackboard&#10;&#10;Description automatically generated">
            <a:extLst>
              <a:ext uri="{FF2B5EF4-FFF2-40B4-BE49-F238E27FC236}">
                <a16:creationId xmlns:a16="http://schemas.microsoft.com/office/drawing/2014/main" id="{B4236B70-9F33-2445-99C8-0673806B6C24}"/>
              </a:ext>
            </a:extLst>
          </p:cNvPr>
          <p:cNvPicPr>
            <a:picLocks noChangeAspect="1"/>
          </p:cNvPicPr>
          <p:nvPr/>
        </p:nvPicPr>
        <p:blipFill>
          <a:blip r:embed="rId3"/>
          <a:stretch>
            <a:fillRect/>
          </a:stretch>
        </p:blipFill>
        <p:spPr>
          <a:xfrm>
            <a:off x="769305" y="1083824"/>
            <a:ext cx="6848695" cy="40778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Relational Model</a:t>
            </a:r>
            <a:endParaRPr dirty="0"/>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3" name="Google Shape;1266;p46">
            <a:extLst>
              <a:ext uri="{FF2B5EF4-FFF2-40B4-BE49-F238E27FC236}">
                <a16:creationId xmlns:a16="http://schemas.microsoft.com/office/drawing/2014/main" id="{581CA542-2380-9944-A343-D534B681B847}"/>
              </a:ext>
            </a:extLst>
          </p:cNvPr>
          <p:cNvGrpSpPr/>
          <p:nvPr/>
        </p:nvGrpSpPr>
        <p:grpSpPr>
          <a:xfrm>
            <a:off x="252853" y="606715"/>
            <a:ext cx="407743" cy="391135"/>
            <a:chOff x="5233525" y="4954450"/>
            <a:chExt cx="538275" cy="516350"/>
          </a:xfrm>
        </p:grpSpPr>
        <p:sp>
          <p:nvSpPr>
            <p:cNvPr id="14" name="Google Shape;1267;p46">
              <a:extLst>
                <a:ext uri="{FF2B5EF4-FFF2-40B4-BE49-F238E27FC236}">
                  <a16:creationId xmlns:a16="http://schemas.microsoft.com/office/drawing/2014/main" id="{926E6E37-C76A-6B44-9077-E2106F9DDBB8}"/>
                </a:ext>
              </a:extLst>
            </p:cNvPr>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8;p46">
              <a:extLst>
                <a:ext uri="{FF2B5EF4-FFF2-40B4-BE49-F238E27FC236}">
                  <a16:creationId xmlns:a16="http://schemas.microsoft.com/office/drawing/2014/main" id="{FA76C63D-44C3-224E-87BA-F41DBEE3D566}"/>
                </a:ext>
              </a:extLst>
            </p:cNvPr>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9;p46">
              <a:extLst>
                <a:ext uri="{FF2B5EF4-FFF2-40B4-BE49-F238E27FC236}">
                  <a16:creationId xmlns:a16="http://schemas.microsoft.com/office/drawing/2014/main" id="{758AA347-DC5C-DD4D-9EA8-C3D552DBC07F}"/>
                </a:ext>
              </a:extLst>
            </p:cNvPr>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70;p46">
              <a:extLst>
                <a:ext uri="{FF2B5EF4-FFF2-40B4-BE49-F238E27FC236}">
                  <a16:creationId xmlns:a16="http://schemas.microsoft.com/office/drawing/2014/main" id="{8EC91DD6-0CE9-1749-84C1-314D649DFCD6}"/>
                </a:ext>
              </a:extLst>
            </p:cNvPr>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1;p46">
              <a:extLst>
                <a:ext uri="{FF2B5EF4-FFF2-40B4-BE49-F238E27FC236}">
                  <a16:creationId xmlns:a16="http://schemas.microsoft.com/office/drawing/2014/main" id="{15F84645-710B-A242-BEC2-225B0378600B}"/>
                </a:ext>
              </a:extLst>
            </p:cNvPr>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2;p46">
              <a:extLst>
                <a:ext uri="{FF2B5EF4-FFF2-40B4-BE49-F238E27FC236}">
                  <a16:creationId xmlns:a16="http://schemas.microsoft.com/office/drawing/2014/main" id="{BEA088A1-B34D-A343-AF34-DC2C84A47497}"/>
                </a:ext>
              </a:extLst>
            </p:cNvPr>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3;p46">
              <a:extLst>
                <a:ext uri="{FF2B5EF4-FFF2-40B4-BE49-F238E27FC236}">
                  <a16:creationId xmlns:a16="http://schemas.microsoft.com/office/drawing/2014/main" id="{7A821E93-6107-FA4A-8FE1-BC8BA8A22E13}"/>
                </a:ext>
              </a:extLst>
            </p:cNvPr>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4;p46">
              <a:extLst>
                <a:ext uri="{FF2B5EF4-FFF2-40B4-BE49-F238E27FC236}">
                  <a16:creationId xmlns:a16="http://schemas.microsoft.com/office/drawing/2014/main" id="{592D34BF-710A-3B4F-86F0-9FB6A224D17D}"/>
                </a:ext>
              </a:extLst>
            </p:cNvPr>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5;p46">
              <a:extLst>
                <a:ext uri="{FF2B5EF4-FFF2-40B4-BE49-F238E27FC236}">
                  <a16:creationId xmlns:a16="http://schemas.microsoft.com/office/drawing/2014/main" id="{9783EBEA-45A0-E84B-982E-966F9EB1B51F}"/>
                </a:ext>
              </a:extLst>
            </p:cNvPr>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p46">
              <a:extLst>
                <a:ext uri="{FF2B5EF4-FFF2-40B4-BE49-F238E27FC236}">
                  <a16:creationId xmlns:a16="http://schemas.microsoft.com/office/drawing/2014/main" id="{E80841A0-5A92-7B42-8B2B-29C7AC9340A8}"/>
                </a:ext>
              </a:extLst>
            </p:cNvPr>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7;p46">
              <a:extLst>
                <a:ext uri="{FF2B5EF4-FFF2-40B4-BE49-F238E27FC236}">
                  <a16:creationId xmlns:a16="http://schemas.microsoft.com/office/drawing/2014/main" id="{B26695ED-AF84-334A-93D1-109E80567EC6}"/>
                </a:ext>
              </a:extLst>
            </p:cNvPr>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roup 53">
            <a:extLst>
              <a:ext uri="{FF2B5EF4-FFF2-40B4-BE49-F238E27FC236}">
                <a16:creationId xmlns:a16="http://schemas.microsoft.com/office/drawing/2014/main" id="{B94788A4-8C48-B244-84F2-419BE52DAD9E}"/>
              </a:ext>
            </a:extLst>
          </p:cNvPr>
          <p:cNvGrpSpPr/>
          <p:nvPr/>
        </p:nvGrpSpPr>
        <p:grpSpPr>
          <a:xfrm>
            <a:off x="273216" y="1513913"/>
            <a:ext cx="8377803" cy="3425707"/>
            <a:chOff x="273216" y="1513913"/>
            <a:chExt cx="8377803" cy="3425707"/>
          </a:xfrm>
        </p:grpSpPr>
        <p:sp>
          <p:nvSpPr>
            <p:cNvPr id="26" name="Content Placeholder 2">
              <a:extLst>
                <a:ext uri="{FF2B5EF4-FFF2-40B4-BE49-F238E27FC236}">
                  <a16:creationId xmlns:a16="http://schemas.microsoft.com/office/drawing/2014/main" id="{F3F8F3F3-FFFC-1B4B-B6B6-13DF108ADE06}"/>
                </a:ext>
              </a:extLst>
            </p:cNvPr>
            <p:cNvSpPr txBox="1">
              <a:spLocks/>
            </p:cNvSpPr>
            <p:nvPr/>
          </p:nvSpPr>
          <p:spPr>
            <a:xfrm>
              <a:off x="273216" y="1513913"/>
              <a:ext cx="8377803" cy="3425707"/>
            </a:xfrm>
            <a:prstGeom prst="rect">
              <a:avLst/>
            </a:prstGeom>
            <a:noFill/>
            <a:ln>
              <a:noFill/>
            </a:ln>
          </p:spPr>
          <p:txBody>
            <a:bodyPr spcFirstLastPara="1" wrap="square" lIns="91425" tIns="91425" rIns="91425" bIns="91425" anchor="ctr"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buFont typeface="Roboto Condensed Light"/>
                <a:buNone/>
              </a:pPr>
              <a:r>
                <a:rPr lang="en-GB" sz="1200" b="1" dirty="0">
                  <a:latin typeface="Roboto Mono Light" pitchFamily="49" charset="0"/>
                  <a:ea typeface="Roboto Mono Light" pitchFamily="49" charset="0"/>
                </a:rPr>
                <a:t> access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at)			</a:t>
              </a:r>
              <a:r>
                <a:rPr lang="en-GB" sz="1200" b="1" dirty="0" err="1">
                  <a:solidFill>
                    <a:prstClr val="black"/>
                  </a:solidFill>
                  <a:latin typeface="Roboto Mono Light" pitchFamily="49" charset="0"/>
                  <a:ea typeface="Roboto Mono Light" pitchFamily="49" charset="0"/>
                </a:rPr>
                <a:t>offensive_words</a:t>
              </a:r>
              <a:r>
                <a:rPr lang="en-GB" sz="1200" dirty="0">
                  <a:solidFill>
                    <a:prstClr val="black"/>
                  </a:solidFill>
                  <a:latin typeface="Roboto Mono Light" pitchFamily="49" charset="0"/>
                  <a:ea typeface="Roboto Mono Light" pitchFamily="49" charset="0"/>
                </a:rPr>
                <a:t>(</a:t>
              </a:r>
              <a:r>
                <a:rPr lang="en-GB" sz="1200" u="sng" dirty="0">
                  <a:solidFill>
                    <a:prstClr val="black"/>
                  </a:solidFill>
                  <a:latin typeface="Roboto Mono Light" pitchFamily="49" charset="0"/>
                  <a:ea typeface="Roboto Mono Light" pitchFamily="49" charset="0"/>
                </a:rPr>
                <a:t>word</a:t>
              </a:r>
              <a:r>
                <a:rPr lang="en-GB" sz="1200" dirty="0">
                  <a:solidFill>
                    <a:prstClr val="black"/>
                  </a:solidFill>
                  <a:latin typeface="Roboto Mono Light" pitchFamily="49" charset="0"/>
                  <a:ea typeface="Roboto Mono Light" pitchFamily="49" charset="0"/>
                </a:rPr>
                <a:t>)</a:t>
              </a:r>
              <a:endParaRPr lang="en-GB" sz="1200" dirty="0">
                <a:latin typeface="Roboto Mono Light" pitchFamily="49" charset="0"/>
                <a:ea typeface="Roboto Mono Light" pitchFamily="49" charset="0"/>
              </a:endParaRP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username, password, email, </a:t>
              </a:r>
              <a:r>
                <a:rPr lang="en-GB" sz="1200" dirty="0" err="1">
                  <a:latin typeface="Roboto Mono Light" pitchFamily="49" charset="0"/>
                  <a:ea typeface="Roboto Mono Light" pitchFamily="49" charset="0"/>
                </a:rPr>
                <a:t>isAdmin</a:t>
              </a:r>
              <a:r>
                <a:rPr lang="en-GB" sz="1200" dirty="0">
                  <a:latin typeface="Roboto Mono Light" pitchFamily="49" charset="0"/>
                  <a:ea typeface="Roboto Mono Light" pitchFamily="49" charset="0"/>
                </a:rPr>
                <a:t>, </a:t>
              </a:r>
              <a:r>
                <a:rPr lang="en-GB" sz="1200" dirty="0" err="1">
                  <a:latin typeface="Roboto Mono Light" pitchFamily="49" charset="0"/>
                  <a:ea typeface="Roboto Mono Light" pitchFamily="49" charset="0"/>
                </a:rPr>
                <a:t>isBlocked</a:t>
              </a:r>
              <a:r>
                <a:rPr lang="en-GB" sz="1200" dirty="0">
                  <a:latin typeface="Roboto Mono Light" pitchFamily="49" charset="0"/>
                  <a:ea typeface="Roboto Mono Light" pitchFamily="49" charset="0"/>
                </a:rPr>
                <a:t>, points)</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deleted_reviews</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user_id</a:t>
              </a:r>
              <a:r>
                <a:rPr lang="en-GB" sz="1200" dirty="0">
                  <a:latin typeface="Roboto Mono Light" pitchFamily="49" charset="0"/>
                  <a:ea typeface="Roboto Mono Light" pitchFamily="49" charset="0"/>
                </a:rPr>
                <a:t>, </a:t>
              </a:r>
              <a:r>
                <a:rPr lang="en-GB" sz="1200" i="1" dirty="0" err="1">
                  <a:latin typeface="Roboto Mono Light" pitchFamily="49" charset="0"/>
                  <a:ea typeface="Roboto Mono Light" pitchFamily="49" charset="0"/>
                </a:rPr>
                <a:t>product_id</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review</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a:t>
              </a:r>
              <a:r>
                <a:rPr lang="en-GB" sz="1200" i="1" dirty="0">
                  <a:latin typeface="Roboto Mono Light" pitchFamily="49" charset="0"/>
                  <a:ea typeface="Roboto Mono Light" pitchFamily="49" charset="0"/>
                </a:rPr>
                <a:t>user</a:t>
              </a:r>
              <a:r>
                <a:rPr lang="en-GB" sz="1200" dirty="0">
                  <a:latin typeface="Roboto Mono Light" pitchFamily="49" charset="0"/>
                  <a:ea typeface="Roboto Mono Light" pitchFamily="49" charset="0"/>
                </a:rPr>
                <a:t>, age, sex, level, points, </a:t>
              </a:r>
              <a:r>
                <a:rPr lang="en-GB" sz="1200" i="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name, date, image)</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Mquestion</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text, </a:t>
              </a:r>
              <a:r>
                <a:rPr lang="en-GB" sz="1200" i="1" dirty="0">
                  <a:latin typeface="Roboto Mono Light" pitchFamily="49" charset="0"/>
                  <a:ea typeface="Roboto Mono Light" pitchFamily="49" charset="0"/>
                </a:rPr>
                <a:t>product</a:t>
              </a:r>
              <a:r>
                <a:rPr lang="en-GB" sz="1200" dirty="0">
                  <a:latin typeface="Roboto Mono Light" pitchFamily="49" charset="0"/>
                  <a:ea typeface="Roboto Mono Light" pitchFamily="49" charset="0"/>
                </a:rPr>
                <a:t>)</a:t>
              </a:r>
            </a:p>
            <a:p>
              <a:pPr marL="0" indent="0">
                <a:buFont typeface="Roboto Condensed Light"/>
                <a:buNone/>
              </a:pPr>
              <a:endParaRPr lang="en-GB" sz="1200" dirty="0">
                <a:latin typeface="Roboto Mono Light" pitchFamily="49" charset="0"/>
                <a:ea typeface="Roboto Mono Light" pitchFamily="49" charset="0"/>
              </a:endParaRPr>
            </a:p>
            <a:p>
              <a:pPr marL="0" indent="0">
                <a:buFont typeface="Roboto Condensed Light"/>
                <a:buNone/>
              </a:pPr>
              <a:r>
                <a:rPr lang="en-GB" sz="1200" b="1" dirty="0">
                  <a:latin typeface="Roboto Mono Light" pitchFamily="49" charset="0"/>
                  <a:ea typeface="Roboto Mono Light" pitchFamily="49" charset="0"/>
                </a:rPr>
                <a:t>         </a:t>
              </a:r>
              <a:r>
                <a:rPr lang="en-GB" sz="1200" b="1" dirty="0" err="1">
                  <a:latin typeface="Roboto Mono Light" pitchFamily="49" charset="0"/>
                  <a:ea typeface="Roboto Mono Light" pitchFamily="49" charset="0"/>
                </a:rPr>
                <a:t>Manswer</a:t>
              </a:r>
              <a:r>
                <a:rPr lang="en-GB" sz="1200" dirty="0">
                  <a:latin typeface="Roboto Mono Light" pitchFamily="49" charset="0"/>
                  <a:ea typeface="Roboto Mono Light" pitchFamily="49" charset="0"/>
                </a:rPr>
                <a:t>(</a:t>
              </a:r>
              <a:r>
                <a:rPr lang="en-GB" sz="1200" u="sng" dirty="0">
                  <a:latin typeface="Roboto Mono Light" pitchFamily="49" charset="0"/>
                  <a:ea typeface="Roboto Mono Light" pitchFamily="49" charset="0"/>
                </a:rPr>
                <a:t>id</a:t>
              </a:r>
              <a:r>
                <a:rPr lang="en-GB" sz="1200" dirty="0">
                  <a:latin typeface="Roboto Mono Light" pitchFamily="49" charset="0"/>
                  <a:ea typeface="Roboto Mono Light" pitchFamily="49" charset="0"/>
                </a:rPr>
                <a:t>, review, </a:t>
              </a:r>
              <a:r>
                <a:rPr lang="en-GB" sz="1200" i="1" dirty="0">
                  <a:latin typeface="Roboto Mono Light" pitchFamily="49" charset="0"/>
                  <a:ea typeface="Roboto Mono Light" pitchFamily="49" charset="0"/>
                </a:rPr>
                <a:t>question</a:t>
              </a:r>
              <a:r>
                <a:rPr lang="en-GB" sz="1200" dirty="0">
                  <a:latin typeface="Roboto Mono Light" pitchFamily="49" charset="0"/>
                  <a:ea typeface="Roboto Mono Light" pitchFamily="49" charset="0"/>
                </a:rPr>
                <a:t>, text)</a:t>
              </a:r>
            </a:p>
          </p:txBody>
        </p:sp>
        <p:cxnSp>
          <p:nvCxnSpPr>
            <p:cNvPr id="25" name="Connettore 2 13">
              <a:extLst>
                <a:ext uri="{FF2B5EF4-FFF2-40B4-BE49-F238E27FC236}">
                  <a16:creationId xmlns:a16="http://schemas.microsoft.com/office/drawing/2014/main" id="{35447CC9-0AB1-C44D-8488-B27A4313AE74}"/>
                </a:ext>
              </a:extLst>
            </p:cNvPr>
            <p:cNvCxnSpPr>
              <a:cxnSpLocks/>
            </p:cNvCxnSpPr>
            <p:nvPr/>
          </p:nvCxnSpPr>
          <p:spPr>
            <a:xfrm>
              <a:off x="1647246" y="1940472"/>
              <a:ext cx="0" cy="2461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ttore 2 13">
              <a:extLst>
                <a:ext uri="{FF2B5EF4-FFF2-40B4-BE49-F238E27FC236}">
                  <a16:creationId xmlns:a16="http://schemas.microsoft.com/office/drawing/2014/main" id="{4ADC1484-7DB1-C94D-BB5A-A68225270E8A}"/>
                </a:ext>
              </a:extLst>
            </p:cNvPr>
            <p:cNvCxnSpPr>
              <a:cxnSpLocks/>
            </p:cNvCxnSpPr>
            <p:nvPr/>
          </p:nvCxnSpPr>
          <p:spPr>
            <a:xfrm flipH="1" flipV="1">
              <a:off x="1844703" y="2420373"/>
              <a:ext cx="2727298" cy="24331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Connettore 2 13">
              <a:extLst>
                <a:ext uri="{FF2B5EF4-FFF2-40B4-BE49-F238E27FC236}">
                  <a16:creationId xmlns:a16="http://schemas.microsoft.com/office/drawing/2014/main" id="{389B0547-8636-0142-88D2-3784E747DD6B}"/>
                </a:ext>
              </a:extLst>
            </p:cNvPr>
            <p:cNvCxnSpPr>
              <a:cxnSpLocks/>
            </p:cNvCxnSpPr>
            <p:nvPr/>
          </p:nvCxnSpPr>
          <p:spPr>
            <a:xfrm flipV="1">
              <a:off x="1647246" y="2420373"/>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onnettore 2 13">
              <a:extLst>
                <a:ext uri="{FF2B5EF4-FFF2-40B4-BE49-F238E27FC236}">
                  <a16:creationId xmlns:a16="http://schemas.microsoft.com/office/drawing/2014/main" id="{7E40C97E-BA05-F441-A0E5-01231C1B86BE}"/>
                </a:ext>
              </a:extLst>
            </p:cNvPr>
            <p:cNvCxnSpPr>
              <a:cxnSpLocks/>
            </p:cNvCxnSpPr>
            <p:nvPr/>
          </p:nvCxnSpPr>
          <p:spPr>
            <a:xfrm>
              <a:off x="5679882" y="2881412"/>
              <a:ext cx="0" cy="749537"/>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Connettore 2 13">
              <a:extLst>
                <a:ext uri="{FF2B5EF4-FFF2-40B4-BE49-F238E27FC236}">
                  <a16:creationId xmlns:a16="http://schemas.microsoft.com/office/drawing/2014/main" id="{4E11DA03-4DC2-2645-AE98-D24E9DC17B60}"/>
                </a:ext>
              </a:extLst>
            </p:cNvPr>
            <p:cNvCxnSpPr>
              <a:cxnSpLocks/>
            </p:cNvCxnSpPr>
            <p:nvPr/>
          </p:nvCxnSpPr>
          <p:spPr>
            <a:xfrm flipV="1">
              <a:off x="3443955" y="4341413"/>
              <a:ext cx="127506" cy="287136"/>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Connettore 2 13">
              <a:extLst>
                <a:ext uri="{FF2B5EF4-FFF2-40B4-BE49-F238E27FC236}">
                  <a16:creationId xmlns:a16="http://schemas.microsoft.com/office/drawing/2014/main" id="{8702CB7F-8C39-2546-9E37-EFAE07E632CE}"/>
                </a:ext>
              </a:extLst>
            </p:cNvPr>
            <p:cNvCxnSpPr>
              <a:cxnSpLocks/>
            </p:cNvCxnSpPr>
            <p:nvPr/>
          </p:nvCxnSpPr>
          <p:spPr>
            <a:xfrm flipH="1" flipV="1">
              <a:off x="1224502" y="3403675"/>
              <a:ext cx="1390511" cy="1224874"/>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Connettore 2 13">
              <a:extLst>
                <a:ext uri="{FF2B5EF4-FFF2-40B4-BE49-F238E27FC236}">
                  <a16:creationId xmlns:a16="http://schemas.microsoft.com/office/drawing/2014/main" id="{F3E43D9F-9A8D-7C46-AA26-C4487FDAF5AA}"/>
                </a:ext>
              </a:extLst>
            </p:cNvPr>
            <p:cNvCxnSpPr>
              <a:cxnSpLocks/>
            </p:cNvCxnSpPr>
            <p:nvPr/>
          </p:nvCxnSpPr>
          <p:spPr>
            <a:xfrm>
              <a:off x="4631803" y="3372438"/>
              <a:ext cx="992337" cy="258511"/>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30" name="Connettore 2 13">
            <a:extLst>
              <a:ext uri="{FF2B5EF4-FFF2-40B4-BE49-F238E27FC236}">
                <a16:creationId xmlns:a16="http://schemas.microsoft.com/office/drawing/2014/main" id="{21C9CC2C-92DB-D04D-B5F1-B98588AA8565}"/>
              </a:ext>
            </a:extLst>
          </p:cNvPr>
          <p:cNvCxnSpPr>
            <a:cxnSpLocks/>
          </p:cNvCxnSpPr>
          <p:nvPr/>
        </p:nvCxnSpPr>
        <p:spPr>
          <a:xfrm flipV="1">
            <a:off x="4794191" y="3861936"/>
            <a:ext cx="829949" cy="240045"/>
          </a:xfrm>
          <a:prstGeom prst="straightConnector1">
            <a:avLst/>
          </a:prstGeom>
          <a:ln w="9525">
            <a:solidFill>
              <a:srgbClr val="FF98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46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4</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01600"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“Filling”</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Filling</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 fill more reviews (for different products) and each review is filled by a user.</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is necessary in order to access the list of reviews filled by the user</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dirty="0">
                <a:solidFill>
                  <a:schemeClr val="dk1"/>
                </a:solidFill>
                <a:latin typeface="Roboto Condensed Light" panose="02000000000000000000" pitchFamily="2" charset="0"/>
                <a:ea typeface="Roboto Condensed Light" panose="02000000000000000000" pitchFamily="2" charset="0"/>
                <a:sym typeface="Roboto Condensed Light"/>
              </a:rPr>
              <a:t>Review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mapped for simplicity</a:t>
            </a: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573439" y="123025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Filling</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995130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5</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“P-Q”</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Product-Question</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product has a variable number of mandatory questions, and each question is about a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Question</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questions about a specific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i="1" dirty="0">
                <a:solidFill>
                  <a:schemeClr val="dk1"/>
                </a:solidFill>
                <a:latin typeface="Roboto Condensed Light" panose="02000000000000000000" pitchFamily="2" charset="0"/>
                <a:ea typeface="Roboto Condensed Light" panose="02000000000000000000" pitchFamily="2" charset="0"/>
                <a:sym typeface="Roboto Condensed Light"/>
              </a:rPr>
              <a:t>Question is the owner</a:t>
            </a: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Question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P-Q</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242125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6</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“Giving”</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MQuestion</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923877"/>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Giving</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mandatory question have a number of answers based on the number of reviews (and so answers to the questions).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Question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Answer</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about a specific question</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MAnswer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MAnswer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Question</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Giving</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165102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7</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000" dirty="0">
                <a:solidFill>
                  <a:schemeClr val="bg1"/>
                </a:solidFill>
              </a:rPr>
              <a:t>Relationship: “Mand composition”</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MAnswer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Mandatory composition</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review is composed by answers to mandatory questions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MAnswer</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to the questions about the product the review is about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MAnswer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MAnswer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073207" y="1230257"/>
            <a:ext cx="1586607"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Mand composition</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3359599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8</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“Survey”</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Product</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Review</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554545"/>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Survey</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product has a various number of reviews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Product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Review</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get the list of answers about a specific product</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Review is the owner</a:t>
            </a:r>
            <a:endParaRPr lang="en-IT" sz="11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Review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Product</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Survey</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385442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84" name="Google Shape;384;p2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latin typeface="Roboto Condensed Light" panose="02000000000000000000" pitchFamily="2" charset="0"/>
                <a:ea typeface="Roboto Condensed Light" panose="02000000000000000000" pitchFamily="2" charset="0"/>
              </a:rPr>
              <a:t>9</a:t>
            </a:fld>
            <a:endParaRPr>
              <a:latin typeface="Roboto Condensed Light" panose="02000000000000000000" pitchFamily="2" charset="0"/>
              <a:ea typeface="Roboto Condensed Light" panose="02000000000000000000" pitchFamily="2" charset="0"/>
            </a:endParaRPr>
          </a:p>
        </p:txBody>
      </p:sp>
      <p:sp>
        <p:nvSpPr>
          <p:cNvPr id="34" name="Google Shape;503;p34">
            <a:extLst>
              <a:ext uri="{FF2B5EF4-FFF2-40B4-BE49-F238E27FC236}">
                <a16:creationId xmlns:a16="http://schemas.microsoft.com/office/drawing/2014/main" id="{A650B9D9-4029-B845-B1F0-64203724BD09}"/>
              </a:ext>
            </a:extLst>
          </p:cNvPr>
          <p:cNvSpPr txBox="1">
            <a:spLocks/>
          </p:cNvSpPr>
          <p:nvPr/>
        </p:nvSpPr>
        <p:spPr>
          <a:xfrm>
            <a:off x="14055" y="207460"/>
            <a:ext cx="1976050" cy="30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pPr algn="ctr"/>
            <a:r>
              <a:rPr lang="en-GB" sz="1200" dirty="0">
                <a:solidFill>
                  <a:schemeClr val="bg1"/>
                </a:solidFill>
              </a:rPr>
              <a:t>Relationship: “User access”</a:t>
            </a:r>
          </a:p>
        </p:txBody>
      </p:sp>
      <p:sp>
        <p:nvSpPr>
          <p:cNvPr id="28" name="Google Shape;150;p28">
            <a:extLst>
              <a:ext uri="{FF2B5EF4-FFF2-40B4-BE49-F238E27FC236}">
                <a16:creationId xmlns:a16="http://schemas.microsoft.com/office/drawing/2014/main" id="{958449F5-2FCF-9745-B8B1-FFF3473723B7}"/>
              </a:ext>
            </a:extLst>
          </p:cNvPr>
          <p:cNvSpPr/>
          <p:nvPr/>
        </p:nvSpPr>
        <p:spPr>
          <a:xfrm>
            <a:off x="806149"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1" name="Google Shape;150;p28">
            <a:extLst>
              <a:ext uri="{FF2B5EF4-FFF2-40B4-BE49-F238E27FC236}">
                <a16:creationId xmlns:a16="http://schemas.microsoft.com/office/drawing/2014/main" id="{7C6361C3-62FF-3041-81AE-7BF9EE14EC5D}"/>
              </a:ext>
            </a:extLst>
          </p:cNvPr>
          <p:cNvSpPr/>
          <p:nvPr/>
        </p:nvSpPr>
        <p:spPr>
          <a:xfrm>
            <a:off x="3789154" y="149547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2" name="Google Shape;150;p28">
            <a:extLst>
              <a:ext uri="{FF2B5EF4-FFF2-40B4-BE49-F238E27FC236}">
                <a16:creationId xmlns:a16="http://schemas.microsoft.com/office/drawing/2014/main" id="{37FF622D-1AEA-3242-A551-44B54B8B3E9E}"/>
              </a:ext>
            </a:extLst>
          </p:cNvPr>
          <p:cNvSpPr/>
          <p:nvPr/>
        </p:nvSpPr>
        <p:spPr>
          <a:xfrm>
            <a:off x="806149"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53" name="Google Shape;150;p28">
            <a:extLst>
              <a:ext uri="{FF2B5EF4-FFF2-40B4-BE49-F238E27FC236}">
                <a16:creationId xmlns:a16="http://schemas.microsoft.com/office/drawing/2014/main" id="{77911C15-F24E-DF43-9C4E-3599D0449D70}"/>
              </a:ext>
            </a:extLst>
          </p:cNvPr>
          <p:cNvSpPr/>
          <p:nvPr/>
        </p:nvSpPr>
        <p:spPr>
          <a:xfrm>
            <a:off x="3789154" y="2291429"/>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4" name="Google Shape;150;p28">
            <a:extLst>
              <a:ext uri="{FF2B5EF4-FFF2-40B4-BE49-F238E27FC236}">
                <a16:creationId xmlns:a16="http://schemas.microsoft.com/office/drawing/2014/main" id="{04F1BC0D-B4EC-2F42-AE07-7797B0D97815}"/>
              </a:ext>
            </a:extLst>
          </p:cNvPr>
          <p:cNvSpPr/>
          <p:nvPr/>
        </p:nvSpPr>
        <p:spPr>
          <a:xfrm>
            <a:off x="806149"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User</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65" name="Google Shape;150;p28">
            <a:extLst>
              <a:ext uri="{FF2B5EF4-FFF2-40B4-BE49-F238E27FC236}">
                <a16:creationId xmlns:a16="http://schemas.microsoft.com/office/drawing/2014/main" id="{DC2CAE4C-F1D4-FD45-8782-4BC02E3A48C6}"/>
              </a:ext>
            </a:extLst>
          </p:cNvPr>
          <p:cNvSpPr/>
          <p:nvPr/>
        </p:nvSpPr>
        <p:spPr>
          <a:xfrm>
            <a:off x="3789154" y="3094357"/>
            <a:ext cx="1148575" cy="394800"/>
          </a:xfrm>
          <a:prstGeom prst="rect">
            <a:avLst/>
          </a:prstGeom>
          <a:solidFill>
            <a:schemeClr val="lt1"/>
          </a:solidFill>
          <a:ln w="12700" cap="flat" cmpd="sng">
            <a:solidFill>
              <a:srgbClr val="3F5278"/>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Roboto Condensed Light" panose="02000000000000000000" pitchFamily="2" charset="0"/>
                <a:ea typeface="Roboto Condensed Light" panose="02000000000000000000" pitchFamily="2" charset="0"/>
                <a:cs typeface="Calibri"/>
                <a:sym typeface="Calibri"/>
              </a:rPr>
              <a:t>Access</a:t>
            </a:r>
            <a:endParaRPr dirty="0">
              <a:solidFill>
                <a:schemeClr val="dk1"/>
              </a:solidFill>
              <a:latin typeface="Roboto Condensed Light" panose="02000000000000000000" pitchFamily="2" charset="0"/>
              <a:ea typeface="Roboto Condensed Light" panose="02000000000000000000" pitchFamily="2" charset="0"/>
              <a:cs typeface="Calibri"/>
              <a:sym typeface="Calibri"/>
            </a:endParaRPr>
          </a:p>
        </p:txBody>
      </p:sp>
      <p:sp>
        <p:nvSpPr>
          <p:cNvPr id="3" name="TextBox 2">
            <a:extLst>
              <a:ext uri="{FF2B5EF4-FFF2-40B4-BE49-F238E27FC236}">
                <a16:creationId xmlns:a16="http://schemas.microsoft.com/office/drawing/2014/main" id="{7C08D00F-A705-694D-B4FA-63E8D5675689}"/>
              </a:ext>
            </a:extLst>
          </p:cNvPr>
          <p:cNvSpPr txBox="1"/>
          <p:nvPr/>
        </p:nvSpPr>
        <p:spPr>
          <a:xfrm>
            <a:off x="5558971" y="1357086"/>
            <a:ext cx="2634343" cy="2739211"/>
          </a:xfrm>
          <a:prstGeom prst="rect">
            <a:avLst/>
          </a:prstGeom>
          <a:noFill/>
        </p:spPr>
        <p:txBody>
          <a:bodyPr wrap="square" rtlCol="0">
            <a:spAutoFit/>
          </a:bodyPr>
          <a:lstStyle/>
          <a:p>
            <a:r>
              <a:rPr lang="en-IT" sz="1600" b="1" dirty="0">
                <a:solidFill>
                  <a:srgbClr val="FF9800"/>
                </a:solidFill>
                <a:latin typeface="Roboto Condensed Light" panose="02000000000000000000" pitchFamily="2" charset="0"/>
                <a:ea typeface="Roboto Condensed Light" panose="02000000000000000000" pitchFamily="2" charset="0"/>
                <a:sym typeface="Roboto Condensed Light"/>
              </a:rPr>
              <a:t>User access</a:t>
            </a:r>
          </a:p>
          <a:p>
            <a:r>
              <a:rPr lang="en-IT" sz="1200" dirty="0">
                <a:solidFill>
                  <a:schemeClr val="dk1"/>
                </a:solidFill>
                <a:latin typeface="Roboto Condensed Light" panose="02000000000000000000" pitchFamily="2" charset="0"/>
                <a:ea typeface="Roboto Condensed Light" panose="02000000000000000000" pitchFamily="2" charset="0"/>
                <a:sym typeface="Roboto Condensed Light"/>
              </a:rPr>
              <a:t>Each user can access the application more times, each access is referred to one and only one user.</a:t>
            </a:r>
          </a:p>
          <a:p>
            <a:endParaRPr lang="en-IT" sz="1200"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User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Access</a:t>
            </a:r>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@OneToMany allows to manage users’ accesses</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a:p>
            <a:r>
              <a:rPr lang="en-IT" sz="1100" i="1" dirty="0">
                <a:solidFill>
                  <a:schemeClr val="dk1"/>
                </a:solidFill>
                <a:latin typeface="Roboto Condensed Light" panose="02000000000000000000" pitchFamily="2" charset="0"/>
                <a:ea typeface="Roboto Condensed Light" panose="02000000000000000000" pitchFamily="2" charset="0"/>
                <a:sym typeface="Roboto Condensed Light"/>
              </a:rPr>
              <a:t>Access is the owner</a:t>
            </a:r>
          </a:p>
          <a:p>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Access </a:t>
            </a:r>
            <a:r>
              <a:rPr lang="en-IT" sz="1200" i="1" dirty="0">
                <a:solidFill>
                  <a:srgbClr val="FF9800"/>
                </a:solidFill>
                <a:latin typeface="Roboto Condensed Light" panose="02000000000000000000" pitchFamily="2" charset="0"/>
                <a:ea typeface="Roboto Condensed Light" panose="02000000000000000000" pitchFamily="2" charset="0"/>
                <a:sym typeface="Wingdings" pitchFamily="2" charset="2"/>
              </a:rPr>
              <a:t></a:t>
            </a:r>
            <a:r>
              <a:rPr lang="en-IT" sz="1200" i="1" dirty="0">
                <a:solidFill>
                  <a:srgbClr val="FF9800"/>
                </a:solidFill>
                <a:latin typeface="Roboto Condensed Light" panose="02000000000000000000" pitchFamily="2" charset="0"/>
                <a:ea typeface="Roboto Condensed Light" panose="02000000000000000000" pitchFamily="2" charset="0"/>
                <a:sym typeface="Roboto Condensed Light"/>
              </a:rPr>
              <a:t> User</a:t>
            </a:r>
          </a:p>
          <a:p>
            <a:r>
              <a:rPr lang="en-IT" sz="1200" i="1" dirty="0">
                <a:solidFill>
                  <a:schemeClr val="dk1"/>
                </a:solidFill>
                <a:latin typeface="Roboto Condensed Light" panose="02000000000000000000" pitchFamily="2" charset="0"/>
                <a:ea typeface="Roboto Condensed Light" panose="02000000000000000000" pitchFamily="2" charset="0"/>
                <a:sym typeface="Roboto Condensed Light"/>
              </a:rPr>
              <a:t>@ManyToOne is not requested, but implemented for simplicity</a:t>
            </a:r>
          </a:p>
          <a:p>
            <a:endParaRPr lang="en-IT" sz="1200" i="1" dirty="0">
              <a:solidFill>
                <a:schemeClr val="dk1"/>
              </a:solidFill>
              <a:latin typeface="Roboto Condensed Light" panose="02000000000000000000" pitchFamily="2" charset="0"/>
              <a:ea typeface="Roboto Condensed Light" panose="02000000000000000000" pitchFamily="2" charset="0"/>
              <a:sym typeface="Roboto Condensed Light"/>
            </a:endParaRPr>
          </a:p>
        </p:txBody>
      </p:sp>
      <p:sp>
        <p:nvSpPr>
          <p:cNvPr id="26" name="Google Shape;156;p28">
            <a:extLst>
              <a:ext uri="{FF2B5EF4-FFF2-40B4-BE49-F238E27FC236}">
                <a16:creationId xmlns:a16="http://schemas.microsoft.com/office/drawing/2014/main" id="{6F9CAF4D-47CA-F94A-874F-473FAAE58C86}"/>
              </a:ext>
            </a:extLst>
          </p:cNvPr>
          <p:cNvSpPr/>
          <p:nvPr/>
        </p:nvSpPr>
        <p:spPr>
          <a:xfrm>
            <a:off x="2573439" y="1536330"/>
            <a:ext cx="597000" cy="315891"/>
          </a:xfrm>
          <a:prstGeom prst="diamond">
            <a:avLst/>
          </a:prstGeom>
          <a:solidFill>
            <a:schemeClr val="lt1"/>
          </a:solidFill>
          <a:ln w="12700" cap="flat" cmpd="sng">
            <a:solidFill>
              <a:srgbClr val="FF9800"/>
            </a:solidFill>
            <a:prstDash val="solid"/>
            <a:round/>
            <a:headEnd type="none" w="sm" len="sm"/>
            <a:tailEnd type="none" w="sm" len="sm"/>
          </a:ln>
        </p:spPr>
        <p:txBody>
          <a:bodyPr spcFirstLastPara="1" wrap="square" lIns="91425" tIns="45700" rIns="91425" bIns="45700" anchor="ctr" anchorCtr="0">
            <a:noAutofit/>
          </a:bodyPr>
          <a:lstStyle/>
          <a:p>
            <a:pPr algn="ctr"/>
            <a:endParaRPr sz="1200" i="1">
              <a:solidFill>
                <a:schemeClr val="dk1"/>
              </a:solidFill>
              <a:latin typeface="Calibri"/>
              <a:ea typeface="Calibri"/>
              <a:cs typeface="Calibri"/>
              <a:sym typeface="Calibri"/>
            </a:endParaRPr>
          </a:p>
        </p:txBody>
      </p:sp>
      <p:cxnSp>
        <p:nvCxnSpPr>
          <p:cNvPr id="27" name="Straight Connector 26">
            <a:extLst>
              <a:ext uri="{FF2B5EF4-FFF2-40B4-BE49-F238E27FC236}">
                <a16:creationId xmlns:a16="http://schemas.microsoft.com/office/drawing/2014/main" id="{979F60DE-442C-3645-A2A7-3DEB18A9CFBB}"/>
              </a:ext>
            </a:extLst>
          </p:cNvPr>
          <p:cNvCxnSpPr>
            <a:cxnSpLocks/>
            <a:endCxn id="26" idx="1"/>
          </p:cNvCxnSpPr>
          <p:nvPr/>
        </p:nvCxnSpPr>
        <p:spPr>
          <a:xfrm>
            <a:off x="1954724" y="1692879"/>
            <a:ext cx="618715" cy="1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7444A67-8035-CC45-9100-7BC8FEB27773}"/>
              </a:ext>
            </a:extLst>
          </p:cNvPr>
          <p:cNvCxnSpPr>
            <a:cxnSpLocks/>
          </p:cNvCxnSpPr>
          <p:nvPr/>
        </p:nvCxnSpPr>
        <p:spPr>
          <a:xfrm>
            <a:off x="3170439" y="1691482"/>
            <a:ext cx="618715" cy="1397"/>
          </a:xfrm>
          <a:prstGeom prst="line">
            <a:avLst/>
          </a:prstGeom>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3D7AF2E8-E2A1-B34D-8AB1-700A686327C0}"/>
              </a:ext>
            </a:extLst>
          </p:cNvPr>
          <p:cNvSpPr txBox="1">
            <a:spLocks/>
          </p:cNvSpPr>
          <p:nvPr/>
        </p:nvSpPr>
        <p:spPr>
          <a:xfrm>
            <a:off x="2408618" y="1230257"/>
            <a:ext cx="926642"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User access</a:t>
            </a:r>
          </a:p>
        </p:txBody>
      </p:sp>
      <p:sp>
        <p:nvSpPr>
          <p:cNvPr id="33" name="Content Placeholder 2">
            <a:extLst>
              <a:ext uri="{FF2B5EF4-FFF2-40B4-BE49-F238E27FC236}">
                <a16:creationId xmlns:a16="http://schemas.microsoft.com/office/drawing/2014/main" id="{D5F0AFB7-A87A-6F47-93A4-6D495848AC77}"/>
              </a:ext>
            </a:extLst>
          </p:cNvPr>
          <p:cNvSpPr txBox="1">
            <a:spLocks/>
          </p:cNvSpPr>
          <p:nvPr/>
        </p:nvSpPr>
        <p:spPr>
          <a:xfrm>
            <a:off x="1965581" y="141891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(0,N)</a:t>
            </a:r>
          </a:p>
        </p:txBody>
      </p:sp>
      <p:sp>
        <p:nvSpPr>
          <p:cNvPr id="35" name="Content Placeholder 2">
            <a:extLst>
              <a:ext uri="{FF2B5EF4-FFF2-40B4-BE49-F238E27FC236}">
                <a16:creationId xmlns:a16="http://schemas.microsoft.com/office/drawing/2014/main" id="{993C5D80-9876-6E4B-B0AE-4BDFCC5A2FBF}"/>
              </a:ext>
            </a:extLst>
          </p:cNvPr>
          <p:cNvSpPr txBox="1">
            <a:spLocks/>
          </p:cNvSpPr>
          <p:nvPr/>
        </p:nvSpPr>
        <p:spPr>
          <a:xfrm>
            <a:off x="3170439" y="1417967"/>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(1,1)</a:t>
            </a:r>
          </a:p>
        </p:txBody>
      </p:sp>
      <p:cxnSp>
        <p:nvCxnSpPr>
          <p:cNvPr id="36" name="Straight Arrow Connector 35">
            <a:extLst>
              <a:ext uri="{FF2B5EF4-FFF2-40B4-BE49-F238E27FC236}">
                <a16:creationId xmlns:a16="http://schemas.microsoft.com/office/drawing/2014/main" id="{E7D9D70F-3AE4-AF44-B0BB-1CF135AECECB}"/>
              </a:ext>
            </a:extLst>
          </p:cNvPr>
          <p:cNvCxnSpPr>
            <a:cxnSpLocks/>
          </p:cNvCxnSpPr>
          <p:nvPr/>
        </p:nvCxnSpPr>
        <p:spPr>
          <a:xfrm>
            <a:off x="1954724" y="2488829"/>
            <a:ext cx="1834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3E6F73E-AFAD-1F4F-A242-1E341CA60B9A}"/>
              </a:ext>
            </a:extLst>
          </p:cNvPr>
          <p:cNvSpPr txBox="1">
            <a:spLocks/>
          </p:cNvSpPr>
          <p:nvPr/>
        </p:nvSpPr>
        <p:spPr>
          <a:xfrm>
            <a:off x="3156773" y="2185858"/>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a:t>
            </a:r>
          </a:p>
        </p:txBody>
      </p:sp>
      <p:cxnSp>
        <p:nvCxnSpPr>
          <p:cNvPr id="39" name="Straight Arrow Connector 38">
            <a:extLst>
              <a:ext uri="{FF2B5EF4-FFF2-40B4-BE49-F238E27FC236}">
                <a16:creationId xmlns:a16="http://schemas.microsoft.com/office/drawing/2014/main" id="{3D998C11-3832-AE4D-A86F-05B37275DFB1}"/>
              </a:ext>
            </a:extLst>
          </p:cNvPr>
          <p:cNvCxnSpPr>
            <a:cxnSpLocks/>
          </p:cNvCxnSpPr>
          <p:nvPr/>
        </p:nvCxnSpPr>
        <p:spPr>
          <a:xfrm>
            <a:off x="1954724" y="3291757"/>
            <a:ext cx="1834430" cy="0"/>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7A290591-9C2D-EF42-987E-88C25E30B987}"/>
              </a:ext>
            </a:extLst>
          </p:cNvPr>
          <p:cNvSpPr txBox="1">
            <a:spLocks/>
          </p:cNvSpPr>
          <p:nvPr/>
        </p:nvSpPr>
        <p:spPr>
          <a:xfrm>
            <a:off x="1990105" y="2988786"/>
            <a:ext cx="597000" cy="24890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buFont typeface="Roboto Condensed Light"/>
              <a:buNone/>
            </a:pPr>
            <a:r>
              <a:rPr lang="en-GB" sz="1200" i="1" dirty="0">
                <a:latin typeface="Roboto Condensed Light" panose="02000000000000000000" pitchFamily="2" charset="0"/>
                <a:ea typeface="Roboto Condensed Light" panose="02000000000000000000" pitchFamily="2" charset="0"/>
              </a:rPr>
              <a:t>1</a:t>
            </a:r>
          </a:p>
        </p:txBody>
      </p:sp>
    </p:spTree>
    <p:extLst>
      <p:ext uri="{BB962C8B-B14F-4D97-AF65-F5344CB8AC3E}">
        <p14:creationId xmlns:p14="http://schemas.microsoft.com/office/powerpoint/2010/main" val="2282814942"/>
      </p:ext>
    </p:extLst>
  </p:cSld>
  <p:clrMapOvr>
    <a:masterClrMapping/>
  </p:clrMapOvr>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
  <TotalTime>14576</TotalTime>
  <Words>1898</Words>
  <Application>Microsoft Macintosh PowerPoint</Application>
  <PresentationFormat>On-screen Show (16:9)</PresentationFormat>
  <Paragraphs>251</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Roboto Condensed Light</vt:lpstr>
      <vt:lpstr>Arvo</vt:lpstr>
      <vt:lpstr>Roboto Mono</vt:lpstr>
      <vt:lpstr>Roboto Condensed</vt:lpstr>
      <vt:lpstr>Calibri</vt:lpstr>
      <vt:lpstr>Arial</vt:lpstr>
      <vt:lpstr>Roboto Mono Light</vt:lpstr>
      <vt:lpstr>Courier New</vt:lpstr>
      <vt:lpstr>Salerio template</vt:lpstr>
      <vt:lpstr>JPA Project – Group 91 Data Bases 2   Students  Codice Persona Vincenzo Riccio  10804402 Emanuele Triuzzi 10794440</vt:lpstr>
      <vt:lpstr>Entity Relationship</vt:lpstr>
      <vt:lpstr>Relational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 Client side: login and permissions</vt:lpstr>
      <vt:lpstr>Components – Client side: login and permissions</vt:lpstr>
      <vt:lpstr>Components – Client side: user</vt:lpstr>
      <vt:lpstr>Components – Client side: administrator</vt:lpstr>
      <vt:lpstr>Views: user</vt:lpstr>
      <vt:lpstr>Views: administrator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Project – Group 91 Data Bases 2   Students  Codice persona Vincenzo Riccio  10804402 Emanuele Triuzzi 10794440</dc:title>
  <cp:lastModifiedBy>Emanuele Triuzzi</cp:lastModifiedBy>
  <cp:revision>26</cp:revision>
  <dcterms:modified xsi:type="dcterms:W3CDTF">2021-07-25T09:22:29Z</dcterms:modified>
</cp:coreProperties>
</file>