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329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401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35B1158-6DE0-4E18-A09C-58D1A85845E3}">
          <p14:sldIdLst>
            <p14:sldId id="329"/>
            <p14:sldId id="330"/>
            <p14:sldId id="331"/>
          </p14:sldIdLst>
        </p14:section>
        <p14:section name="Dictionary&lt;K, V&gt; Overview" id="{10162A73-DC17-4936-8FC4-886D22A80F10}">
          <p14:sldIdLst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Multi-Dictionaries" id="{FC1481EE-05F6-41AA-B312-0EA7E96BAD91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Set&lt;T&gt;" id="{E4E13E55-7047-41D9-937E-391922B417DD}">
          <p14:sldIdLst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Conclusion" id="{568795F9-FBEE-4EFE-AE1E-E976B15C92C9}">
          <p14:sldIdLst>
            <p14:sldId id="36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0CFD833-C0B1-43A6-8901-9974AD2096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686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CB20111-8FCF-4A1D-B54A-1EA07D705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384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A8F939D-3A8C-4378-B07B-618ECCC8B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854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AE1783-A28D-40EE-88EE-5B5244888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280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205A4EA-8613-465B-A8AA-BAF3B1ABEC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197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109C8A-E41D-457F-95DC-C84C4B7C77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2664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CAE642-487C-493F-BEB4-5179D17260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8764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4394E3-588E-41BF-A1D5-842A63646A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513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 and Multi-Dictionaries, Nested Dictionaries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Sets and Dictionaries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191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55796"/>
            <a:ext cx="2950749" cy="320720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https://about.softuni.bg/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6" name="Picture 2" descr="Image result for dictionary icon modern">
            <a:extLst>
              <a:ext uri="{FF2B5EF4-FFF2-40B4-BE49-F238E27FC236}">
                <a16:creationId xmlns:a16="http://schemas.microsoft.com/office/drawing/2014/main" id="{4CF25856-97A6-4DA1-816E-9C81958A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60" y="2010907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</a:t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Same Values in Array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6305" y="2818129"/>
            <a:ext cx="347699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8 2.5 2.5 8 2.5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7956" y="2524621"/>
            <a:ext cx="3076841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20738" y="2841091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6775" y="4629142"/>
            <a:ext cx="265652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1.5 5 1.5 3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7956" y="4147009"/>
            <a:ext cx="3076841" cy="1818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it-IT" sz="2799" b="1" noProof="1">
                <a:latin typeface="Consolas" pitchFamily="49" charset="0"/>
              </a:rPr>
              <a:t>5 - 1 times</a:t>
            </a:r>
            <a:endParaRPr lang="en-US" sz="2799" b="1" noProof="1">
              <a:latin typeface="Consolas" pitchFamily="49" charset="0"/>
            </a:endParaRP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20739" y="4652104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608918BC-D30C-4BA6-876E-BD08D7B9F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7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06000" y="1659950"/>
            <a:ext cx="9078943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199" dirty="0"/>
              <a:t>double[] nums = Console.ReadLine().Split(' ')</a:t>
            </a:r>
            <a:br>
              <a:rPr lang="en-US" sz="2199" dirty="0"/>
            </a:br>
            <a:r>
              <a:rPr lang="en-US" sz="2199" dirty="0"/>
              <a:t>  .Select(</a:t>
            </a:r>
            <a:r>
              <a:rPr lang="en-US" sz="2199" dirty="0" err="1"/>
              <a:t>double.Parse</a:t>
            </a:r>
            <a:r>
              <a:rPr lang="en-US" sz="2199" dirty="0"/>
              <a:t>).ToArray();</a:t>
            </a:r>
          </a:p>
          <a:p>
            <a:r>
              <a:rPr lang="en-US" sz="2199" dirty="0"/>
              <a:t>var counts = new </a:t>
            </a:r>
            <a:r>
              <a:rPr lang="en-US" sz="2199" dirty="0">
                <a:solidFill>
                  <a:schemeClr val="bg1"/>
                </a:solidFill>
              </a:rPr>
              <a:t>Dictionary</a:t>
            </a:r>
            <a:r>
              <a:rPr lang="en-US" sz="2199" dirty="0"/>
              <a:t>&lt;double, int&gt;();</a:t>
            </a:r>
          </a:p>
          <a:p>
            <a:r>
              <a:rPr lang="en-US" sz="2199" dirty="0"/>
              <a:t>foreach (var num in nums)</a:t>
            </a:r>
          </a:p>
          <a:p>
            <a:r>
              <a:rPr lang="en-US" sz="2199" dirty="0"/>
              <a:t>   if (counts.</a:t>
            </a:r>
            <a:r>
              <a:rPr lang="en-US" sz="2199" dirty="0">
                <a:solidFill>
                  <a:schemeClr val="bg1"/>
                </a:solidFill>
              </a:rPr>
              <a:t>ContainsKey</a:t>
            </a:r>
            <a:r>
              <a:rPr lang="en-US" sz="2199" dirty="0"/>
              <a:t>(num))</a:t>
            </a:r>
          </a:p>
          <a:p>
            <a:r>
              <a:rPr lang="en-US" sz="2199" dirty="0"/>
              <a:t>      counts[num]++;</a:t>
            </a:r>
          </a:p>
          <a:p>
            <a:r>
              <a:rPr lang="en-US" sz="2199" dirty="0"/>
              <a:t>   else</a:t>
            </a:r>
          </a:p>
          <a:p>
            <a:r>
              <a:rPr lang="en-US" sz="2199" dirty="0"/>
              <a:t>      counts[num] = 1;</a:t>
            </a:r>
          </a:p>
          <a:p>
            <a:r>
              <a:rPr lang="en-US" sz="2199" dirty="0"/>
              <a:t>foreach (var num in counts)</a:t>
            </a:r>
          </a:p>
          <a:p>
            <a:r>
              <a:rPr lang="en-US" sz="2199" dirty="0"/>
              <a:t>    Console.WriteLine($"{num.</a:t>
            </a:r>
            <a:r>
              <a:rPr lang="en-US" sz="2199" dirty="0">
                <a:solidFill>
                  <a:schemeClr val="bg1"/>
                </a:solidFill>
              </a:rPr>
              <a:t>Key</a:t>
            </a:r>
            <a:r>
              <a:rPr lang="en-US" sz="2199" dirty="0"/>
              <a:t>} - {num.</a:t>
            </a:r>
            <a:r>
              <a:rPr lang="en-US" sz="2199" dirty="0">
                <a:solidFill>
                  <a:schemeClr val="bg1"/>
                </a:solidFill>
              </a:rPr>
              <a:t>Value</a:t>
            </a:r>
            <a:r>
              <a:rPr lang="en-US" sz="21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96000" y="4076699"/>
            <a:ext cx="4375341" cy="685800"/>
          </a:xfrm>
          <a:prstGeom prst="wedgeRoundRectCallout">
            <a:avLst>
              <a:gd name="adj1" fmla="val -55384"/>
              <a:gd name="adj2" fmla="val -27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counts[num]</a:t>
            </a:r>
            <a:r>
              <a:rPr lang="en-US" b="1" noProof="1">
                <a:solidFill>
                  <a:srgbClr val="FFFFFF"/>
                </a:solidFill>
              </a:rPr>
              <a:t> will hold how many times num occurs in nums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3B4911-CEA6-4D68-8DCF-A03061DF9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52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85091"/>
            <a:ext cx="2590800" cy="2590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BCB3485-32BD-495F-B28F-21EF7AF610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8DF9443-8009-4A6D-A6FB-713F81679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Dictionaries Holding a List of 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61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dictionary could hold a </a:t>
            </a:r>
            <a:r>
              <a:rPr lang="en-US" b="1" dirty="0">
                <a:solidFill>
                  <a:schemeClr val="bg1"/>
                </a:solidFill>
              </a:rPr>
              <a:t>set of values </a:t>
            </a:r>
            <a:r>
              <a:rPr lang="en-US" dirty="0"/>
              <a:t>by given key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Example: student may have multiple grades:</a:t>
            </a:r>
          </a:p>
          <a:p>
            <a:pPr lvl="2">
              <a:buClr>
                <a:schemeClr val="tx1"/>
              </a:buClr>
            </a:pPr>
            <a:r>
              <a:rPr lang="en-US" sz="3000" dirty="0">
                <a:sym typeface="Wingdings" panose="05000000000000000000" pitchFamily="2" charset="2"/>
              </a:rPr>
              <a:t>Peter  [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5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5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sym typeface="Wingdings" panose="05000000000000000000" pitchFamily="2" charset="2"/>
              </a:rPr>
              <a:t>Kiril</a:t>
            </a:r>
            <a:r>
              <a:rPr lang="en-US" sz="3000" dirty="0">
                <a:sym typeface="Wingdings" panose="05000000000000000000" pitchFamily="2" charset="2"/>
              </a:rPr>
              <a:t>  [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6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3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4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endParaRPr lang="en-US" sz="3398" dirty="0"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854278" y="3875652"/>
            <a:ext cx="8351702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/>
              <a:t>var grades = </a:t>
            </a:r>
            <a:r>
              <a:rPr lang="en-US" sz="2200" dirty="0">
                <a:solidFill>
                  <a:schemeClr val="bg1"/>
                </a:solidFill>
              </a:rPr>
              <a:t>new Dictionary&lt;string,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grades["Peter"].</a:t>
            </a:r>
            <a:r>
              <a:rPr lang="en-US" sz="2200" dirty="0">
                <a:solidFill>
                  <a:schemeClr val="bg1"/>
                </a:solidFill>
              </a:rPr>
              <a:t>Add(</a:t>
            </a:r>
            <a:r>
              <a:rPr lang="en-US" sz="2200" dirty="0"/>
              <a:t>5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/>
              <a:t>;</a:t>
            </a:r>
            <a:endParaRPr lang="bg-BG" sz="2200" dirty="0"/>
          </a:p>
          <a:p>
            <a:r>
              <a:rPr lang="en-US" sz="2200" dirty="0"/>
              <a:t>grades["Kiril"]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 </a:t>
            </a:r>
            <a:r>
              <a:rPr lang="en-US" sz="2200" dirty="0"/>
              <a:t>{</a:t>
            </a:r>
            <a:r>
              <a:rPr lang="en-US" sz="2200" dirty="0">
                <a:solidFill>
                  <a:schemeClr val="bg1"/>
                </a:solidFill>
              </a:rPr>
              <a:t> 6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6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3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4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6 </a:t>
            </a:r>
            <a:r>
              <a:rPr lang="en-US" sz="2200" dirty="0"/>
              <a:t>};</a:t>
            </a:r>
          </a:p>
          <a:p>
            <a:r>
              <a:rPr lang="en-US" sz="2200" dirty="0"/>
              <a:t>Console.WriteLine(string.Join(" ", grades["Kiril"]);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F7CF507-D7F4-46C1-BAB9-5DBE5F26C4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student names + grades</a:t>
            </a:r>
          </a:p>
          <a:p>
            <a:r>
              <a:rPr lang="en-US" dirty="0"/>
              <a:t>Print the grades + average grade for each student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Student Grades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7762" y="2584682"/>
            <a:ext cx="225697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Ivancho 5.20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2.50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2.00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3.46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27791" y="4334529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81846" y="3736845"/>
            <a:ext cx="601475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Ivancho -&gt; 5.20 (avg: 5.20)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-&gt; 5.50 2.50 3.46 (avg: 3.82)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-&gt; 2.00 3.00 (avg: 2.50)</a:t>
            </a:r>
            <a:endParaRPr lang="it-IT" sz="2200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AA19B-F678-4799-8679-0439EDA112D0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2E00F88-B83A-4DA8-BF52-378DCB78E8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526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(1)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21000" y="1410632"/>
            <a:ext cx="8458200" cy="5096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300"/>
              </a:spcAft>
            </a:pPr>
            <a:r>
              <a:rPr lang="en-US" dirty="0"/>
              <a:t>var grades = new Dictionary&lt;string, List&lt;double&gt;&gt;();</a:t>
            </a:r>
          </a:p>
          <a:p>
            <a:pPr>
              <a:spcAft>
                <a:spcPts val="300"/>
              </a:spcAft>
            </a:pPr>
            <a:r>
              <a:rPr lang="en-US" dirty="0"/>
              <a:t>var n = int.Parse(Console.ReadLine());</a:t>
            </a:r>
          </a:p>
          <a:p>
            <a:pPr>
              <a:spcAft>
                <a:spcPts val="300"/>
              </a:spcAft>
            </a:pPr>
            <a:r>
              <a:rPr lang="en-US" dirty="0"/>
              <a:t>for (int i = 0; i &lt; n; i++) {</a:t>
            </a:r>
          </a:p>
          <a:p>
            <a:pPr>
              <a:spcAft>
                <a:spcPts val="300"/>
              </a:spcAft>
            </a:pPr>
            <a:r>
              <a:rPr lang="en-US" dirty="0"/>
              <a:t>  var tokens = Console.ReadLine().Split();</a:t>
            </a:r>
          </a:p>
          <a:p>
            <a:pPr>
              <a:spcAft>
                <a:spcPts val="300"/>
              </a:spcAft>
            </a:pPr>
            <a:r>
              <a:rPr lang="en-US" dirty="0"/>
              <a:t>  var name = tokens[0];</a:t>
            </a:r>
          </a:p>
          <a:p>
            <a:pPr>
              <a:spcAft>
                <a:spcPts val="300"/>
              </a:spcAft>
            </a:pPr>
            <a:r>
              <a:rPr lang="en-US" dirty="0"/>
              <a:t>  var grade = double.Parse(tokens[1]);</a:t>
            </a:r>
          </a:p>
          <a:p>
            <a:pPr>
              <a:spcAft>
                <a:spcPts val="300"/>
              </a:spcAft>
            </a:pPr>
            <a:r>
              <a:rPr lang="en-US" dirty="0"/>
              <a:t>  if (!grades.ContainsKey(name))</a:t>
            </a:r>
          </a:p>
          <a:p>
            <a:pPr>
              <a:spcAft>
                <a:spcPts val="300"/>
              </a:spcAft>
            </a:pPr>
            <a:r>
              <a:rPr lang="en-US" dirty="0"/>
              <a:t>    grades[name] = new List&lt;double&gt;();</a:t>
            </a:r>
          </a:p>
          <a:p>
            <a:pPr>
              <a:spcAft>
                <a:spcPts val="300"/>
              </a:spcAft>
            </a:pPr>
            <a:r>
              <a:rPr lang="en-US" dirty="0"/>
              <a:t>  grades[name].Add(grade);</a:t>
            </a:r>
          </a:p>
          <a:p>
            <a:pPr>
              <a:spcAft>
                <a:spcPts val="300"/>
              </a:spcAft>
            </a:pPr>
            <a:r>
              <a:rPr lang="en-US" dirty="0"/>
              <a:t>} </a:t>
            </a:r>
          </a:p>
          <a:p>
            <a:pPr>
              <a:spcAft>
                <a:spcPts val="300"/>
              </a:spcAft>
            </a:pPr>
            <a:r>
              <a:rPr lang="en-US" i="1" dirty="0">
                <a:solidFill>
                  <a:schemeClr val="accent2"/>
                </a:solidFill>
              </a:rPr>
              <a:t>// continues on next slide ...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51000" y="3739700"/>
            <a:ext cx="2788638" cy="816626"/>
          </a:xfrm>
          <a:prstGeom prst="wedgeRoundRectCallout">
            <a:avLst>
              <a:gd name="adj1" fmla="val -60563"/>
              <a:gd name="adj2" fmla="val 44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list is initialized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321000" y="5123350"/>
            <a:ext cx="2209800" cy="816626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Add grade </a:t>
            </a:r>
            <a:br>
              <a:rPr lang="nb-NO" sz="2800" b="1" noProof="1">
                <a:solidFill>
                  <a:srgbClr val="FFFFFF"/>
                </a:solidFill>
              </a:rPr>
            </a:br>
            <a:r>
              <a:rPr lang="nb-NO" sz="2800" b="1" noProof="1">
                <a:solidFill>
                  <a:srgbClr val="FFFFFF"/>
                </a:solidFill>
              </a:rPr>
              <a:t>into the list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143348-7F1F-41A3-92A8-0853CACB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91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(2)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66000" y="1518354"/>
            <a:ext cx="84582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pair in grades)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name = pair.Key;</a:t>
            </a:r>
          </a:p>
          <a:p>
            <a:r>
              <a:rPr lang="en-US" dirty="0"/>
              <a:t>  var studentGrades = pair.Value;</a:t>
            </a:r>
          </a:p>
          <a:p>
            <a:r>
              <a:rPr lang="en-US" dirty="0"/>
              <a:t>  var average = studentGrades.Average();</a:t>
            </a:r>
          </a:p>
          <a:p>
            <a:r>
              <a:rPr lang="en-US" dirty="0"/>
              <a:t>  Console.Write($"{name} -&gt; ");</a:t>
            </a:r>
          </a:p>
          <a:p>
            <a:r>
              <a:rPr lang="en-US" dirty="0"/>
              <a:t>  foreach (var grade in studentGrades)</a:t>
            </a:r>
          </a:p>
          <a:p>
            <a:r>
              <a:rPr lang="en-US" dirty="0"/>
              <a:t>    Console.Write($"{grade:f2} ");</a:t>
            </a:r>
          </a:p>
          <a:p>
            <a:r>
              <a:rPr lang="en-US" dirty="0"/>
              <a:t>  Console.WriteLine($"(avg: {average:f2})");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000" y="2079000"/>
            <a:ext cx="5268559" cy="474951"/>
          </a:xfrm>
          <a:prstGeom prst="wedgeRoundRectCallout">
            <a:avLst>
              <a:gd name="adj1" fmla="val -51889"/>
              <a:gd name="adj2" fmla="val -432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KeyValuePair&lt;string, List&lt;double&gt;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C3314B-F2D5-4BA4-84BA-38FAA0A53D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371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/>
          <a:lstStyle/>
          <a:p>
            <a:r>
              <a:rPr lang="en-US" dirty="0"/>
              <a:t>Dictionaries may hold another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b="1" dirty="0"/>
              <a:t> </a:t>
            </a:r>
            <a:r>
              <a:rPr lang="en-US" dirty="0"/>
              <a:t>as value</a:t>
            </a:r>
          </a:p>
          <a:p>
            <a:r>
              <a:rPr lang="en-US" dirty="0"/>
              <a:t>Example: population by country and 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3861" y="3124201"/>
            <a:ext cx="4794253" cy="95410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Sofia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Plovdiv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338,657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53861" y="4242346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London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Manchester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3861" y="5238779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New York City, NY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Washington, DC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658,893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743201" y="337265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784992" y="3452313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743201" y="442924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784992" y="4492859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743201" y="5457205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784992" y="5533405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FA8145CD-E598-4186-878F-CAB2FCEE45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23859" cy="5201066"/>
          </a:xfrm>
        </p:spPr>
        <p:txBody>
          <a:bodyPr/>
          <a:lstStyle/>
          <a:p>
            <a:r>
              <a:rPr lang="bg-BG" dirty="0"/>
              <a:t>Write a program that </a:t>
            </a:r>
            <a:r>
              <a:rPr lang="en-GB" dirty="0"/>
              <a:t>stores</a:t>
            </a:r>
            <a:r>
              <a:rPr lang="bg-BG" dirty="0"/>
              <a:t> information about food shops</a:t>
            </a:r>
            <a:endParaRPr lang="en-GB" dirty="0"/>
          </a:p>
          <a:p>
            <a:r>
              <a:rPr lang="en-GB" dirty="0"/>
              <a:t>I</a:t>
            </a:r>
            <a:r>
              <a:rPr lang="bg-BG" dirty="0"/>
              <a:t>f you receive a shop you already have received </a:t>
            </a:r>
            <a:r>
              <a:rPr lang="en-GB" dirty="0"/>
              <a:t>add the product</a:t>
            </a:r>
            <a:endParaRPr lang="en-US" dirty="0"/>
          </a:p>
          <a:p>
            <a:r>
              <a:rPr lang="bg-BG" dirty="0"/>
              <a:t>Your output must be ordered by shop name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Product 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FE2D2-63AD-4677-9DED-790D3FA7AAA6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45522"/>
            <a:ext cx="387196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juice, 2.30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kaufland, banana, 1.10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grape, 2.20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4787000" y="4589426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438" y="3499299"/>
            <a:ext cx="4681869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kaufland-&gt;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banana, Price: 1.1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lidl-&gt;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juice, Price: 2.3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230" y="5392215"/>
            <a:ext cx="2351428" cy="463133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End command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048" y="3205000"/>
            <a:ext cx="3959841" cy="463133"/>
          </a:xfrm>
          <a:prstGeom prst="wedgeRoundRectCallout">
            <a:avLst>
              <a:gd name="adj1" fmla="val -53190"/>
              <a:gd name="adj2" fmla="val 47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{shop}, {product}, {price}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639AD48-894E-4A33-82A7-A5BF4FB67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954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719000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var shops = new Dictionary&lt;string, Dictionary&lt;string, double&gt;&gt;();</a:t>
            </a:r>
          </a:p>
          <a:p>
            <a:r>
              <a:rPr lang="en-US" dirty="0"/>
              <a:t>string line;</a:t>
            </a:r>
          </a:p>
          <a:p>
            <a:r>
              <a:rPr lang="en-GB" dirty="0"/>
              <a:t>while ((line = Console.ReadLine()) != "Revision")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string[] productsInfo = line.Split(", ")</a:t>
            </a:r>
            <a:r>
              <a:rPr lang="bg-BG" dirty="0"/>
              <a:t>;</a:t>
            </a:r>
            <a:endParaRPr lang="en-GB" dirty="0"/>
          </a:p>
          <a:p>
            <a:r>
              <a:rPr lang="en-GB" dirty="0"/>
              <a:t>  string shop = productsInfo[0];</a:t>
            </a:r>
          </a:p>
          <a:p>
            <a:r>
              <a:rPr lang="en-GB" dirty="0"/>
              <a:t>  string product = productsInfo[1];</a:t>
            </a:r>
          </a:p>
          <a:p>
            <a:r>
              <a:rPr lang="en-GB" dirty="0"/>
              <a:t>  double price = double.Parse(productsInfo[2]);</a:t>
            </a:r>
            <a:r>
              <a:rPr lang="en-US" dirty="0"/>
              <a:t>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6D5FE5-5705-4057-A7C5-3F6D8AD37F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600" dirty="0"/>
              <a:t>Dictionary&lt;K, V&gt; Overview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600" dirty="0"/>
              <a:t>Multi-Dictionaries</a:t>
            </a:r>
          </a:p>
          <a:p>
            <a:pPr lvl="1"/>
            <a:r>
              <a:rPr lang="en-US" sz="3400" dirty="0"/>
              <a:t>Key with multiple values</a:t>
            </a:r>
          </a:p>
          <a:p>
            <a:pPr lvl="1"/>
            <a:r>
              <a:rPr lang="en-US" sz="3400" dirty="0"/>
              <a:t>A Dictionary Holding Another Dictionary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600" dirty="0"/>
              <a:t>Set&lt;T&gt;</a:t>
            </a:r>
          </a:p>
          <a:p>
            <a:pPr lvl="1"/>
            <a:r>
              <a:rPr lang="en-US" sz="3400" noProof="1"/>
              <a:t>HashSet&lt;T&gt; and SortedSet&lt;T&gt;</a:t>
            </a:r>
          </a:p>
          <a:p>
            <a:pPr lvl="1"/>
            <a:r>
              <a:rPr lang="en-US" sz="3400" noProof="1"/>
              <a:t>List&lt;T&gt; vs Set&lt;T&gt;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857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719000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  if (!shops.ContainsKey(shop))</a:t>
            </a:r>
          </a:p>
          <a:p>
            <a:r>
              <a:rPr lang="en-GB" dirty="0"/>
              <a:t>  { </a:t>
            </a:r>
          </a:p>
          <a:p>
            <a:r>
              <a:rPr lang="en-GB" dirty="0"/>
              <a:t>    shops.Add(shop, new Dictionary&lt;string, double&gt;()); </a:t>
            </a:r>
          </a:p>
          <a:p>
            <a:r>
              <a:rPr lang="en-GB" dirty="0"/>
              <a:t>  } </a:t>
            </a:r>
          </a:p>
          <a:p>
            <a:r>
              <a:rPr lang="en-GB" dirty="0"/>
              <a:t>  shops[shop].Add(product, price);</a:t>
            </a:r>
          </a:p>
          <a:p>
            <a:r>
              <a:rPr lang="en-GB" dirty="0"/>
              <a:t>}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dirty="0"/>
              <a:t>var orderedShops = </a:t>
            </a:r>
          </a:p>
          <a:p>
            <a:r>
              <a:rPr lang="en-GB" dirty="0"/>
              <a:t>shops.OrderBy(s =&gt; s.Key).ToDictionary(x =&gt; x.Key, x =&gt; x.Value);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Print the ordered dictionary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22" y="1944000"/>
            <a:ext cx="3640188" cy="816626"/>
          </a:xfrm>
          <a:prstGeom prst="wedgeRoundRectCallout">
            <a:avLst>
              <a:gd name="adj1" fmla="val -54876"/>
              <a:gd name="adj2" fmla="val 43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inner dictionary is initialized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92AD184-61A5-4247-AB48-BB98A5AA5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7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continents, countries and their cities, </a:t>
            </a:r>
            <a:br>
              <a:rPr lang="en-US" dirty="0"/>
            </a:br>
            <a:r>
              <a:rPr lang="en-US" dirty="0"/>
              <a:t>put them in a nested dictionary and print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Cities by Continent and Country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7401" y="2520893"/>
            <a:ext cx="370052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Bulgaria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China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Japan Tokyo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Warsaw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Germany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5508" y="4103461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200" y="2514601"/>
            <a:ext cx="471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Bulgaria -&gt;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Poland -&gt; Warsaw, Poznan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Germany -&gt;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China -&gt;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25BC1-6F2D-41EA-B2E1-8210B6DA1EAB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27CD18B-7577-405D-8EC6-AA3E5C560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823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809000"/>
            <a:ext cx="10721124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continentsData = </a:t>
            </a:r>
            <a:br>
              <a:rPr lang="en-US" dirty="0"/>
            </a:br>
            <a:r>
              <a:rPr lang="en-US" dirty="0"/>
              <a:t>        new Dictionary&lt;string, Dictionary&lt;string, List&lt;string&gt;&gt;&gt;();</a:t>
            </a:r>
          </a:p>
          <a:p>
            <a:r>
              <a:rPr lang="en-US" dirty="0"/>
              <a:t>var n = int.Parse(Console.ReadLine());</a:t>
            </a:r>
          </a:p>
          <a:p>
            <a:r>
              <a:rPr lang="en-US" dirty="0"/>
              <a:t>for (int i = 0; i &lt; n; i++) {</a:t>
            </a:r>
          </a:p>
          <a:p>
            <a:r>
              <a:rPr lang="en-US" dirty="0"/>
              <a:t>  var tokens = Console.ReadLine().Split();</a:t>
            </a:r>
          </a:p>
          <a:p>
            <a:r>
              <a:rPr lang="en-US" dirty="0"/>
              <a:t>  var continent = tokens[0];</a:t>
            </a:r>
          </a:p>
          <a:p>
            <a:r>
              <a:rPr lang="en-US" dirty="0"/>
              <a:t>  var country = tokens[1];</a:t>
            </a:r>
          </a:p>
          <a:p>
            <a:r>
              <a:rPr lang="en-US" dirty="0"/>
              <a:t>  var city = tokens[2];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AEF609-3777-4BA7-A897-55B65764E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1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3636" y="1760144"/>
            <a:ext cx="11284822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  if (!</a:t>
            </a:r>
            <a:r>
              <a:rPr lang="en-US" dirty="0" err="1"/>
              <a:t>continentsData.ContainsKey</a:t>
            </a:r>
            <a:r>
              <a:rPr lang="en-US" dirty="0"/>
              <a:t>(continent)) {</a:t>
            </a:r>
          </a:p>
          <a:p>
            <a:r>
              <a:rPr lang="en-US" dirty="0"/>
              <a:t>    continentsData[continent] = new Dictionary&lt;string, List&lt;string&gt;&gt;();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(!continentsData[continent].</a:t>
            </a:r>
            <a:r>
              <a:rPr lang="en-US" dirty="0" err="1"/>
              <a:t>ContainsKey</a:t>
            </a:r>
            <a:r>
              <a:rPr lang="en-US" dirty="0"/>
              <a:t>(country)) {</a:t>
            </a:r>
          </a:p>
          <a:p>
            <a:r>
              <a:rPr lang="en-US" dirty="0"/>
              <a:t>    continentsData[continent][country] = new List&lt;string&gt;();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continentsData[continent][country].Add(city);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continues on next slide...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000" y="1772335"/>
            <a:ext cx="2790000" cy="506303"/>
          </a:xfrm>
          <a:prstGeom prst="wedgeRoundRectCallout">
            <a:avLst>
              <a:gd name="adj1" fmla="val -54691"/>
              <a:gd name="adj2" fmla="val 38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continent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2225" y="5298075"/>
            <a:ext cx="2627032" cy="958273"/>
          </a:xfrm>
          <a:prstGeom prst="wedgeRoundRectCallout">
            <a:avLst>
              <a:gd name="adj1" fmla="val -54661"/>
              <a:gd name="adj2" fmla="val -437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Append a city to the country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859" y="3303434"/>
            <a:ext cx="2235599" cy="424382"/>
          </a:xfrm>
          <a:prstGeom prst="wedgeRoundRectCallout">
            <a:avLst>
              <a:gd name="adj1" fmla="val -57993"/>
              <a:gd name="adj2" fmla="val 55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cities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47855E-F5B0-4A63-8331-7513ECAD9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069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26000" y="1697521"/>
            <a:ext cx="94488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continentCountries in continentsData) {</a:t>
            </a:r>
          </a:p>
          <a:p>
            <a:r>
              <a:rPr lang="en-US" dirty="0"/>
              <a:t>  var continentName = continentCountries.Key;</a:t>
            </a:r>
          </a:p>
          <a:p>
            <a:r>
              <a:rPr lang="en-US" dirty="0"/>
              <a:t>  Console.WriteLine($"{continentName}:");</a:t>
            </a:r>
          </a:p>
          <a:p>
            <a:r>
              <a:rPr lang="en-US" dirty="0"/>
              <a:t>  foreach (var countryCities in continentCountries.Value) {</a:t>
            </a:r>
          </a:p>
          <a:p>
            <a:r>
              <a:rPr lang="en-US" dirty="0"/>
              <a:t>    var countryName = countryCities.Key;</a:t>
            </a:r>
          </a:p>
          <a:p>
            <a:r>
              <a:rPr lang="en-US" dirty="0"/>
              <a:t>    var cities = countryCities.Value;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Print each country with its cities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000" y="4104000"/>
            <a:ext cx="3048000" cy="576045"/>
          </a:xfrm>
          <a:prstGeom prst="wedgeRoundRectCallout">
            <a:avLst>
              <a:gd name="adj1" fmla="val -57933"/>
              <a:gd name="adj2" fmla="val -4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Cities in the country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D5F9E0B-70BF-41F7-98EF-6512C2B63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07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3884" y="1752601"/>
            <a:ext cx="2864233" cy="189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9565E6B-C481-49C7-9067-35E5E2B16D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Set&lt;T&gt;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DF452AC-B506-4078-B868-366CF7311A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HashSet&lt;T&gt; and </a:t>
            </a:r>
            <a:r>
              <a:rPr lang="en-US" dirty="0" err="1"/>
              <a:t>SortedSet</a:t>
            </a:r>
            <a:r>
              <a:rPr lang="en-US" dirty="0"/>
              <a:t>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183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set keeps </a:t>
            </a:r>
            <a:r>
              <a:rPr lang="en-US" sz="3200" b="1" dirty="0">
                <a:solidFill>
                  <a:schemeClr val="bg1"/>
                </a:solidFill>
              </a:rPr>
              <a:t>unique elements</a:t>
            </a:r>
          </a:p>
          <a:p>
            <a:pPr lvl="1"/>
            <a:r>
              <a:rPr lang="en-US" sz="3000" dirty="0"/>
              <a:t>Allows </a:t>
            </a:r>
            <a:r>
              <a:rPr lang="en-US" sz="3000" b="1" dirty="0">
                <a:solidFill>
                  <a:schemeClr val="bg1"/>
                </a:solidFill>
              </a:rPr>
              <a:t>add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search</a:t>
            </a:r>
            <a:r>
              <a:rPr lang="en-US" sz="3000" dirty="0"/>
              <a:t> elements</a:t>
            </a:r>
          </a:p>
          <a:p>
            <a:pPr lvl="1"/>
            <a:r>
              <a:rPr lang="en-US" sz="3000" dirty="0"/>
              <a:t>Very </a:t>
            </a:r>
            <a:r>
              <a:rPr lang="en-US" sz="3000" b="1" dirty="0">
                <a:solidFill>
                  <a:schemeClr val="bg1"/>
                </a:solidFill>
              </a:rPr>
              <a:t>fast performance</a:t>
            </a:r>
          </a:p>
          <a:p>
            <a:r>
              <a:rPr lang="en-US" sz="3200" noProof="1"/>
              <a:t>HashSet&lt;T&gt;</a:t>
            </a:r>
          </a:p>
          <a:p>
            <a:pPr lvl="1"/>
            <a:r>
              <a:rPr lang="en-US" sz="3000" dirty="0"/>
              <a:t>Keeps a set of elements in a </a:t>
            </a:r>
            <a:r>
              <a:rPr lang="en-US" sz="3000" b="1" dirty="0">
                <a:solidFill>
                  <a:schemeClr val="bg1"/>
                </a:solidFill>
              </a:rPr>
              <a:t>hash-table</a:t>
            </a:r>
          </a:p>
          <a:p>
            <a:pPr lvl="1"/>
            <a:r>
              <a:rPr lang="en-US" sz="3000" dirty="0"/>
              <a:t>Elements are in </a:t>
            </a:r>
            <a:r>
              <a:rPr lang="en-US" sz="3000" b="1" dirty="0">
                <a:solidFill>
                  <a:schemeClr val="bg1"/>
                </a:solidFill>
              </a:rPr>
              <a:t>no particular order</a:t>
            </a:r>
          </a:p>
          <a:p>
            <a:pPr lvl="1"/>
            <a:r>
              <a:rPr lang="en-US" sz="3000" dirty="0"/>
              <a:t>Similar to List&lt;T&gt;</a:t>
            </a:r>
            <a:r>
              <a:rPr lang="bg-BG" sz="3000" dirty="0"/>
              <a:t>,</a:t>
            </a:r>
            <a:r>
              <a:rPr lang="en-US" sz="3000" dirty="0"/>
              <a:t> but a different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in C#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CF7E7D2-C768-4F28-BADF-BA2DEF10F3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1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noProof="1"/>
              <a:t>HashSet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Fast "add", "search" and "remove" thanks to </a:t>
            </a:r>
            <a:br>
              <a:rPr lang="en-US" dirty="0"/>
            </a:br>
            <a:r>
              <a:rPr lang="en-US" dirty="0"/>
              <a:t>hash-table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allow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duplicates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guarantee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the insertion order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List&lt;T&gt;</a:t>
            </a:r>
          </a:p>
          <a:p>
            <a:pPr lvl="1"/>
            <a:r>
              <a:rPr lang="en-US" dirty="0"/>
              <a:t>Fast "add", slow "search" and "remove" (pass </a:t>
            </a:r>
            <a:br>
              <a:rPr lang="en-US" dirty="0"/>
            </a:br>
            <a:r>
              <a:rPr lang="en-US" dirty="0"/>
              <a:t>through each element)</a:t>
            </a:r>
          </a:p>
          <a:p>
            <a:pPr lvl="1"/>
            <a:r>
              <a:rPr lang="en-US" dirty="0"/>
              <a:t>Duplicates are allowed</a:t>
            </a:r>
          </a:p>
          <a:p>
            <a:pPr lvl="1"/>
            <a:r>
              <a:rPr lang="en-US" dirty="0"/>
              <a:t>Insertion order </a:t>
            </a:r>
            <a:br>
              <a:rPr lang="en-US" dirty="0"/>
            </a:br>
            <a:r>
              <a:rPr lang="en-US" dirty="0"/>
              <a:t>is  guaranteed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 vs </a:t>
            </a:r>
            <a:r>
              <a:rPr lang="en-US" noProof="1"/>
              <a:t>HashSet</a:t>
            </a:r>
            <a:r>
              <a:rPr lang="en-US"/>
              <a:t>&lt;T&gt;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67FBB3C-C008-46F6-B8AD-430BCBB21F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3000" y="1524000"/>
            <a:ext cx="108060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HashSet&lt;string&gt;</a:t>
            </a:r>
            <a:r>
              <a:rPr lang="en-US" dirty="0"/>
              <a:t> set = </a:t>
            </a:r>
            <a:r>
              <a:rPr lang="en-US" dirty="0">
                <a:solidFill>
                  <a:schemeClr val="bg1"/>
                </a:solidFill>
              </a:rPr>
              <a:t>new HashSet&lt;string&gt;()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Add("Pesho")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Add("Pesho")</a:t>
            </a:r>
            <a:r>
              <a:rPr lang="en-US" dirty="0"/>
              <a:t>; </a:t>
            </a:r>
            <a:r>
              <a:rPr lang="en-US" i="1" dirty="0">
                <a:solidFill>
                  <a:schemeClr val="accent2"/>
                </a:solidFill>
              </a:rPr>
              <a:t>// Not added again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Add("Gosho")</a:t>
            </a:r>
            <a:r>
              <a:rPr lang="en-US" dirty="0"/>
              <a:t>;</a:t>
            </a:r>
          </a:p>
          <a:p>
            <a:r>
              <a:rPr lang="en-US" dirty="0"/>
              <a:t>Console.WriteLine(</a:t>
            </a:r>
            <a:r>
              <a:rPr lang="en-US" dirty="0" err="1"/>
              <a:t>string.Join</a:t>
            </a:r>
            <a:r>
              <a:rPr lang="en-US" dirty="0"/>
              <a:t>(", ", set)); </a:t>
            </a:r>
            <a:r>
              <a:rPr lang="en-US" i="1" dirty="0">
                <a:solidFill>
                  <a:schemeClr val="accent2"/>
                </a:solidFill>
              </a:rPr>
              <a:t>// Pesho, Gosho</a:t>
            </a:r>
          </a:p>
          <a:p>
            <a:r>
              <a:rPr lang="en-US" dirty="0"/>
              <a:t>Console.WriteLine(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Contains</a:t>
            </a:r>
            <a:r>
              <a:rPr lang="en-US" dirty="0"/>
              <a:t>("Georgi")); </a:t>
            </a:r>
            <a:r>
              <a:rPr lang="en-US" i="1" dirty="0">
                <a:solidFill>
                  <a:schemeClr val="accent2"/>
                </a:solidFill>
              </a:rPr>
              <a:t>// false</a:t>
            </a:r>
          </a:p>
          <a:p>
            <a:r>
              <a:rPr lang="en-US" dirty="0"/>
              <a:t>Console.WriteLine(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Contains</a:t>
            </a:r>
            <a:r>
              <a:rPr lang="en-US" dirty="0"/>
              <a:t>("Pesho")); </a:t>
            </a:r>
            <a:r>
              <a:rPr lang="en-US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("Pesho");</a:t>
            </a:r>
          </a:p>
          <a:p>
            <a:r>
              <a:rPr lang="en-US" dirty="0"/>
              <a:t>Console.WriteLine(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102940-A5E7-4471-9EFB-9047D0398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0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1058679"/>
          </a:xfrm>
        </p:spPr>
        <p:txBody>
          <a:bodyPr>
            <a:normAutofit/>
          </a:bodyPr>
          <a:lstStyle/>
          <a:p>
            <a:r>
              <a:rPr lang="en-US" dirty="0"/>
              <a:t>Read a sequence of names and print only the unique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Record Unique Names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103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200359" y="351413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2634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121941" y="360771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14216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0014226" y="386551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506502" y="3780803"/>
            <a:ext cx="923499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067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1" y="1828800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4CA7F-3BC4-4797-AF0E-AB8DCB2A6E43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D437EA1-C466-468D-98F8-284B988A8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165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2887B1-F310-4DAB-890F-1A18C3566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94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Record Unique Names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56000" y="1723218"/>
            <a:ext cx="99000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var names = </a:t>
            </a:r>
            <a:r>
              <a:rPr lang="en-US" sz="2400" dirty="0">
                <a:solidFill>
                  <a:schemeClr val="bg1"/>
                </a:solidFill>
              </a:rPr>
              <a:t>new HashSet&lt;string&gt;()</a:t>
            </a:r>
            <a:r>
              <a:rPr lang="en-US" sz="2400" dirty="0"/>
              <a:t>;</a:t>
            </a:r>
          </a:p>
          <a:p>
            <a:r>
              <a:rPr lang="en-US" sz="2400" dirty="0"/>
              <a:t>var n = int.Parse(Console.ReadLine());</a:t>
            </a:r>
          </a:p>
          <a:p>
            <a:r>
              <a:rPr lang="en-US" sz="2400" dirty="0"/>
              <a:t>for (int i = 0; i &lt; n; 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var name = Console.ReadLine();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names.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(name)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foreach (var name in names)</a:t>
            </a:r>
          </a:p>
          <a:p>
            <a:r>
              <a:rPr lang="en-US" sz="2400" dirty="0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671000" y="1781714"/>
            <a:ext cx="2714611" cy="882654"/>
          </a:xfrm>
          <a:prstGeom prst="wedgeRoundRectCallout">
            <a:avLst>
              <a:gd name="adj1" fmla="val -61260"/>
              <a:gd name="adj2" fmla="val -2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HashSet stores unique values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4783288" y="4464000"/>
            <a:ext cx="4495800" cy="561051"/>
          </a:xfrm>
          <a:prstGeom prst="wedgeRoundRectCallout">
            <a:avLst>
              <a:gd name="adj1" fmla="val -55570"/>
              <a:gd name="adj2" fmla="val -271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Adds non-existing names only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93B48BA-93EA-496A-B3F6-3F8BEFE04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54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SortedSet&lt;T&gt;</a:t>
            </a:r>
          </a:p>
          <a:p>
            <a:pPr lvl="1"/>
            <a:r>
              <a:rPr lang="en-US" sz="3000" dirty="0"/>
              <a:t>The elements are </a:t>
            </a:r>
            <a:r>
              <a:rPr lang="en-US" sz="3000" b="1" dirty="0">
                <a:solidFill>
                  <a:schemeClr val="bg1"/>
                </a:solidFill>
              </a:rPr>
              <a:t>ordered incrementally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SortedSet</a:t>
            </a:r>
            <a:r>
              <a:rPr lang="en-GB" dirty="0"/>
              <a:t>&lt;T&gt;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19401" y="2438401"/>
            <a:ext cx="7413189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set = </a:t>
            </a:r>
            <a:r>
              <a:rPr lang="en-US" dirty="0">
                <a:solidFill>
                  <a:schemeClr val="bg1"/>
                </a:solidFill>
              </a:rPr>
              <a:t>new SortedSet&lt;string&gt;()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/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/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/>
              <a:t>Gosho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/>
              <a:t>Maria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/>
              <a:t>Alice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000" y="5518832"/>
            <a:ext cx="3905929" cy="561051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Alice, Gosho, Maria, Pesho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3FFC31C-39BB-4217-B88A-43C8D282EF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1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Multi-dictionaries allow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keeping a </a:t>
            </a:r>
            <a:b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GB" sz="3600" dirty="0">
                <a:solidFill>
                  <a:schemeClr val="bg2"/>
                </a:solidFill>
              </a:rPr>
              <a:t> as a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Nested dictionaries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allow keeping a</a:t>
            </a:r>
            <a:b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</a:t>
            </a:r>
            <a:r>
              <a:rPr lang="en-GB" sz="3600" dirty="0">
                <a:solidFill>
                  <a:schemeClr val="bg2"/>
                </a:solidFill>
              </a:rPr>
              <a:t> as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Sets allow keeping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unique values </a:t>
            </a:r>
            <a:r>
              <a:rPr lang="en-GB" sz="3600" dirty="0">
                <a:solidFill>
                  <a:schemeClr val="bg2"/>
                </a:solidFill>
              </a:rPr>
              <a:t>in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unspecified order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No duplicates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Fast add, search &amp; remove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0EEA186-1B3F-47E6-8194-4AD198569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4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92708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E997FD-E274-429E-B3B4-ABB9218476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9FCE5DD-0B02-42BD-873D-6B4D33D62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702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06" y="1219777"/>
            <a:ext cx="2790963" cy="27909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8E4FF3-D329-4671-90F3-88FAA4F80C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Dictionary&lt;K, V&gt; Overview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EFB70AE-FCD5-45C2-836D-D13AAEF049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Collection of Key and Value Pairs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0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1210" y="1121143"/>
            <a:ext cx="1003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Associative arrays are arrays indexed by keys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Hold a set of pairs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4376" y="3429001"/>
            <a:ext cx="5484971" cy="2468304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858063" cy="1593634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226F5637-8374-481E-B429-9EDE8E07F7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Dictionary</a:t>
            </a:r>
            <a:r>
              <a:rPr lang="en-US" sz="3600" dirty="0"/>
              <a:t>&lt;</a:t>
            </a:r>
            <a:r>
              <a:rPr lang="en-US" sz="3600" b="1" dirty="0">
                <a:solidFill>
                  <a:schemeClr val="bg1"/>
                </a:solidFill>
              </a:rPr>
              <a:t>K</a:t>
            </a:r>
            <a:r>
              <a:rPr lang="en-US" sz="3600" dirty="0"/>
              <a:t>,</a:t>
            </a:r>
            <a:r>
              <a:rPr lang="en-US" sz="3600" b="1" dirty="0">
                <a:solidFill>
                  <a:schemeClr val="bg1"/>
                </a:solidFill>
              </a:rPr>
              <a:t> V</a:t>
            </a:r>
            <a:r>
              <a:rPr lang="en-US" sz="3600" dirty="0"/>
              <a:t>&gt;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collection of key and value pairs 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Keys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Keeps the keys in their order of addition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3609000"/>
            <a:ext cx="8633295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fruits = </a:t>
            </a:r>
            <a:r>
              <a:rPr lang="en-US" dirty="0">
                <a:solidFill>
                  <a:schemeClr val="bg1"/>
                </a:solidFill>
              </a:rPr>
              <a:t>new Dictionary&lt;string, double&gt;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1.40;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"kiwi"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3.20;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495280-D459-4F64-AB36-777301A08F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6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SortedDictionary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&gt;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keys always sorted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766" y="3439946"/>
            <a:ext cx="10998471" cy="24682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 err="1">
                <a:solidFill>
                  <a:schemeClr val="bg1"/>
                </a:solidFill>
              </a:rPr>
              <a:t>var</a:t>
            </a:r>
            <a:r>
              <a:rPr lang="en-US" sz="2799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799" dirty="0"/>
              <a:t>fruits = </a:t>
            </a:r>
            <a:r>
              <a:rPr lang="en-US" sz="2799" dirty="0">
                <a:solidFill>
                  <a:schemeClr val="bg1"/>
                </a:solidFill>
              </a:rPr>
              <a:t>new </a:t>
            </a:r>
            <a:r>
              <a:rPr lang="en-US" sz="2799" dirty="0" err="1">
                <a:solidFill>
                  <a:schemeClr val="bg1"/>
                </a:solidFill>
              </a:rPr>
              <a:t>SortedDictionary</a:t>
            </a:r>
            <a:r>
              <a:rPr lang="en-US" sz="2799" dirty="0">
                <a:solidFill>
                  <a:schemeClr val="bg1"/>
                </a:solidFill>
              </a:rPr>
              <a:t>&lt;string, double&gt;</a:t>
            </a:r>
            <a:r>
              <a:rPr lang="en-US" sz="2799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"kiwi"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4.50;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"orange"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2.50;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"banana"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2.20;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B20D81-668E-4268-BBB9-EAA5DD4C59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2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808021" cy="5184275"/>
          </a:xfrm>
        </p:spPr>
        <p:txBody>
          <a:bodyPr/>
          <a:lstStyle/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Add(key, value) method</a:t>
            </a: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Remove(key)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(1)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711" y="1837190"/>
            <a:ext cx="837436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airplanes = new Dictionary&lt;string,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"Boeing 737"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130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"Airbus A320"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150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5711" y="4329000"/>
            <a:ext cx="837436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397" dirty="0">
              <a:solidFill>
                <a:schemeClr val="tx1"/>
              </a:solidFill>
            </a:endParaRPr>
          </a:p>
          <a:p>
            <a:r>
              <a:rPr lang="en-GB" sz="2397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397" dirty="0">
                <a:solidFill>
                  <a:schemeClr val="tx1"/>
                </a:solidFill>
              </a:rPr>
              <a:t>airplanes.</a:t>
            </a:r>
            <a:r>
              <a:rPr lang="en-GB" sz="2397" dirty="0">
                <a:solidFill>
                  <a:schemeClr val="bg1"/>
                </a:solidFill>
              </a:rPr>
              <a:t>Remove</a:t>
            </a:r>
            <a:r>
              <a:rPr lang="en-GB" sz="2397" dirty="0">
                <a:solidFill>
                  <a:schemeClr val="tx1"/>
                </a:solidFill>
              </a:rPr>
              <a:t>(</a:t>
            </a:r>
            <a:r>
              <a:rPr lang="en-GB" sz="2397" dirty="0">
                <a:solidFill>
                  <a:schemeClr val="bg1"/>
                </a:solidFill>
              </a:rPr>
              <a:t>"Boeing 737"</a:t>
            </a:r>
            <a:r>
              <a:rPr lang="en-GB" sz="2397" dirty="0">
                <a:solidFill>
                  <a:schemeClr val="tx1"/>
                </a:solidFill>
              </a:rPr>
              <a:t>);</a:t>
            </a:r>
            <a:endParaRPr lang="bg-BG" sz="2397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FD7F1C-F53F-44CA-B7B9-17AA206AA0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799055" cy="5456850"/>
          </a:xfrm>
        </p:spPr>
        <p:txBody>
          <a:bodyPr/>
          <a:lstStyle/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34465"/>
                </a:solidFill>
              </a:rPr>
              <a:t>ContainsKey</a:t>
            </a:r>
            <a:r>
              <a:rPr lang="en-US" dirty="0">
                <a:solidFill>
                  <a:srgbClr val="234465"/>
                </a:solidFill>
              </a:rPr>
              <a:t>(key)</a:t>
            </a: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34465"/>
                </a:solidFill>
              </a:rPr>
              <a:t>ContainsValue</a:t>
            </a:r>
            <a:r>
              <a:rPr lang="en-US" dirty="0">
                <a:solidFill>
                  <a:srgbClr val="234465"/>
                </a:solidFill>
              </a:rPr>
              <a:t>(value)</a:t>
            </a: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812051"/>
            <a:ext cx="9132204" cy="20849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 err="1"/>
              <a:t>var</a:t>
            </a:r>
            <a:r>
              <a:rPr lang="en-US" sz="2199" dirty="0"/>
              <a:t> dictionary = new Dictionary&lt;string, </a:t>
            </a:r>
            <a:r>
              <a:rPr lang="en-US" sz="2199" dirty="0" err="1"/>
              <a:t>int</a:t>
            </a:r>
            <a:r>
              <a:rPr lang="en-US" sz="2199" dirty="0"/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 err="1"/>
              <a:t>dictionary.Add</a:t>
            </a:r>
            <a:r>
              <a:rPr lang="en-US" sz="2199" dirty="0"/>
              <a:t>("Airbus A320", 150);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/>
              <a:t>if (</a:t>
            </a:r>
            <a:r>
              <a:rPr lang="en-US" sz="2199" dirty="0" err="1"/>
              <a:t>dictionary.</a:t>
            </a:r>
            <a:r>
              <a:rPr lang="en-US" sz="2199" dirty="0" err="1">
                <a:solidFill>
                  <a:schemeClr val="bg1"/>
                </a:solidFill>
              </a:rPr>
              <a:t>ContainsKey</a:t>
            </a:r>
            <a:r>
              <a:rPr lang="en-US" sz="2199" dirty="0"/>
              <a:t>(</a:t>
            </a:r>
            <a:r>
              <a:rPr lang="en-US" sz="2199" dirty="0">
                <a:solidFill>
                  <a:schemeClr val="bg1"/>
                </a:solidFill>
              </a:rPr>
              <a:t>"Airbus A320"</a:t>
            </a:r>
            <a:r>
              <a:rPr lang="en-US" sz="2199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/>
              <a:t>   </a:t>
            </a:r>
            <a:r>
              <a:rPr lang="en-US" sz="2199" dirty="0" err="1"/>
              <a:t>Console.WriteLine</a:t>
            </a:r>
            <a:r>
              <a:rPr lang="en-US" sz="2199" dirty="0"/>
              <a:t>($"Airbus A320 key exists");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61999" y="4601460"/>
            <a:ext cx="9132205" cy="2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199" dirty="0">
              <a:solidFill>
                <a:schemeClr val="tx1"/>
              </a:solidFill>
            </a:endParaRPr>
          </a:p>
          <a:p>
            <a:r>
              <a:rPr lang="en-GB" sz="2199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150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100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false</a:t>
            </a:r>
            <a:endParaRPr lang="bg-BG" sz="2199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EE02E9-B10F-4519-B508-0C4C6A43EE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3719</TotalTime>
  <Words>2201</Words>
  <Application>Microsoft Office PowerPoint</Application>
  <PresentationFormat>Widescreen</PresentationFormat>
  <Paragraphs>411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Sets and Dictionaries Advanced</vt:lpstr>
      <vt:lpstr>Table of Contents</vt:lpstr>
      <vt:lpstr>Have a Question?</vt:lpstr>
      <vt:lpstr>Dictionary&lt;K, V&gt; Overview</vt:lpstr>
      <vt:lpstr>Associative Arrays (Maps, Dictionaries)</vt:lpstr>
      <vt:lpstr>Dictionary</vt:lpstr>
      <vt:lpstr>Sorted Dictionary</vt:lpstr>
      <vt:lpstr>Built-In Methods (1)</vt:lpstr>
      <vt:lpstr>Built-In Methods (2)</vt:lpstr>
      <vt:lpstr>Problem: Count Same Values in Array</vt:lpstr>
      <vt:lpstr>Solution: Count Same Values in Array</vt:lpstr>
      <vt:lpstr>Multi-Dictionaries</vt:lpstr>
      <vt:lpstr>Multi-Dictionaries</vt:lpstr>
      <vt:lpstr>Problem: Average Student Grades</vt:lpstr>
      <vt:lpstr>Solution: Average Student Grades (1)</vt:lpstr>
      <vt:lpstr>Solution: Average Student Grades (2)</vt:lpstr>
      <vt:lpstr>Nested Dictionaries</vt:lpstr>
      <vt:lpstr>Problem: Product Shop</vt:lpstr>
      <vt:lpstr>Solution: Product Shop (1)</vt:lpstr>
      <vt:lpstr>Solution: Product Shop (2)</vt:lpstr>
      <vt:lpstr>Problem: Cities by Continent and Country</vt:lpstr>
      <vt:lpstr>Solution: Cities by Continent and Country (1)</vt:lpstr>
      <vt:lpstr>Solution: Cities by Continent and Country (2)</vt:lpstr>
      <vt:lpstr>Solution: Cities by Continent and Country (3)</vt:lpstr>
      <vt:lpstr>Set&lt;T&gt;</vt:lpstr>
      <vt:lpstr>Sets in C#</vt:lpstr>
      <vt:lpstr>List&lt;T&gt; vs HashSet&lt;T&gt;</vt:lpstr>
      <vt:lpstr>HashSet&lt;T&gt; – Example</vt:lpstr>
      <vt:lpstr>Problem: Record Unique Names</vt:lpstr>
      <vt:lpstr>Solution: Record Unique Names</vt:lpstr>
      <vt:lpstr>SortedSet&lt;T&gt;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Sets and Dictionaries</dc:title>
  <dc:subject>C# Advanced – Practical Training Course @ SoftUni</dc:subject>
  <dc:creator>Software University</dc:creator>
  <cp:keywords>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Slavi Kapsalov</cp:lastModifiedBy>
  <cp:revision>15</cp:revision>
  <dcterms:created xsi:type="dcterms:W3CDTF">2018-05-23T13:08:44Z</dcterms:created>
  <dcterms:modified xsi:type="dcterms:W3CDTF">2020-05-31T19:28:49Z</dcterms:modified>
  <cp:category>programming;education;software engineering;software development</cp:category>
</cp:coreProperties>
</file>