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4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8F24CC-7137-47A6-A142-0A57DAC39531}">
          <p14:sldIdLst>
            <p14:sldId id="256"/>
            <p14:sldId id="257"/>
            <p14:sldId id="258"/>
          </p14:sldIdLst>
        </p14:section>
        <p14:section name="Strings" id="{8EC7FE1D-D637-47AF-83AA-4912E0613792}">
          <p14:sldIdLst>
            <p14:sldId id="259"/>
            <p14:sldId id="260"/>
            <p14:sldId id="261"/>
            <p14:sldId id="262"/>
          </p14:sldIdLst>
        </p14:section>
        <p14:section name="Manipulating Strings" id="{9A957DB7-6F45-4619-BC99-54001E7A115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uilding and Modifying Strings" id="{9CF0E941-B7B6-4C6B-A5C6-6B572037367A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1926255F-5BFB-4F63-AD6B-594DB5F822EE}">
          <p14:sldIdLst>
            <p14:sldId id="286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55" d="100"/>
          <a:sy n="55" d="100"/>
        </p:scale>
        <p:origin x="792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194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and Manipulating Text</a:t>
            </a:r>
            <a:br>
              <a:rPr lang="en-US" dirty="0"/>
            </a:br>
            <a:r>
              <a:rPr lang="en-US" dirty="0"/>
              <a:t>Using the .NET String Class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2064" y="2877132"/>
            <a:ext cx="7463936" cy="556664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2064" y="3928809"/>
            <a:ext cx="7463936" cy="556664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2064" y="4980486"/>
            <a:ext cx="7463936" cy="556664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5DBD72-F567-4E87-915D-8EB36E76230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3974949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5027986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5077" y="1247752"/>
            <a:ext cx="93218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string[] </a:t>
            </a:r>
            <a:r>
              <a:rPr lang="en-GB" dirty="0"/>
              <a:t>words = Console.ReadLine().</a:t>
            </a:r>
            <a:r>
              <a:rPr lang="en-GB" dirty="0">
                <a:solidFill>
                  <a:schemeClr val="bg1"/>
                </a:solidFill>
              </a:rPr>
              <a:t>Split()</a:t>
            </a:r>
            <a:r>
              <a:rPr lang="en-GB" dirty="0"/>
              <a:t>;</a:t>
            </a:r>
          </a:p>
          <a:p>
            <a:r>
              <a:rPr lang="en-GB" dirty="0"/>
              <a:t>string result = "";</a:t>
            </a:r>
          </a:p>
          <a:p>
            <a:r>
              <a:rPr lang="en-GB" dirty="0"/>
              <a:t>foreach (string word in words)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int repeatTimes = word.Length;</a:t>
            </a:r>
          </a:p>
          <a:p>
            <a:r>
              <a:rPr lang="en-GB" dirty="0"/>
              <a:t>  for (int i = 0; i &lt; repeatTimes; i++)</a:t>
            </a:r>
          </a:p>
          <a:p>
            <a:r>
              <a:rPr lang="en-GB" dirty="0"/>
              <a:t>    result </a:t>
            </a:r>
            <a:r>
              <a:rPr lang="en-GB" dirty="0">
                <a:solidFill>
                  <a:schemeClr val="bg1"/>
                </a:solidFill>
              </a:rPr>
              <a:t>+=</a:t>
            </a:r>
            <a:r>
              <a:rPr lang="en-GB" dirty="0"/>
              <a:t> word;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</a:t>
            </a:r>
            <a:r>
              <a:rPr lang="en-US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finds the last occurrence</a:t>
            </a:r>
            <a:endParaRPr lang="en-US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981200"/>
            <a:ext cx="10668000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>
                <a:solidFill>
                  <a:schemeClr val="bg1"/>
                </a:solidFill>
              </a:rPr>
              <a:t>fruits</a:t>
            </a:r>
            <a:r>
              <a:rPr lang="en-US" sz="2800" dirty="0"/>
              <a:t> = "banana, apple, kiwi, banana, apple";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bg1"/>
                </a:solidFill>
              </a:rPr>
              <a:t>fruits.IndexOf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"banana"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bg1"/>
                </a:solidFill>
              </a:rPr>
              <a:t>fruits.IndexOf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"orange"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(1)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457200" y="4844933"/>
            <a:ext cx="106680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5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length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6712" y="2016464"/>
            <a:ext cx="7536689" cy="17669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card = "10C";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power = </a:t>
            </a:r>
            <a:r>
              <a:rPr lang="en-US" sz="2600" dirty="0" err="1"/>
              <a:t>card.</a:t>
            </a:r>
            <a:r>
              <a:rPr lang="en-US" sz="2600" dirty="0" err="1">
                <a:solidFill>
                  <a:schemeClr val="bg1"/>
                </a:solidFill>
              </a:rPr>
              <a:t>Substring</a:t>
            </a:r>
            <a:r>
              <a:rPr lang="en-US" sz="2600" dirty="0"/>
              <a:t>(0, 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Console.WriteLine</a:t>
            </a:r>
            <a:r>
              <a:rPr lang="en-US" sz="2600" dirty="0"/>
              <a:t>(power); </a:t>
            </a:r>
            <a:r>
              <a:rPr lang="en-US" sz="2600" i="1" dirty="0">
                <a:solidFill>
                  <a:schemeClr val="accent2"/>
                </a:solidFill>
              </a:rPr>
              <a:t>//10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16712" y="4777561"/>
            <a:ext cx="75366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extractWord = text.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Console.WriteLine(extractWord); </a:t>
            </a:r>
            <a:r>
              <a:rPr lang="en-US" sz="2600" i="1" dirty="0">
                <a:solidFill>
                  <a:schemeClr val="accent2"/>
                </a:solidFill>
              </a:rPr>
              <a:t>//John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0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600" dirty="0"/>
              <a:t> - Check whether one string </a:t>
            </a:r>
            <a:br>
              <a:rPr lang="en-US" sz="3600" dirty="0"/>
            </a:br>
            <a:r>
              <a:rPr lang="en-US" sz="3600" dirty="0"/>
              <a:t>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001" y="2519726"/>
            <a:ext cx="10279841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Contains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"fruits"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Contains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"banana"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7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1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3801" y="3322581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603" y="3322581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5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354" y="4651696"/>
            <a:ext cx="1326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378" y="3124201"/>
            <a:ext cx="28174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50224" y="3328619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3289113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774" y="4450405"/>
            <a:ext cx="282602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50224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4655191"/>
            <a:ext cx="88476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447801"/>
            <a:ext cx="8039100" cy="47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8856" y="2057400"/>
            <a:ext cx="11194289" cy="39090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text = "Hello, john@softuni.bg, you have been using</a:t>
            </a:r>
            <a:br>
              <a:rPr lang="en-US" sz="2600" dirty="0"/>
            </a:br>
            <a:r>
              <a:rPr lang="en-US" sz="2600" dirty="0"/>
              <a:t>john@softuni.bg in your registration";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string[] </a:t>
            </a:r>
            <a:r>
              <a:rPr lang="en-US" sz="2600" dirty="0"/>
              <a:t>words = </a:t>
            </a:r>
            <a:r>
              <a:rPr lang="en-US" sz="2600" dirty="0" err="1"/>
              <a:t>text.</a:t>
            </a:r>
            <a:r>
              <a:rPr lang="en-US" sz="2600" dirty="0" err="1">
                <a:solidFill>
                  <a:schemeClr val="bg1"/>
                </a:solidFill>
              </a:rPr>
              <a:t>Split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bg1"/>
                </a:solidFill>
              </a:rPr>
              <a:t>", "</a:t>
            </a:r>
            <a:r>
              <a:rPr lang="en-US" sz="26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//words[]: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//"john@softuni.bg"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//"you have been using john@softuni.bg in your registration"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can be used with multiple separators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1" y="2138158"/>
            <a:ext cx="9975089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char[] </a:t>
            </a:r>
            <a:r>
              <a:rPr lang="en-US" sz="2800" dirty="0"/>
              <a:t>separators = </a:t>
            </a:r>
            <a:r>
              <a:rPr lang="en-US" sz="2800" dirty="0">
                <a:solidFill>
                  <a:schemeClr val="bg1"/>
                </a:solidFill>
              </a:rPr>
              <a:t>new char[] {</a:t>
            </a:r>
            <a:r>
              <a:rPr lang="en-US" sz="2800" dirty="0"/>
              <a:t> ' 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','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'.'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string[] words = 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//"Hello", "", "I", "am", "John", ""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8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noProof="1"/>
              <a:t>Using</a:t>
            </a:r>
            <a:r>
              <a:rPr lang="en-US" b="1" noProof="1"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remove empty array elements from the array returned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751681"/>
            <a:ext cx="10972800" cy="27610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char[] separators = new char[] { ' ', ',', '.'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string[] words = text</a:t>
            </a:r>
            <a:br>
              <a:rPr lang="en-US" sz="2600" dirty="0"/>
            </a:br>
            <a:r>
              <a:rPr lang="en-US" sz="2600" dirty="0"/>
              <a:t> .</a:t>
            </a:r>
            <a:r>
              <a:rPr lang="en-US" sz="2600" dirty="0">
                <a:solidFill>
                  <a:schemeClr val="bg1"/>
                </a:solidFill>
              </a:rPr>
              <a:t>Split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bg1"/>
                </a:solidFill>
              </a:rPr>
              <a:t>separators</a:t>
            </a:r>
            <a:r>
              <a:rPr lang="en-US" sz="2600" dirty="0"/>
              <a:t>, </a:t>
            </a:r>
            <a:r>
              <a:rPr lang="en-US" sz="2600" dirty="0" err="1">
                <a:solidFill>
                  <a:schemeClr val="bg1"/>
                </a:solidFill>
              </a:rPr>
              <a:t>StringSplitOptions.RemoveEmptyEntries</a:t>
            </a:r>
            <a:r>
              <a:rPr lang="en-US" sz="2600" dirty="0"/>
              <a:t>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//"Hello", "I", "am", "John"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3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Strings</a:t>
            </a:r>
          </a:p>
          <a:p>
            <a:r>
              <a:rPr lang="en-GB" dirty="0"/>
              <a:t>Manipulating Strings</a:t>
            </a:r>
          </a:p>
          <a:p>
            <a:pPr lvl="1"/>
            <a:r>
              <a:rPr lang="en-GB" dirty="0"/>
              <a:t>Concatenating, Searching, Substring</a:t>
            </a:r>
          </a:p>
          <a:p>
            <a:pPr lvl="1"/>
            <a:r>
              <a:rPr lang="en-GB" dirty="0"/>
              <a:t>Splitting, Replacing</a:t>
            </a:r>
          </a:p>
          <a:p>
            <a:r>
              <a:rPr lang="en-GB" dirty="0"/>
              <a:t>Building and Modifying Strings</a:t>
            </a:r>
          </a:p>
          <a:p>
            <a:pPr lvl="1"/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  <a:p>
            <a:pPr lvl="1"/>
            <a:r>
              <a:rPr lang="en-US" dirty="0"/>
              <a:t>Why concatenation is a slow operation?</a:t>
            </a:r>
          </a:p>
          <a:p>
            <a:pPr lvl="1"/>
            <a:endParaRPr lang="en-GB" dirty="0"/>
          </a:p>
          <a:p>
            <a:pPr lvl="1"/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match, replacement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6711" y="2667001"/>
            <a:ext cx="10958580" cy="39157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text = "Hello, john@softuni.bg, you have been using john@		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 = text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"john@softuni.bg"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"john@softuni.com"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//Output: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//Hello, john@softuni.com, you have been using john@softuni.com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banned words</a:t>
            </a:r>
          </a:p>
          <a:p>
            <a:pPr lvl="1"/>
            <a:r>
              <a:rPr lang="en-US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0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424212"/>
            <a:ext cx="8039100" cy="4784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400" b="1" noProof="1">
                <a:latin typeface="+mj-lt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6724" y="2286000"/>
            <a:ext cx="3677653" cy="1632420"/>
          </a:xfrm>
          <a:prstGeom prst="wedgeRoundRectCallout">
            <a:avLst>
              <a:gd name="adj1" fmla="val -40348"/>
              <a:gd name="adj2" fmla="val 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92060"/>
            <a:ext cx="5105400" cy="1016456"/>
          </a:xfrm>
          <a:prstGeom prst="wedgeRoundRectCallout">
            <a:avLst>
              <a:gd name="adj1" fmla="val -30126"/>
              <a:gd name="adj2" fmla="val 8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Replace</a:t>
            </a:r>
            <a:r>
              <a:rPr lang="en-US" sz="2800" b="1" dirty="0">
                <a:solidFill>
                  <a:schemeClr val="bg2"/>
                </a:solidFill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Building and Modifying Strings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 err="1"/>
              <a:t>StringBuilder</a:t>
            </a:r>
            <a:r>
              <a:rPr lang="en-GB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2432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7229" y="2099709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1988010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/>
              <a:t>Length = 9</a:t>
            </a:r>
          </a:p>
          <a:p>
            <a:pPr lvl="1"/>
            <a:r>
              <a:rPr lang="en-US" sz="2800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5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2133601"/>
            <a:ext cx="7460489" cy="34889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bg1"/>
                </a:solidFill>
              </a:rPr>
              <a:t>StringBuilder</a:t>
            </a:r>
            <a:r>
              <a:rPr lang="en-US" sz="2600" dirty="0"/>
              <a:t> </a:t>
            </a:r>
            <a:r>
              <a:rPr lang="en-US" sz="2600" dirty="0" err="1"/>
              <a:t>sb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new </a:t>
            </a:r>
            <a:r>
              <a:rPr lang="en-US" sz="2600" dirty="0" err="1">
                <a:solidFill>
                  <a:schemeClr val="bg1"/>
                </a:solidFill>
              </a:rPr>
              <a:t>StringBuilder</a:t>
            </a:r>
            <a:r>
              <a:rPr lang="en-US" sz="2600" dirty="0">
                <a:solidFill>
                  <a:schemeClr val="bg1"/>
                </a:solidFill>
              </a:rPr>
              <a:t>()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sb.</a:t>
            </a:r>
            <a:r>
              <a:rPr lang="en-US" sz="2600" dirty="0" err="1">
                <a:solidFill>
                  <a:schemeClr val="bg1"/>
                </a:solidFill>
              </a:rPr>
              <a:t>Append</a:t>
            </a:r>
            <a:r>
              <a:rPr lang="en-US" sz="2600" dirty="0"/>
              <a:t>("Hello,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sb.</a:t>
            </a:r>
            <a:r>
              <a:rPr lang="en-US" sz="2600" dirty="0" err="1">
                <a:solidFill>
                  <a:schemeClr val="bg1"/>
                </a:solidFill>
              </a:rPr>
              <a:t>Append</a:t>
            </a:r>
            <a:r>
              <a:rPr lang="en-US" sz="2600" dirty="0"/>
              <a:t>("John!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sb.</a:t>
            </a:r>
            <a:r>
              <a:rPr lang="en-US" sz="2600" dirty="0" err="1">
                <a:solidFill>
                  <a:schemeClr val="bg1"/>
                </a:solidFill>
              </a:rPr>
              <a:t>Append</a:t>
            </a:r>
            <a:r>
              <a:rPr lang="en-US" sz="2600" dirty="0"/>
              <a:t>("I sent you an email.");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 err="1"/>
              <a:t>sb</a:t>
            </a:r>
            <a:r>
              <a:rPr lang="en-US" sz="26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//Hello, John! I sent you an email.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noProof="1"/>
              <a:t>StringBuilder</a:t>
            </a:r>
            <a:r>
              <a:rPr lang="en-US" dirty="0"/>
              <a:t> Class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090" y="2752727"/>
            <a:ext cx="3124200" cy="1352546"/>
          </a:xfrm>
          <a:prstGeom prst="wedgeRoundRectCallout">
            <a:avLst>
              <a:gd name="adj1" fmla="val -46461"/>
              <a:gd name="adj2" fmla="val -20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</a:rPr>
              <a:t>System.Text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4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because each</a:t>
            </a:r>
            <a:br>
              <a:rPr lang="en-US" dirty="0"/>
            </a:b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362200"/>
            <a:ext cx="9448800" cy="4062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Stopwatch</a:t>
            </a:r>
            <a:r>
              <a:rPr lang="en-US" sz="2600" dirty="0"/>
              <a:t> </a:t>
            </a:r>
            <a:r>
              <a:rPr lang="en-US" sz="2600" dirty="0" err="1"/>
              <a:t>sw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new Stopwatch()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Start</a:t>
            </a:r>
            <a:r>
              <a:rPr lang="en-US" sz="26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text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= 0; </a:t>
            </a:r>
            <a:r>
              <a:rPr lang="en-US" sz="2600" dirty="0" err="1"/>
              <a:t>i</a:t>
            </a:r>
            <a:r>
              <a:rPr lang="en-US" sz="2600" dirty="0"/>
              <a:t> &lt; 200000; </a:t>
            </a:r>
            <a:r>
              <a:rPr lang="en-US" sz="2600" dirty="0" err="1"/>
              <a:t>i</a:t>
            </a:r>
            <a:r>
              <a:rPr lang="en-US" sz="2600" dirty="0"/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text </a:t>
            </a:r>
            <a:r>
              <a:rPr lang="en-US" sz="2600" dirty="0">
                <a:solidFill>
                  <a:schemeClr val="bg1"/>
                </a:solidFill>
              </a:rPr>
              <a:t>+=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Stop</a:t>
            </a:r>
            <a:r>
              <a:rPr lang="en-US" sz="26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ElapsedMilliseconds</a:t>
            </a:r>
            <a:r>
              <a:rPr lang="en-US" sz="2600" dirty="0"/>
              <a:t>); </a:t>
            </a:r>
            <a:r>
              <a:rPr lang="en-US" sz="2600" i="1" dirty="0">
                <a:solidFill>
                  <a:schemeClr val="accent2"/>
                </a:solidFill>
              </a:rPr>
              <a:t>//73625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684412"/>
            <a:ext cx="2573388" cy="25733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8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066682"/>
            <a:ext cx="81534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Stopwatch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sw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Stopwatch()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sw.</a:t>
            </a:r>
            <a:r>
              <a:rPr lang="en-US" dirty="0" err="1">
                <a:solidFill>
                  <a:schemeClr val="bg1"/>
                </a:solidFill>
              </a:rPr>
              <a:t>Start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 text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StringBuilder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200000;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text.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sw.</a:t>
            </a:r>
            <a:r>
              <a:rPr lang="en-US" dirty="0" err="1">
                <a:solidFill>
                  <a:schemeClr val="bg1"/>
                </a:solidFill>
              </a:rPr>
              <a:t>Stop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sw.</a:t>
            </a:r>
            <a:r>
              <a:rPr lang="en-US" dirty="0" err="1">
                <a:solidFill>
                  <a:schemeClr val="bg1"/>
                </a:solidFill>
              </a:rPr>
              <a:t>ElapsedMilliseconds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(2)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63" y="2438400"/>
            <a:ext cx="2573388" cy="25733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4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US" dirty="0"/>
              <a:t>add text or a string representation of an object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dirty="0"/>
              <a:t> 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2000" y="236220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62000" y="454354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Console.WriteLine(sb.</a:t>
            </a:r>
            <a:r>
              <a:rPr lang="en-GB" dirty="0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32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90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dirty="0"/>
              <a:t> – </a:t>
            </a:r>
            <a:r>
              <a:rPr lang="en-US" dirty="0"/>
              <a:t>return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85800" y="20574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85800" y="5387365"/>
            <a:ext cx="9982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Console.WriteLine(sb); </a:t>
            </a:r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72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oldValue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r</a:t>
            </a:r>
            <a:r>
              <a:rPr lang="en-US" noProof="1"/>
              <a:t>eplaces</a:t>
            </a:r>
            <a:r>
              <a:rPr lang="en-US" dirty="0"/>
              <a:t> all occurrences of a specified string with another </a:t>
            </a:r>
            <a:br>
              <a:rPr lang="en-US" dirty="0"/>
            </a:br>
            <a:r>
              <a:rPr lang="en-US" dirty="0"/>
              <a:t>specified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Т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converts the value of this instance to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6710" y="3004780"/>
            <a:ext cx="7689090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sb.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sb.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("Peter", "George");</a:t>
            </a:r>
            <a:endParaRPr lang="en-US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616710" y="4996480"/>
            <a:ext cx="768909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9284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bg2"/>
                </a:solidFill>
              </a:rPr>
              <a:t>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bg2"/>
                </a:solidFill>
              </a:rPr>
              <a:t> efficiently builds /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modifies strings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Strings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sequences of characters (texts)</a:t>
            </a:r>
          </a:p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Maps 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.NET data type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Concatenated using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1" y="4572001"/>
            <a:ext cx="38934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5600" y="5964177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</a:t>
            </a:r>
            <a:br>
              <a:rPr lang="en-US" dirty="0"/>
            </a:br>
            <a:r>
              <a:rPr lang="en-US" dirty="0"/>
              <a:t>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(read-only)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In C# Strings Are Immutable, Use Unicode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829083"/>
            <a:ext cx="54102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str[2]; </a:t>
            </a:r>
            <a:r>
              <a:rPr lang="en-US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dirty="0">
                <a:solidFill>
                  <a:schemeClr val="tx1"/>
                </a:solidFill>
              </a:rPr>
              <a:t>str[2] = 'a';    </a:t>
            </a:r>
            <a:r>
              <a:rPr lang="en-US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053589" y="5936002"/>
            <a:ext cx="939270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ja-JP" altLang="en-US" dirty="0">
                <a:solidFill>
                  <a:schemeClr val="tx1"/>
                </a:solidFill>
              </a:rPr>
              <a:t>你好</a:t>
            </a:r>
            <a:r>
              <a:rPr lang="en-US" dirty="0">
                <a:solidFill>
                  <a:schemeClr val="tx1"/>
                </a:solidFill>
              </a:rPr>
              <a:t>"; </a:t>
            </a:r>
            <a:r>
              <a:rPr lang="en-US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109" y="1848783"/>
            <a:ext cx="5105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705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0203" y="4876800"/>
            <a:ext cx="1007818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new string(new char[] {'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Manipulating Strings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1855486"/>
            <a:ext cx="6469889" cy="9290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text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"world</a:t>
            </a:r>
            <a:r>
              <a:rPr lang="en-US" sz="2200" dirty="0"/>
              <a:t>!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; </a:t>
            </a:r>
            <a:br>
              <a:rPr lang="en-US" sz="2200" dirty="0"/>
            </a:br>
            <a:r>
              <a:rPr lang="en-US" sz="2200" i="1" dirty="0">
                <a:solidFill>
                  <a:schemeClr val="accent2"/>
                </a:solidFill>
              </a:rPr>
              <a:t>//"Hello,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18184" y="4671610"/>
            <a:ext cx="72066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string.</a:t>
            </a:r>
            <a:r>
              <a:rPr lang="en-US" sz="2200" dirty="0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Console.WriteLine(result); </a:t>
            </a:r>
            <a:r>
              <a:rPr lang="en-US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0718" y="288550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607949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2125</Words>
  <Application>Microsoft Office PowerPoint</Application>
  <PresentationFormat>Widescreen</PresentationFormat>
  <Paragraphs>363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Strings and Text Processing</vt:lpstr>
      <vt:lpstr>Table of Contents</vt:lpstr>
      <vt:lpstr>Have a Question?</vt:lpstr>
      <vt:lpstr>Strings</vt:lpstr>
      <vt:lpstr>What is String?</vt:lpstr>
      <vt:lpstr>In C# Strings Are Immutable, Use Unicode</vt:lpstr>
      <vt:lpstr>Initializing a String</vt:lpstr>
      <vt:lpstr>Manipulating Strings</vt:lpstr>
      <vt:lpstr>Concatenating</vt:lpstr>
      <vt:lpstr>Problem: Repeat Strings</vt:lpstr>
      <vt:lpstr>Solution: Repeat Strings</vt:lpstr>
      <vt:lpstr>Searching (1)</vt:lpstr>
      <vt:lpstr>Substring</vt:lpstr>
      <vt:lpstr>Searching (2)</vt:lpstr>
      <vt:lpstr>Problem: Substring</vt:lpstr>
      <vt:lpstr>Solution: Substring</vt:lpstr>
      <vt:lpstr>Splitting (1)</vt:lpstr>
      <vt:lpstr>Splitting (2)</vt:lpstr>
      <vt:lpstr>Splitting (3)</vt:lpstr>
      <vt:lpstr>Replacing</vt:lpstr>
      <vt:lpstr>Problem: Text Filter</vt:lpstr>
      <vt:lpstr>Solution: Text Filter</vt:lpstr>
      <vt:lpstr>Building and Modifying Strings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String and text Processing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17</cp:revision>
  <dcterms:created xsi:type="dcterms:W3CDTF">2018-05-23T13:08:44Z</dcterms:created>
  <dcterms:modified xsi:type="dcterms:W3CDTF">2020-11-18T11:46:44Z</dcterms:modified>
  <cp:category>programming; education; software engineering; software development</cp:category>
</cp:coreProperties>
</file>