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BD4032-F08B-4E0A-9DEC-F36E764B5412}" type="datetimeFigureOut">
              <a:rPr lang="en-US" smtClean="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73BAF2-E9AF-42BC-AA83-A6948576DF80}" type="slidenum">
              <a:rPr lang="en-US" smtClean="0"/>
              <a:t>‹#›</a:t>
            </a:fld>
            <a:endParaRPr lang="en-US" dirty="0"/>
          </a:p>
        </p:txBody>
      </p:sp>
    </p:spTree>
    <p:extLst>
      <p:ext uri="{BB962C8B-B14F-4D97-AF65-F5344CB8AC3E}">
        <p14:creationId xmlns:p14="http://schemas.microsoft.com/office/powerpoint/2010/main" val="273182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BD4032-F08B-4E0A-9DEC-F36E764B5412}" type="datetimeFigureOut">
              <a:rPr lang="en-US" smtClean="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73BAF2-E9AF-42BC-AA83-A6948576DF80}" type="slidenum">
              <a:rPr lang="en-US" smtClean="0"/>
              <a:t>‹#›</a:t>
            </a:fld>
            <a:endParaRPr lang="en-US" dirty="0"/>
          </a:p>
        </p:txBody>
      </p:sp>
    </p:spTree>
    <p:extLst>
      <p:ext uri="{BB962C8B-B14F-4D97-AF65-F5344CB8AC3E}">
        <p14:creationId xmlns:p14="http://schemas.microsoft.com/office/powerpoint/2010/main" val="322708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BD4032-F08B-4E0A-9DEC-F36E764B5412}" type="datetimeFigureOut">
              <a:rPr lang="en-US" smtClean="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73BAF2-E9AF-42BC-AA83-A6948576DF80}" type="slidenum">
              <a:rPr lang="en-US" smtClean="0"/>
              <a:t>‹#›</a:t>
            </a:fld>
            <a:endParaRPr lang="en-US" dirty="0"/>
          </a:p>
        </p:txBody>
      </p:sp>
    </p:spTree>
    <p:extLst>
      <p:ext uri="{BB962C8B-B14F-4D97-AF65-F5344CB8AC3E}">
        <p14:creationId xmlns:p14="http://schemas.microsoft.com/office/powerpoint/2010/main" val="109488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BD4032-F08B-4E0A-9DEC-F36E764B5412}" type="datetimeFigureOut">
              <a:rPr lang="en-US" smtClean="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73BAF2-E9AF-42BC-AA83-A6948576DF80}" type="slidenum">
              <a:rPr lang="en-US" smtClean="0"/>
              <a:t>‹#›</a:t>
            </a:fld>
            <a:endParaRPr lang="en-US" dirty="0"/>
          </a:p>
        </p:txBody>
      </p:sp>
    </p:spTree>
    <p:extLst>
      <p:ext uri="{BB962C8B-B14F-4D97-AF65-F5344CB8AC3E}">
        <p14:creationId xmlns:p14="http://schemas.microsoft.com/office/powerpoint/2010/main" val="733350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BD4032-F08B-4E0A-9DEC-F36E764B5412}" type="datetimeFigureOut">
              <a:rPr lang="en-US" smtClean="0"/>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B73BAF2-E9AF-42BC-AA83-A6948576DF80}" type="slidenum">
              <a:rPr lang="en-US" smtClean="0"/>
              <a:t>‹#›</a:t>
            </a:fld>
            <a:endParaRPr lang="en-US" dirty="0"/>
          </a:p>
        </p:txBody>
      </p:sp>
    </p:spTree>
    <p:extLst>
      <p:ext uri="{BB962C8B-B14F-4D97-AF65-F5344CB8AC3E}">
        <p14:creationId xmlns:p14="http://schemas.microsoft.com/office/powerpoint/2010/main" val="311330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BD4032-F08B-4E0A-9DEC-F36E764B5412}" type="datetimeFigureOut">
              <a:rPr lang="en-US" smtClean="0"/>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73BAF2-E9AF-42BC-AA83-A6948576DF80}" type="slidenum">
              <a:rPr lang="en-US" smtClean="0"/>
              <a:t>‹#›</a:t>
            </a:fld>
            <a:endParaRPr lang="en-US" dirty="0"/>
          </a:p>
        </p:txBody>
      </p:sp>
    </p:spTree>
    <p:extLst>
      <p:ext uri="{BB962C8B-B14F-4D97-AF65-F5344CB8AC3E}">
        <p14:creationId xmlns:p14="http://schemas.microsoft.com/office/powerpoint/2010/main" val="125602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BD4032-F08B-4E0A-9DEC-F36E764B5412}" type="datetimeFigureOut">
              <a:rPr lang="en-US" smtClean="0"/>
              <a:t>5/27/2020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B73BAF2-E9AF-42BC-AA83-A6948576DF80}" type="slidenum">
              <a:rPr lang="en-US" smtClean="0"/>
              <a:t>‹#›</a:t>
            </a:fld>
            <a:endParaRPr lang="en-US" dirty="0"/>
          </a:p>
        </p:txBody>
      </p:sp>
    </p:spTree>
    <p:extLst>
      <p:ext uri="{BB962C8B-B14F-4D97-AF65-F5344CB8AC3E}">
        <p14:creationId xmlns:p14="http://schemas.microsoft.com/office/powerpoint/2010/main" val="129846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BD4032-F08B-4E0A-9DEC-F36E764B5412}" type="datetimeFigureOut">
              <a:rPr lang="en-US" smtClean="0"/>
              <a:t>5/27/2020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B73BAF2-E9AF-42BC-AA83-A6948576DF80}" type="slidenum">
              <a:rPr lang="en-US" smtClean="0"/>
              <a:t>‹#›</a:t>
            </a:fld>
            <a:endParaRPr lang="en-US" dirty="0"/>
          </a:p>
        </p:txBody>
      </p:sp>
    </p:spTree>
    <p:extLst>
      <p:ext uri="{BB962C8B-B14F-4D97-AF65-F5344CB8AC3E}">
        <p14:creationId xmlns:p14="http://schemas.microsoft.com/office/powerpoint/2010/main" val="36613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BD4032-F08B-4E0A-9DEC-F36E764B5412}" type="datetimeFigureOut">
              <a:rPr lang="en-US" smtClean="0"/>
              <a:t>5/27/2020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B73BAF2-E9AF-42BC-AA83-A6948576DF80}" type="slidenum">
              <a:rPr lang="en-US" smtClean="0"/>
              <a:t>‹#›</a:t>
            </a:fld>
            <a:endParaRPr lang="en-US" dirty="0"/>
          </a:p>
        </p:txBody>
      </p:sp>
    </p:spTree>
    <p:extLst>
      <p:ext uri="{BB962C8B-B14F-4D97-AF65-F5344CB8AC3E}">
        <p14:creationId xmlns:p14="http://schemas.microsoft.com/office/powerpoint/2010/main" val="271578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BD4032-F08B-4E0A-9DEC-F36E764B5412}" type="datetimeFigureOut">
              <a:rPr lang="en-US" smtClean="0"/>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73BAF2-E9AF-42BC-AA83-A6948576DF80}" type="slidenum">
              <a:rPr lang="en-US" smtClean="0"/>
              <a:t>‹#›</a:t>
            </a:fld>
            <a:endParaRPr lang="en-US" dirty="0"/>
          </a:p>
        </p:txBody>
      </p:sp>
    </p:spTree>
    <p:extLst>
      <p:ext uri="{BB962C8B-B14F-4D97-AF65-F5344CB8AC3E}">
        <p14:creationId xmlns:p14="http://schemas.microsoft.com/office/powerpoint/2010/main" val="95595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BD4032-F08B-4E0A-9DEC-F36E764B5412}" type="datetimeFigureOut">
              <a:rPr lang="en-US" smtClean="0"/>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73BAF2-E9AF-42BC-AA83-A6948576DF80}" type="slidenum">
              <a:rPr lang="en-US" smtClean="0"/>
              <a:t>‹#›</a:t>
            </a:fld>
            <a:endParaRPr lang="en-US" dirty="0"/>
          </a:p>
        </p:txBody>
      </p:sp>
    </p:spTree>
    <p:extLst>
      <p:ext uri="{BB962C8B-B14F-4D97-AF65-F5344CB8AC3E}">
        <p14:creationId xmlns:p14="http://schemas.microsoft.com/office/powerpoint/2010/main" val="285358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BD4032-F08B-4E0A-9DEC-F36E764B5412}" type="datetimeFigureOut">
              <a:rPr lang="en-US" smtClean="0"/>
              <a:t>5/27/2020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3BAF2-E9AF-42BC-AA83-A6948576DF80}" type="slidenum">
              <a:rPr lang="en-US" smtClean="0"/>
              <a:t>‹#›</a:t>
            </a:fld>
            <a:endParaRPr lang="en-US" dirty="0"/>
          </a:p>
        </p:txBody>
      </p:sp>
    </p:spTree>
    <p:extLst>
      <p:ext uri="{BB962C8B-B14F-4D97-AF65-F5344CB8AC3E}">
        <p14:creationId xmlns:p14="http://schemas.microsoft.com/office/powerpoint/2010/main" val="1620316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AIRLINE TRAVEL IS STILL</a:t>
            </a:r>
            <a:br>
              <a:rPr lang="en-US" dirty="0" smtClean="0"/>
            </a:br>
            <a:r>
              <a:rPr lang="en-US" dirty="0" smtClean="0"/>
              <a:t>SAFE!</a:t>
            </a:r>
            <a:endParaRPr lang="en-US" dirty="0"/>
          </a:p>
        </p:txBody>
      </p:sp>
      <p:sp>
        <p:nvSpPr>
          <p:cNvPr id="3" name="Subtitle 2"/>
          <p:cNvSpPr>
            <a:spLocks noGrp="1"/>
          </p:cNvSpPr>
          <p:nvPr>
            <p:ph type="subTitle" idx="1"/>
          </p:nvPr>
        </p:nvSpPr>
        <p:spPr>
          <a:xfrm>
            <a:off x="2835215" y="3843578"/>
            <a:ext cx="6386423" cy="883697"/>
          </a:xfrm>
        </p:spPr>
        <p:txBody>
          <a:bodyPr/>
          <a:lstStyle/>
          <a:p>
            <a:r>
              <a:rPr lang="en-US" dirty="0" smtClean="0"/>
              <a:t>Srilakshmi Bodduluru</a:t>
            </a:r>
          </a:p>
          <a:p>
            <a:r>
              <a:rPr lang="en-US" dirty="0" smtClean="0"/>
              <a:t>DSC - 640</a:t>
            </a:r>
            <a:endParaRPr lang="en-US" dirty="0"/>
          </a:p>
        </p:txBody>
      </p:sp>
    </p:spTree>
    <p:extLst>
      <p:ext uri="{BB962C8B-B14F-4D97-AF65-F5344CB8AC3E}">
        <p14:creationId xmlns:p14="http://schemas.microsoft.com/office/powerpoint/2010/main" val="2526028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Negligible Fatalities </a:t>
            </a:r>
            <a:endParaRPr lang="en-US" dirty="0"/>
          </a:p>
        </p:txBody>
      </p:sp>
      <p:sp>
        <p:nvSpPr>
          <p:cNvPr id="3" name="Content Placeholder 2"/>
          <p:cNvSpPr>
            <a:spLocks noGrp="1"/>
          </p:cNvSpPr>
          <p:nvPr>
            <p:ph idx="1"/>
          </p:nvPr>
        </p:nvSpPr>
        <p:spPr>
          <a:xfrm>
            <a:off x="6245524" y="1825625"/>
            <a:ext cx="5108275" cy="4351338"/>
          </a:xfrm>
        </p:spPr>
        <p:txBody>
          <a:bodyPr anchor="ctr">
            <a:normAutofit/>
          </a:bodyPr>
          <a:lstStyle/>
          <a:p>
            <a:pPr marL="0" indent="0">
              <a:buNone/>
            </a:pPr>
            <a:r>
              <a:rPr lang="en-US" dirty="0" smtClean="0"/>
              <a:t>Average airline fatalities across the world in an year is about 207, whereas an average of 38,436 people die in car crashes every year in just one state in USA.</a:t>
            </a:r>
            <a:endParaRPr lang="en-US" dirty="0"/>
          </a:p>
        </p:txBody>
      </p:sp>
      <p:pic>
        <p:nvPicPr>
          <p:cNvPr id="8" name="Picture 7"/>
          <p:cNvPicPr>
            <a:picLocks noChangeAspect="1"/>
          </p:cNvPicPr>
          <p:nvPr/>
        </p:nvPicPr>
        <p:blipFill>
          <a:blip r:embed="rId2"/>
          <a:stretch>
            <a:fillRect/>
          </a:stretch>
        </p:blipFill>
        <p:spPr>
          <a:xfrm>
            <a:off x="838200" y="1556828"/>
            <a:ext cx="4564776" cy="4435224"/>
          </a:xfrm>
          <a:prstGeom prst="rect">
            <a:avLst/>
          </a:prstGeom>
        </p:spPr>
      </p:pic>
    </p:spTree>
    <p:extLst>
      <p:ext uri="{BB962C8B-B14F-4D97-AF65-F5344CB8AC3E}">
        <p14:creationId xmlns:p14="http://schemas.microsoft.com/office/powerpoint/2010/main" val="179453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Declining </a:t>
            </a:r>
            <a:r>
              <a:rPr lang="en-US" dirty="0"/>
              <a:t>Air </a:t>
            </a:r>
            <a:r>
              <a:rPr lang="en-US" dirty="0" smtClean="0"/>
              <a:t>Crashes</a:t>
            </a:r>
            <a:endParaRPr lang="en-US" dirty="0"/>
          </a:p>
        </p:txBody>
      </p:sp>
      <p:sp>
        <p:nvSpPr>
          <p:cNvPr id="3" name="Content Placeholder 2"/>
          <p:cNvSpPr>
            <a:spLocks noGrp="1"/>
          </p:cNvSpPr>
          <p:nvPr>
            <p:ph idx="1"/>
          </p:nvPr>
        </p:nvSpPr>
        <p:spPr>
          <a:xfrm>
            <a:off x="838200" y="1825625"/>
            <a:ext cx="4587815" cy="4351338"/>
          </a:xfrm>
        </p:spPr>
        <p:txBody>
          <a:bodyPr anchor="ctr"/>
          <a:lstStyle/>
          <a:p>
            <a:pPr marL="0" indent="0">
              <a:buNone/>
            </a:pPr>
            <a:r>
              <a:rPr lang="en-US" dirty="0" smtClean="0"/>
              <a:t>Even though airline travel has increased significantly, number of air crashes or accidents have been decreasing continuously.</a:t>
            </a:r>
            <a:endParaRPr lang="en-US" dirty="0"/>
          </a:p>
        </p:txBody>
      </p:sp>
      <p:pic>
        <p:nvPicPr>
          <p:cNvPr id="6" name="Picture 5"/>
          <p:cNvPicPr>
            <a:picLocks noChangeAspect="1"/>
          </p:cNvPicPr>
          <p:nvPr/>
        </p:nvPicPr>
        <p:blipFill>
          <a:blip r:embed="rId2"/>
          <a:stretch>
            <a:fillRect/>
          </a:stretch>
        </p:blipFill>
        <p:spPr>
          <a:xfrm>
            <a:off x="5426015" y="1690688"/>
            <a:ext cx="6109402" cy="3823335"/>
          </a:xfrm>
          <a:prstGeom prst="rect">
            <a:avLst/>
          </a:prstGeom>
        </p:spPr>
      </p:pic>
    </p:spTree>
    <p:extLst>
      <p:ext uri="{BB962C8B-B14F-4D97-AF65-F5344CB8AC3E}">
        <p14:creationId xmlns:p14="http://schemas.microsoft.com/office/powerpoint/2010/main" val="820364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Few Fatal Crashes</a:t>
            </a:r>
            <a:endParaRPr lang="en-US" dirty="0"/>
          </a:p>
        </p:txBody>
      </p:sp>
      <p:sp>
        <p:nvSpPr>
          <p:cNvPr id="3" name="Content Placeholder 2"/>
          <p:cNvSpPr>
            <a:spLocks noGrp="1"/>
          </p:cNvSpPr>
          <p:nvPr>
            <p:ph idx="1"/>
          </p:nvPr>
        </p:nvSpPr>
        <p:spPr>
          <a:xfrm>
            <a:off x="6840747" y="1825625"/>
            <a:ext cx="4071668" cy="4351338"/>
          </a:xfrm>
        </p:spPr>
        <p:txBody>
          <a:bodyPr anchor="ctr"/>
          <a:lstStyle/>
          <a:p>
            <a:pPr marL="0" indent="0">
              <a:buNone/>
            </a:pPr>
            <a:r>
              <a:rPr lang="en-US" dirty="0" smtClean="0"/>
              <a:t>Fatal crashes are very few. However, plane crashes grab our attention, induce fear, and tend to stick in our minds, giving us the false impression that these events are common occurrences no matter how infrequently they happen. </a:t>
            </a:r>
            <a:endParaRPr lang="en-US" dirty="0"/>
          </a:p>
        </p:txBody>
      </p:sp>
      <p:pic>
        <p:nvPicPr>
          <p:cNvPr id="4" name="Picture 3"/>
          <p:cNvPicPr>
            <a:picLocks noChangeAspect="1"/>
          </p:cNvPicPr>
          <p:nvPr/>
        </p:nvPicPr>
        <p:blipFill>
          <a:blip r:embed="rId2"/>
          <a:stretch>
            <a:fillRect/>
          </a:stretch>
        </p:blipFill>
        <p:spPr>
          <a:xfrm>
            <a:off x="1088276" y="1605756"/>
            <a:ext cx="4391025" cy="4791075"/>
          </a:xfrm>
          <a:prstGeom prst="rect">
            <a:avLst/>
          </a:prstGeom>
        </p:spPr>
      </p:pic>
    </p:spTree>
    <p:extLst>
      <p:ext uri="{BB962C8B-B14F-4D97-AF65-F5344CB8AC3E}">
        <p14:creationId xmlns:p14="http://schemas.microsoft.com/office/powerpoint/2010/main" val="3054706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4872487" cy="4351338"/>
          </a:xfrm>
        </p:spPr>
        <p:txBody>
          <a:bodyPr anchor="ctr"/>
          <a:lstStyle/>
          <a:p>
            <a:pPr marL="0" indent="0">
              <a:buNone/>
            </a:pPr>
            <a:r>
              <a:rPr lang="en-US" dirty="0"/>
              <a:t>Most of the </a:t>
            </a:r>
            <a:r>
              <a:rPr lang="en-US" dirty="0" smtClean="0"/>
              <a:t>airlines(green) </a:t>
            </a:r>
            <a:r>
              <a:rPr lang="en-US" dirty="0"/>
              <a:t>are showing continuous improvement in performance. Over 90% airlines have shown continuous improvement on their performance. </a:t>
            </a:r>
          </a:p>
        </p:txBody>
      </p:sp>
      <p:sp>
        <p:nvSpPr>
          <p:cNvPr id="5" name="Title 4"/>
          <p:cNvSpPr>
            <a:spLocks noGrp="1"/>
          </p:cNvSpPr>
          <p:nvPr>
            <p:ph type="title"/>
          </p:nvPr>
        </p:nvSpPr>
        <p:spPr/>
        <p:txBody>
          <a:bodyPr/>
          <a:lstStyle/>
          <a:p>
            <a:r>
              <a:rPr lang="en-US" dirty="0" smtClean="0"/>
              <a:t>Improved Performance</a:t>
            </a:r>
            <a:endParaRPr lang="en-US" dirty="0"/>
          </a:p>
        </p:txBody>
      </p:sp>
      <p:pic>
        <p:nvPicPr>
          <p:cNvPr id="8" name="Picture 7"/>
          <p:cNvPicPr>
            <a:picLocks noChangeAspect="1"/>
          </p:cNvPicPr>
          <p:nvPr/>
        </p:nvPicPr>
        <p:blipFill>
          <a:blip r:embed="rId2"/>
          <a:stretch>
            <a:fillRect/>
          </a:stretch>
        </p:blipFill>
        <p:spPr>
          <a:xfrm>
            <a:off x="6096000" y="1164832"/>
            <a:ext cx="5494496" cy="5494496"/>
          </a:xfrm>
          <a:prstGeom prst="rect">
            <a:avLst/>
          </a:prstGeom>
        </p:spPr>
      </p:pic>
    </p:spTree>
    <p:extLst>
      <p:ext uri="{BB962C8B-B14F-4D97-AF65-F5344CB8AC3E}">
        <p14:creationId xmlns:p14="http://schemas.microsoft.com/office/powerpoint/2010/main" val="3489192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0"/>
            <a:ext cx="10515600" cy="1325563"/>
          </a:xfrm>
        </p:spPr>
        <p:txBody>
          <a:bodyPr/>
          <a:lstStyle/>
          <a:p>
            <a:r>
              <a:rPr lang="en-US" dirty="0"/>
              <a:t>V</a:t>
            </a:r>
            <a:r>
              <a:rPr lang="en-US" dirty="0" smtClean="0"/>
              <a:t>ery Few Risky Airlines</a:t>
            </a:r>
            <a:endParaRPr lang="en-US" dirty="0"/>
          </a:p>
        </p:txBody>
      </p:sp>
      <p:sp>
        <p:nvSpPr>
          <p:cNvPr id="3" name="Content Placeholder 2"/>
          <p:cNvSpPr>
            <a:spLocks noGrp="1"/>
          </p:cNvSpPr>
          <p:nvPr>
            <p:ph idx="1"/>
          </p:nvPr>
        </p:nvSpPr>
        <p:spPr>
          <a:xfrm>
            <a:off x="6763108" y="1825625"/>
            <a:ext cx="4590691" cy="4351338"/>
          </a:xfrm>
        </p:spPr>
        <p:txBody>
          <a:bodyPr anchor="ctr"/>
          <a:lstStyle/>
          <a:p>
            <a:pPr marL="0" indent="0">
              <a:buNone/>
            </a:pPr>
            <a:r>
              <a:rPr lang="en-US" dirty="0"/>
              <a:t>Number of risky airlines, based on the change in fatal crashes and fatalities, are decreasing continuously. Based on the dataset (2000-2014) risky airlines are only 9% of the total airline population.</a:t>
            </a:r>
          </a:p>
        </p:txBody>
      </p:sp>
      <p:pic>
        <p:nvPicPr>
          <p:cNvPr id="8" name="Picture 7"/>
          <p:cNvPicPr>
            <a:picLocks noChangeAspect="1"/>
          </p:cNvPicPr>
          <p:nvPr/>
        </p:nvPicPr>
        <p:blipFill>
          <a:blip r:embed="rId2"/>
          <a:stretch>
            <a:fillRect/>
          </a:stretch>
        </p:blipFill>
        <p:spPr>
          <a:xfrm>
            <a:off x="854015" y="1170260"/>
            <a:ext cx="5689902" cy="5558344"/>
          </a:xfrm>
          <a:prstGeom prst="rect">
            <a:avLst/>
          </a:prstGeom>
        </p:spPr>
      </p:pic>
    </p:spTree>
    <p:extLst>
      <p:ext uri="{BB962C8B-B14F-4D97-AF65-F5344CB8AC3E}">
        <p14:creationId xmlns:p14="http://schemas.microsoft.com/office/powerpoint/2010/main" val="3996904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671" y="341193"/>
            <a:ext cx="5067081" cy="1325563"/>
          </a:xfrm>
        </p:spPr>
        <p:txBody>
          <a:bodyPr/>
          <a:lstStyle/>
          <a:p>
            <a:r>
              <a:rPr lang="en-US" dirty="0" smtClean="0"/>
              <a:t>Fatalities By Airline</a:t>
            </a:r>
            <a:endParaRPr lang="en-US" dirty="0"/>
          </a:p>
        </p:txBody>
      </p:sp>
      <p:sp>
        <p:nvSpPr>
          <p:cNvPr id="3" name="Content Placeholder 2"/>
          <p:cNvSpPr>
            <a:spLocks noGrp="1"/>
          </p:cNvSpPr>
          <p:nvPr>
            <p:ph idx="1"/>
          </p:nvPr>
        </p:nvSpPr>
        <p:spPr>
          <a:xfrm>
            <a:off x="966158" y="1761647"/>
            <a:ext cx="4590691" cy="4351338"/>
          </a:xfrm>
        </p:spPr>
        <p:txBody>
          <a:bodyPr anchor="ctr"/>
          <a:lstStyle/>
          <a:p>
            <a:pPr marL="0" indent="0">
              <a:buNone/>
            </a:pPr>
            <a:r>
              <a:rPr lang="en-US" dirty="0" smtClean="0"/>
              <a:t>Average number of fatalities are very low for most of the airlines.</a:t>
            </a:r>
            <a:endParaRPr lang="en-US" dirty="0"/>
          </a:p>
        </p:txBody>
      </p:sp>
      <p:pic>
        <p:nvPicPr>
          <p:cNvPr id="4" name="Picture 3"/>
          <p:cNvPicPr>
            <a:picLocks noChangeAspect="1"/>
          </p:cNvPicPr>
          <p:nvPr/>
        </p:nvPicPr>
        <p:blipFill>
          <a:blip r:embed="rId2"/>
          <a:stretch>
            <a:fillRect/>
          </a:stretch>
        </p:blipFill>
        <p:spPr>
          <a:xfrm>
            <a:off x="5732752" y="1483744"/>
            <a:ext cx="5272615" cy="5109618"/>
          </a:xfrm>
          <a:prstGeom prst="rect">
            <a:avLst/>
          </a:prstGeom>
        </p:spPr>
      </p:pic>
    </p:spTree>
    <p:extLst>
      <p:ext uri="{BB962C8B-B14F-4D97-AF65-F5344CB8AC3E}">
        <p14:creationId xmlns:p14="http://schemas.microsoft.com/office/powerpoint/2010/main" val="1981551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830" y="391005"/>
            <a:ext cx="3043687" cy="1325563"/>
          </a:xfrm>
        </p:spPr>
        <p:txBody>
          <a:bodyPr/>
          <a:lstStyle/>
          <a:p>
            <a:r>
              <a:rPr lang="en-US" dirty="0" smtClean="0"/>
              <a:t>Conclusion</a:t>
            </a:r>
            <a:endParaRPr lang="en-US" dirty="0"/>
          </a:p>
        </p:txBody>
      </p:sp>
      <p:sp>
        <p:nvSpPr>
          <p:cNvPr id="3" name="Content Placeholder 2"/>
          <p:cNvSpPr>
            <a:spLocks noGrp="1"/>
          </p:cNvSpPr>
          <p:nvPr>
            <p:ph idx="1"/>
          </p:nvPr>
        </p:nvSpPr>
        <p:spPr>
          <a:xfrm>
            <a:off x="5822830" y="1971133"/>
            <a:ext cx="5615796" cy="3441941"/>
          </a:xfrm>
        </p:spPr>
        <p:txBody>
          <a:bodyPr anchor="ctr"/>
          <a:lstStyle/>
          <a:p>
            <a:pPr marL="0" indent="0">
              <a:buNone/>
            </a:pPr>
            <a:r>
              <a:rPr lang="en-US" dirty="0" smtClean="0"/>
              <a:t>Overall</a:t>
            </a:r>
            <a:r>
              <a:rPr lang="en-US" dirty="0"/>
              <a:t>, commercial airline travel is an extraordinarily safe </a:t>
            </a:r>
            <a:r>
              <a:rPr lang="en-US" dirty="0" smtClean="0"/>
              <a:t>means </a:t>
            </a:r>
            <a:r>
              <a:rPr lang="en-US" dirty="0"/>
              <a:t>of </a:t>
            </a:r>
            <a:r>
              <a:rPr lang="en-US" dirty="0" smtClean="0"/>
              <a:t>transit. So</a:t>
            </a:r>
            <a:r>
              <a:rPr lang="en-US" dirty="0" smtClean="0"/>
              <a:t> </a:t>
            </a:r>
            <a:r>
              <a:rPr lang="en-US" dirty="0"/>
              <a:t>if you're really worried about your safety while traveling, skip the road trip and head for the airport.</a:t>
            </a:r>
            <a:endParaRPr lang="en-US" dirty="0"/>
          </a:p>
        </p:txBody>
      </p:sp>
      <p:pic>
        <p:nvPicPr>
          <p:cNvPr id="4" name="Picture 3"/>
          <p:cNvPicPr>
            <a:picLocks noChangeAspect="1"/>
          </p:cNvPicPr>
          <p:nvPr/>
        </p:nvPicPr>
        <p:blipFill>
          <a:blip r:embed="rId2"/>
          <a:stretch>
            <a:fillRect/>
          </a:stretch>
        </p:blipFill>
        <p:spPr>
          <a:xfrm>
            <a:off x="543465" y="2096217"/>
            <a:ext cx="4752074" cy="3191775"/>
          </a:xfrm>
          <a:prstGeom prst="rect">
            <a:avLst/>
          </a:prstGeom>
        </p:spPr>
      </p:pic>
    </p:spTree>
    <p:extLst>
      <p:ext uri="{BB962C8B-B14F-4D97-AF65-F5344CB8AC3E}">
        <p14:creationId xmlns:p14="http://schemas.microsoft.com/office/powerpoint/2010/main" val="3364551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206</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AIRLINE TRAVEL IS STILL SAFE!</vt:lpstr>
      <vt:lpstr>Negligible Fatalities </vt:lpstr>
      <vt:lpstr>Declining Air Crashes</vt:lpstr>
      <vt:lpstr>Very Few Fatal Crashes</vt:lpstr>
      <vt:lpstr>Improved Performance</vt:lpstr>
      <vt:lpstr>Very Few Risky Airlines</vt:lpstr>
      <vt:lpstr>Fatalities By Airline</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TRAVEL IS STILL SAFE!</dc:title>
  <dc:creator>Inni</dc:creator>
  <cp:lastModifiedBy>Inni</cp:lastModifiedBy>
  <cp:revision>17</cp:revision>
  <dcterms:created xsi:type="dcterms:W3CDTF">2020-05-24T02:40:56Z</dcterms:created>
  <dcterms:modified xsi:type="dcterms:W3CDTF">2020-05-27T21:33:01Z</dcterms:modified>
</cp:coreProperties>
</file>