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75" r:id="rId7"/>
    <p:sldId id="274" r:id="rId8"/>
    <p:sldId id="264" r:id="rId9"/>
    <p:sldId id="266" r:id="rId10"/>
    <p:sldId id="267" r:id="rId11"/>
    <p:sldId id="268" r:id="rId12"/>
    <p:sldId id="269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ni" initials="I" lastIdx="1" clrIdx="0">
    <p:extLst>
      <p:ext uri="{19B8F6BF-5375-455C-9EA6-DF929625EA0E}">
        <p15:presenceInfo xmlns:p15="http://schemas.microsoft.com/office/powerpoint/2012/main" userId="In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4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96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0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40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0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5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0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8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1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3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3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A98C98-4B6C-48E2-9F38-6AF19431C56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545821-89C0-4222-8C99-D1F0081AB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64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bhanmoosavi/us-accid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385" y="382465"/>
            <a:ext cx="9144000" cy="2387600"/>
          </a:xfrm>
        </p:spPr>
        <p:txBody>
          <a:bodyPr/>
          <a:lstStyle/>
          <a:p>
            <a:r>
              <a:rPr lang="en-US" dirty="0" smtClean="0"/>
              <a:t>Predicting Accident Severity in Wake County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8347" y="3481269"/>
            <a:ext cx="3255034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Milestone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DSC 630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Srilakshmi Bodduluru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503652" y="1441585"/>
            <a:ext cx="4440366" cy="36769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96788" y="97707"/>
            <a:ext cx="1423718" cy="7304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EDA:</a:t>
            </a:r>
            <a:endParaRPr lang="en-US" sz="3600" dirty="0"/>
          </a:p>
        </p:txBody>
      </p:sp>
      <p:pic>
        <p:nvPicPr>
          <p:cNvPr id="9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7995" y="1441585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28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2" y="405891"/>
            <a:ext cx="4560648" cy="1206102"/>
          </a:xfrm>
        </p:spPr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902" y="1846053"/>
            <a:ext cx="10515600" cy="3717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Classified all 49 variables into the following categories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Location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Weather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Road conditions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Amenities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Utilized knowledge from the previous step (data preparation) to finalize the features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585" y="191378"/>
            <a:ext cx="3301192" cy="1507067"/>
          </a:xfrm>
        </p:spPr>
        <p:txBody>
          <a:bodyPr/>
          <a:lstStyle/>
          <a:p>
            <a:r>
              <a:rPr lang="en-US" dirty="0" smtClean="0"/>
              <a:t>Modelling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85" y="1570007"/>
            <a:ext cx="10515600" cy="3838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Used different modelling algorithms and compared the results.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GLM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Random </a:t>
            </a:r>
            <a:r>
              <a:rPr lang="en-US" dirty="0">
                <a:solidFill>
                  <a:schemeClr val="tx1"/>
                </a:solidFill>
              </a:rPr>
              <a:t>Forest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GBM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Deep </a:t>
            </a:r>
            <a:r>
              <a:rPr lang="en-US" dirty="0">
                <a:solidFill>
                  <a:schemeClr val="tx1"/>
                </a:solidFill>
              </a:rPr>
              <a:t>Learning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Stacked Ensemble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40" y="217258"/>
            <a:ext cx="5837358" cy="1085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</a:t>
            </a:r>
            <a:r>
              <a:rPr lang="en-US" dirty="0"/>
              <a:t>performance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21656"/>
              </p:ext>
            </p:extLst>
          </p:nvPr>
        </p:nvGraphicFramePr>
        <p:xfrm>
          <a:off x="701766" y="1192752"/>
          <a:ext cx="6906733" cy="5398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5940848" imgH="4644169" progId="Word.Document.12">
                  <p:embed/>
                </p:oleObj>
              </mc:Choice>
              <mc:Fallback>
                <p:oleObj name="Document" r:id="rId3" imgW="5940848" imgH="4644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766" y="1192752"/>
                        <a:ext cx="6906733" cy="5398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8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66" y="365125"/>
            <a:ext cx="10515600" cy="12510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149" y="1940944"/>
            <a:ext cx="10755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models performed very well if we look at the overall accuracy. With GBM I was able to achieve the overall accuracy of 98.5% which is very good result at this time.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Since </a:t>
            </a:r>
            <a:r>
              <a:rPr lang="en-US" dirty="0"/>
              <a:t>this is a multi-class classification problem, I would like to analyze the accuracy of my models in terms of sensitivity and specificity as well.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 would suggest to go with GBM which gave us extraordinary results in terms of accuracy as well as sensitivity.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One main problem I have observed with my data is that, the number of records are very low for low and extreme classes of the target variable which resulted in a class-imbalance problem for my data.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72" y="545060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110"/>
            <a:ext cx="10515600" cy="30106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Utilizing </a:t>
            </a:r>
            <a:r>
              <a:rPr lang="en-US" dirty="0" smtClean="0">
                <a:solidFill>
                  <a:schemeClr val="tx1"/>
                </a:solidFill>
              </a:rPr>
              <a:t>exploratory data analysis </a:t>
            </a:r>
            <a:r>
              <a:rPr lang="en-US" dirty="0">
                <a:solidFill>
                  <a:schemeClr val="tx1"/>
                </a:solidFill>
              </a:rPr>
              <a:t>and predictive </a:t>
            </a:r>
            <a:r>
              <a:rPr lang="en-US" dirty="0" smtClean="0">
                <a:solidFill>
                  <a:schemeClr val="tx1"/>
                </a:solidFill>
              </a:rPr>
              <a:t>modelling to predict the accident severity.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Accurate </a:t>
            </a:r>
            <a:r>
              <a:rPr lang="en-US" dirty="0">
                <a:solidFill>
                  <a:schemeClr val="tx1"/>
                </a:solidFill>
              </a:rPr>
              <a:t>predictions of severity can provide crucial information for emergency responders to evaluate the severity level of accidents, estimate the potential impacts, and implement efficient accident management procedures.</a:t>
            </a:r>
          </a:p>
        </p:txBody>
      </p:sp>
    </p:spTree>
    <p:extLst>
      <p:ext uri="{BB962C8B-B14F-4D97-AF65-F5344CB8AC3E}">
        <p14:creationId xmlns:p14="http://schemas.microsoft.com/office/powerpoint/2010/main" val="35156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235" y="310551"/>
            <a:ext cx="4784935" cy="1507067"/>
          </a:xfrm>
        </p:spPr>
        <p:txBody>
          <a:bodyPr/>
          <a:lstStyle/>
          <a:p>
            <a:r>
              <a:rPr lang="en-US" dirty="0"/>
              <a:t>Plan of 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35" y="1285335"/>
            <a:ext cx="7831347" cy="467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Preparation &amp; Exploratory </a:t>
            </a:r>
            <a:r>
              <a:rPr lang="en-US" dirty="0">
                <a:solidFill>
                  <a:schemeClr val="tx1"/>
                </a:solidFill>
              </a:rPr>
              <a:t>Data Analysis: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Understand </a:t>
            </a:r>
            <a:r>
              <a:rPr lang="en-US" dirty="0">
                <a:solidFill>
                  <a:schemeClr val="tx1"/>
                </a:solidFill>
              </a:rPr>
              <a:t>Business Objective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Define </a:t>
            </a:r>
            <a:r>
              <a:rPr lang="en-US" dirty="0">
                <a:solidFill>
                  <a:schemeClr val="tx1"/>
                </a:solidFill>
              </a:rPr>
              <a:t>Modeling Goals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Select/Get </a:t>
            </a: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Prepare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Analyze </a:t>
            </a:r>
            <a:r>
              <a:rPr lang="en-US" dirty="0">
                <a:solidFill>
                  <a:schemeClr val="tx1"/>
                </a:solidFill>
              </a:rPr>
              <a:t>and Transform Variables. Random </a:t>
            </a:r>
            <a:r>
              <a:rPr lang="en-US" dirty="0" smtClean="0">
                <a:solidFill>
                  <a:schemeClr val="tx1"/>
                </a:solidFill>
              </a:rPr>
              <a:t>Sampling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Modeling: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1"/>
                </a:solidFill>
              </a:rPr>
              <a:t>Selection and Develop Models (Training)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Validate </a:t>
            </a:r>
            <a:r>
              <a:rPr lang="en-US" dirty="0">
                <a:solidFill>
                  <a:schemeClr val="tx1"/>
                </a:solidFill>
              </a:rPr>
              <a:t>Models (</a:t>
            </a:r>
            <a:r>
              <a:rPr lang="en-US" dirty="0" smtClean="0">
                <a:solidFill>
                  <a:schemeClr val="tx1"/>
                </a:solidFill>
              </a:rPr>
              <a:t>Testing)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66" y="319779"/>
            <a:ext cx="3958126" cy="1218876"/>
          </a:xfrm>
        </p:spPr>
        <p:txBody>
          <a:bodyPr/>
          <a:lstStyle/>
          <a:p>
            <a:r>
              <a:rPr lang="en-US" dirty="0"/>
              <a:t>Data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66" y="764642"/>
            <a:ext cx="10515600" cy="46845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source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u="sng" dirty="0">
                <a:solidFill>
                  <a:schemeClr val="tx1"/>
                </a:solidFill>
                <a:hlinkClick r:id="rId2"/>
              </a:rPr>
              <a:t>US_Accidents_Dec19.csv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kaggle datasets.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is a countrywide traffic accident dataset, which covers 49 states of the United States.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Due to limitations of my computer I just took wake county data from NC state.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data is continuously being collected from February 2016 to March 2019, using several data providers, including two APIs which provide streaming traffic event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dataset contains </a:t>
            </a:r>
            <a:r>
              <a:rPr lang="en-US" dirty="0" smtClean="0">
                <a:solidFill>
                  <a:schemeClr val="tx1"/>
                </a:solidFill>
              </a:rPr>
              <a:t>52,640 rows </a:t>
            </a:r>
            <a:r>
              <a:rPr lang="en-US" dirty="0">
                <a:solidFill>
                  <a:schemeClr val="tx1"/>
                </a:solidFill>
              </a:rPr>
              <a:t>and 49 </a:t>
            </a:r>
            <a:r>
              <a:rPr lang="en-US" dirty="0" smtClean="0">
                <a:solidFill>
                  <a:schemeClr val="tx1"/>
                </a:solidFill>
              </a:rPr>
              <a:t>columns.</a:t>
            </a:r>
          </a:p>
        </p:txBody>
      </p:sp>
    </p:spTree>
    <p:extLst>
      <p:ext uri="{BB962C8B-B14F-4D97-AF65-F5344CB8AC3E}">
        <p14:creationId xmlns:p14="http://schemas.microsoft.com/office/powerpoint/2010/main" val="32138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48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35" y="2016004"/>
            <a:ext cx="8534400" cy="3615267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Find correct data types for all variables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Renamed column names for easy understanding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Handling missing values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Redundant/unnecessary features removal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ind unique values in the target variable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 outliers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Handling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date time </a:t>
            </a:r>
            <a:r>
              <a:rPr lang="en-US" dirty="0">
                <a:solidFill>
                  <a:schemeClr val="tx1"/>
                </a:solidFill>
              </a:rPr>
              <a:t>object</a:t>
            </a:r>
            <a:r>
              <a:rPr lang="en-US" dirty="0" smtClean="0">
                <a:solidFill>
                  <a:schemeClr val="tx1"/>
                </a:solidFill>
              </a:rPr>
              <a:t> - Extracted </a:t>
            </a:r>
            <a:r>
              <a:rPr lang="en-US" dirty="0">
                <a:solidFill>
                  <a:schemeClr val="tx1"/>
                </a:solidFill>
              </a:rPr>
              <a:t>year, month, day, hour, weekday, and time </a:t>
            </a:r>
            <a:r>
              <a:rPr lang="en-US" dirty="0" smtClean="0">
                <a:solidFill>
                  <a:schemeClr val="tx1"/>
                </a:solidFill>
              </a:rPr>
              <a:t>duration to </a:t>
            </a:r>
            <a:r>
              <a:rPr lang="en-US" dirty="0">
                <a:solidFill>
                  <a:schemeClr val="tx1"/>
                </a:solidFill>
              </a:rPr>
              <a:t>clear </a:t>
            </a:r>
            <a:r>
              <a:rPr lang="en-US" dirty="0" smtClean="0">
                <a:solidFill>
                  <a:schemeClr val="tx1"/>
                </a:solidFill>
              </a:rPr>
              <a:t>accidents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Focus on derived attributes/features needed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0336"/>
            <a:ext cx="8534400" cy="1507067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07403"/>
            <a:ext cx="8534400" cy="30674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isualizing data </a:t>
            </a:r>
            <a:r>
              <a:rPr lang="en-US" dirty="0">
                <a:solidFill>
                  <a:schemeClr val="tx1"/>
                </a:solidFill>
              </a:rPr>
              <a:t>that will help to get some deeper understanding about the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Analyze and Transform Variables</a:t>
            </a:r>
          </a:p>
        </p:txBody>
      </p:sp>
    </p:spTree>
    <p:extLst>
      <p:ext uri="{BB962C8B-B14F-4D97-AF65-F5344CB8AC3E}">
        <p14:creationId xmlns:p14="http://schemas.microsoft.com/office/powerpoint/2010/main" val="11825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05" y="785005"/>
            <a:ext cx="9109493" cy="607299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96788" y="97707"/>
            <a:ext cx="3476804" cy="6872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EDA 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5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10" y="1722954"/>
            <a:ext cx="4945729" cy="395397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96788" y="97707"/>
            <a:ext cx="1751521" cy="7821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EDA: 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452" y="1722953"/>
            <a:ext cx="5258612" cy="39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9289" y="1949570"/>
            <a:ext cx="4330461" cy="38991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60" y="1949571"/>
            <a:ext cx="4718348" cy="3899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7145" y="1317088"/>
            <a:ext cx="366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accidents per City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896788" y="1317087"/>
            <a:ext cx="501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Amount of accidents </a:t>
            </a:r>
            <a:r>
              <a:rPr lang="en-US" dirty="0" smtClean="0"/>
              <a:t>By road conditions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6788" y="97707"/>
            <a:ext cx="1596246" cy="85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EDA: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39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2625</TotalTime>
  <Words>452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Wingdings</vt:lpstr>
      <vt:lpstr>Wingdings 3</vt:lpstr>
      <vt:lpstr>Slice</vt:lpstr>
      <vt:lpstr>Document</vt:lpstr>
      <vt:lpstr>Predicting Accident Severity in Wake County</vt:lpstr>
      <vt:lpstr>Problem statement</vt:lpstr>
      <vt:lpstr>Plan of action </vt:lpstr>
      <vt:lpstr>Data Sources </vt:lpstr>
      <vt:lpstr>Data Preparation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Feature selection </vt:lpstr>
      <vt:lpstr>Modelling </vt:lpstr>
      <vt:lpstr>Model performance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 in Wake County</dc:title>
  <dc:creator>Inni</dc:creator>
  <cp:lastModifiedBy>Inni</cp:lastModifiedBy>
  <cp:revision>86</cp:revision>
  <dcterms:created xsi:type="dcterms:W3CDTF">2020-05-07T01:32:02Z</dcterms:created>
  <dcterms:modified xsi:type="dcterms:W3CDTF">2020-05-28T01:34:09Z</dcterms:modified>
</cp:coreProperties>
</file>