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4322" y="927340"/>
            <a:ext cx="8915399" cy="2262781"/>
          </a:xfrm>
        </p:spPr>
        <p:txBody>
          <a:bodyPr>
            <a:normAutofit/>
          </a:bodyPr>
          <a:lstStyle/>
          <a:p>
            <a:r>
              <a:rPr lang="en-US" sz="4400" dirty="0">
                <a:latin typeface="Calibri" panose="020F0502020204030204" pitchFamily="34" charset="0"/>
                <a:cs typeface="Calibri" panose="020F0502020204030204" pitchFamily="34" charset="0"/>
              </a:rPr>
              <a:t>Suicide Rates Overview 1985 to 2016</a:t>
            </a:r>
            <a:r>
              <a:rPr lang="en-US" dirty="0"/>
              <a:t/>
            </a:r>
            <a:br>
              <a:rPr lang="en-US" dirty="0"/>
            </a:br>
            <a:endParaRPr lang="en-US" dirty="0"/>
          </a:p>
        </p:txBody>
      </p:sp>
      <p:sp>
        <p:nvSpPr>
          <p:cNvPr id="3" name="Subtitle 2"/>
          <p:cNvSpPr>
            <a:spLocks noGrp="1"/>
          </p:cNvSpPr>
          <p:nvPr>
            <p:ph type="subTitle" idx="1"/>
          </p:nvPr>
        </p:nvSpPr>
        <p:spPr>
          <a:xfrm>
            <a:off x="2692730" y="2767424"/>
            <a:ext cx="8915399" cy="1126283"/>
          </a:xfrm>
        </p:spPr>
        <p:txBody>
          <a:bodyPr>
            <a:normAutofit/>
          </a:bodyPr>
          <a:lstStyle/>
          <a:p>
            <a:r>
              <a:rPr lang="en-US" sz="2400" dirty="0" smtClean="0">
                <a:latin typeface="Calibri" panose="020F0502020204030204" pitchFamily="34" charset="0"/>
                <a:cs typeface="Calibri" panose="020F0502020204030204" pitchFamily="34" charset="0"/>
              </a:rPr>
              <a:t>- Compares </a:t>
            </a:r>
            <a:r>
              <a:rPr lang="en-US" sz="2400" dirty="0">
                <a:latin typeface="Calibri" panose="020F0502020204030204" pitchFamily="34" charset="0"/>
                <a:cs typeface="Calibri" panose="020F0502020204030204" pitchFamily="34" charset="0"/>
              </a:rPr>
              <a:t>socio-economic info with suicide rates by year and country</a:t>
            </a:r>
          </a:p>
        </p:txBody>
      </p:sp>
      <p:sp>
        <p:nvSpPr>
          <p:cNvPr id="4" name="TextBox 3"/>
          <p:cNvSpPr txBox="1"/>
          <p:nvPr/>
        </p:nvSpPr>
        <p:spPr>
          <a:xfrm>
            <a:off x="2669650" y="3648974"/>
            <a:ext cx="8564742" cy="1200329"/>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SRILAKSHMI BODDULURU</a:t>
            </a:r>
          </a:p>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DSC - 530</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191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54192"/>
          </a:xfrm>
        </p:spPr>
        <p:txBody>
          <a:bodyPr>
            <a:normAutofit fontScale="90000"/>
          </a:bodyPr>
          <a:lstStyle/>
          <a:p>
            <a:r>
              <a:rPr lang="en-US" sz="2400" dirty="0">
                <a:latin typeface="Calibri" panose="020F0502020204030204" pitchFamily="34" charset="0"/>
                <a:cs typeface="Calibri" panose="020F0502020204030204" pitchFamily="34" charset="0"/>
              </a:rPr>
              <a:t> The lognormal </a:t>
            </a:r>
            <a:r>
              <a:rPr lang="en-US" sz="2400" dirty="0" smtClean="0">
                <a:latin typeface="Calibri" panose="020F0502020204030204" pitchFamily="34" charset="0"/>
                <a:cs typeface="Calibri" panose="020F0502020204030204" pitchFamily="34" charset="0"/>
              </a:rPr>
              <a:t>distribution:</a:t>
            </a:r>
            <a:endParaRPr lang="en-US" sz="2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127" y="1345721"/>
            <a:ext cx="4941426" cy="3493699"/>
          </a:xfrm>
        </p:spPr>
      </p:pic>
      <p:sp>
        <p:nvSpPr>
          <p:cNvPr id="5" name="TextBox 4"/>
          <p:cNvSpPr txBox="1"/>
          <p:nvPr/>
        </p:nvSpPr>
        <p:spPr>
          <a:xfrm>
            <a:off x="2924355" y="5080958"/>
            <a:ext cx="8747185" cy="1169551"/>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If a sample is approximately lognormal and you plot its CDF on a log-x </a:t>
            </a:r>
            <a:r>
              <a:rPr lang="en-US" sz="1400" dirty="0" smtClean="0">
                <a:latin typeface="Calibri" panose="020F0502020204030204" pitchFamily="34" charset="0"/>
                <a:cs typeface="Calibri" panose="020F0502020204030204" pitchFamily="34" charset="0"/>
              </a:rPr>
              <a:t>scale, it </a:t>
            </a:r>
            <a:r>
              <a:rPr lang="en-US" sz="1400" dirty="0">
                <a:latin typeface="Calibri" panose="020F0502020204030204" pitchFamily="34" charset="0"/>
                <a:cs typeface="Calibri" panose="020F0502020204030204" pitchFamily="34" charset="0"/>
              </a:rPr>
              <a:t>will have the characteristic shape of a normal distribution. To test </a:t>
            </a:r>
            <a:r>
              <a:rPr lang="en-US" sz="1400" dirty="0" smtClean="0">
                <a:latin typeface="Calibri" panose="020F0502020204030204" pitchFamily="34" charset="0"/>
                <a:cs typeface="Calibri" panose="020F0502020204030204" pitchFamily="34" charset="0"/>
              </a:rPr>
              <a:t>how well </a:t>
            </a:r>
            <a:r>
              <a:rPr lang="en-US" sz="1400" dirty="0">
                <a:latin typeface="Calibri" panose="020F0502020204030204" pitchFamily="34" charset="0"/>
                <a:cs typeface="Calibri" panose="020F0502020204030204" pitchFamily="34" charset="0"/>
              </a:rPr>
              <a:t>the sample fits a lognormal model, you can make a normal </a:t>
            </a:r>
            <a:r>
              <a:rPr lang="en-US" sz="1400" dirty="0" smtClean="0">
                <a:latin typeface="Calibri" panose="020F0502020204030204" pitchFamily="34" charset="0"/>
                <a:cs typeface="Calibri" panose="020F0502020204030204" pitchFamily="34" charset="0"/>
              </a:rPr>
              <a:t>probability plot </a:t>
            </a:r>
            <a:r>
              <a:rPr lang="en-US" sz="1400" dirty="0">
                <a:latin typeface="Calibri" panose="020F0502020204030204" pitchFamily="34" charset="0"/>
                <a:cs typeface="Calibri" panose="020F0502020204030204" pitchFamily="34" charset="0"/>
              </a:rPr>
              <a:t>using the log of the values in the sample</a:t>
            </a:r>
            <a:r>
              <a:rPr lang="en-US" sz="1400" dirty="0" smtClean="0">
                <a:latin typeface="Calibri" panose="020F0502020204030204" pitchFamily="34" charset="0"/>
                <a:cs typeface="Calibri" panose="020F0502020204030204" pitchFamily="34" charset="0"/>
              </a:rPr>
              <a:t>. I </a:t>
            </a:r>
            <a:r>
              <a:rPr lang="en-US" sz="1400" dirty="0">
                <a:latin typeface="Calibri" panose="020F0502020204030204" pitchFamily="34" charset="0"/>
                <a:cs typeface="Calibri" panose="020F0502020204030204" pitchFamily="34" charset="0"/>
              </a:rPr>
              <a:t>want to apply log transformation to reduce the skewness of the feature but it is giving an error value because feature has zero values. So </a:t>
            </a:r>
            <a:r>
              <a:rPr lang="en-US" sz="1400" dirty="0" err="1">
                <a:latin typeface="Calibri" panose="020F0502020204030204" pitchFamily="34" charset="0"/>
                <a:cs typeface="Calibri" panose="020F0502020204030204" pitchFamily="34" charset="0"/>
              </a:rPr>
              <a:t>i</a:t>
            </a:r>
            <a:r>
              <a:rPr lang="en-US" sz="1400" dirty="0">
                <a:latin typeface="Calibri" panose="020F0502020204030204" pitchFamily="34" charset="0"/>
                <a:cs typeface="Calibri" panose="020F0502020204030204" pitchFamily="34" charset="0"/>
              </a:rPr>
              <a:t> have used log(x+1) transformation. From the graph it is clear that the data follows the log normal distribution except at the lower end</a:t>
            </a:r>
            <a:r>
              <a:rPr lang="en-US" sz="1400" dirty="0" smtClean="0">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736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54192"/>
          </a:xfrm>
        </p:spPr>
        <p:txBody>
          <a:bodyPr>
            <a:normAutofit fontScale="90000"/>
          </a:bodyPr>
          <a:lstStyle/>
          <a:p>
            <a:r>
              <a:rPr lang="en-US" sz="2400" dirty="0" smtClean="0">
                <a:latin typeface="Calibri" panose="020F0502020204030204" pitchFamily="34" charset="0"/>
                <a:cs typeface="Calibri" panose="020F0502020204030204" pitchFamily="34" charset="0"/>
              </a:rPr>
              <a:t>Scatter plots:</a:t>
            </a:r>
            <a:endParaRPr lang="en-US" sz="2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755" y="1181819"/>
            <a:ext cx="4287926" cy="27788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81" y="1181819"/>
            <a:ext cx="3810987" cy="2747922"/>
          </a:xfrm>
          <a:prstGeom prst="rect">
            <a:avLst/>
          </a:prstGeom>
        </p:spPr>
      </p:pic>
      <p:sp>
        <p:nvSpPr>
          <p:cNvPr id="7" name="TextBox 6"/>
          <p:cNvSpPr txBox="1"/>
          <p:nvPr/>
        </p:nvSpPr>
        <p:spPr>
          <a:xfrm>
            <a:off x="4365719" y="3960645"/>
            <a:ext cx="499580"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Fig.1 </a:t>
            </a:r>
            <a:endParaRPr lang="en-US" sz="1200" dirty="0">
              <a:latin typeface="Calibri" panose="020F0502020204030204" pitchFamily="34" charset="0"/>
              <a:cs typeface="Calibri" panose="020F0502020204030204" pitchFamily="34" charset="0"/>
            </a:endParaRPr>
          </a:p>
        </p:txBody>
      </p:sp>
      <p:sp>
        <p:nvSpPr>
          <p:cNvPr id="8" name="TextBox 7"/>
          <p:cNvSpPr txBox="1"/>
          <p:nvPr/>
        </p:nvSpPr>
        <p:spPr>
          <a:xfrm>
            <a:off x="8399166" y="3957694"/>
            <a:ext cx="508958"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Fig.2</a:t>
            </a:r>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2415396" y="4416725"/>
            <a:ext cx="8936966" cy="1384995"/>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Fig.1 shows the scatter plot between suicides_no and gdp_per_capita. From the figure I couldn’t find any correlation between the variables. The correlation </a:t>
            </a:r>
            <a:r>
              <a:rPr lang="en-US" sz="1400" dirty="0" err="1" smtClean="0">
                <a:latin typeface="Calibri" panose="020F0502020204030204" pitchFamily="34" charset="0"/>
                <a:cs typeface="Calibri" panose="020F0502020204030204" pitchFamily="34" charset="0"/>
              </a:rPr>
              <a:t>coeff</a:t>
            </a:r>
            <a:r>
              <a:rPr lang="en-US" sz="1400" dirty="0" smtClean="0">
                <a:latin typeface="Calibri" panose="020F0502020204030204" pitchFamily="34" charset="0"/>
                <a:cs typeface="Calibri" panose="020F0502020204030204" pitchFamily="34" charset="0"/>
              </a:rPr>
              <a:t>. is 0.1 which is very low which means there is very weak relation between the variables.</a:t>
            </a:r>
          </a:p>
          <a:p>
            <a:r>
              <a:rPr lang="en-US" sz="1400" dirty="0" smtClean="0">
                <a:latin typeface="Calibri" panose="020F0502020204030204" pitchFamily="34" charset="0"/>
                <a:cs typeface="Calibri" panose="020F0502020204030204" pitchFamily="34" charset="0"/>
              </a:rPr>
              <a:t>Fig.2 shows the scatter plot between suicides_no and population. There is positive correlation between the variables is visible from the plot. The correlation </a:t>
            </a:r>
            <a:r>
              <a:rPr lang="en-US" sz="1400" dirty="0" err="1" smtClean="0">
                <a:latin typeface="Calibri" panose="020F0502020204030204" pitchFamily="34" charset="0"/>
                <a:cs typeface="Calibri" panose="020F0502020204030204" pitchFamily="34" charset="0"/>
              </a:rPr>
              <a:t>coeff</a:t>
            </a:r>
            <a:r>
              <a:rPr lang="en-US" sz="1400" dirty="0" smtClean="0">
                <a:latin typeface="Calibri" panose="020F0502020204030204" pitchFamily="34" charset="0"/>
                <a:cs typeface="Calibri" panose="020F0502020204030204" pitchFamily="34" charset="0"/>
              </a:rPr>
              <a:t>. is 0.76 which means there is strong positive correlation between the variables.</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94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5950"/>
          </a:xfrm>
        </p:spPr>
        <p:txBody>
          <a:bodyPr>
            <a:normAutofit/>
          </a:bodyPr>
          <a:lstStyle/>
          <a:p>
            <a:r>
              <a:rPr lang="en-US" sz="2400" dirty="0">
                <a:latin typeface="Calibri" panose="020F0502020204030204" pitchFamily="34" charset="0"/>
                <a:cs typeface="Calibri" panose="020F0502020204030204" pitchFamily="34" charset="0"/>
              </a:rPr>
              <a:t>Hypothesis </a:t>
            </a:r>
            <a:r>
              <a:rPr lang="en-US" sz="2400" dirty="0" smtClean="0">
                <a:latin typeface="Calibri" panose="020F0502020204030204" pitchFamily="34" charset="0"/>
                <a:cs typeface="Calibri" panose="020F0502020204030204" pitchFamily="34" charset="0"/>
              </a:rPr>
              <a:t>testing:</a:t>
            </a:r>
            <a:endParaRPr lang="en-US" sz="2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92925" y="1314090"/>
            <a:ext cx="8095203" cy="3777622"/>
          </a:xfrm>
        </p:spPr>
        <p:txBody>
          <a:bodyPr>
            <a:normAutofit/>
          </a:bodyPr>
          <a:lstStyle/>
          <a:p>
            <a:pPr marL="0" indent="0">
              <a:buNone/>
            </a:pPr>
            <a:r>
              <a:rPr lang="en-US" sz="2000" dirty="0">
                <a:latin typeface="Calibri" panose="020F0502020204030204" pitchFamily="34" charset="0"/>
                <a:cs typeface="Calibri" panose="020F0502020204030204" pitchFamily="34" charset="0"/>
              </a:rPr>
              <a:t>Permutation </a:t>
            </a:r>
            <a:r>
              <a:rPr lang="en-US" sz="2000" dirty="0" smtClean="0">
                <a:latin typeface="Calibri" panose="020F0502020204030204" pitchFamily="34" charset="0"/>
                <a:cs typeface="Calibri" panose="020F0502020204030204" pitchFamily="34" charset="0"/>
              </a:rPr>
              <a:t>test:</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We assume that there is no difference between age_35_54 and others</a:t>
            </a:r>
            <a:r>
              <a:rPr lang="en-US" sz="2000" dirty="0" smtClean="0">
                <a:latin typeface="Calibri" panose="020F0502020204030204" pitchFamily="34" charset="0"/>
                <a:cs typeface="Calibri" panose="020F0502020204030204" pitchFamily="34" charset="0"/>
              </a:rPr>
              <a:t>. That </a:t>
            </a:r>
            <a:r>
              <a:rPr lang="en-US" sz="2000" dirty="0">
                <a:latin typeface="Calibri" panose="020F0502020204030204" pitchFamily="34" charset="0"/>
                <a:cs typeface="Calibri" panose="020F0502020204030204" pitchFamily="34" charset="0"/>
              </a:rPr>
              <a:t>is null hypothesis. Based on that assumption, we compute the probability of the apparent effect. That’s the p-value. To compute the p-value of an observed difference in means, we can assume that there is no difference between the groups and generate simulated results by shuffling the data. If the p-value is low, we conclude that the null hypothesis is unlikely to be true</a:t>
            </a:r>
            <a:r>
              <a:rPr lang="en-US" sz="2000" dirty="0" smtClean="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As the p-value is 0, we can conclude that our the null hypothesis is not true. That means there is difference in suicides_no in age_35_54 group and others.</a:t>
            </a:r>
          </a:p>
        </p:txBody>
      </p:sp>
    </p:spTree>
    <p:extLst>
      <p:ext uri="{BB962C8B-B14F-4D97-AF65-F5344CB8AC3E}">
        <p14:creationId xmlns:p14="http://schemas.microsoft.com/office/powerpoint/2010/main" val="3337319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7709"/>
          </a:xfrm>
        </p:spPr>
        <p:txBody>
          <a:bodyPr>
            <a:normAutofit/>
          </a:bodyPr>
          <a:lstStyle/>
          <a:p>
            <a:r>
              <a:rPr lang="en-US" sz="2400" dirty="0">
                <a:latin typeface="Calibri" panose="020F0502020204030204" pitchFamily="34" charset="0"/>
                <a:cs typeface="Calibri" panose="020F0502020204030204" pitchFamily="34" charset="0"/>
              </a:rPr>
              <a:t>Multiple </a:t>
            </a:r>
            <a:r>
              <a:rPr lang="en-US" sz="2400" dirty="0" smtClean="0">
                <a:latin typeface="Calibri" panose="020F0502020204030204" pitchFamily="34" charset="0"/>
                <a:cs typeface="Calibri" panose="020F0502020204030204" pitchFamily="34" charset="0"/>
              </a:rPr>
              <a:t>regression:</a:t>
            </a:r>
            <a:endParaRPr lang="en-US" sz="2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389517" y="1466490"/>
            <a:ext cx="8488392" cy="4813539"/>
          </a:xfrm>
        </p:spPr>
        <p:txBody>
          <a:bodyPr>
            <a:normAutofit/>
          </a:bodyPr>
          <a:lstStyle/>
          <a:p>
            <a:pPr marL="0" indent="0">
              <a:buNone/>
            </a:pPr>
            <a:r>
              <a:rPr lang="en-US" sz="1400" dirty="0">
                <a:latin typeface="Calibri" panose="020F0502020204030204" pitchFamily="34" charset="0"/>
                <a:cs typeface="Calibri" panose="020F0502020204030204" pitchFamily="34" charset="0"/>
              </a:rPr>
              <a:t>The goal of regression analysis is to describe the relationship between one </a:t>
            </a:r>
            <a:r>
              <a:rPr lang="en-US" sz="1400" dirty="0" smtClean="0">
                <a:latin typeface="Calibri" panose="020F0502020204030204" pitchFamily="34" charset="0"/>
                <a:cs typeface="Calibri" panose="020F0502020204030204" pitchFamily="34" charset="0"/>
              </a:rPr>
              <a:t>set of </a:t>
            </a:r>
            <a:r>
              <a:rPr lang="en-US" sz="1400" dirty="0">
                <a:latin typeface="Calibri" panose="020F0502020204030204" pitchFamily="34" charset="0"/>
                <a:cs typeface="Calibri" panose="020F0502020204030204" pitchFamily="34" charset="0"/>
              </a:rPr>
              <a:t>variables, called the dependent variables, and another set of variables</a:t>
            </a:r>
            <a:r>
              <a:rPr lang="en-US" sz="1400" dirty="0" smtClean="0">
                <a:latin typeface="Calibri" panose="020F0502020204030204" pitchFamily="34" charset="0"/>
                <a:cs typeface="Calibri" panose="020F0502020204030204" pitchFamily="34" charset="0"/>
              </a:rPr>
              <a:t>, called </a:t>
            </a:r>
            <a:r>
              <a:rPr lang="en-US" sz="1400" dirty="0">
                <a:latin typeface="Calibri" panose="020F0502020204030204" pitchFamily="34" charset="0"/>
                <a:cs typeface="Calibri" panose="020F0502020204030204" pitchFamily="34" charset="0"/>
              </a:rPr>
              <a:t>independent or explanatory variables</a:t>
            </a:r>
            <a:r>
              <a:rPr lang="en-US" sz="1400" dirty="0" smtClean="0">
                <a:latin typeface="Calibri" panose="020F0502020204030204" pitchFamily="34" charset="0"/>
                <a:cs typeface="Calibri" panose="020F0502020204030204" pitchFamily="34" charset="0"/>
              </a:rPr>
              <a:t>. Here we </a:t>
            </a:r>
            <a:r>
              <a:rPr lang="en-US" sz="1400" dirty="0">
                <a:latin typeface="Calibri" panose="020F0502020204030204" pitchFamily="34" charset="0"/>
                <a:cs typeface="Calibri" panose="020F0502020204030204" pitchFamily="34" charset="0"/>
              </a:rPr>
              <a:t>are using more than one </a:t>
            </a:r>
            <a:r>
              <a:rPr lang="en-US" sz="1400" dirty="0" smtClean="0">
                <a:latin typeface="Calibri" panose="020F0502020204030204" pitchFamily="34" charset="0"/>
                <a:cs typeface="Calibri" panose="020F0502020204030204" pitchFamily="34" charset="0"/>
              </a:rPr>
              <a:t>explanatory variable so it’s multiple regression.</a:t>
            </a:r>
          </a:p>
          <a:p>
            <a:pPr marL="0" indent="0">
              <a:buNone/>
            </a:pPr>
            <a:r>
              <a:rPr lang="en-US" sz="1400" dirty="0" smtClean="0">
                <a:latin typeface="Calibri" panose="020F0502020204030204" pitchFamily="34" charset="0"/>
                <a:cs typeface="Calibri" panose="020F0502020204030204" pitchFamily="34" charset="0"/>
              </a:rPr>
              <a:t>Here I am using the suicides_no as the dependent variable and population and HDI_for_year as the explanatory variables.</a:t>
            </a:r>
          </a:p>
          <a:p>
            <a:pPr marL="0" indent="0">
              <a:buNone/>
            </a:pPr>
            <a:r>
              <a:rPr lang="en-US" sz="1400" dirty="0">
                <a:latin typeface="Calibri" panose="020F0502020204030204" pitchFamily="34" charset="0"/>
                <a:cs typeface="Calibri" panose="020F0502020204030204" pitchFamily="34" charset="0"/>
              </a:rPr>
              <a:t>formula = 'suicides_no ~ population + HDI_for_year'</a:t>
            </a:r>
          </a:p>
          <a:p>
            <a:pPr marL="0" indent="0">
              <a:buNone/>
            </a:pPr>
            <a:r>
              <a:rPr lang="en-US" sz="1400" dirty="0">
                <a:latin typeface="Calibri" panose="020F0502020204030204" pitchFamily="34" charset="0"/>
                <a:cs typeface="Calibri" panose="020F0502020204030204" pitchFamily="34" charset="0"/>
              </a:rPr>
              <a:t>model = </a:t>
            </a:r>
            <a:r>
              <a:rPr lang="en-US" sz="1400" dirty="0" err="1">
                <a:latin typeface="Calibri" panose="020F0502020204030204" pitchFamily="34" charset="0"/>
                <a:cs typeface="Calibri" panose="020F0502020204030204" pitchFamily="34" charset="0"/>
              </a:rPr>
              <a:t>smf.ols</a:t>
            </a:r>
            <a:r>
              <a:rPr lang="en-US" sz="1400" dirty="0">
                <a:latin typeface="Calibri" panose="020F0502020204030204" pitchFamily="34" charset="0"/>
                <a:cs typeface="Calibri" panose="020F0502020204030204" pitchFamily="34" charset="0"/>
              </a:rPr>
              <a:t>(formula, data = </a:t>
            </a:r>
            <a:r>
              <a:rPr lang="en-US" sz="1400" dirty="0" err="1">
                <a:latin typeface="Calibri" panose="020F0502020204030204" pitchFamily="34" charset="0"/>
                <a:cs typeface="Calibri" panose="020F0502020204030204" pitchFamily="34" charset="0"/>
              </a:rPr>
              <a:t>suicide_data</a:t>
            </a:r>
            <a:r>
              <a:rPr lang="en-US" sz="1400" dirty="0">
                <a:latin typeface="Calibri" panose="020F0502020204030204" pitchFamily="34" charset="0"/>
                <a:cs typeface="Calibri" panose="020F0502020204030204" pitchFamily="34" charset="0"/>
              </a:rPr>
              <a:t>)</a:t>
            </a:r>
          </a:p>
          <a:p>
            <a:pPr marL="0" indent="0">
              <a:buNone/>
            </a:pPr>
            <a:r>
              <a:rPr lang="en-US" sz="1400" dirty="0">
                <a:latin typeface="Calibri" panose="020F0502020204030204" pitchFamily="34" charset="0"/>
                <a:cs typeface="Calibri" panose="020F0502020204030204" pitchFamily="34" charset="0"/>
              </a:rPr>
              <a:t>results = </a:t>
            </a:r>
            <a:r>
              <a:rPr lang="en-US" sz="1400" dirty="0" err="1">
                <a:latin typeface="Calibri" panose="020F0502020204030204" pitchFamily="34" charset="0"/>
                <a:cs typeface="Calibri" panose="020F0502020204030204" pitchFamily="34" charset="0"/>
              </a:rPr>
              <a:t>model.fit</a:t>
            </a:r>
            <a:r>
              <a:rPr lang="en-US" sz="1400" dirty="0">
                <a:latin typeface="Calibri" panose="020F0502020204030204" pitchFamily="34" charset="0"/>
                <a:cs typeface="Calibri" panose="020F0502020204030204" pitchFamily="34" charset="0"/>
              </a:rPr>
              <a:t>()</a:t>
            </a:r>
          </a:p>
          <a:p>
            <a:pPr marL="0" indent="0">
              <a:buNone/>
            </a:pPr>
            <a:r>
              <a:rPr lang="en-US" sz="1400" dirty="0" err="1" smtClean="0">
                <a:latin typeface="Calibri" panose="020F0502020204030204" pitchFamily="34" charset="0"/>
                <a:cs typeface="Calibri" panose="020F0502020204030204" pitchFamily="34" charset="0"/>
              </a:rPr>
              <a:t>results.summary</a:t>
            </a:r>
            <a:r>
              <a:rPr lang="en-US" sz="1400" dirty="0">
                <a:latin typeface="Calibri" panose="020F0502020204030204" pitchFamily="34" charset="0"/>
                <a:cs typeface="Calibri" panose="020F0502020204030204" pitchFamily="34" charset="0"/>
              </a:rPr>
              <a:t>() </a:t>
            </a:r>
            <a:endParaRPr lang="en-US" sz="1400" dirty="0" smtClean="0">
              <a:latin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𝑅2  value for this model is 0.495 and the p-values are 0. Which means there is a good </a:t>
            </a:r>
            <a:r>
              <a:rPr lang="en-US" sz="1400" dirty="0" smtClean="0">
                <a:latin typeface="Calibri" panose="020F0502020204030204" pitchFamily="34" charset="0"/>
                <a:cs typeface="Calibri" panose="020F0502020204030204" pitchFamily="34" charset="0"/>
              </a:rPr>
              <a:t>relationship </a:t>
            </a:r>
            <a:r>
              <a:rPr lang="en-US" sz="1400" dirty="0">
                <a:latin typeface="Calibri" panose="020F0502020204030204" pitchFamily="34" charset="0"/>
                <a:cs typeface="Calibri" panose="020F0502020204030204" pitchFamily="34" charset="0"/>
              </a:rPr>
              <a:t>between the dependent variable and the explanatory variables. As the p values are 0, we can say that this model is statistically significant</a:t>
            </a:r>
            <a:r>
              <a:rPr lang="en-US" sz="1400" dirty="0" smtClean="0">
                <a:latin typeface="Calibri" panose="020F0502020204030204" pitchFamily="34" charset="0"/>
                <a:cs typeface="Calibri" panose="020F0502020204030204" pitchFamily="34" charset="0"/>
              </a:rPr>
              <a:t>. So we can conclude that together the variables population and HDI_ for _year contributes the variation in the suicides_no.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45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9467"/>
          </a:xfrm>
        </p:spPr>
        <p:txBody>
          <a:bodyPr>
            <a:normAutofit/>
          </a:bodyPr>
          <a:lstStyle/>
          <a:p>
            <a:r>
              <a:rPr lang="en-US" sz="2400" dirty="0" smtClean="0">
                <a:latin typeface="Calibri" panose="020F0502020204030204" pitchFamily="34" charset="0"/>
                <a:cs typeface="Calibri" panose="020F0502020204030204" pitchFamily="34" charset="0"/>
              </a:rPr>
              <a:t>Summary:</a:t>
            </a:r>
            <a:endParaRPr lang="en-US" sz="2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1337094"/>
            <a:ext cx="7978146" cy="4574128"/>
          </a:xfrm>
        </p:spPr>
        <p:txBody>
          <a:bodyPr>
            <a:normAutofit/>
          </a:bodyPr>
          <a:lstStyle/>
          <a:p>
            <a:pPr marL="0" indent="0">
              <a:buNone/>
            </a:pPr>
            <a:r>
              <a:rPr lang="en-US" sz="2000" dirty="0" smtClean="0">
                <a:latin typeface="Calibri" panose="020F0502020204030204" pitchFamily="34" charset="0"/>
                <a:cs typeface="Calibri" panose="020F0502020204030204" pitchFamily="34" charset="0"/>
              </a:rPr>
              <a:t>From the analysis we can conclude that :</a:t>
            </a:r>
          </a:p>
          <a:p>
            <a:pPr>
              <a:buAutoNum type="arabicPeriod"/>
            </a:pPr>
            <a:r>
              <a:rPr lang="en-US" sz="2000" dirty="0" smtClean="0">
                <a:latin typeface="Calibri" panose="020F0502020204030204" pitchFamily="34" charset="0"/>
                <a:cs typeface="Calibri" panose="020F0502020204030204" pitchFamily="34" charset="0"/>
              </a:rPr>
              <a:t>There is no correlation between suicides number and GDP.</a:t>
            </a:r>
          </a:p>
          <a:p>
            <a:pPr>
              <a:buAutoNum type="arabicPeriod"/>
            </a:pPr>
            <a:r>
              <a:rPr lang="en-US" sz="2000" dirty="0" smtClean="0">
                <a:latin typeface="Calibri" panose="020F0502020204030204" pitchFamily="34" charset="0"/>
                <a:cs typeface="Calibri" panose="020F0502020204030204" pitchFamily="34" charset="0"/>
              </a:rPr>
              <a:t>I have observed that more number of suicide cases are in the age group of 35 – 54 and the </a:t>
            </a:r>
            <a:r>
              <a:rPr lang="en-US" sz="2000" dirty="0" err="1" smtClean="0">
                <a:latin typeface="Calibri" panose="020F0502020204030204" pitchFamily="34" charset="0"/>
                <a:cs typeface="Calibri" panose="020F0502020204030204" pitchFamily="34" charset="0"/>
              </a:rPr>
              <a:t>pmfs</a:t>
            </a:r>
            <a:r>
              <a:rPr lang="en-US" sz="2000" dirty="0" smtClean="0">
                <a:latin typeface="Calibri" panose="020F0502020204030204" pitchFamily="34" charset="0"/>
                <a:cs typeface="Calibri" panose="020F0502020204030204" pitchFamily="34" charset="0"/>
              </a:rPr>
              <a:t> and histograms confirms it.</a:t>
            </a:r>
          </a:p>
          <a:p>
            <a:pPr>
              <a:buAutoNum type="arabicPeriod"/>
            </a:pP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t>
            </a:r>
            <a:r>
              <a:rPr lang="en-US" sz="2000" dirty="0" smtClean="0">
                <a:latin typeface="Calibri" panose="020F0502020204030204" pitchFamily="34" charset="0"/>
                <a:cs typeface="Calibri" panose="020F0502020204030204" pitchFamily="34" charset="0"/>
              </a:rPr>
              <a:t>rom the regression analysis we can conclude that population and HDI are the two explanatory variables contributes the 50% variation in the suicide numbers.</a:t>
            </a:r>
          </a:p>
          <a:p>
            <a:pPr>
              <a:buAutoNum type="arabicPeriod"/>
            </a:pPr>
            <a:r>
              <a:rPr lang="en-US" sz="2000" dirty="0" smtClean="0">
                <a:latin typeface="Calibri" panose="020F0502020204030204" pitchFamily="34" charset="0"/>
                <a:cs typeface="Calibri" panose="020F0502020204030204" pitchFamily="34" charset="0"/>
              </a:rPr>
              <a:t>What are the other variables contributing the suicides number completely is not known at this point. Once we understand the complete information, we can take necessary steps to prevent or atleast minimize the number of suicide cases.</a:t>
            </a:r>
          </a:p>
          <a:p>
            <a:pPr>
              <a:buAutoNum type="arabicPeriod"/>
            </a:pPr>
            <a:endParaRPr lang="en-US" sz="1600" dirty="0">
              <a:latin typeface="Calibri" panose="020F0502020204030204" pitchFamily="34" charset="0"/>
              <a:cs typeface="Calibri" panose="020F0502020204030204" pitchFamily="34" charset="0"/>
            </a:endParaRPr>
          </a:p>
        </p:txBody>
      </p:sp>
      <p:sp>
        <p:nvSpPr>
          <p:cNvPr id="4" name="TextBox 3"/>
          <p:cNvSpPr txBox="1"/>
          <p:nvPr/>
        </p:nvSpPr>
        <p:spPr>
          <a:xfrm>
            <a:off x="5870919" y="6008240"/>
            <a:ext cx="1414732" cy="369332"/>
          </a:xfrm>
          <a:prstGeom prst="rect">
            <a:avLst/>
          </a:prstGeom>
          <a:noFill/>
        </p:spPr>
        <p:txBody>
          <a:bodyPr wrap="square" rtlCol="0">
            <a:spAutoFit/>
          </a:bodyPr>
          <a:lstStyle/>
          <a:p>
            <a:r>
              <a:rPr lang="en-US" dirty="0" smtClean="0">
                <a:latin typeface="Brush Script MT" panose="03060802040406070304" pitchFamily="66" charset="0"/>
                <a:cs typeface="Calibri" panose="020F0502020204030204" pitchFamily="34" charset="0"/>
              </a:rPr>
              <a:t>THANK YOU</a:t>
            </a:r>
            <a:endParaRPr lang="en-US" dirty="0">
              <a:latin typeface="Brush Script MT" panose="03060802040406070304" pitchFamily="66" charset="0"/>
              <a:cs typeface="Calibri" panose="020F0502020204030204" pitchFamily="34" charset="0"/>
            </a:endParaRPr>
          </a:p>
        </p:txBody>
      </p:sp>
    </p:spTree>
    <p:extLst>
      <p:ext uri="{BB962C8B-B14F-4D97-AF65-F5344CB8AC3E}">
        <p14:creationId xmlns:p14="http://schemas.microsoft.com/office/powerpoint/2010/main" val="382062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39947"/>
            <a:ext cx="8911687" cy="2415396"/>
          </a:xfrm>
        </p:spPr>
        <p:txBody>
          <a:bodyPr>
            <a:normAutofit fontScale="90000"/>
          </a:bodyPr>
          <a:lstStyle/>
          <a:p>
            <a:r>
              <a:rPr lang="en-US" sz="2000" dirty="0">
                <a:latin typeface="Calibri" panose="020F0502020204030204" pitchFamily="34" charset="0"/>
                <a:cs typeface="Calibri" panose="020F0502020204030204" pitchFamily="34" charset="0"/>
              </a:rPr>
              <a:t>Questions I am planning to focus </a:t>
            </a:r>
            <a:r>
              <a:rPr lang="en-US" sz="2000" dirty="0" smtClean="0">
                <a:latin typeface="Calibri" panose="020F0502020204030204" pitchFamily="34" charset="0"/>
                <a:cs typeface="Calibri" panose="020F0502020204030204" pitchFamily="34" charset="0"/>
              </a:rPr>
              <a:t>on:</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1. Is </a:t>
            </a:r>
            <a:r>
              <a:rPr lang="en-US" sz="2000" dirty="0">
                <a:latin typeface="Calibri" panose="020F0502020204030204" pitchFamily="34" charset="0"/>
                <a:cs typeface="Calibri" panose="020F0502020204030204" pitchFamily="34" charset="0"/>
              </a:rPr>
              <a:t>there any relation between the suicide rates and gdp (developed/developing countries)?</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2. Does </a:t>
            </a:r>
            <a:r>
              <a:rPr lang="en-US" sz="2000" dirty="0">
                <a:latin typeface="Calibri" panose="020F0502020204030204" pitchFamily="34" charset="0"/>
                <a:cs typeface="Calibri" panose="020F0502020204030204" pitchFamily="34" charset="0"/>
              </a:rPr>
              <a:t>the above relation change if we consider age group?</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3. Which </a:t>
            </a:r>
            <a:r>
              <a:rPr lang="en-US" sz="2000" dirty="0">
                <a:latin typeface="Calibri" panose="020F0502020204030204" pitchFamily="34" charset="0"/>
                <a:cs typeface="Calibri" panose="020F0502020204030204" pitchFamily="34" charset="0"/>
              </a:rPr>
              <a:t>age group is experiencing highest suicide rates in the recent times?</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4. What </a:t>
            </a:r>
            <a:r>
              <a:rPr lang="en-US" sz="2000" dirty="0">
                <a:latin typeface="Calibri" panose="020F0502020204030204" pitchFamily="34" charset="0"/>
                <a:cs typeface="Calibri" panose="020F0502020204030204" pitchFamily="34" charset="0"/>
              </a:rPr>
              <a:t>are the various factors affecting the suicide number?</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2589212" y="2133600"/>
            <a:ext cx="8915400" cy="4638136"/>
          </a:xfrm>
        </p:spPr>
        <p:txBody>
          <a:bodyPr>
            <a:normAutofit lnSpcReduction="10000"/>
          </a:bodyPr>
          <a:lstStyle/>
          <a:p>
            <a:pPr marL="0" indent="0">
              <a:buNone/>
            </a:pPr>
            <a:r>
              <a:rPr lang="en-US" dirty="0" smtClean="0">
                <a:latin typeface="Calibri" panose="020F0502020204030204" pitchFamily="34" charset="0"/>
                <a:cs typeface="Calibri" panose="020F0502020204030204" pitchFamily="34" charset="0"/>
              </a:rPr>
              <a:t>To answer the above questions I have selected the following variables from the dataset.</a:t>
            </a:r>
          </a:p>
          <a:p>
            <a:pPr marL="0" indent="0">
              <a:buNone/>
            </a:pPr>
            <a:r>
              <a:rPr lang="en-US" dirty="0">
                <a:latin typeface="Calibri" panose="020F0502020204030204" pitchFamily="34" charset="0"/>
                <a:cs typeface="Calibri" panose="020F0502020204030204" pitchFamily="34" charset="0"/>
              </a:rPr>
              <a:t>a</a:t>
            </a:r>
            <a:r>
              <a:rPr lang="en-US" dirty="0" smtClean="0">
                <a:latin typeface="Calibri" panose="020F0502020204030204" pitchFamily="34" charset="0"/>
                <a:cs typeface="Calibri" panose="020F0502020204030204" pitchFamily="34" charset="0"/>
              </a:rPr>
              <a:t>ge : Age of the population divided into different age groups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15-24 </a:t>
            </a:r>
            <a:r>
              <a:rPr lang="en-US" sz="1400" dirty="0" smtClean="0">
                <a:latin typeface="Calibri" panose="020F0502020204030204" pitchFamily="34" charset="0"/>
                <a:cs typeface="Calibri" panose="020F0502020204030204" pitchFamily="34" charset="0"/>
              </a:rPr>
              <a:t>years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25-34 </a:t>
            </a:r>
            <a:r>
              <a:rPr lang="en-US" sz="1400" dirty="0" smtClean="0">
                <a:latin typeface="Calibri" panose="020F0502020204030204" pitchFamily="34" charset="0"/>
                <a:cs typeface="Calibri" panose="020F0502020204030204" pitchFamily="34" charset="0"/>
              </a:rPr>
              <a:t>years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35-54 </a:t>
            </a:r>
            <a:r>
              <a:rPr lang="en-US" sz="1400" dirty="0" smtClean="0">
                <a:latin typeface="Calibri" panose="020F0502020204030204" pitchFamily="34" charset="0"/>
                <a:cs typeface="Calibri" panose="020F0502020204030204" pitchFamily="34" charset="0"/>
              </a:rPr>
              <a:t>years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55-74 </a:t>
            </a:r>
            <a:r>
              <a:rPr lang="en-US" sz="1400" dirty="0" smtClean="0">
                <a:latin typeface="Calibri" panose="020F0502020204030204" pitchFamily="34" charset="0"/>
                <a:cs typeface="Calibri" panose="020F0502020204030204" pitchFamily="34" charset="0"/>
              </a:rPr>
              <a:t>years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75+ years</a:t>
            </a:r>
          </a:p>
          <a:p>
            <a:pPr marL="0" indent="0">
              <a:buNone/>
            </a:pPr>
            <a:r>
              <a:rPr lang="en-US" dirty="0" smtClean="0">
                <a:latin typeface="Calibri" panose="020F0502020204030204" pitchFamily="34" charset="0"/>
                <a:cs typeface="Calibri" panose="020F0502020204030204" pitchFamily="34" charset="0"/>
              </a:rPr>
              <a:t>suicides_no : suicides number per country per year</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p</a:t>
            </a:r>
            <a:r>
              <a:rPr lang="en-US" dirty="0" smtClean="0">
                <a:latin typeface="Calibri" panose="020F0502020204030204" pitchFamily="34" charset="0"/>
                <a:cs typeface="Calibri" panose="020F0502020204030204" pitchFamily="34" charset="0"/>
              </a:rPr>
              <a:t>opulation : population per country per year</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suicides/100k </a:t>
            </a:r>
            <a:r>
              <a:rPr lang="en-US" dirty="0" smtClean="0">
                <a:latin typeface="Calibri" panose="020F0502020204030204" pitchFamily="34" charset="0"/>
                <a:cs typeface="Calibri" panose="020F0502020204030204" pitchFamily="34" charset="0"/>
              </a:rPr>
              <a:t>pop : suicides number per 100k population per country per year</a:t>
            </a:r>
            <a:endParaRPr lang="en-US" dirty="0">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HDI </a:t>
            </a:r>
            <a:r>
              <a:rPr lang="en-US" dirty="0">
                <a:latin typeface="Calibri" panose="020F0502020204030204" pitchFamily="34" charset="0"/>
                <a:cs typeface="Calibri" panose="020F0502020204030204" pitchFamily="34" charset="0"/>
              </a:rPr>
              <a:t>for year</a:t>
            </a:r>
            <a:r>
              <a:rPr lang="en-US" dirty="0" smtClean="0">
                <a:latin typeface="Calibri" panose="020F0502020204030204" pitchFamily="34" charset="0"/>
                <a:cs typeface="Calibri" panose="020F0502020204030204" pitchFamily="34" charset="0"/>
              </a:rPr>
              <a:t>: A </a:t>
            </a:r>
            <a:r>
              <a:rPr lang="en-US" dirty="0">
                <a:latin typeface="Calibri" panose="020F0502020204030204" pitchFamily="34" charset="0"/>
                <a:cs typeface="Calibri" panose="020F0502020204030204" pitchFamily="34" charset="0"/>
              </a:rPr>
              <a:t>composite index measuring average achievement in three basic dimensions of human development—a long and healthy life, knowledge and a decent standard of living. </a:t>
            </a:r>
          </a:p>
          <a:p>
            <a:pPr marL="0" indent="0">
              <a:buNone/>
            </a:pPr>
            <a:r>
              <a:rPr lang="en-US" dirty="0" smtClean="0">
                <a:latin typeface="Calibri" panose="020F0502020204030204" pitchFamily="34" charset="0"/>
                <a:cs typeface="Calibri" panose="020F0502020204030204" pitchFamily="34" charset="0"/>
              </a:rPr>
              <a:t>gdp_per_capita ($): gdp per capita per country per year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966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Calibri" panose="020F0502020204030204" pitchFamily="34" charset="0"/>
                <a:cs typeface="Calibri" panose="020F0502020204030204" pitchFamily="34" charset="0"/>
              </a:rPr>
              <a:t>I would like to histograms for the variables to find out the distribution of data:</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Histogram of </a:t>
            </a:r>
            <a:r>
              <a:rPr lang="en-US" sz="2400" dirty="0" smtClean="0">
                <a:latin typeface="Calibri" panose="020F0502020204030204" pitchFamily="34" charset="0"/>
                <a:cs typeface="Calibri" panose="020F0502020204030204" pitchFamily="34" charset="0"/>
              </a:rPr>
              <a:t>HDI_for_year:</a:t>
            </a:r>
            <a:endParaRPr lang="en-US" sz="2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4750419" cy="3285912"/>
          </a:xfrm>
        </p:spPr>
      </p:pic>
      <p:sp>
        <p:nvSpPr>
          <p:cNvPr id="5" name="TextBox 4"/>
          <p:cNvSpPr txBox="1"/>
          <p:nvPr/>
        </p:nvSpPr>
        <p:spPr>
          <a:xfrm>
            <a:off x="2674189" y="5365630"/>
            <a:ext cx="9256143" cy="95410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After finding out the smallest and highest values for the data </a:t>
            </a:r>
            <a:r>
              <a:rPr lang="en-US" sz="1400" dirty="0">
                <a:latin typeface="Calibri" panose="020F0502020204030204" pitchFamily="34" charset="0"/>
                <a:cs typeface="Calibri" panose="020F0502020204030204" pitchFamily="34" charset="0"/>
              </a:rPr>
              <a:t>and calculating </a:t>
            </a:r>
            <a:r>
              <a:rPr lang="en-US" sz="1400" dirty="0" smtClean="0">
                <a:latin typeface="Calibri" panose="020F0502020204030204" pitchFamily="34" charset="0"/>
                <a:cs typeface="Calibri" panose="020F0502020204030204" pitchFamily="34" charset="0"/>
              </a:rPr>
              <a:t>the mean</a:t>
            </a:r>
            <a:r>
              <a:rPr lang="en-US" sz="1400" dirty="0">
                <a:latin typeface="Calibri" panose="020F0502020204030204" pitchFamily="34" charset="0"/>
                <a:cs typeface="Calibri" panose="020F0502020204030204" pitchFamily="34" charset="0"/>
              </a:rPr>
              <a:t>, mode, </a:t>
            </a:r>
            <a:r>
              <a:rPr lang="en-US" sz="1400" dirty="0" err="1">
                <a:latin typeface="Calibri" panose="020F0502020204030204" pitchFamily="34" charset="0"/>
                <a:cs typeface="Calibri" panose="020F0502020204030204" pitchFamily="34" charset="0"/>
              </a:rPr>
              <a:t>var</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std</a:t>
            </a:r>
            <a:r>
              <a:rPr lang="en-US" sz="1400" dirty="0">
                <a:latin typeface="Calibri" panose="020F0502020204030204" pitchFamily="34" charset="0"/>
                <a:cs typeface="Calibri" panose="020F0502020204030204" pitchFamily="34" charset="0"/>
              </a:rPr>
              <a:t> of HDI_for_year </a:t>
            </a:r>
            <a:r>
              <a:rPr lang="en-US" sz="1400" dirty="0" smtClean="0">
                <a:latin typeface="Calibri" panose="020F0502020204030204" pitchFamily="34" charset="0"/>
                <a:cs typeface="Calibri" panose="020F0502020204030204" pitchFamily="34" charset="0"/>
              </a:rPr>
              <a:t>I don’t find any outliers for this data. The smallest peak is possibly due to low values of HDI per year</a:t>
            </a: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Mean and mode of </a:t>
            </a:r>
            <a:r>
              <a:rPr lang="en-US" sz="1400" dirty="0">
                <a:latin typeface="Calibri" panose="020F0502020204030204" pitchFamily="34" charset="0"/>
                <a:cs typeface="Calibri" panose="020F0502020204030204" pitchFamily="34" charset="0"/>
              </a:rPr>
              <a:t>HDI_for_year: 0.7766011477761785 0    </a:t>
            </a:r>
            <a:r>
              <a:rPr lang="en-US" sz="1400" dirty="0" smtClean="0">
                <a:latin typeface="Calibri" panose="020F0502020204030204" pitchFamily="34" charset="0"/>
                <a:cs typeface="Calibri" panose="020F0502020204030204" pitchFamily="34" charset="0"/>
              </a:rPr>
              <a:t>0.713 . The distribution is not exactly normal distribution.</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664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2984"/>
          </a:xfrm>
        </p:spPr>
        <p:txBody>
          <a:bodyPr>
            <a:normAutofit/>
          </a:bodyPr>
          <a:lstStyle/>
          <a:p>
            <a:r>
              <a:rPr lang="en-US" sz="2400" dirty="0">
                <a:latin typeface="Calibri" panose="020F0502020204030204" pitchFamily="34" charset="0"/>
                <a:cs typeface="Calibri" panose="020F0502020204030204" pitchFamily="34" charset="0"/>
              </a:rPr>
              <a:t>Histogram of </a:t>
            </a:r>
            <a:r>
              <a:rPr lang="en-US" sz="2400" dirty="0" smtClean="0">
                <a:latin typeface="Calibri" panose="020F0502020204030204" pitchFamily="34" charset="0"/>
                <a:cs typeface="Calibri" panose="020F0502020204030204" pitchFamily="34" charset="0"/>
              </a:rPr>
              <a:t>suicides_no:</a:t>
            </a:r>
            <a:endParaRPr lang="en-US" sz="2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1592" y="1365367"/>
            <a:ext cx="3632944" cy="22679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979" y="1393641"/>
            <a:ext cx="3629436" cy="22114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1592" y="4175184"/>
            <a:ext cx="3842380" cy="2327463"/>
          </a:xfrm>
          <a:prstGeom prst="rect">
            <a:avLst/>
          </a:prstGeom>
        </p:spPr>
      </p:pic>
      <p:sp>
        <p:nvSpPr>
          <p:cNvPr id="7" name="TextBox 6"/>
          <p:cNvSpPr txBox="1"/>
          <p:nvPr/>
        </p:nvSpPr>
        <p:spPr>
          <a:xfrm>
            <a:off x="4364967" y="3750377"/>
            <a:ext cx="655607" cy="30777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Fig.1</a:t>
            </a:r>
            <a:endParaRPr lang="en-US" sz="1400" dirty="0">
              <a:latin typeface="Calibri" panose="020F0502020204030204" pitchFamily="34" charset="0"/>
              <a:cs typeface="Calibri" panose="020F0502020204030204" pitchFamily="34" charset="0"/>
            </a:endParaRPr>
          </a:p>
        </p:txBody>
      </p:sp>
      <p:sp>
        <p:nvSpPr>
          <p:cNvPr id="10" name="TextBox 9"/>
          <p:cNvSpPr txBox="1"/>
          <p:nvPr/>
        </p:nvSpPr>
        <p:spPr>
          <a:xfrm>
            <a:off x="9097697" y="3750376"/>
            <a:ext cx="586597" cy="30777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Fig.2</a:t>
            </a:r>
            <a:endParaRPr lang="en-US" sz="1400" dirty="0">
              <a:latin typeface="Calibri" panose="020F0502020204030204" pitchFamily="34" charset="0"/>
              <a:cs typeface="Calibri" panose="020F0502020204030204" pitchFamily="34" charset="0"/>
            </a:endParaRPr>
          </a:p>
        </p:txBody>
      </p:sp>
      <p:sp>
        <p:nvSpPr>
          <p:cNvPr id="11" name="TextBox 10"/>
          <p:cNvSpPr txBox="1"/>
          <p:nvPr/>
        </p:nvSpPr>
        <p:spPr>
          <a:xfrm>
            <a:off x="4287918" y="6502647"/>
            <a:ext cx="629728" cy="30777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Fig.3</a:t>
            </a:r>
            <a:endParaRPr lang="en-US" sz="1400" dirty="0">
              <a:latin typeface="Calibri" panose="020F0502020204030204" pitchFamily="34" charset="0"/>
              <a:cs typeface="Calibri" panose="020F0502020204030204" pitchFamily="34" charset="0"/>
            </a:endParaRPr>
          </a:p>
        </p:txBody>
      </p:sp>
      <p:sp>
        <p:nvSpPr>
          <p:cNvPr id="12" name="TextBox 11"/>
          <p:cNvSpPr txBox="1"/>
          <p:nvPr/>
        </p:nvSpPr>
        <p:spPr>
          <a:xfrm>
            <a:off x="7591245" y="4339087"/>
            <a:ext cx="3812876" cy="1815882"/>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Fig.1 shows the histogram with out adding limits. Figs.2&amp;3 shows the histogram with different limits to visualize the distribution clearly. From the diagrams it is evident that as the suicide number increases the frequency decreased. We can not consider them as outliers because it depends on various factors. The distribution is heavily positively skewed.</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97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1226"/>
          </a:xfrm>
        </p:spPr>
        <p:txBody>
          <a:bodyPr>
            <a:normAutofit/>
          </a:bodyPr>
          <a:lstStyle/>
          <a:p>
            <a:r>
              <a:rPr lang="en-US" sz="2400" dirty="0" smtClean="0">
                <a:latin typeface="Calibri" panose="020F0502020204030204" pitchFamily="34" charset="0"/>
                <a:cs typeface="Calibri" panose="020F0502020204030204" pitchFamily="34" charset="0"/>
              </a:rPr>
              <a:t>Histogram of population:</a:t>
            </a:r>
            <a:endParaRPr lang="en-US" sz="2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540" y="1500995"/>
            <a:ext cx="4327614" cy="2906933"/>
          </a:xfrm>
        </p:spPr>
      </p:pic>
      <p:sp>
        <p:nvSpPr>
          <p:cNvPr id="5" name="TextBox 4"/>
          <p:cNvSpPr txBox="1"/>
          <p:nvPr/>
        </p:nvSpPr>
        <p:spPr>
          <a:xfrm>
            <a:off x="2812211" y="4839419"/>
            <a:ext cx="8522898" cy="738664"/>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The diagram shows the histogram of population. Smallest values represents the lowest populated  countries and highest values represent the highest populated countries. I couldn’t find any outliers in this as well. This is also positively skewed distribution.</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081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9467"/>
          </a:xfrm>
        </p:spPr>
        <p:txBody>
          <a:bodyPr>
            <a:normAutofit/>
          </a:bodyPr>
          <a:lstStyle/>
          <a:p>
            <a:r>
              <a:rPr lang="en-US" sz="2400" dirty="0" smtClean="0">
                <a:latin typeface="Calibri" panose="020F0502020204030204" pitchFamily="34" charset="0"/>
                <a:cs typeface="Calibri" panose="020F0502020204030204" pitchFamily="34" charset="0"/>
              </a:rPr>
              <a:t>Histogram </a:t>
            </a:r>
            <a:r>
              <a:rPr lang="en-US" sz="2400" dirty="0">
                <a:latin typeface="Calibri" panose="020F0502020204030204" pitchFamily="34" charset="0"/>
                <a:cs typeface="Calibri" panose="020F0502020204030204" pitchFamily="34" charset="0"/>
              </a:rPr>
              <a:t>of </a:t>
            </a:r>
            <a:r>
              <a:rPr lang="en-US" sz="2400" dirty="0" smtClean="0">
                <a:latin typeface="Calibri" panose="020F0502020204030204" pitchFamily="34" charset="0"/>
                <a:cs typeface="Calibri" panose="020F0502020204030204" pitchFamily="34" charset="0"/>
              </a:rPr>
              <a:t>suicides_per_100k_pop:</a:t>
            </a:r>
            <a:endParaRPr lang="en-US" sz="2400"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897" y="1481500"/>
            <a:ext cx="5093860" cy="3391673"/>
          </a:xfrm>
        </p:spPr>
      </p:pic>
      <p:sp>
        <p:nvSpPr>
          <p:cNvPr id="7" name="TextBox 6"/>
          <p:cNvSpPr txBox="1"/>
          <p:nvPr/>
        </p:nvSpPr>
        <p:spPr>
          <a:xfrm>
            <a:off x="2592925" y="5121096"/>
            <a:ext cx="778965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diagram shows the histogram </a:t>
            </a:r>
            <a:r>
              <a:rPr lang="en-US" sz="1400" dirty="0" smtClean="0">
                <a:latin typeface="Calibri" panose="020F0502020204030204" pitchFamily="34" charset="0"/>
                <a:cs typeface="Calibri" panose="020F0502020204030204" pitchFamily="34" charset="0"/>
              </a:rPr>
              <a:t>of suicides_per_100k_pop. From the diagram we can conclude that frequency of lowest number of suicides is very high when compared to highest number.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40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7709"/>
          </a:xfrm>
        </p:spPr>
        <p:txBody>
          <a:bodyPr>
            <a:normAutofit/>
          </a:bodyPr>
          <a:lstStyle/>
          <a:p>
            <a:r>
              <a:rPr lang="en-US" sz="2400" dirty="0">
                <a:latin typeface="Calibri" panose="020F0502020204030204" pitchFamily="34" charset="0"/>
                <a:cs typeface="Calibri" panose="020F0502020204030204" pitchFamily="34" charset="0"/>
              </a:rPr>
              <a:t>Histogram of </a:t>
            </a:r>
            <a:r>
              <a:rPr lang="en-US" sz="2400" dirty="0" smtClean="0">
                <a:latin typeface="Calibri" panose="020F0502020204030204" pitchFamily="34" charset="0"/>
                <a:cs typeface="Calibri" panose="020F0502020204030204" pitchFamily="34" charset="0"/>
              </a:rPr>
              <a:t>gdp_per_capita: </a:t>
            </a:r>
            <a:endParaRPr lang="en-US" sz="2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294309"/>
            <a:ext cx="4903317" cy="3391673"/>
          </a:xfrm>
        </p:spPr>
      </p:pic>
      <p:sp>
        <p:nvSpPr>
          <p:cNvPr id="5" name="TextBox 4"/>
          <p:cNvSpPr txBox="1"/>
          <p:nvPr/>
        </p:nvSpPr>
        <p:spPr>
          <a:xfrm>
            <a:off x="2898475" y="5175849"/>
            <a:ext cx="8988725" cy="523220"/>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From the histogram it is clear that the frequency decreased as the gdp value increased. Which indicates the less number of developed countries compared to developing/ underdeveloped countries.</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97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166" y="210042"/>
            <a:ext cx="8911687" cy="997656"/>
          </a:xfrm>
        </p:spPr>
        <p:txBody>
          <a:bodyPr>
            <a:normAutofit fontScale="90000"/>
          </a:bodyPr>
          <a:lstStyle/>
          <a:p>
            <a:r>
              <a:rPr lang="en-US" sz="2400" dirty="0">
                <a:latin typeface="Calibri" panose="020F0502020204030204" pitchFamily="34" charset="0"/>
                <a:cs typeface="Calibri" panose="020F0502020204030204" pitchFamily="34" charset="0"/>
              </a:rPr>
              <a:t>suicides_no </a:t>
            </a:r>
            <a:r>
              <a:rPr lang="en-US" sz="2400" dirty="0" smtClean="0">
                <a:latin typeface="Calibri" panose="020F0502020204030204" pitchFamily="34" charset="0"/>
                <a:cs typeface="Calibri" panose="020F0502020204030204" pitchFamily="34" charset="0"/>
              </a:rPr>
              <a:t>pmf:</a:t>
            </a:r>
            <a:br>
              <a:rPr lang="en-US" sz="24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Dividing the data into two groups according to their age.</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age_35_54 and others.</a:t>
            </a:r>
            <a:endParaRPr lang="en-US" sz="20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587" y="1880557"/>
            <a:ext cx="3955466" cy="3503763"/>
          </a:xfrm>
        </p:spPr>
      </p:pic>
      <p:sp>
        <p:nvSpPr>
          <p:cNvPr id="5" name="TextBox 4"/>
          <p:cNvSpPr txBox="1"/>
          <p:nvPr/>
        </p:nvSpPr>
        <p:spPr>
          <a:xfrm>
            <a:off x="2462587" y="5736566"/>
            <a:ext cx="8423949" cy="92333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From the data I have observed that suicide number is higher in age_35_54.  pmf and histograms confirms that. As the suicide number increases the probability of age_35_54 also increased.</a:t>
            </a:r>
            <a:endParaRPr lang="en-US"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052" y="1880557"/>
            <a:ext cx="3830129" cy="3614469"/>
          </a:xfrm>
          <a:prstGeom prst="rect">
            <a:avLst/>
          </a:prstGeom>
        </p:spPr>
      </p:pic>
    </p:spTree>
    <p:extLst>
      <p:ext uri="{BB962C8B-B14F-4D97-AF65-F5344CB8AC3E}">
        <p14:creationId xmlns:p14="http://schemas.microsoft.com/office/powerpoint/2010/main" val="44796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0071"/>
          </a:xfrm>
        </p:spPr>
        <p:txBody>
          <a:bodyPr>
            <a:normAutofit/>
          </a:bodyPr>
          <a:lstStyle/>
          <a:p>
            <a:r>
              <a:rPr lang="en-US" sz="2400" dirty="0">
                <a:latin typeface="Calibri" panose="020F0502020204030204" pitchFamily="34" charset="0"/>
                <a:cs typeface="Calibri" panose="020F0502020204030204" pitchFamily="34" charset="0"/>
              </a:rPr>
              <a:t>suicides_no </a:t>
            </a:r>
            <a:r>
              <a:rPr lang="en-US" sz="2400" dirty="0" smtClean="0">
                <a:latin typeface="Calibri" panose="020F0502020204030204" pitchFamily="34" charset="0"/>
                <a:cs typeface="Calibri" panose="020F0502020204030204" pitchFamily="34" charset="0"/>
              </a:rPr>
              <a:t>CDF:</a:t>
            </a:r>
            <a:endParaRPr lang="en-US" sz="2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728" y="1449238"/>
            <a:ext cx="3945669" cy="28299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304" y="1449238"/>
            <a:ext cx="3945670" cy="2829927"/>
          </a:xfrm>
          <a:prstGeom prst="rect">
            <a:avLst/>
          </a:prstGeom>
        </p:spPr>
      </p:pic>
      <p:sp>
        <p:nvSpPr>
          <p:cNvPr id="6" name="TextBox 5"/>
          <p:cNvSpPr txBox="1"/>
          <p:nvPr/>
        </p:nvSpPr>
        <p:spPr>
          <a:xfrm>
            <a:off x="2656936" y="4710023"/>
            <a:ext cx="8669547" cy="95410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Left figure shows the CDF for suicides_no for age_35_54. Right figure shows the comparison between CDF of age_35_54 and others. From the plots we can conclude that 90% suicide numbers are below 5000. For lower number of suicide numbers other age group is prominent. For suicide numbers higher than 5000,  both groups  are almost similar.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24496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701</TotalTime>
  <Words>1091</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Brush Script MT</vt:lpstr>
      <vt:lpstr>Calibri</vt:lpstr>
      <vt:lpstr>Century Gothic</vt:lpstr>
      <vt:lpstr>Wingdings 3</vt:lpstr>
      <vt:lpstr>Wisp</vt:lpstr>
      <vt:lpstr>Suicide Rates Overview 1985 to 2016 </vt:lpstr>
      <vt:lpstr>Questions I am planning to focus on: 1. Is there any relation between the suicide rates and gdp (developed/developing countries)? 2. Does the above relation change if we consider age group? 3. Which age group is experiencing highest suicide rates in the recent times? 4. What are the various factors affecting the suicide number?  </vt:lpstr>
      <vt:lpstr>I would like to histograms for the variables to find out the distribution of data: Histogram of HDI_for_year:</vt:lpstr>
      <vt:lpstr>Histogram of suicides_no:</vt:lpstr>
      <vt:lpstr>Histogram of population:</vt:lpstr>
      <vt:lpstr>Histogram of suicides_per_100k_pop:</vt:lpstr>
      <vt:lpstr>Histogram of gdp_per_capita: </vt:lpstr>
      <vt:lpstr>suicides_no pmf: Dividing the data into two groups according to their age. age_35_54 and others.</vt:lpstr>
      <vt:lpstr>suicides_no CDF:</vt:lpstr>
      <vt:lpstr> The lognormal distribution:</vt:lpstr>
      <vt:lpstr>Scatter plots:</vt:lpstr>
      <vt:lpstr>Hypothesis testing:</vt:lpstr>
      <vt:lpstr>Multiple regression: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Rates Overview 1985 to 2016 </dc:title>
  <dc:creator>Inni</dc:creator>
  <cp:lastModifiedBy>Inni</cp:lastModifiedBy>
  <cp:revision>33</cp:revision>
  <dcterms:created xsi:type="dcterms:W3CDTF">2019-11-08T15:17:27Z</dcterms:created>
  <dcterms:modified xsi:type="dcterms:W3CDTF">2019-11-09T02:58:40Z</dcterms:modified>
</cp:coreProperties>
</file>