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7" r:id="rId11"/>
    <p:sldId id="275" r:id="rId12"/>
    <p:sldId id="276" r:id="rId13"/>
    <p:sldId id="278" r:id="rId14"/>
    <p:sldId id="282" r:id="rId15"/>
    <p:sldId id="283" r:id="rId16"/>
    <p:sldId id="284" r:id="rId17"/>
    <p:sldId id="285" r:id="rId18"/>
    <p:sldId id="265" r:id="rId19"/>
    <p:sldId id="266" r:id="rId20"/>
  </p:sldIdLst>
  <p:sldSz cx="9144000" cy="5143500" type="screen16x9"/>
  <p:notesSz cx="6858000" cy="9144000"/>
  <p:embeddedFontLs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4A84D3-1663-4A51-B434-E7D9BB989E20}">
  <a:tblStyle styleId="{574A84D3-1663-4A51-B434-E7D9BB989E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6" d="100"/>
          <a:sy n="186" d="100"/>
        </p:scale>
        <p:origin x="180" y="48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97553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295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67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876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66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300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000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638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96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870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850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21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19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72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857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05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937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77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931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99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bogov/call_graph_with_graphviz.gi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/>
              <a:t>Программист </a:t>
            </a:r>
            <a:r>
              <a:rPr lang="ru-RU" dirty="0" smtClean="0"/>
              <a:t>С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sz="2800" dirty="0" smtClean="0"/>
              <a:t>группа </a:t>
            </a:r>
            <a:r>
              <a:rPr lang="en-US" sz="2800" dirty="0" smtClean="0"/>
              <a:t>OTUS-C-2023-07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" sz="3000" dirty="0"/>
              <a:t>Сборка и запуск проекта</a:t>
            </a:r>
            <a:endParaRPr sz="3000" dirty="0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59" y="1264350"/>
            <a:ext cx="2821029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668525" y="12117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Сборка проекта осуществляется командой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make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indent="-342900">
              <a:buFont typeface="Arial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Все управление осуществляется из консоли.</a:t>
            </a:r>
          </a:p>
          <a:p>
            <a:pPr marL="342900" indent="-342900">
              <a:buFont typeface="Arial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При запуске программа на вход принимает аргументы командной строки – путь к файлу, анализ которого необходимо провести.</a:t>
            </a:r>
          </a:p>
          <a:p>
            <a:pPr marL="342900" indent="-342900">
              <a:buFont typeface="Arial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После выполнения анализа указанного файла в директории </a:t>
            </a:r>
            <a:r>
              <a:rPr lang="en-US" dirty="0"/>
              <a:t>/</a:t>
            </a:r>
            <a:r>
              <a:rPr lang="en-US" dirty="0" err="1"/>
              <a:t>output_graphviz</a:t>
            </a:r>
            <a:r>
              <a:rPr lang="ru-RU" dirty="0"/>
              <a:t> создается файл с описанием на языке </a:t>
            </a:r>
            <a:r>
              <a:rPr lang="en-US" dirty="0"/>
              <a:t>DOT</a:t>
            </a:r>
            <a:r>
              <a:rPr lang="ru-RU" dirty="0"/>
              <a:t>, необходимый для построения графа.</a:t>
            </a:r>
          </a:p>
        </p:txBody>
      </p:sp>
    </p:spTree>
    <p:extLst>
      <p:ext uri="{BB962C8B-B14F-4D97-AF65-F5344CB8AC3E}">
        <p14:creationId xmlns:p14="http://schemas.microsoft.com/office/powerpoint/2010/main" val="243838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7643" y="433466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 smtClean="0"/>
              <a:t>Построение графа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256853" y="1210136"/>
            <a:ext cx="4726113" cy="356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Построение графа выполняется командой </a:t>
            </a:r>
            <a:r>
              <a:rPr lang="en-US" dirty="0" smtClean="0"/>
              <a:t>make graph</a:t>
            </a:r>
            <a:r>
              <a:rPr lang="ru-RU" dirty="0" smtClean="0"/>
              <a:t>. В результате в директории </a:t>
            </a:r>
            <a:r>
              <a:rPr lang="en-US" dirty="0"/>
              <a:t>/</a:t>
            </a:r>
            <a:r>
              <a:rPr lang="en-US" dirty="0" err="1" smtClean="0"/>
              <a:t>graph_image</a:t>
            </a:r>
            <a:r>
              <a:rPr lang="ru-RU" dirty="0" smtClean="0"/>
              <a:t> </a:t>
            </a:r>
            <a:r>
              <a:rPr lang="ru-RU" dirty="0"/>
              <a:t>появится </a:t>
            </a:r>
            <a:r>
              <a:rPr lang="ru-RU" dirty="0" err="1" smtClean="0"/>
              <a:t>отрисованный</a:t>
            </a:r>
            <a:r>
              <a:rPr lang="ru-RU" dirty="0" smtClean="0"/>
              <a:t> </a:t>
            </a:r>
            <a:r>
              <a:rPr lang="ru-RU" dirty="0"/>
              <a:t>с помощью </a:t>
            </a:r>
            <a:r>
              <a:rPr lang="ru-RU" dirty="0" err="1"/>
              <a:t>Graphviz</a:t>
            </a:r>
            <a:r>
              <a:rPr lang="ru-RU" dirty="0"/>
              <a:t> граф вызовов </a:t>
            </a:r>
            <a:r>
              <a:rPr lang="ru-RU" dirty="0" smtClean="0"/>
              <a:t>функций.</a:t>
            </a:r>
          </a:p>
          <a:p>
            <a:pPr marL="342900" indent="-342900">
              <a:buAutoNum type="arabicPeriod"/>
            </a:pPr>
            <a:r>
              <a:rPr lang="ru-RU" dirty="0" smtClean="0"/>
              <a:t>В консоли отобразится содержимое файла </a:t>
            </a:r>
            <a:r>
              <a:rPr lang="en-US" dirty="0" smtClean="0"/>
              <a:t>.dot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 экране появится построенный граф (при наличии используемого в проекте средства для просмотра изображений </a:t>
            </a:r>
            <a:r>
              <a:rPr lang="en-US" dirty="0" err="1" smtClean="0"/>
              <a:t>eog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5" name="Google Shape;129;p23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66" y="1041166"/>
            <a:ext cx="3837294" cy="2363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427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 smtClean="0"/>
              <a:t>Тестирование и отладка</a:t>
            </a:r>
            <a:endParaRPr sz="3000" dirty="0"/>
          </a:p>
        </p:txBody>
      </p:sp>
      <p:pic>
        <p:nvPicPr>
          <p:cNvPr id="129" name="Google Shape;129;p23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25" y="1147880"/>
            <a:ext cx="4330316" cy="296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668525" y="12117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dirty="0" smtClean="0"/>
              <a:t>Возможен запуск </a:t>
            </a:r>
            <a:r>
              <a:rPr lang="ru-RU" dirty="0"/>
              <a:t>проекта на </a:t>
            </a:r>
            <a:r>
              <a:rPr lang="ru-RU" dirty="0" smtClean="0"/>
              <a:t>имеющихся в структуре проекта тестовых файлах (</a:t>
            </a:r>
            <a:r>
              <a:rPr lang="en-US" dirty="0" smtClean="0"/>
              <a:t>make </a:t>
            </a:r>
            <a:r>
              <a:rPr lang="en-US" dirty="0"/>
              <a:t>test1, make</a:t>
            </a:r>
            <a:r>
              <a:rPr lang="ru-RU" dirty="0"/>
              <a:t> </a:t>
            </a:r>
            <a:r>
              <a:rPr lang="en-US" dirty="0"/>
              <a:t>test2</a:t>
            </a:r>
            <a:r>
              <a:rPr lang="ru-RU" dirty="0" smtClean="0"/>
              <a:t>). При запуске проекта на тестовых файлах предусмотрено</a:t>
            </a:r>
            <a:r>
              <a:rPr lang="en-US" dirty="0" smtClean="0"/>
              <a:t> </a:t>
            </a:r>
            <a:r>
              <a:rPr lang="ru-RU" dirty="0" smtClean="0"/>
              <a:t>создание </a:t>
            </a:r>
            <a:r>
              <a:rPr lang="en-US" dirty="0" err="1"/>
              <a:t>ast</a:t>
            </a:r>
            <a:r>
              <a:rPr lang="en-US" dirty="0"/>
              <a:t>-dump </a:t>
            </a:r>
            <a:r>
              <a:rPr lang="en-US" dirty="0" smtClean="0"/>
              <a:t>(</a:t>
            </a:r>
            <a:r>
              <a:rPr lang="ru-RU" dirty="0" err="1" smtClean="0"/>
              <a:t>абстрактого</a:t>
            </a:r>
            <a:r>
              <a:rPr lang="ru-RU" dirty="0" smtClean="0"/>
              <a:t> синтаксического дерева </a:t>
            </a:r>
            <a:r>
              <a:rPr lang="en-US" dirty="0" smtClean="0"/>
              <a:t>AST)</a:t>
            </a:r>
            <a:r>
              <a:rPr lang="ru-RU" dirty="0" smtClean="0"/>
              <a:t>, получающегося в результате </a:t>
            </a:r>
            <a:r>
              <a:rPr lang="ru-RU" dirty="0" err="1" smtClean="0"/>
              <a:t>парсинга</a:t>
            </a:r>
            <a:r>
              <a:rPr lang="ru-RU" dirty="0" smtClean="0"/>
              <a:t> исследуемого файла с исходным кодом с помощью библиотеки </a:t>
            </a:r>
            <a:r>
              <a:rPr lang="en-US" dirty="0" smtClean="0"/>
              <a:t>clang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Данное дерево так же использовалось для понимания того, как происходит обход </a:t>
            </a:r>
            <a:r>
              <a:rPr lang="en-US" dirty="0" smtClean="0"/>
              <a:t>AST</a:t>
            </a:r>
            <a:r>
              <a:rPr lang="ru-RU" dirty="0" smtClean="0"/>
              <a:t> узлов и какие типы курсоров встречаются в анализируемом файле (чтобы выделить необходимые).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04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083" y="16529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 smtClean="0"/>
              <a:t>Описание основных конструкций исходного кода проекта</a:t>
            </a:r>
            <a:endParaRPr sz="3000" dirty="0"/>
          </a:p>
        </p:txBody>
      </p:sp>
      <p:pic>
        <p:nvPicPr>
          <p:cNvPr id="129" name="Google Shape;129;p23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77" y="1478901"/>
            <a:ext cx="4355479" cy="24971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148471" y="1261194"/>
            <a:ext cx="4608707" cy="313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u="sng" dirty="0" err="1">
                <a:solidFill>
                  <a:srgbClr val="0070C0"/>
                </a:solidFill>
              </a:rPr>
              <a:t>clang_createindex</a:t>
            </a:r>
            <a:r>
              <a:rPr lang="en-US" b="1" u="sng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u="sng" dirty="0" err="1" smtClean="0">
                <a:solidFill>
                  <a:srgbClr val="0070C0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excludeDeclarationsFromPCH</a:t>
            </a:r>
            <a:r>
              <a:rPr lang="en-US" dirty="0"/>
              <a:t>, </a:t>
            </a:r>
            <a:r>
              <a:rPr lang="en-US" b="1" u="sng" dirty="0" err="1" smtClean="0">
                <a:solidFill>
                  <a:srgbClr val="0070C0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displayDiagnostics</a:t>
            </a:r>
            <a:r>
              <a:rPr lang="en-US" dirty="0"/>
              <a:t>)</a:t>
            </a:r>
            <a:r>
              <a:rPr lang="ru-RU" dirty="0" smtClean="0"/>
              <a:t> – </a:t>
            </a:r>
            <a:r>
              <a:rPr lang="ru-RU" dirty="0"/>
              <a:t>создает контекст, в рамках которого будут создаваться и </a:t>
            </a:r>
            <a:r>
              <a:rPr lang="ru-RU" dirty="0" err="1"/>
              <a:t>парситься</a:t>
            </a:r>
            <a:r>
              <a:rPr lang="ru-RU" dirty="0"/>
              <a:t> экземпляры единиц трансляции (</a:t>
            </a:r>
            <a:r>
              <a:rPr lang="ru-RU" dirty="0" err="1"/>
              <a:t>CXTranslationUnit</a:t>
            </a:r>
            <a:r>
              <a:rPr lang="ru-RU" dirty="0" smtClean="0"/>
              <a:t>).</a:t>
            </a:r>
            <a:endParaRPr lang="en-US" dirty="0" smtClean="0"/>
          </a:p>
          <a:p>
            <a:pPr>
              <a:lnSpc>
                <a:spcPct val="160000"/>
              </a:lnSpc>
            </a:pP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b="1" u="sng" dirty="0" err="1" smtClean="0">
                <a:solidFill>
                  <a:srgbClr val="0070C0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excludeDeclarationsFromPCH</a:t>
            </a:r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ru-RU" dirty="0" smtClean="0"/>
              <a:t>управляет </a:t>
            </a:r>
            <a:r>
              <a:rPr lang="ru-RU" dirty="0"/>
              <a:t>видимостью объявлений, прочитанных из </a:t>
            </a:r>
            <a:r>
              <a:rPr lang="ru-RU" dirty="0" err="1"/>
              <a:t>precompiled</a:t>
            </a:r>
            <a:r>
              <a:rPr lang="ru-RU" dirty="0"/>
              <a:t>-заголовка в процессе обхода полученного AST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Значение 1 означает, что такие объявления будут исключены из итоговой AST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b="1" u="sng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 smtClean="0"/>
              <a:t>displayDiagnostics</a:t>
            </a:r>
            <a:r>
              <a:rPr lang="en-US" dirty="0" smtClean="0"/>
              <a:t> - </a:t>
            </a:r>
            <a:r>
              <a:rPr lang="ru-RU" dirty="0"/>
              <a:t>управляет выводом диагностики, полученной в процессе трансляции, на консоль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lnSpc>
                <a:spcPct val="160000"/>
              </a:lnSpc>
            </a:pP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b="1" u="sng" dirty="0" err="1" smtClean="0">
                <a:solidFill>
                  <a:srgbClr val="0070C0"/>
                </a:solidFill>
              </a:rPr>
              <a:t>clang_parseTranslationUnit</a:t>
            </a:r>
            <a:r>
              <a:rPr lang="en-US" dirty="0" smtClean="0"/>
              <a:t> – </a:t>
            </a:r>
            <a:r>
              <a:rPr lang="ru-RU" dirty="0"/>
              <a:t>выполняет собственно </a:t>
            </a:r>
            <a:r>
              <a:rPr lang="ru-RU" dirty="0" err="1"/>
              <a:t>парсинг</a:t>
            </a:r>
            <a:r>
              <a:rPr lang="ru-RU" dirty="0"/>
              <a:t> файла с исходным </a:t>
            </a:r>
            <a:r>
              <a:rPr lang="ru-RU" dirty="0" smtClean="0"/>
              <a:t>кодом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507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083" y="16529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 smtClean="0"/>
              <a:t>Описание основных конструкций исходного кода проекта</a:t>
            </a:r>
            <a:endParaRPr sz="3000" dirty="0"/>
          </a:p>
        </p:txBody>
      </p:sp>
      <p:pic>
        <p:nvPicPr>
          <p:cNvPr id="129" name="Google Shape;129;p23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78" y="1261194"/>
            <a:ext cx="4296420" cy="296436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148471" y="1492363"/>
            <a:ext cx="4608707" cy="313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u="sng" dirty="0" err="1" smtClean="0">
                <a:solidFill>
                  <a:srgbClr val="0070C0"/>
                </a:solidFill>
              </a:rPr>
              <a:t>clang_getTranslationUnitCursor</a:t>
            </a:r>
            <a:r>
              <a:rPr lang="ru-RU" dirty="0" smtClean="0"/>
              <a:t> – </a:t>
            </a:r>
            <a:r>
              <a:rPr lang="ru-RU" dirty="0"/>
              <a:t>п</a:t>
            </a:r>
            <a:r>
              <a:rPr lang="ru-RU" dirty="0" smtClean="0"/>
              <a:t>олучение </a:t>
            </a:r>
            <a:r>
              <a:rPr lang="ru-RU" dirty="0"/>
              <a:t>курсора, представляющего заданную единицу </a:t>
            </a:r>
            <a:r>
              <a:rPr lang="ru-RU" dirty="0" smtClean="0"/>
              <a:t>перевода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lnSpc>
                <a:spcPct val="160000"/>
              </a:lnSpc>
            </a:pPr>
            <a:r>
              <a:rPr lang="en-US" b="1" u="sng" dirty="0" err="1">
                <a:solidFill>
                  <a:srgbClr val="0070C0"/>
                </a:solidFill>
              </a:rPr>
              <a:t>clang_getCursorSpelling</a:t>
            </a:r>
            <a:r>
              <a:rPr lang="ru-RU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олучение </a:t>
            </a:r>
            <a:r>
              <a:rPr lang="ru-RU" dirty="0"/>
              <a:t>имени для сущности, на которую ссылается данный </a:t>
            </a:r>
            <a:r>
              <a:rPr lang="ru-RU" dirty="0" smtClean="0"/>
              <a:t>курсор</a:t>
            </a:r>
            <a:r>
              <a:rPr lang="ru-RU" dirty="0"/>
              <a:t>;</a:t>
            </a:r>
            <a:endParaRPr lang="ru-RU" dirty="0" smtClean="0"/>
          </a:p>
          <a:p>
            <a:pPr>
              <a:lnSpc>
                <a:spcPct val="160000"/>
              </a:lnSpc>
            </a:pPr>
            <a:r>
              <a:rPr lang="en-US" b="1" u="sng" dirty="0" err="1" smtClean="0">
                <a:solidFill>
                  <a:srgbClr val="0070C0"/>
                </a:solidFill>
              </a:rPr>
              <a:t>clang_getCString</a:t>
            </a:r>
            <a:r>
              <a:rPr lang="ru-RU" dirty="0"/>
              <a:t> - </a:t>
            </a:r>
            <a:r>
              <a:rPr lang="ru-RU" dirty="0"/>
              <a:t>п</a:t>
            </a:r>
            <a:r>
              <a:rPr lang="ru-RU" dirty="0" smtClean="0"/>
              <a:t>олучение </a:t>
            </a:r>
            <a:r>
              <a:rPr lang="ru-RU" dirty="0"/>
              <a:t>символьных данных, связанных с заданной </a:t>
            </a:r>
            <a:r>
              <a:rPr lang="ru-RU" dirty="0" smtClean="0"/>
              <a:t>строкой;</a:t>
            </a:r>
            <a:endParaRPr lang="en-US" b="1" u="sng" dirty="0" smtClean="0">
              <a:solidFill>
                <a:srgbClr val="0070C0"/>
              </a:solidFill>
            </a:endParaRPr>
          </a:p>
          <a:p>
            <a:pPr>
              <a:lnSpc>
                <a:spcPct val="160000"/>
              </a:lnSpc>
            </a:pPr>
            <a:r>
              <a:rPr lang="en-US" b="1" u="sng" dirty="0" err="1" smtClean="0">
                <a:solidFill>
                  <a:srgbClr val="0070C0"/>
                </a:solidFill>
              </a:rPr>
              <a:t>clang_disposeString</a:t>
            </a:r>
            <a:r>
              <a:rPr lang="ru-RU" dirty="0"/>
              <a:t> </a:t>
            </a:r>
            <a:r>
              <a:rPr lang="ru-RU" dirty="0" smtClean="0"/>
              <a:t>– освобождение заданной строки;</a:t>
            </a:r>
            <a:endParaRPr lang="en-US" b="1" u="sng" dirty="0" smtClean="0">
              <a:solidFill>
                <a:srgbClr val="0070C0"/>
              </a:solidFill>
            </a:endParaRPr>
          </a:p>
          <a:p>
            <a:pPr>
              <a:lnSpc>
                <a:spcPct val="160000"/>
              </a:lnSpc>
            </a:pPr>
            <a:r>
              <a:rPr lang="en-US" b="1" u="sng" dirty="0" err="1" smtClean="0">
                <a:solidFill>
                  <a:srgbClr val="0070C0"/>
                </a:solidFill>
              </a:rPr>
              <a:t>clang_visitChildren</a:t>
            </a:r>
            <a:r>
              <a:rPr lang="ru-RU" dirty="0"/>
              <a:t> </a:t>
            </a:r>
            <a:r>
              <a:rPr lang="ru-RU" dirty="0" smtClean="0"/>
              <a:t>– функция для посещения дочерних узлов родительского курсора с помощью функции посетителя. В данном случае родительским курсором является курсор созданной единицы перевода, функция посетитель – функция с помощью которой происходит обход узлов </a:t>
            </a:r>
            <a:r>
              <a:rPr lang="en-US" dirty="0" smtClean="0"/>
              <a:t>AST</a:t>
            </a:r>
            <a:r>
              <a:rPr lang="ru-RU" dirty="0" smtClean="0"/>
              <a:t>.</a:t>
            </a:r>
            <a:endParaRPr lang="en-US" b="1" u="sng" dirty="0" smtClean="0">
              <a:solidFill>
                <a:srgbClr val="0070C0"/>
              </a:solidFill>
            </a:endParaRPr>
          </a:p>
          <a:p>
            <a:pPr>
              <a:lnSpc>
                <a:spcPct val="160000"/>
              </a:lnSpc>
            </a:pPr>
            <a:r>
              <a:rPr lang="en-US" b="1" u="sng" dirty="0" err="1" smtClean="0">
                <a:solidFill>
                  <a:srgbClr val="0070C0"/>
                </a:solidFill>
              </a:rPr>
              <a:t>clang_disposeTranslationUnit</a:t>
            </a:r>
            <a:r>
              <a:rPr lang="ru-RU" dirty="0"/>
              <a:t> - </a:t>
            </a:r>
            <a:r>
              <a:rPr lang="ru-RU" dirty="0" smtClean="0"/>
              <a:t>уничтожение указанного объекта </a:t>
            </a:r>
            <a:r>
              <a:rPr lang="en-US" dirty="0" err="1" smtClean="0"/>
              <a:t>CXTranslationUnit</a:t>
            </a:r>
            <a:r>
              <a:rPr lang="ru-RU" dirty="0"/>
              <a:t>;</a:t>
            </a:r>
            <a:endParaRPr lang="en-US" b="1" u="sng" dirty="0" smtClean="0">
              <a:solidFill>
                <a:srgbClr val="0070C0"/>
              </a:solidFill>
            </a:endParaRPr>
          </a:p>
          <a:p>
            <a:pPr>
              <a:lnSpc>
                <a:spcPct val="160000"/>
              </a:lnSpc>
            </a:pPr>
            <a:r>
              <a:rPr lang="en-US" b="1" u="sng" dirty="0" err="1" smtClean="0">
                <a:solidFill>
                  <a:srgbClr val="0070C0"/>
                </a:solidFill>
              </a:rPr>
              <a:t>clang_disposeIndex</a:t>
            </a:r>
            <a:r>
              <a:rPr lang="ru-RU" dirty="0"/>
              <a:t> </a:t>
            </a:r>
            <a:r>
              <a:rPr lang="ru-RU" dirty="0" smtClean="0"/>
              <a:t>– уничтожение заданного индекса. Индекс должен быть уничтожен после того, как будут уничтожены все единицы перевода, созданные на этом индексе.</a:t>
            </a:r>
            <a:endParaRPr lang="en-US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6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23494" y="190979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 smtClean="0"/>
              <a:t>Описание основных конструкций исходного кода проекта</a:t>
            </a:r>
            <a:endParaRPr sz="3000" dirty="0"/>
          </a:p>
        </p:txBody>
      </p:sp>
      <p:pic>
        <p:nvPicPr>
          <p:cNvPr id="129" name="Google Shape;129;p23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08" y="1525713"/>
            <a:ext cx="5704230" cy="246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36305" y="1338250"/>
            <a:ext cx="3159303" cy="320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u="sng" dirty="0" err="1">
                <a:solidFill>
                  <a:srgbClr val="0070C0"/>
                </a:solidFill>
              </a:rPr>
              <a:t>CXChildVisitResult</a:t>
            </a:r>
            <a:r>
              <a:rPr lang="ru-RU" dirty="0" smtClean="0"/>
              <a:t> – </a:t>
            </a:r>
            <a:r>
              <a:rPr lang="ru-RU" dirty="0"/>
              <a:t>в</a:t>
            </a:r>
            <a:r>
              <a:rPr lang="ru-RU" dirty="0" smtClean="0"/>
              <a:t>ызывается </a:t>
            </a:r>
            <a:r>
              <a:rPr lang="ru-RU" dirty="0"/>
              <a:t>для каждого курсора, найденного в результате </a:t>
            </a:r>
            <a:r>
              <a:rPr lang="ru-RU" dirty="0" smtClean="0"/>
              <a:t>обхода. Описывает</a:t>
            </a:r>
            <a:r>
              <a:rPr lang="ru-RU" dirty="0"/>
              <a:t>, как должен происходить обход дочерних курсоров после посещения определенного дочернего </a:t>
            </a:r>
            <a:r>
              <a:rPr lang="ru-RU" dirty="0" smtClean="0"/>
              <a:t>курсора. Значение </a:t>
            </a:r>
            <a:r>
              <a:rPr lang="ru-RU" dirty="0"/>
              <a:t>этого типа перечисления должно возвращаться каждым </a:t>
            </a:r>
            <a:r>
              <a:rPr lang="ru-RU" dirty="0" err="1"/>
              <a:t>CXCursorVisitor</a:t>
            </a:r>
            <a:r>
              <a:rPr lang="ru-RU" dirty="0"/>
              <a:t>, чтобы указать, как будет выполняться </a:t>
            </a:r>
            <a:r>
              <a:rPr lang="ru-RU" dirty="0" err="1"/>
              <a:t>clang_visitChildren</a:t>
            </a:r>
            <a:r>
              <a:rPr lang="ru-RU" dirty="0" smtClean="0"/>
              <a:t>()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lnSpc>
                <a:spcPct val="160000"/>
              </a:lnSpc>
            </a:pPr>
            <a:r>
              <a:rPr lang="en-US" b="1" u="sng" dirty="0" err="1" smtClean="0">
                <a:solidFill>
                  <a:srgbClr val="0070C0"/>
                </a:solidFill>
              </a:rPr>
              <a:t>clang_getCursorLocation</a:t>
            </a:r>
            <a:r>
              <a:rPr lang="ru-RU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олучает </a:t>
            </a:r>
            <a:r>
              <a:rPr lang="ru-RU" dirty="0"/>
              <a:t>физическое местоположение исходного конструктора, на который ссылается данный </a:t>
            </a:r>
            <a:r>
              <a:rPr lang="ru-RU" dirty="0" smtClean="0"/>
              <a:t>курсор</a:t>
            </a:r>
            <a:r>
              <a:rPr lang="ru-RU" dirty="0"/>
              <a:t>;</a:t>
            </a:r>
            <a:endParaRPr lang="ru-RU" dirty="0" smtClean="0"/>
          </a:p>
          <a:p>
            <a:pPr>
              <a:lnSpc>
                <a:spcPct val="160000"/>
              </a:lnSpc>
            </a:pPr>
            <a:r>
              <a:rPr lang="en-US" b="1" u="sng" dirty="0" err="1">
                <a:solidFill>
                  <a:srgbClr val="0070C0"/>
                </a:solidFill>
              </a:rPr>
              <a:t>clang_Location_isFromMainFile</a:t>
            </a:r>
            <a:r>
              <a:rPr lang="ru-RU" dirty="0" smtClean="0"/>
              <a:t> - </a:t>
            </a:r>
            <a:r>
              <a:rPr lang="ru-RU" dirty="0"/>
              <a:t>в</a:t>
            </a:r>
            <a:r>
              <a:rPr lang="ru-RU" dirty="0" smtClean="0"/>
              <a:t>озвращает </a:t>
            </a:r>
            <a:r>
              <a:rPr lang="ru-RU" dirty="0"/>
              <a:t>ненулевое значение, если заданное местоположение источника находится в главном файле соответствующей единицы перевода</a:t>
            </a:r>
            <a:r>
              <a:rPr lang="ru-RU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ru-RU" b="1" u="sng" dirty="0" err="1">
                <a:solidFill>
                  <a:srgbClr val="0070C0"/>
                </a:solidFill>
              </a:rPr>
              <a:t>CXChildVisit_Continue</a:t>
            </a:r>
            <a:r>
              <a:rPr lang="ru-RU" dirty="0"/>
              <a:t> - продолжает обход курсора со следующим братом или сестрой только что посещенного курсора, не посещая его дочерние элементы;</a:t>
            </a:r>
            <a:endParaRPr lang="ru-RU" dirty="0" smtClean="0"/>
          </a:p>
          <a:p>
            <a:pPr>
              <a:lnSpc>
                <a:spcPct val="160000"/>
              </a:lnSpc>
            </a:pPr>
            <a:r>
              <a:rPr lang="en-US" sz="1500" b="1" u="sng" dirty="0" err="1">
                <a:solidFill>
                  <a:srgbClr val="0070C0"/>
                </a:solidFill>
              </a:rPr>
              <a:t>clang_getCursorKind</a:t>
            </a:r>
            <a:r>
              <a:rPr lang="ru-RU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олучает </a:t>
            </a:r>
            <a:r>
              <a:rPr lang="ru-RU" dirty="0"/>
              <a:t>тип заданного </a:t>
            </a:r>
            <a:r>
              <a:rPr lang="ru-RU" dirty="0" smtClean="0"/>
              <a:t>курсора;</a:t>
            </a:r>
          </a:p>
          <a:p>
            <a:pPr>
              <a:lnSpc>
                <a:spcPct val="160000"/>
              </a:lnSpc>
            </a:pPr>
            <a:r>
              <a:rPr lang="en-US" sz="1500" b="1" u="sng" dirty="0" err="1">
                <a:solidFill>
                  <a:srgbClr val="0070C0"/>
                </a:solidFill>
              </a:rPr>
              <a:t>clang_getCursorKindSpelling</a:t>
            </a:r>
            <a:r>
              <a:rPr lang="ru-RU" dirty="0" smtClean="0"/>
              <a:t> – получение имени типа заданного курсора;</a:t>
            </a:r>
          </a:p>
          <a:p>
            <a:pPr>
              <a:lnSpc>
                <a:spcPct val="160000"/>
              </a:lnSpc>
            </a:pPr>
            <a:r>
              <a:rPr lang="en-US" b="1" u="sng" dirty="0" err="1">
                <a:solidFill>
                  <a:srgbClr val="0070C0"/>
                </a:solidFill>
              </a:rPr>
              <a:t>clang_getCursorSpelling</a:t>
            </a:r>
            <a:r>
              <a:rPr lang="ru-RU" dirty="0"/>
              <a:t> - получение имени для сущности, на которую ссылается данный курсор;</a:t>
            </a:r>
          </a:p>
          <a:p>
            <a:pPr>
              <a:lnSpc>
                <a:spcPct val="160000"/>
              </a:lnSpc>
            </a:pPr>
            <a:r>
              <a:rPr lang="en-US" b="1" u="sng" dirty="0" err="1">
                <a:solidFill>
                  <a:srgbClr val="0070C0"/>
                </a:solidFill>
              </a:rPr>
              <a:t>clang_getCString</a:t>
            </a:r>
            <a:r>
              <a:rPr lang="ru-RU" dirty="0"/>
              <a:t> - получение символьных данных, связанных с заданной строкой;</a:t>
            </a:r>
            <a:endParaRPr lang="en-US" b="1" u="sng" dirty="0">
              <a:solidFill>
                <a:srgbClr val="0070C0"/>
              </a:solidFill>
            </a:endParaRPr>
          </a:p>
          <a:p>
            <a:pPr>
              <a:lnSpc>
                <a:spcPct val="160000"/>
              </a:lnSpc>
            </a:pPr>
            <a:r>
              <a:rPr lang="en-US" b="1" u="sng" dirty="0" err="1">
                <a:solidFill>
                  <a:srgbClr val="0070C0"/>
                </a:solidFill>
              </a:rPr>
              <a:t>clang_disposeString</a:t>
            </a:r>
            <a:r>
              <a:rPr lang="ru-RU" dirty="0"/>
              <a:t> – освобождение заданной строки</a:t>
            </a:r>
            <a:r>
              <a:rPr lang="ru-RU" dirty="0" smtClean="0"/>
              <a:t>;</a:t>
            </a:r>
          </a:p>
          <a:p>
            <a:pPr>
              <a:lnSpc>
                <a:spcPct val="160000"/>
              </a:lnSpc>
            </a:pPr>
            <a:r>
              <a:rPr lang="ru-RU" b="1" u="sng" dirty="0" err="1">
                <a:solidFill>
                  <a:srgbClr val="0070C0"/>
                </a:solidFill>
              </a:rPr>
              <a:t>CXChildVisit_Recurse</a:t>
            </a:r>
            <a:r>
              <a:rPr lang="ru-RU" dirty="0"/>
              <a:t> - рекурсивный обход дочерних элементов этого курсора, используя те же данные посетителя и клиента;</a:t>
            </a:r>
          </a:p>
          <a:p>
            <a:pPr>
              <a:lnSpc>
                <a:spcPct val="160000"/>
              </a:lnSpc>
            </a:pPr>
            <a:endParaRPr lang="en-US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7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23494" y="190979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 smtClean="0"/>
              <a:t>Описание основных конструкций исходного кода проекта</a:t>
            </a:r>
            <a:endParaRPr sz="3000" dirty="0"/>
          </a:p>
        </p:txBody>
      </p:sp>
      <p:pic>
        <p:nvPicPr>
          <p:cNvPr id="129" name="Google Shape;129;p23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08" y="1779577"/>
            <a:ext cx="5704230" cy="193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36305" y="1338250"/>
            <a:ext cx="3159303" cy="320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u="sng" dirty="0" err="1">
                <a:solidFill>
                  <a:srgbClr val="0070C0"/>
                </a:solidFill>
              </a:rPr>
              <a:t>StructDateSave</a:t>
            </a:r>
            <a:r>
              <a:rPr lang="ru-RU" dirty="0" smtClean="0"/>
              <a:t> </a:t>
            </a:r>
            <a:r>
              <a:rPr lang="ru-RU" dirty="0"/>
              <a:t>– с</a:t>
            </a:r>
            <a:r>
              <a:rPr lang="ru-RU" dirty="0" smtClean="0"/>
              <a:t>труктура </a:t>
            </a:r>
            <a:r>
              <a:rPr lang="ru-RU" dirty="0"/>
              <a:t>для промежуточного хранения данных между вызовами функции </a:t>
            </a:r>
            <a:r>
              <a:rPr lang="ru-RU" dirty="0" err="1"/>
              <a:t>visitorCallback</a:t>
            </a:r>
            <a:r>
              <a:rPr lang="ru-RU" dirty="0"/>
              <a:t> для обработки узлов AST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lnSpc>
                <a:spcPct val="160000"/>
              </a:lnSpc>
            </a:pPr>
            <a:r>
              <a:rPr lang="en-US" b="1" u="sng" dirty="0" err="1">
                <a:solidFill>
                  <a:srgbClr val="0070C0"/>
                </a:solidFill>
              </a:rPr>
              <a:t>graphvizFile</a:t>
            </a:r>
            <a:r>
              <a:rPr lang="ru-RU" dirty="0" smtClean="0"/>
              <a:t> – </a:t>
            </a:r>
            <a:r>
              <a:rPr lang="en-US" dirty="0" smtClean="0"/>
              <a:t>DOT </a:t>
            </a:r>
            <a:r>
              <a:rPr lang="ru-RU" dirty="0" smtClean="0"/>
              <a:t>файл для записи результатов </a:t>
            </a:r>
            <a:r>
              <a:rPr lang="en-US" dirty="0" err="1" smtClean="0"/>
              <a:t>Graphviz</a:t>
            </a:r>
            <a:r>
              <a:rPr lang="ru-RU" dirty="0" smtClean="0"/>
              <a:t>;</a:t>
            </a:r>
            <a:r>
              <a:rPr lang="ru-RU" dirty="0"/>
              <a:t/>
            </a:r>
            <a:br>
              <a:rPr lang="ru-RU" dirty="0"/>
            </a:br>
            <a:r>
              <a:rPr lang="en-US" b="1" u="sng" dirty="0" err="1">
                <a:solidFill>
                  <a:srgbClr val="0070C0"/>
                </a:solidFill>
              </a:rPr>
              <a:t>parentCursorKind</a:t>
            </a:r>
            <a:r>
              <a:rPr lang="ru-RU" dirty="0" smtClean="0"/>
              <a:t> </a:t>
            </a:r>
            <a:r>
              <a:rPr lang="ru-RU" dirty="0"/>
              <a:t>- и</a:t>
            </a:r>
            <a:r>
              <a:rPr lang="ru-RU" dirty="0" smtClean="0"/>
              <a:t>дентификатор </a:t>
            </a:r>
            <a:r>
              <a:rPr lang="ru-RU" dirty="0"/>
              <a:t>родительского узла;</a:t>
            </a:r>
            <a:endParaRPr lang="ru-RU" dirty="0" smtClean="0"/>
          </a:p>
          <a:p>
            <a:pPr>
              <a:lnSpc>
                <a:spcPct val="160000"/>
              </a:lnSpc>
            </a:pPr>
            <a:r>
              <a:rPr lang="en-US" b="1" u="sng" dirty="0" err="1">
                <a:solidFill>
                  <a:srgbClr val="0070C0"/>
                </a:solidFill>
              </a:rPr>
              <a:t>parentNode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dirty="0" smtClean="0"/>
              <a:t>имя </a:t>
            </a:r>
            <a:r>
              <a:rPr lang="ru-RU" dirty="0"/>
              <a:t>родительского узла;</a:t>
            </a:r>
            <a:endParaRPr lang="ru-RU" dirty="0" smtClean="0"/>
          </a:p>
          <a:p>
            <a:pPr>
              <a:lnSpc>
                <a:spcPct val="160000"/>
              </a:lnSpc>
            </a:pPr>
            <a:r>
              <a:rPr lang="en-US" b="1" u="sng" dirty="0" err="1">
                <a:solidFill>
                  <a:srgbClr val="0070C0"/>
                </a:solidFill>
              </a:rPr>
              <a:t>printFunctionCall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dirty="0" smtClean="0"/>
              <a:t>функция </a:t>
            </a:r>
            <a:r>
              <a:rPr lang="ru-RU" dirty="0"/>
              <a:t>для занесения найденных вызовов функций в файл для </a:t>
            </a:r>
            <a:r>
              <a:rPr lang="ru-RU" dirty="0" err="1" smtClean="0"/>
              <a:t>Graphviz</a:t>
            </a:r>
            <a:r>
              <a:rPr lang="ru-RU" dirty="0" smtClean="0"/>
              <a:t>;</a:t>
            </a:r>
          </a:p>
          <a:p>
            <a:pPr>
              <a:lnSpc>
                <a:spcPct val="160000"/>
              </a:lnSpc>
            </a:pPr>
            <a:r>
              <a:rPr lang="en-US" b="1" u="sng" dirty="0" err="1" smtClean="0">
                <a:solidFill>
                  <a:srgbClr val="0070C0"/>
                </a:solidFill>
              </a:rPr>
              <a:t>clang_getCursorSpelling</a:t>
            </a:r>
            <a:r>
              <a:rPr lang="ru-RU" dirty="0" smtClean="0"/>
              <a:t> </a:t>
            </a:r>
            <a:r>
              <a:rPr lang="ru-RU" dirty="0"/>
              <a:t>- получение имени для сущности, на которую ссылается данный курсор;</a:t>
            </a:r>
          </a:p>
          <a:p>
            <a:pPr>
              <a:lnSpc>
                <a:spcPct val="160000"/>
              </a:lnSpc>
            </a:pPr>
            <a:r>
              <a:rPr lang="en-US" b="1" u="sng" dirty="0" err="1">
                <a:solidFill>
                  <a:srgbClr val="0070C0"/>
                </a:solidFill>
              </a:rPr>
              <a:t>clang_getCString</a:t>
            </a:r>
            <a:r>
              <a:rPr lang="ru-RU" dirty="0"/>
              <a:t> - получение символьных данных, связанных с заданной строкой;</a:t>
            </a:r>
            <a:endParaRPr lang="en-US" b="1" u="sng" dirty="0">
              <a:solidFill>
                <a:srgbClr val="0070C0"/>
              </a:solidFill>
            </a:endParaRPr>
          </a:p>
          <a:p>
            <a:pPr>
              <a:lnSpc>
                <a:spcPct val="160000"/>
              </a:lnSpc>
            </a:pPr>
            <a:r>
              <a:rPr lang="en-US" b="1" u="sng" dirty="0" err="1">
                <a:solidFill>
                  <a:srgbClr val="0070C0"/>
                </a:solidFill>
              </a:rPr>
              <a:t>clang_disposeString</a:t>
            </a:r>
            <a:r>
              <a:rPr lang="ru-RU" dirty="0"/>
              <a:t> – освобождение заданной строки</a:t>
            </a:r>
            <a:r>
              <a:rPr lang="ru-RU" dirty="0" smtClean="0"/>
              <a:t>;</a:t>
            </a:r>
            <a:endParaRPr lang="en-US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85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23494" y="190979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 smtClean="0"/>
              <a:t>Описание основных команд</a:t>
            </a:r>
            <a:endParaRPr sz="3000" dirty="0"/>
          </a:p>
        </p:txBody>
      </p:sp>
      <p:pic>
        <p:nvPicPr>
          <p:cNvPr id="129" name="Google Shape;129;p23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06" y="2514890"/>
            <a:ext cx="7810070" cy="20365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832206" y="1004341"/>
            <a:ext cx="7484724" cy="142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ru-RU" dirty="0">
                <a:solidFill>
                  <a:schemeClr val="tx1"/>
                </a:solidFill>
              </a:rPr>
              <a:t>Все команды выполняются из </a:t>
            </a:r>
            <a:r>
              <a:rPr lang="ru-RU" dirty="0" smtClean="0">
                <a:solidFill>
                  <a:schemeClr val="tx1"/>
                </a:solidFill>
              </a:rPr>
              <a:t>директории сборки </a:t>
            </a:r>
            <a:r>
              <a:rPr lang="ru-RU" sz="1500" b="1" u="sng" dirty="0">
                <a:solidFill>
                  <a:srgbClr val="0070C0"/>
                </a:solidFill>
              </a:rPr>
              <a:t>/</a:t>
            </a:r>
            <a:r>
              <a:rPr lang="en-US" sz="1500" b="1" u="sng" dirty="0">
                <a:solidFill>
                  <a:srgbClr val="0070C0"/>
                </a:solidFill>
              </a:rPr>
              <a:t>build</a:t>
            </a:r>
            <a:endParaRPr lang="ru-RU" sz="1500" b="1" u="sng" dirty="0">
              <a:solidFill>
                <a:srgbClr val="0070C0"/>
              </a:solidFill>
            </a:endParaRPr>
          </a:p>
          <a:p>
            <a:pPr>
              <a:lnSpc>
                <a:spcPct val="160000"/>
              </a:lnSpc>
            </a:pPr>
            <a:r>
              <a:rPr lang="en-US" b="1" u="sng" dirty="0" smtClean="0">
                <a:solidFill>
                  <a:srgbClr val="0070C0"/>
                </a:solidFill>
              </a:rPr>
              <a:t>./</a:t>
            </a:r>
            <a:r>
              <a:rPr lang="en-US" b="1" u="sng" dirty="0" err="1" smtClean="0">
                <a:solidFill>
                  <a:srgbClr val="0070C0"/>
                </a:solidFill>
              </a:rPr>
              <a:t>clang_graphviz</a:t>
            </a:r>
            <a:r>
              <a:rPr lang="en-US" b="1" u="sng" dirty="0" smtClean="0">
                <a:solidFill>
                  <a:srgbClr val="0070C0"/>
                </a:solidFill>
              </a:rPr>
              <a:t> &lt;</a:t>
            </a:r>
            <a:r>
              <a:rPr lang="ru-RU" b="1" u="sng" dirty="0" smtClean="0">
                <a:solidFill>
                  <a:srgbClr val="0070C0"/>
                </a:solidFill>
              </a:rPr>
              <a:t>путь к файлу</a:t>
            </a:r>
            <a:r>
              <a:rPr lang="en-US" b="1" u="sng" dirty="0" smtClean="0">
                <a:solidFill>
                  <a:srgbClr val="0070C0"/>
                </a:solidFill>
              </a:rPr>
              <a:t>&gt; </a:t>
            </a:r>
            <a:r>
              <a:rPr lang="ru-RU" dirty="0"/>
              <a:t>- </a:t>
            </a:r>
            <a:r>
              <a:rPr lang="ru-RU" dirty="0" err="1" smtClean="0"/>
              <a:t>парсинг</a:t>
            </a:r>
            <a:r>
              <a:rPr lang="ru-RU" dirty="0" smtClean="0"/>
              <a:t> файла с исходным кодом с указанием пути к нему;</a:t>
            </a:r>
            <a:endParaRPr lang="en-US" b="1" u="sng" dirty="0" smtClean="0">
              <a:solidFill>
                <a:srgbClr val="0070C0"/>
              </a:solidFill>
            </a:endParaRPr>
          </a:p>
          <a:p>
            <a:pPr>
              <a:lnSpc>
                <a:spcPct val="160000"/>
              </a:lnSpc>
            </a:pPr>
            <a:r>
              <a:rPr lang="en-US" b="1" u="sng" dirty="0" smtClean="0">
                <a:solidFill>
                  <a:srgbClr val="0070C0"/>
                </a:solidFill>
              </a:rPr>
              <a:t>make test1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err="1" smtClean="0"/>
              <a:t>парсинг</a:t>
            </a:r>
            <a:r>
              <a:rPr lang="ru-RU" dirty="0" smtClean="0"/>
              <a:t> тестового примера 1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lnSpc>
                <a:spcPct val="160000"/>
              </a:lnSpc>
            </a:pPr>
            <a:r>
              <a:rPr lang="en-US" b="1" u="sng" dirty="0">
                <a:solidFill>
                  <a:srgbClr val="0070C0"/>
                </a:solidFill>
              </a:rPr>
              <a:t>make </a:t>
            </a:r>
            <a:r>
              <a:rPr lang="en-US" b="1" u="sng" dirty="0" smtClean="0">
                <a:solidFill>
                  <a:srgbClr val="0070C0"/>
                </a:solidFill>
              </a:rPr>
              <a:t>test</a:t>
            </a:r>
            <a:r>
              <a:rPr lang="ru-RU" b="1" u="sng" dirty="0" smtClean="0">
                <a:solidFill>
                  <a:srgbClr val="0070C0"/>
                </a:solidFill>
              </a:rPr>
              <a:t>2</a:t>
            </a:r>
            <a:r>
              <a:rPr lang="ru-RU" dirty="0" smtClean="0"/>
              <a:t> – </a:t>
            </a:r>
            <a:r>
              <a:rPr lang="ru-RU" dirty="0" err="1"/>
              <a:t>парсинг</a:t>
            </a:r>
            <a:r>
              <a:rPr lang="ru-RU" dirty="0"/>
              <a:t> тестового примера </a:t>
            </a:r>
            <a:r>
              <a:rPr lang="ru-RU" dirty="0" smtClean="0"/>
              <a:t>2</a:t>
            </a:r>
            <a:r>
              <a:rPr lang="en-US" dirty="0" smtClean="0"/>
              <a:t>;</a:t>
            </a:r>
            <a:r>
              <a:rPr lang="ru-RU" dirty="0"/>
              <a:t/>
            </a:r>
            <a:br>
              <a:rPr lang="ru-RU" dirty="0"/>
            </a:br>
            <a:r>
              <a:rPr lang="en-US" b="1" u="sng" dirty="0">
                <a:solidFill>
                  <a:srgbClr val="0070C0"/>
                </a:solidFill>
              </a:rPr>
              <a:t>make </a:t>
            </a:r>
            <a:r>
              <a:rPr lang="en-US" b="1" u="sng" dirty="0" smtClean="0">
                <a:solidFill>
                  <a:srgbClr val="0070C0"/>
                </a:solidFill>
              </a:rPr>
              <a:t>graph</a:t>
            </a:r>
            <a:r>
              <a:rPr lang="ru-RU" dirty="0" smtClean="0"/>
              <a:t> </a:t>
            </a:r>
            <a:r>
              <a:rPr lang="ru-RU" dirty="0"/>
              <a:t>- построения графа вызовов и просмотра содержимого </a:t>
            </a:r>
            <a:r>
              <a:rPr lang="en-US" dirty="0"/>
              <a:t>DOT </a:t>
            </a:r>
            <a:r>
              <a:rPr lang="ru-RU" dirty="0" smtClean="0"/>
              <a:t>файла</a:t>
            </a:r>
            <a:r>
              <a:rPr lang="ru-RU" dirty="0"/>
              <a:t>;</a:t>
            </a:r>
            <a:endParaRPr lang="ru-RU" dirty="0" smtClean="0"/>
          </a:p>
          <a:p>
            <a:pPr>
              <a:lnSpc>
                <a:spcPct val="160000"/>
              </a:lnSpc>
            </a:pPr>
            <a:r>
              <a:rPr lang="en-US" b="1" u="sng" dirty="0">
                <a:solidFill>
                  <a:srgbClr val="0070C0"/>
                </a:solidFill>
              </a:rPr>
              <a:t>make </a:t>
            </a:r>
            <a:r>
              <a:rPr lang="en-US" b="1" u="sng" dirty="0" smtClean="0">
                <a:solidFill>
                  <a:srgbClr val="0070C0"/>
                </a:solidFill>
              </a:rPr>
              <a:t>clean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dirty="0"/>
              <a:t>- удаления исполняемого файла;</a:t>
            </a:r>
            <a:endParaRPr lang="ru-RU" dirty="0" smtClean="0"/>
          </a:p>
          <a:p>
            <a:pPr>
              <a:lnSpc>
                <a:spcPct val="160000"/>
              </a:lnSpc>
            </a:pPr>
            <a:r>
              <a:rPr lang="en-US" b="1" u="sng" dirty="0" smtClean="0">
                <a:solidFill>
                  <a:srgbClr val="0070C0"/>
                </a:solidFill>
              </a:rPr>
              <a:t>make </a:t>
            </a:r>
            <a:r>
              <a:rPr lang="en-US" b="1" u="sng" dirty="0" err="1" smtClean="0">
                <a:solidFill>
                  <a:srgbClr val="0070C0"/>
                </a:solidFill>
              </a:rPr>
              <a:t>clean_all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dirty="0" smtClean="0"/>
              <a:t>очистка </a:t>
            </a:r>
            <a:r>
              <a:rPr lang="ru-RU" dirty="0"/>
              <a:t>результатов сборки и работы проекта</a:t>
            </a:r>
            <a:r>
              <a:rPr lang="ru-RU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29311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 dirty="0"/>
              <a:t>Выводы и планы по развитию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040545217"/>
              </p:ext>
            </p:extLst>
          </p:nvPr>
        </p:nvGraphicFramePr>
        <p:xfrm>
          <a:off x="839484" y="1323299"/>
          <a:ext cx="7239000" cy="2324252"/>
        </p:xfrm>
        <a:graphic>
          <a:graphicData uri="http://schemas.openxmlformats.org/drawingml/2006/table">
            <a:tbl>
              <a:tblPr>
                <a:noFill/>
                <a:tableStyleId>{574A84D3-1663-4A51-B434-E7D9BB989E20}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Libclang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– мощный инструмент для анализа исходного кода, требующий более детального изучения для эффективной работы с ним.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AST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dump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содержит гораздо больше информации чем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RTL (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gcc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-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fdump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rtl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-expand)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парсинга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кода.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Доработка программы для анализа проектов,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состоящих из множества файлов с исходным кодом.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Поиск и построения графа вызовов только для определенных функций, использующихся в проекте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(в рамках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рабочих задач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3" y="3042402"/>
            <a:ext cx="1562400" cy="1331446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>
              <a:buSzPts val="1100"/>
            </a:pPr>
            <a:r>
              <a:rPr lang="ru" sz="3000" dirty="0"/>
              <a:t>Тема: </a:t>
            </a:r>
            <a:r>
              <a:rPr lang="ru-RU" sz="2800" b="0" dirty="0"/>
              <a:t>Построение графа вызовов функций для файла с исходным кодом на языке С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2418B"/>
                </a:solidFill>
              </a:rPr>
              <a:t>Богов Сергей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SzPts val="1100"/>
            </a:pPr>
            <a:r>
              <a:rPr lang="ru" sz="1400" dirty="0" smtClean="0"/>
              <a:t>Должность: инженер-программист 1 </a:t>
            </a:r>
            <a:r>
              <a:rPr lang="ru" sz="1400" dirty="0"/>
              <a:t>катерогии группы </a:t>
            </a:r>
            <a:r>
              <a:rPr lang="ru" sz="1400" dirty="0" smtClean="0"/>
              <a:t>аппаратных средств отдела </a:t>
            </a:r>
            <a:r>
              <a:rPr lang="ru" sz="1400" dirty="0" smtClean="0"/>
              <a:t>СКЗИ и сертификации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 smtClean="0"/>
              <a:t>Компания: С-Терра «СиЭсПи»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77090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719532"/>
            <a:ext cx="6772388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Описание целей проекта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2" y="1345872"/>
            <a:ext cx="6772388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Этапы планирования проекта</a:t>
            </a:r>
            <a:endParaRPr lang="ru-RU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2" y="1989664"/>
            <a:ext cx="6772389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Инструменты, применяемые при создании проекта</a:t>
            </a:r>
            <a:endParaRPr lang="ru-RU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2" y="2616004"/>
            <a:ext cx="6772389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Описание структуры, сборки, запуска и результатов выполнения проекта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09622" y="3258893"/>
            <a:ext cx="6772387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Описание основных конструкций исходного кода проекта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3826389"/>
            <a:ext cx="6772386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 и планы по развитию проекта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 rot="10800000" flipV="1">
            <a:off x="696923" y="911382"/>
            <a:ext cx="1" cy="626340"/>
          </a:xfrm>
          <a:prstGeom prst="curvedConnector3">
            <a:avLst>
              <a:gd name="adj1" fmla="val 228601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 rot="10800000" flipV="1">
            <a:off x="696922" y="1537722"/>
            <a:ext cx="12700" cy="643792"/>
          </a:xfrm>
          <a:prstGeom prst="curvedConnector3">
            <a:avLst>
              <a:gd name="adj1" fmla="val 18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rot="10800000" flipV="1">
            <a:off x="696922" y="2181514"/>
            <a:ext cx="12700" cy="626340"/>
          </a:xfrm>
          <a:prstGeom prst="curvedConnector3">
            <a:avLst>
              <a:gd name="adj1" fmla="val 18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285268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523854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3962183491"/>
              </p:ext>
            </p:extLst>
          </p:nvPr>
        </p:nvGraphicFramePr>
        <p:xfrm>
          <a:off x="886344" y="1178306"/>
          <a:ext cx="7239000" cy="3528799"/>
        </p:xfrm>
        <a:graphic>
          <a:graphicData uri="http://schemas.openxmlformats.org/drawingml/2006/table">
            <a:tbl>
              <a:tblPr>
                <a:noFill/>
                <a:tableStyleId>{574A84D3-1663-4A51-B434-E7D9BB989E20}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Общий анализ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исходного кода для 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проведения оценки встраивания программного продукта в прикладное ПО.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встраивания и применения библиотечных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функций в общем архитектурном 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решении прикладного ПО.</a:t>
                      </a:r>
                      <a:endParaRPr lang="ru-RU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Определение структуры вызовов </a:t>
                      </a: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библиотечных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функций на фоне общего архитектурного решения.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Отображения результатов анализа в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удобном для восприятия графическом виде (схема, граф).</a:t>
                      </a:r>
                      <a:endParaRPr lang="ru-RU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Автоматизация для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упрощение проведения и получения визуализированных результатов анализа, в целях сокращения времени и трудозатрат.</a:t>
                      </a:r>
                      <a:endParaRPr lang="ru-RU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 smtClean="0"/>
              <a:t>Этапы планирования проекта</a:t>
            </a:r>
            <a:endParaRPr sz="3000"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774728647"/>
              </p:ext>
            </p:extLst>
          </p:nvPr>
        </p:nvGraphicFramePr>
        <p:xfrm>
          <a:off x="960297" y="1114980"/>
          <a:ext cx="7239000" cy="3300162"/>
        </p:xfrm>
        <a:graphic>
          <a:graphicData uri="http://schemas.openxmlformats.org/drawingml/2006/table">
            <a:tbl>
              <a:tblPr>
                <a:noFill/>
                <a:tableStyleId>{574A84D3-1663-4A51-B434-E7D9BB989E20}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готовое решение для выполнение необходимых задач (например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Doxigen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Найти похожие проекты (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gitlab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github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 и постараться переделать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их под свои нужды.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собственное решение для выполнения имеющейся задачи.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Подобрать мощный, доступный, универсальный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инструмент для </a:t>
                      </a:r>
                      <a:r>
                        <a:rPr lang="ru-RU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парсинга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исходного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кода.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Подобрать гибкий (настраиваемый)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доступный инструмент, применяемый для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визуализации результатов </a:t>
                      </a:r>
                      <a:r>
                        <a:rPr lang="ru-RU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парсинга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Затраты на реализацию собственного решения должны быть сопоставимы с его применением в рабочих целях и не занимать много времени.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95413" y="212571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Инструменты, применяемые при создании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732194987"/>
              </p:ext>
            </p:extLst>
          </p:nvPr>
        </p:nvGraphicFramePr>
        <p:xfrm>
          <a:off x="911404" y="1231415"/>
          <a:ext cx="7239000" cy="3468544"/>
        </p:xfrm>
        <a:graphic>
          <a:graphicData uri="http://schemas.openxmlformats.org/drawingml/2006/table">
            <a:tbl>
              <a:tblPr>
                <a:noFill/>
                <a:tableStyleId>{574A84D3-1663-4A51-B434-E7D9BB989E20}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Редактор исходного кода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Visual Studio Code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Компилятор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clang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en-US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Библиотека </a:t>
                      </a:r>
                      <a:r>
                        <a:rPr lang="en-US" sz="12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libclang</a:t>
                      </a:r>
                      <a:r>
                        <a:rPr lang="en-US" sz="12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для генерации и анализа абстрактного синтаксического дерева (AST).</a:t>
                      </a:r>
                      <a:endParaRPr lang="en-US" sz="12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llvm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- для подключения библиотеки 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libclang</a:t>
                      </a:r>
                      <a:endParaRPr lang="ru-RU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en-US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Graphviz</a:t>
                      </a:r>
                      <a:r>
                        <a:rPr lang="ru-RU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— пакет утилит для автоматической визуализации графов, заданных в виде описания на языке DOT</a:t>
                      </a:r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CMake</a:t>
                      </a:r>
                      <a:r>
                        <a:rPr lang="ru-RU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— кроссплатформенное программное средство автоматизации сборки программного обеспечения из исходного кода.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Make </a:t>
                      </a:r>
                      <a:r>
                        <a:rPr lang="ru-RU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—</a:t>
                      </a:r>
                      <a:r>
                        <a:rPr lang="en-US" sz="1200" baseline="0" dirty="0" smtClean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компиляция исходного кода в объектные файлы и последующая компоновка в исполняемые файлы или библиотеки.</a:t>
                      </a:r>
                      <a:endParaRPr sz="1200" dirty="0"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EOG</a:t>
                      </a:r>
                      <a:r>
                        <a:rPr lang="ru-RU" sz="1200" dirty="0" smtClean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 –</a:t>
                      </a:r>
                      <a:r>
                        <a:rPr lang="en-US" sz="1200" dirty="0" smtClean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200" dirty="0" smtClean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средство</a:t>
                      </a:r>
                      <a:r>
                        <a:rPr lang="ru-RU" sz="1200" baseline="0" dirty="0" smtClean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 просмотра изображений</a:t>
                      </a:r>
                      <a:endParaRPr sz="1200" dirty="0"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10966" y="166338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 smtClean="0"/>
              <a:t>Описание </a:t>
            </a:r>
            <a:r>
              <a:rPr lang="ru-RU" sz="3000" dirty="0" smtClean="0"/>
              <a:t>структуры </a:t>
            </a:r>
            <a:r>
              <a:rPr lang="ru" sz="3000" dirty="0" smtClean="0"/>
              <a:t>проекта</a:t>
            </a:r>
            <a:endParaRPr sz="3000" dirty="0"/>
          </a:p>
        </p:txBody>
      </p:sp>
      <p:pic>
        <p:nvPicPr>
          <p:cNvPr id="129" name="Google Shape;129;p23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575" y="1701949"/>
            <a:ext cx="4553546" cy="151784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328773" y="898389"/>
            <a:ext cx="4040458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342900" indent="-342900">
              <a:buAutoNum type="arabicParenR"/>
            </a:pPr>
            <a:r>
              <a:rPr lang="ru-RU" dirty="0" err="1" smtClean="0"/>
              <a:t>build</a:t>
            </a:r>
            <a:r>
              <a:rPr lang="ru-RU" dirty="0" smtClean="0"/>
              <a:t> </a:t>
            </a:r>
            <a:r>
              <a:rPr lang="ru-RU" dirty="0"/>
              <a:t>- директория сборки </a:t>
            </a:r>
            <a:r>
              <a:rPr lang="ru-RU" dirty="0" smtClean="0"/>
              <a:t>проекта;</a:t>
            </a:r>
          </a:p>
          <a:p>
            <a:pPr marL="342900" indent="-342900">
              <a:buAutoNum type="arabicParenR"/>
            </a:pPr>
            <a:r>
              <a:rPr lang="ru-RU" dirty="0" err="1" smtClean="0"/>
              <a:t>graph_image</a:t>
            </a:r>
            <a:r>
              <a:rPr lang="ru-RU" dirty="0" smtClean="0"/>
              <a:t> </a:t>
            </a:r>
            <a:r>
              <a:rPr lang="ru-RU" dirty="0"/>
              <a:t>- директория содержащая конечный граф </a:t>
            </a:r>
            <a:r>
              <a:rPr lang="ru-RU" dirty="0" smtClean="0"/>
              <a:t>вызовов;</a:t>
            </a:r>
          </a:p>
          <a:p>
            <a:pPr marL="342900" indent="-342900">
              <a:buAutoNum type="arabicParenR"/>
            </a:pPr>
            <a:r>
              <a:rPr lang="ru-RU" dirty="0" err="1" smtClean="0"/>
              <a:t>output_graphviz</a:t>
            </a:r>
            <a:r>
              <a:rPr lang="ru-RU" dirty="0" smtClean="0"/>
              <a:t> </a:t>
            </a:r>
            <a:r>
              <a:rPr lang="ru-RU" dirty="0"/>
              <a:t>- директория </a:t>
            </a:r>
            <a:r>
              <a:rPr lang="ru-RU" dirty="0" err="1"/>
              <a:t>соджержащая</a:t>
            </a:r>
            <a:r>
              <a:rPr lang="ru-RU" dirty="0"/>
              <a:t> выходной файл .</a:t>
            </a:r>
            <a:r>
              <a:rPr lang="ru-RU" dirty="0" err="1"/>
              <a:t>dot</a:t>
            </a:r>
            <a:r>
              <a:rPr lang="ru-RU" dirty="0"/>
              <a:t> формата </a:t>
            </a:r>
            <a:r>
              <a:rPr lang="ru-RU" dirty="0" err="1" smtClean="0"/>
              <a:t>Graphviz</a:t>
            </a:r>
            <a:r>
              <a:rPr lang="ru-RU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err="1" smtClean="0"/>
              <a:t>src</a:t>
            </a:r>
            <a:r>
              <a:rPr lang="ru-RU" dirty="0" smtClean="0"/>
              <a:t> </a:t>
            </a:r>
            <a:r>
              <a:rPr lang="ru-RU" dirty="0"/>
              <a:t>- директория с исходным кодом </a:t>
            </a:r>
            <a:r>
              <a:rPr lang="ru-RU" dirty="0" smtClean="0"/>
              <a:t>программы;</a:t>
            </a:r>
          </a:p>
          <a:p>
            <a:pPr marL="342900" indent="-342900">
              <a:buAutoNum type="arabicParenR"/>
            </a:pPr>
            <a:r>
              <a:rPr lang="ru-RU" dirty="0" err="1" smtClean="0"/>
              <a:t>tests</a:t>
            </a:r>
            <a:r>
              <a:rPr lang="ru-RU" dirty="0" smtClean="0"/>
              <a:t> </a:t>
            </a:r>
            <a:r>
              <a:rPr lang="ru-RU" dirty="0"/>
              <a:t>- директория с тестовыми анализируемыми </a:t>
            </a:r>
            <a:r>
              <a:rPr lang="ru-RU" dirty="0" smtClean="0"/>
              <a:t>файлами;</a:t>
            </a:r>
          </a:p>
          <a:p>
            <a:pPr marL="342900" indent="-342900">
              <a:buAutoNum type="arabicParenR"/>
            </a:pPr>
            <a:r>
              <a:rPr lang="ru-RU" dirty="0" smtClean="0"/>
              <a:t>CMakeLists.txt </a:t>
            </a:r>
            <a:r>
              <a:rPr lang="ru-RU" dirty="0"/>
              <a:t>- файл сборки; </a:t>
            </a:r>
          </a:p>
          <a:p>
            <a:endParaRPr lang="ru-RU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buSzPts val="1400"/>
            </a:pPr>
            <a:r>
              <a:rPr lang="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</a:t>
            </a: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 репозиторий с исходными </a:t>
            </a:r>
            <a:r>
              <a:rPr lang="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кодами:</a:t>
            </a:r>
          </a:p>
          <a:p>
            <a:pPr marL="139700" lvl="0">
              <a:buSzPts val="1400"/>
            </a:pPr>
            <a:r>
              <a:rPr lang="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  <a:sym typeface="Roboto"/>
                <a:hlinkClick r:id="rId4"/>
              </a:rPr>
              <a:t>https://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  <a:hlinkClick r:id="rId4"/>
              </a:rPr>
              <a:t>github.com/Sbogov/call</a:t>
            </a:r>
            <a:r>
              <a:rPr lang="ru-RU" dirty="0">
                <a:latin typeface="Roboto"/>
                <a:ea typeface="Roboto"/>
                <a:cs typeface="Roboto"/>
                <a:sym typeface="Roboto"/>
                <a:hlinkClick r:id="rId4"/>
              </a:rPr>
              <a:t>_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  <a:hlinkClick r:id="rId4"/>
              </a:rPr>
              <a:t>graph_with_graphviz.git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" sz="3000" dirty="0" smtClean="0"/>
              <a:t>Компиляция </a:t>
            </a:r>
            <a:r>
              <a:rPr lang="ru" sz="3000" dirty="0"/>
              <a:t>проекта</a:t>
            </a:r>
            <a:endParaRPr sz="3000" dirty="0"/>
          </a:p>
        </p:txBody>
      </p:sp>
      <p:pic>
        <p:nvPicPr>
          <p:cNvPr id="129" name="Google Shape;129;p23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77" y="344222"/>
            <a:ext cx="3210893" cy="435382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500550" y="1211750"/>
            <a:ext cx="4089575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dirty="0"/>
              <a:t>Предусмотрена отладочная и </a:t>
            </a:r>
            <a:r>
              <a:rPr lang="ru-RU" dirty="0" err="1"/>
              <a:t>релизная</a:t>
            </a:r>
            <a:r>
              <a:rPr lang="ru-RU" dirty="0"/>
              <a:t> версии. В отладочной версии дополнительно в консоль будет выводиться лог обхода </a:t>
            </a:r>
            <a:r>
              <a:rPr lang="ru-RU" dirty="0" err="1"/>
              <a:t>абстактного</a:t>
            </a:r>
            <a:r>
              <a:rPr lang="ru-RU" dirty="0"/>
              <a:t> синтаксического дерева (</a:t>
            </a:r>
            <a:r>
              <a:rPr lang="en-US" dirty="0"/>
              <a:t>AST</a:t>
            </a:r>
            <a:r>
              <a:rPr lang="ru-RU" dirty="0"/>
              <a:t>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Флаги компиляции: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indent="-342900">
              <a:buAutoNum type="arabicPeriod"/>
            </a:pPr>
            <a:r>
              <a:rPr lang="en-US" dirty="0" err="1" smtClean="0"/>
              <a:t>cmake</a:t>
            </a:r>
            <a:r>
              <a:rPr lang="en-US" dirty="0" smtClean="0"/>
              <a:t> </a:t>
            </a:r>
            <a:r>
              <a:rPr lang="en-US" dirty="0"/>
              <a:t>-DCMAKE_BUILD_TYPE=Debug </a:t>
            </a:r>
            <a:r>
              <a:rPr lang="en-US" dirty="0" smtClean="0"/>
              <a:t>..</a:t>
            </a:r>
            <a:endParaRPr lang="ru-RU" dirty="0" smtClean="0"/>
          </a:p>
          <a:p>
            <a:pPr marL="342900" indent="-342900">
              <a:buFont typeface="Arial"/>
              <a:buAutoNum type="arabicPeriod"/>
            </a:pPr>
            <a:r>
              <a:rPr lang="en-US" dirty="0" err="1"/>
              <a:t>cmake</a:t>
            </a:r>
            <a:r>
              <a:rPr lang="en-US" dirty="0"/>
              <a:t> -DCMAKE_BUILD_TYPE=Release </a:t>
            </a:r>
            <a:r>
              <a:rPr lang="en-US" dirty="0" smtClean="0"/>
              <a:t>..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33048264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1095</Words>
  <Application>Microsoft Office PowerPoint</Application>
  <PresentationFormat>Экран (16:9)</PresentationFormat>
  <Paragraphs>141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Roboto</vt:lpstr>
      <vt:lpstr>Arial</vt:lpstr>
      <vt:lpstr>Courier New</vt:lpstr>
      <vt:lpstr>Светлая тема</vt:lpstr>
      <vt:lpstr>Программист С  группа OTUS-C-2023-07</vt:lpstr>
      <vt:lpstr>Меня хорошо видно &amp;&amp; слышно?</vt:lpstr>
      <vt:lpstr>Защита проекта Тема: Построение графа вызовов функций для файла с исходным кодом на языке С   </vt:lpstr>
      <vt:lpstr>Презентация PowerPoint</vt:lpstr>
      <vt:lpstr>Презентация PowerPoint</vt:lpstr>
      <vt:lpstr>Этапы планирования проекта</vt:lpstr>
      <vt:lpstr>Инструменты, применяемые при создании проекта </vt:lpstr>
      <vt:lpstr>Описание структуры проекта</vt:lpstr>
      <vt:lpstr>Компиляция проекта</vt:lpstr>
      <vt:lpstr>Сборка и запуск проекта</vt:lpstr>
      <vt:lpstr>Построение графа</vt:lpstr>
      <vt:lpstr>Тестирование и отладка</vt:lpstr>
      <vt:lpstr>Описание основных конструкций исходного кода проекта</vt:lpstr>
      <vt:lpstr>Описание основных конструкций исходного кода проекта</vt:lpstr>
      <vt:lpstr>Описание основных конструкций исходного кода проекта</vt:lpstr>
      <vt:lpstr>Описание основных конструкций исходного кода проекта</vt:lpstr>
      <vt:lpstr>Описание основных команд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Программист С  группа OTUS-C-2023-07</dc:title>
  <cp:lastModifiedBy>Сергей Богов</cp:lastModifiedBy>
  <cp:revision>65</cp:revision>
  <dcterms:modified xsi:type="dcterms:W3CDTF">2024-01-28T20:58:49Z</dcterms:modified>
</cp:coreProperties>
</file>