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61497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2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9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10275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0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75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20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0DC5FF-7F5C-4DA5-AA3C-BB8CE9D7315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CAA158-D972-4847-9A6E-735FB74D5C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500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6A7F-AC15-4B89-98CF-4AAF40F7F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2363923"/>
            <a:ext cx="8637073" cy="1925746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UCF Data analytics and visualization bootcamp</a:t>
            </a: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Project 1 Group 3 - </a:t>
            </a:r>
            <a:r>
              <a:rPr lang="en-US" sz="3100" dirty="0" err="1">
                <a:solidFill>
                  <a:schemeClr val="accent5">
                    <a:lumMod val="75000"/>
                  </a:schemeClr>
                </a:solidFill>
              </a:rPr>
              <a:t>Jomesco</a:t>
            </a: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31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accent5">
                    <a:lumMod val="75000"/>
                  </a:schemeClr>
                </a:solidFill>
              </a:rPr>
              <a:t>Analysis of Total 2016 Florida Tax Returns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960AC-BFCA-4C9F-B72E-BCE2CBC4C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939167"/>
            <a:ext cx="8948915" cy="2363159"/>
          </a:xfrm>
        </p:spPr>
        <p:txBody>
          <a:bodyPr>
            <a:normAutofit/>
          </a:bodyPr>
          <a:lstStyle/>
          <a:p>
            <a:r>
              <a:rPr lang="en-US" sz="2800" dirty="0"/>
              <a:t>John Plakon</a:t>
            </a:r>
          </a:p>
          <a:p>
            <a:r>
              <a:rPr lang="en-US" sz="2800" dirty="0"/>
              <a:t>Melissa Roman</a:t>
            </a:r>
          </a:p>
          <a:p>
            <a:r>
              <a:rPr lang="en-US" sz="2800" dirty="0"/>
              <a:t>Scott Brown</a:t>
            </a:r>
          </a:p>
        </p:txBody>
      </p:sp>
    </p:spTree>
    <p:extLst>
      <p:ext uri="{BB962C8B-B14F-4D97-AF65-F5344CB8AC3E}">
        <p14:creationId xmlns:p14="http://schemas.microsoft.com/office/powerpoint/2010/main" val="406786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68454" y="558243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Income by Zip Code Heat Map</a:t>
            </a:r>
          </a:p>
        </p:txBody>
      </p:sp>
      <p:pic>
        <p:nvPicPr>
          <p:cNvPr id="9218" name="Picture 2" descr="Question 6 Retirement Returns by zip code heat map.png">
            <a:extLst>
              <a:ext uri="{FF2B5EF4-FFF2-40B4-BE49-F238E27FC236}">
                <a16:creationId xmlns:a16="http://schemas.microsoft.com/office/drawing/2014/main" id="{8EA11391-38E2-48EB-84D8-29A71CDA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350498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Question 7 Retirement Income by zip code heat map.png">
            <a:extLst>
              <a:ext uri="{FF2B5EF4-FFF2-40B4-BE49-F238E27FC236}">
                <a16:creationId xmlns:a16="http://schemas.microsoft.com/office/drawing/2014/main" id="{839C3A43-7F36-4C0F-B13B-C3495FC1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350498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9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82171" y="134148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Breakdown Top 6 Cities</a:t>
            </a:r>
          </a:p>
        </p:txBody>
      </p:sp>
      <p:sp>
        <p:nvSpPr>
          <p:cNvPr id="2" name="AutoShape 6" descr="Question 8 - All in one graph - Retirement breakdown Top 5 cities.png">
            <a:extLst>
              <a:ext uri="{FF2B5EF4-FFF2-40B4-BE49-F238E27FC236}">
                <a16:creationId xmlns:a16="http://schemas.microsoft.com/office/drawing/2014/main" id="{E2C34503-6C2D-4440-9C8C-AFC643CCD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2207D5-830F-4B97-BEBF-5A35D37B5A0C}"/>
              </a:ext>
            </a:extLst>
          </p:cNvPr>
          <p:cNvGrpSpPr/>
          <p:nvPr/>
        </p:nvGrpSpPr>
        <p:grpSpPr>
          <a:xfrm>
            <a:off x="1706658" y="608404"/>
            <a:ext cx="8778684" cy="6115448"/>
            <a:chOff x="2114599" y="1069144"/>
            <a:chExt cx="7550413" cy="5336391"/>
          </a:xfrm>
        </p:grpSpPr>
        <p:pic>
          <p:nvPicPr>
            <p:cNvPr id="12290" name="Picture 2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01535CCF-77E0-4325-822C-D31880B2D8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76" t="15988" r="60940" b="59376"/>
            <a:stretch/>
          </p:blipFill>
          <p:spPr bwMode="auto">
            <a:xfrm>
              <a:off x="2114599" y="1069145"/>
              <a:ext cx="2609794" cy="2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2" name="Picture 4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901BCA51-E682-4DBD-B72F-B9ECE6DDF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24" t="15590" r="36119" b="59217"/>
            <a:stretch/>
          </p:blipFill>
          <p:spPr bwMode="auto">
            <a:xfrm>
              <a:off x="4724393" y="1069145"/>
              <a:ext cx="2609794" cy="2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6" name="Picture 8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D8390837-F84F-4029-83F8-E6FF3AB210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42" t="15590" r="10478" b="59589"/>
            <a:stretch/>
          </p:blipFill>
          <p:spPr bwMode="auto">
            <a:xfrm>
              <a:off x="7216726" y="1069144"/>
              <a:ext cx="2338491" cy="2504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8" name="Picture 10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A0B0A5BB-C41B-4A38-ABBF-2E3080F016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8" t="56615" r="61945" b="18359"/>
            <a:stretch/>
          </p:blipFill>
          <p:spPr bwMode="auto">
            <a:xfrm>
              <a:off x="2114599" y="3573193"/>
              <a:ext cx="2881097" cy="283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0" name="Picture 12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4997DE36-936A-41EF-A27A-907183F8CB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65" t="57231" r="36325" b="17334"/>
            <a:stretch/>
          </p:blipFill>
          <p:spPr bwMode="auto">
            <a:xfrm>
              <a:off x="4661815" y="3573192"/>
              <a:ext cx="2718135" cy="283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2" name="Picture 14" descr="Question 8 - All in one graph - Retirement breakdown Top 5 cities.png">
              <a:extLst>
                <a:ext uri="{FF2B5EF4-FFF2-40B4-BE49-F238E27FC236}">
                  <a16:creationId xmlns:a16="http://schemas.microsoft.com/office/drawing/2014/main" id="{DA698CCF-A68A-4512-A7BA-12FCF5851E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42" t="56427" r="9453" b="17538"/>
            <a:stretch/>
          </p:blipFill>
          <p:spPr bwMode="auto">
            <a:xfrm>
              <a:off x="7055218" y="3530420"/>
              <a:ext cx="2609794" cy="280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017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Cities that paid $100 Million in Taxes.jpg">
            <a:extLst>
              <a:ext uri="{FF2B5EF4-FFF2-40B4-BE49-F238E27FC236}">
                <a16:creationId xmlns:a16="http://schemas.microsoft.com/office/drawing/2014/main" id="{7881D2AA-E897-4DB6-A544-FF4E80EF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18" y="930435"/>
            <a:ext cx="2819326" cy="53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Question 11 Taxes Paid Heat Map.png">
            <a:extLst>
              <a:ext uri="{FF2B5EF4-FFF2-40B4-BE49-F238E27FC236}">
                <a16:creationId xmlns:a16="http://schemas.microsoft.com/office/drawing/2014/main" id="{FA690BDE-99C6-4181-A1BE-70BDB2FE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44" y="1628009"/>
            <a:ext cx="8542454" cy="39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64422-9F59-4780-88F9-E8E9067FA8FC}"/>
              </a:ext>
            </a:extLst>
          </p:cNvPr>
          <p:cNvSpPr txBox="1"/>
          <p:nvPr/>
        </p:nvSpPr>
        <p:spPr>
          <a:xfrm>
            <a:off x="5333897" y="218554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Tax Paying Cities</a:t>
            </a:r>
          </a:p>
        </p:txBody>
      </p:sp>
    </p:spTree>
    <p:extLst>
      <p:ext uri="{BB962C8B-B14F-4D97-AF65-F5344CB8AC3E}">
        <p14:creationId xmlns:p14="http://schemas.microsoft.com/office/powerpoint/2010/main" val="142040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855596" y="136212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Tax Paying Cities</a:t>
            </a:r>
          </a:p>
        </p:txBody>
      </p:sp>
      <p:pic>
        <p:nvPicPr>
          <p:cNvPr id="14342" name="Picture 6" descr="Question 10 100+ Million Paid.png">
            <a:extLst>
              <a:ext uri="{FF2B5EF4-FFF2-40B4-BE49-F238E27FC236}">
                <a16:creationId xmlns:a16="http://schemas.microsoft.com/office/drawing/2014/main" id="{CD83B652-C0C2-4F4C-884E-8F350A8A3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12009" r="9885" b="10106"/>
          <a:stretch/>
        </p:blipFill>
        <p:spPr bwMode="auto">
          <a:xfrm>
            <a:off x="727848" y="764119"/>
            <a:ext cx="11464152" cy="549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06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969971" y="330185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Tax Bracket Breakdown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50205-08E4-4E76-BC69-8AA458635CA2}"/>
              </a:ext>
            </a:extLst>
          </p:cNvPr>
          <p:cNvSpPr txBox="1"/>
          <p:nvPr/>
        </p:nvSpPr>
        <p:spPr>
          <a:xfrm>
            <a:off x="4529184" y="4028249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Tax Bracket Breakdown Percentage</a:t>
            </a:r>
          </a:p>
        </p:txBody>
      </p:sp>
      <p:pic>
        <p:nvPicPr>
          <p:cNvPr id="15362" name="Picture 2" descr="Tax Bracket Breakdown.jpg">
            <a:extLst>
              <a:ext uri="{FF2B5EF4-FFF2-40B4-BE49-F238E27FC236}">
                <a16:creationId xmlns:a16="http://schemas.microsoft.com/office/drawing/2014/main" id="{BF7C4FF2-9141-468F-8DED-04D30347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55" y="743716"/>
            <a:ext cx="9784913" cy="26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Tax Bracket Breakdown Percentage.jpg">
            <a:extLst>
              <a:ext uri="{FF2B5EF4-FFF2-40B4-BE49-F238E27FC236}">
                <a16:creationId xmlns:a16="http://schemas.microsoft.com/office/drawing/2014/main" id="{3C5F9AB0-2DF6-46D2-AE9B-65572F36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55" y="4428359"/>
            <a:ext cx="9784912" cy="209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93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4192988" y="-13252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Who Is Paying the Taxes?</a:t>
            </a:r>
          </a:p>
        </p:txBody>
      </p:sp>
      <p:sp>
        <p:nvSpPr>
          <p:cNvPr id="2" name="AutoShape 6" descr="Question 8 - All in one graph - Retirement breakdown Top 5 cities.png">
            <a:extLst>
              <a:ext uri="{FF2B5EF4-FFF2-40B4-BE49-F238E27FC236}">
                <a16:creationId xmlns:a16="http://schemas.microsoft.com/office/drawing/2014/main" id="{E2C34503-6C2D-4440-9C8C-AFC643CCD8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6" name="Picture 2" descr="Question 12 All graphs together.png">
            <a:extLst>
              <a:ext uri="{FF2B5EF4-FFF2-40B4-BE49-F238E27FC236}">
                <a16:creationId xmlns:a16="http://schemas.microsoft.com/office/drawing/2014/main" id="{02CDA9B0-D608-4414-8334-0B0069F6D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t="10048" r="5362" b="13430"/>
          <a:stretch/>
        </p:blipFill>
        <p:spPr bwMode="auto">
          <a:xfrm>
            <a:off x="2445026" y="403600"/>
            <a:ext cx="7301948" cy="6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3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888973" y="1734882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Tax vs Non-Taxable Breakdown by Income Bracket</a:t>
            </a:r>
          </a:p>
        </p:txBody>
      </p:sp>
      <p:pic>
        <p:nvPicPr>
          <p:cNvPr id="17410" name="Picture 2" descr="Taxable vs Non-taxable breakdown.jpg">
            <a:extLst>
              <a:ext uri="{FF2B5EF4-FFF2-40B4-BE49-F238E27FC236}">
                <a16:creationId xmlns:a16="http://schemas.microsoft.com/office/drawing/2014/main" id="{ADAE0E68-772D-46EA-BB25-C6607D14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4" y="2310485"/>
            <a:ext cx="11208447" cy="22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4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530996" y="0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Taxable and Non-Taxable Income Per Bracket</a:t>
            </a:r>
          </a:p>
        </p:txBody>
      </p:sp>
      <p:pic>
        <p:nvPicPr>
          <p:cNvPr id="18434" name="Picture 2" descr="Questions 12 and 13 on one graph.png">
            <a:extLst>
              <a:ext uri="{FF2B5EF4-FFF2-40B4-BE49-F238E27FC236}">
                <a16:creationId xmlns:a16="http://schemas.microsoft.com/office/drawing/2014/main" id="{EF29F1FF-E044-484C-913F-8063239CE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11692" r="8808" b="50000"/>
          <a:stretch/>
        </p:blipFill>
        <p:spPr bwMode="auto">
          <a:xfrm>
            <a:off x="2692023" y="384561"/>
            <a:ext cx="7760271" cy="31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Questions 12 and 13 on one graph.png">
            <a:extLst>
              <a:ext uri="{FF2B5EF4-FFF2-40B4-BE49-F238E27FC236}">
                <a16:creationId xmlns:a16="http://schemas.microsoft.com/office/drawing/2014/main" id="{6445ED94-6FEE-49CE-9671-5EDA29AD6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53128" r="8808" b="8564"/>
          <a:stretch/>
        </p:blipFill>
        <p:spPr bwMode="auto">
          <a:xfrm>
            <a:off x="2692023" y="3872399"/>
            <a:ext cx="7760271" cy="31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595B3-FD04-4891-BCFA-3599CE53F9B0}"/>
              </a:ext>
            </a:extLst>
          </p:cNvPr>
          <p:cNvSpPr txBox="1"/>
          <p:nvPr/>
        </p:nvSpPr>
        <p:spPr>
          <a:xfrm>
            <a:off x="3219157" y="3487839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Percentage of Total Taxable Income Per Tax Bracket</a:t>
            </a:r>
          </a:p>
        </p:txBody>
      </p:sp>
    </p:spTree>
    <p:extLst>
      <p:ext uri="{BB962C8B-B14F-4D97-AF65-F5344CB8AC3E}">
        <p14:creationId xmlns:p14="http://schemas.microsoft.com/office/powerpoint/2010/main" val="246578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9155-F792-4546-8D3F-61DD357F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62C7-9CBB-47BC-98C5-3F90A758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895598" y="75787"/>
            <a:ext cx="81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Significant Variables for Stepwise Regression Models</a:t>
            </a:r>
          </a:p>
        </p:txBody>
      </p:sp>
      <p:pic>
        <p:nvPicPr>
          <p:cNvPr id="19458" name="Picture 2" descr="Total Income Significance.jpg">
            <a:extLst>
              <a:ext uri="{FF2B5EF4-FFF2-40B4-BE49-F238E27FC236}">
                <a16:creationId xmlns:a16="http://schemas.microsoft.com/office/drawing/2014/main" id="{DABF7E40-4B3A-4528-9F04-42EF7C2A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51" y="632790"/>
            <a:ext cx="3167552" cy="61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Taxable Income Significance.jpg">
            <a:extLst>
              <a:ext uri="{FF2B5EF4-FFF2-40B4-BE49-F238E27FC236}">
                <a16:creationId xmlns:a16="http://schemas.microsoft.com/office/drawing/2014/main" id="{4B0DF0CB-5C4F-4175-BF05-C953473F0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43" y="632791"/>
            <a:ext cx="3080692" cy="615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 descr="Total Taxes Paid Significance.jpg">
            <a:extLst>
              <a:ext uri="{FF2B5EF4-FFF2-40B4-BE49-F238E27FC236}">
                <a16:creationId xmlns:a16="http://schemas.microsoft.com/office/drawing/2014/main" id="{A02A48ED-C477-4044-93AA-4FDA40367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275" y="632791"/>
            <a:ext cx="2652713" cy="61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8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2610-6DFE-4B6D-BC91-0821E1D0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F9E-3CF0-4AC0-85BB-FED5B6A8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Income bracket breakdowns</a:t>
            </a:r>
          </a:p>
          <a:p>
            <a:r>
              <a:rPr lang="en-US" sz="3600" dirty="0"/>
              <a:t>Retirement data</a:t>
            </a:r>
          </a:p>
          <a:p>
            <a:r>
              <a:rPr lang="en-US" sz="3600" dirty="0"/>
              <a:t>General tax information</a:t>
            </a:r>
          </a:p>
          <a:p>
            <a:r>
              <a:rPr lang="en-US" sz="3600" dirty="0"/>
              <a:t>Statistical analysis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39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59AB-FC03-4A8E-9191-13803508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1426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631E-CDDA-4816-9803-37623A7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54376"/>
            <a:ext cx="9601200" cy="5492198"/>
          </a:xfrm>
        </p:spPr>
        <p:txBody>
          <a:bodyPr/>
          <a:lstStyle/>
          <a:p>
            <a:r>
              <a:rPr lang="en-US" dirty="0"/>
              <a:t>The top income bracket is the most taxed, but they bring in the most taxable income.</a:t>
            </a:r>
          </a:p>
          <a:p>
            <a:r>
              <a:rPr lang="en-US" dirty="0"/>
              <a:t>The top income bracket takes in the least amount of non-taxable income.</a:t>
            </a:r>
          </a:p>
          <a:p>
            <a:r>
              <a:rPr lang="en-US" dirty="0"/>
              <a:t>The bottom income bracket takes in the most non-taxable income. </a:t>
            </a:r>
          </a:p>
          <a:p>
            <a:r>
              <a:rPr lang="en-US" dirty="0"/>
              <a:t>The percentage of taxable income vs taxes paid is surprisingly low</a:t>
            </a:r>
          </a:p>
          <a:p>
            <a:r>
              <a:rPr lang="en-US" dirty="0"/>
              <a:t>Central and Northern Florida retirees rely more on social security than their southern counterparts.</a:t>
            </a:r>
          </a:p>
          <a:p>
            <a:r>
              <a:rPr lang="en-US" dirty="0"/>
              <a:t>Being the most populated city, Miami affects a lot of the data.</a:t>
            </a:r>
          </a:p>
          <a:p>
            <a:pPr lvl="1"/>
            <a:r>
              <a:rPr lang="en-US" dirty="0"/>
              <a:t>Highest income city.</a:t>
            </a:r>
          </a:p>
          <a:p>
            <a:pPr lvl="1"/>
            <a:r>
              <a:rPr lang="en-US" dirty="0"/>
              <a:t>Highest tax paying city.</a:t>
            </a:r>
          </a:p>
          <a:p>
            <a:pPr lvl="1"/>
            <a:r>
              <a:rPr lang="en-US" dirty="0"/>
              <a:t>Surprisingly, it has the most retirees.</a:t>
            </a:r>
          </a:p>
          <a:p>
            <a:r>
              <a:rPr lang="en-US" dirty="0"/>
              <a:t>The top 5 cities, for number of returns, for the 3 income brackets (lower, middle, and upper) are the same. </a:t>
            </a:r>
          </a:p>
          <a:p>
            <a:pPr lvl="1"/>
            <a:r>
              <a:rPr lang="en-US" dirty="0"/>
              <a:t>Miami, Orlando, Tampa, Jacksonville, and Fort Lauderdale.</a:t>
            </a:r>
          </a:p>
        </p:txBody>
      </p:sp>
    </p:spTree>
    <p:extLst>
      <p:ext uri="{BB962C8B-B14F-4D97-AF65-F5344CB8AC3E}">
        <p14:creationId xmlns:p14="http://schemas.microsoft.com/office/powerpoint/2010/main" val="149462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ire table indexed by City-Income bracket.jpg">
            <a:extLst>
              <a:ext uri="{FF2B5EF4-FFF2-40B4-BE49-F238E27FC236}">
                <a16:creationId xmlns:a16="http://schemas.microsoft.com/office/drawing/2014/main" id="{7B19682F-1D3C-44D5-82FF-7D9E1AB5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595814"/>
            <a:ext cx="10586542" cy="511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82171" y="134148"/>
            <a:ext cx="613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Data Indexed by City and Income Bracket</a:t>
            </a:r>
          </a:p>
        </p:txBody>
      </p:sp>
    </p:spTree>
    <p:extLst>
      <p:ext uri="{BB962C8B-B14F-4D97-AF65-F5344CB8AC3E}">
        <p14:creationId xmlns:p14="http://schemas.microsoft.com/office/powerpoint/2010/main" val="212860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Top 5 Lower Income Brackets for Number of Returns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4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5 Middle Income Brackets for Number of Returns</a:t>
            </a: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op 5 Middle Brackets.jpg">
            <a:extLst>
              <a:ext uri="{FF2B5EF4-FFF2-40B4-BE49-F238E27FC236}">
                <a16:creationId xmlns:a16="http://schemas.microsoft.com/office/drawing/2014/main" id="{08787697-D75D-44C5-8D75-A28454C3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estion 2 Middle Income Heat Map.png">
            <a:extLst>
              <a:ext uri="{FF2B5EF4-FFF2-40B4-BE49-F238E27FC236}">
                <a16:creationId xmlns:a16="http://schemas.microsoft.com/office/drawing/2014/main" id="{21E97F06-B622-48E5-AC27-3094B452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04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2478156" y="134148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Top 5 Upper Income Brackets for Number of Returns</a:t>
            </a:r>
          </a:p>
        </p:txBody>
      </p:sp>
      <p:pic>
        <p:nvPicPr>
          <p:cNvPr id="2052" name="Picture 4" descr="Top 5 Lower Income Brackets.jpg">
            <a:extLst>
              <a:ext uri="{FF2B5EF4-FFF2-40B4-BE49-F238E27FC236}">
                <a16:creationId xmlns:a16="http://schemas.microsoft.com/office/drawing/2014/main" id="{2C88854C-CC19-40F3-86D3-3E01025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estion 1 Lower Income Heat Map.png">
            <a:extLst>
              <a:ext uri="{FF2B5EF4-FFF2-40B4-BE49-F238E27FC236}">
                <a16:creationId xmlns:a16="http://schemas.microsoft.com/office/drawing/2014/main" id="{D644CF03-6C83-474B-9112-1DE67B31E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op 5 Middle Brackets.jpg">
            <a:extLst>
              <a:ext uri="{FF2B5EF4-FFF2-40B4-BE49-F238E27FC236}">
                <a16:creationId xmlns:a16="http://schemas.microsoft.com/office/drawing/2014/main" id="{08787697-D75D-44C5-8D75-A28454C3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609600"/>
            <a:ext cx="10586542" cy="265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Question 2 Middle Income Heat Map.png">
            <a:extLst>
              <a:ext uri="{FF2B5EF4-FFF2-40B4-BE49-F238E27FC236}">
                <a16:creationId xmlns:a16="http://schemas.microsoft.com/office/drawing/2014/main" id="{21E97F06-B622-48E5-AC27-3094B452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2"/>
            <a:ext cx="9194540" cy="35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op 5 Upper Brackets.jpg">
            <a:extLst>
              <a:ext uri="{FF2B5EF4-FFF2-40B4-BE49-F238E27FC236}">
                <a16:creationId xmlns:a16="http://schemas.microsoft.com/office/drawing/2014/main" id="{9A20E0F6-FC4B-46AB-B92C-0BC629AAA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8" y="592838"/>
            <a:ext cx="10586542" cy="267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Question 3 Upper Income Heat Map.png">
            <a:extLst>
              <a:ext uri="{FF2B5EF4-FFF2-40B4-BE49-F238E27FC236}">
                <a16:creationId xmlns:a16="http://schemas.microsoft.com/office/drawing/2014/main" id="{3D8423B4-D3D2-48D0-974A-7EBD4ABC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049" y="3277493"/>
            <a:ext cx="9194540" cy="358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07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1789449" y="249359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Cities With 50,000+ Retirement Returns</a:t>
            </a:r>
          </a:p>
        </p:txBody>
      </p:sp>
      <p:pic>
        <p:nvPicPr>
          <p:cNvPr id="6146" name="Picture 2" descr="50,000+ Retirement Returns.jpg">
            <a:extLst>
              <a:ext uri="{FF2B5EF4-FFF2-40B4-BE49-F238E27FC236}">
                <a16:creationId xmlns:a16="http://schemas.microsoft.com/office/drawing/2014/main" id="{972CDCEF-2910-40B9-B226-AF3259F5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11" y="855125"/>
            <a:ext cx="2867567" cy="575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100+ Million Retirement Income.jpg">
            <a:extLst>
              <a:ext uri="{FF2B5EF4-FFF2-40B4-BE49-F238E27FC236}">
                <a16:creationId xmlns:a16="http://schemas.microsoft.com/office/drawing/2014/main" id="{6E6C74FA-AD75-42A1-BDD8-9C986C24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717" y="855125"/>
            <a:ext cx="2816687" cy="575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550205-08E4-4E76-BC69-8AA458635CA2}"/>
              </a:ext>
            </a:extLst>
          </p:cNvPr>
          <p:cNvSpPr txBox="1"/>
          <p:nvPr/>
        </p:nvSpPr>
        <p:spPr>
          <a:xfrm>
            <a:off x="7591864" y="249359"/>
            <a:ext cx="837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Cities WIth1 Billion+ Retirement Income</a:t>
            </a:r>
          </a:p>
        </p:txBody>
      </p:sp>
    </p:spTree>
    <p:extLst>
      <p:ext uri="{BB962C8B-B14F-4D97-AF65-F5344CB8AC3E}">
        <p14:creationId xmlns:p14="http://schemas.microsoft.com/office/powerpoint/2010/main" val="91276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Question 4 and 5 on one graph - Retirement income and returns.png">
            <a:extLst>
              <a:ext uri="{FF2B5EF4-FFF2-40B4-BE49-F238E27FC236}">
                <a16:creationId xmlns:a16="http://schemas.microsoft.com/office/drawing/2014/main" id="{BE6281F0-04A8-4451-BFD2-41E2EA5FD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9470" r="7712" b="9055"/>
          <a:stretch/>
        </p:blipFill>
        <p:spPr bwMode="auto">
          <a:xfrm>
            <a:off x="737321" y="106017"/>
            <a:ext cx="11454680" cy="6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45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8093B-2712-4292-AF30-F5C1B57239B2}"/>
              </a:ext>
            </a:extLst>
          </p:cNvPr>
          <p:cNvSpPr txBox="1"/>
          <p:nvPr/>
        </p:nvSpPr>
        <p:spPr>
          <a:xfrm>
            <a:off x="3768454" y="558243"/>
            <a:ext cx="837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Retirement Returns by Zip Code Heat Map</a:t>
            </a:r>
          </a:p>
        </p:txBody>
      </p:sp>
      <p:pic>
        <p:nvPicPr>
          <p:cNvPr id="9218" name="Picture 2" descr="Question 6 Retirement Returns by zip code heat map.png">
            <a:extLst>
              <a:ext uri="{FF2B5EF4-FFF2-40B4-BE49-F238E27FC236}">
                <a16:creationId xmlns:a16="http://schemas.microsoft.com/office/drawing/2014/main" id="{8EA11391-38E2-48EB-84D8-29A71CDA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50" y="1350498"/>
            <a:ext cx="11271437" cy="448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1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119</TotalTime>
  <Words>275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Franklin Gothic Book</vt:lpstr>
      <vt:lpstr>Crop</vt:lpstr>
      <vt:lpstr>UCF Data analytics and visualization bootcamp  Project 1 Group 3 - Jomesco  Analysis of Total 2016 Florida Tax Returns 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UCF Data analytics bootcamp</dc:title>
  <dc:creator>gabby fisher</dc:creator>
  <cp:lastModifiedBy>gabby fisher</cp:lastModifiedBy>
  <cp:revision>16</cp:revision>
  <dcterms:created xsi:type="dcterms:W3CDTF">2019-07-16T22:24:57Z</dcterms:created>
  <dcterms:modified xsi:type="dcterms:W3CDTF">2019-07-17T00:25:24Z</dcterms:modified>
</cp:coreProperties>
</file>