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149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027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0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6A7F-AC15-4B89-98CF-4AAF40F7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63923"/>
            <a:ext cx="8637073" cy="192574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UCF Data analytics and visualization bootcamp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Project 1 Group 3 - </a:t>
            </a:r>
            <a:r>
              <a:rPr lang="en-US" sz="3100" dirty="0" err="1">
                <a:solidFill>
                  <a:schemeClr val="accent5">
                    <a:lumMod val="75000"/>
                  </a:schemeClr>
                </a:solidFill>
              </a:rPr>
              <a:t>Jomesco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Analysis of Total 2016 Florida Tax Returns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0AC-BFCA-4C9F-B72E-BCE2CBC4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939167"/>
            <a:ext cx="8948915" cy="2363159"/>
          </a:xfrm>
        </p:spPr>
        <p:txBody>
          <a:bodyPr>
            <a:normAutofit/>
          </a:bodyPr>
          <a:lstStyle/>
          <a:p>
            <a:r>
              <a:rPr lang="en-US" sz="2800" dirty="0"/>
              <a:t>John Plakon</a:t>
            </a:r>
          </a:p>
          <a:p>
            <a:r>
              <a:rPr lang="en-US" sz="2800" dirty="0"/>
              <a:t>Melissa Roman</a:t>
            </a:r>
          </a:p>
          <a:p>
            <a:r>
              <a:rPr lang="en-US" sz="2800" dirty="0"/>
              <a:t>Scott Brown</a:t>
            </a:r>
          </a:p>
        </p:txBody>
      </p:sp>
    </p:spTree>
    <p:extLst>
      <p:ext uri="{BB962C8B-B14F-4D97-AF65-F5344CB8AC3E}">
        <p14:creationId xmlns:p14="http://schemas.microsoft.com/office/powerpoint/2010/main" val="40678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Income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Question 7 Retirement Income by zip code heat map.png">
            <a:extLst>
              <a:ext uri="{FF2B5EF4-FFF2-40B4-BE49-F238E27FC236}">
                <a16:creationId xmlns:a16="http://schemas.microsoft.com/office/drawing/2014/main" id="{839C3A43-7F36-4C0F-B13B-C3495FC1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Breakdown Top 6 Cities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207D5-830F-4B97-BEBF-5A35D37B5A0C}"/>
              </a:ext>
            </a:extLst>
          </p:cNvPr>
          <p:cNvGrpSpPr/>
          <p:nvPr/>
        </p:nvGrpSpPr>
        <p:grpSpPr>
          <a:xfrm>
            <a:off x="1706658" y="608404"/>
            <a:ext cx="9544437" cy="6115448"/>
            <a:chOff x="2114599" y="1069144"/>
            <a:chExt cx="8209026" cy="5336391"/>
          </a:xfrm>
        </p:grpSpPr>
        <p:pic>
          <p:nvPicPr>
            <p:cNvPr id="12290" name="Picture 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01535CCF-77E0-4325-822C-D31880B2D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76" t="15988" r="60940" b="59376"/>
            <a:stretch/>
          </p:blipFill>
          <p:spPr bwMode="auto">
            <a:xfrm>
              <a:off x="2114599" y="1069145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901BCA51-E682-4DBD-B72F-B9ECE6DDF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4" t="15590" r="36119" b="59217"/>
            <a:stretch/>
          </p:blipFill>
          <p:spPr bwMode="auto">
            <a:xfrm>
              <a:off x="4724393" y="1069145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8390837-F84F-4029-83F8-E6FF3AB2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15590" r="10478" b="59589"/>
            <a:stretch/>
          </p:blipFill>
          <p:spPr bwMode="auto">
            <a:xfrm>
              <a:off x="7216726" y="1069144"/>
              <a:ext cx="2338491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A0B0A5BB-C41B-4A38-ABBF-2E3080F01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8" t="56615" r="61945" b="18359"/>
            <a:stretch/>
          </p:blipFill>
          <p:spPr bwMode="auto">
            <a:xfrm>
              <a:off x="2114599" y="3573193"/>
              <a:ext cx="2881097" cy="283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4997DE36-936A-41EF-A27A-907183F8CB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5" t="57231" r="36325" b="17334"/>
            <a:stretch/>
          </p:blipFill>
          <p:spPr bwMode="auto">
            <a:xfrm>
              <a:off x="4995696" y="3573192"/>
              <a:ext cx="2718135" cy="283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A698CCF-A68A-4512-A7BA-12FCF5851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56427" r="9453" b="17538"/>
            <a:stretch/>
          </p:blipFill>
          <p:spPr bwMode="auto">
            <a:xfrm>
              <a:off x="7713831" y="3573191"/>
              <a:ext cx="2609794" cy="280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1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Cities that paid $100 Million in Taxes.jpg">
            <a:extLst>
              <a:ext uri="{FF2B5EF4-FFF2-40B4-BE49-F238E27FC236}">
                <a16:creationId xmlns:a16="http://schemas.microsoft.com/office/drawing/2014/main" id="{7881D2AA-E897-4DB6-A544-FF4E80EF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8" y="930435"/>
            <a:ext cx="2819326" cy="53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Question 11 Taxes Paid Heat Map.png">
            <a:extLst>
              <a:ext uri="{FF2B5EF4-FFF2-40B4-BE49-F238E27FC236}">
                <a16:creationId xmlns:a16="http://schemas.microsoft.com/office/drawing/2014/main" id="{FA690BDE-99C6-4181-A1BE-70BDB2FE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44" y="1628009"/>
            <a:ext cx="8542454" cy="39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64422-9F59-4780-88F9-E8E9067FA8FC}"/>
              </a:ext>
            </a:extLst>
          </p:cNvPr>
          <p:cNvSpPr txBox="1"/>
          <p:nvPr/>
        </p:nvSpPr>
        <p:spPr>
          <a:xfrm>
            <a:off x="5333897" y="218554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</p:spTree>
    <p:extLst>
      <p:ext uri="{BB962C8B-B14F-4D97-AF65-F5344CB8AC3E}">
        <p14:creationId xmlns:p14="http://schemas.microsoft.com/office/powerpoint/2010/main" val="142040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855596" y="136212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  <p:pic>
        <p:nvPicPr>
          <p:cNvPr id="14342" name="Picture 6" descr="Question 10 100+ Million Paid.png">
            <a:extLst>
              <a:ext uri="{FF2B5EF4-FFF2-40B4-BE49-F238E27FC236}">
                <a16:creationId xmlns:a16="http://schemas.microsoft.com/office/drawing/2014/main" id="{CD83B652-C0C2-4F4C-884E-8F350A8A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12009" r="9885" b="10106"/>
          <a:stretch/>
        </p:blipFill>
        <p:spPr bwMode="auto">
          <a:xfrm>
            <a:off x="727848" y="764119"/>
            <a:ext cx="11464152" cy="54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969971" y="330185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4529184" y="402824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 Percentage</a:t>
            </a:r>
          </a:p>
        </p:txBody>
      </p:sp>
      <p:pic>
        <p:nvPicPr>
          <p:cNvPr id="15362" name="Picture 2" descr="Tax Bracket Breakdown.jpg">
            <a:extLst>
              <a:ext uri="{FF2B5EF4-FFF2-40B4-BE49-F238E27FC236}">
                <a16:creationId xmlns:a16="http://schemas.microsoft.com/office/drawing/2014/main" id="{BF7C4FF2-9141-468F-8DED-04D30347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743716"/>
            <a:ext cx="9784913" cy="2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ax Bracket Breakdown Percentage.jpg">
            <a:extLst>
              <a:ext uri="{FF2B5EF4-FFF2-40B4-BE49-F238E27FC236}">
                <a16:creationId xmlns:a16="http://schemas.microsoft.com/office/drawing/2014/main" id="{3C5F9AB0-2DF6-46D2-AE9B-65572F36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4428359"/>
            <a:ext cx="9784912" cy="20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192988" y="-13252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Who Is Paying the Taxes?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Question 12 All graphs together.png">
            <a:extLst>
              <a:ext uri="{FF2B5EF4-FFF2-40B4-BE49-F238E27FC236}">
                <a16:creationId xmlns:a16="http://schemas.microsoft.com/office/drawing/2014/main" id="{02CDA9B0-D608-4414-8334-0B0069F6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10048" r="5362" b="13430"/>
          <a:stretch/>
        </p:blipFill>
        <p:spPr bwMode="auto">
          <a:xfrm>
            <a:off x="2445026" y="403600"/>
            <a:ext cx="7301948" cy="6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88973" y="1734882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 vs Non-Taxable Breakdown by Income Bracket</a:t>
            </a:r>
          </a:p>
        </p:txBody>
      </p:sp>
      <p:pic>
        <p:nvPicPr>
          <p:cNvPr id="17410" name="Picture 2" descr="Taxable vs Non-taxable breakdown.jpg">
            <a:extLst>
              <a:ext uri="{FF2B5EF4-FFF2-40B4-BE49-F238E27FC236}">
                <a16:creationId xmlns:a16="http://schemas.microsoft.com/office/drawing/2014/main" id="{ADAE0E68-772D-46EA-BB25-C6607D1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4" y="2310485"/>
            <a:ext cx="11208447" cy="22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530996" y="0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Taxable and Non-Taxable Income Per Bracket</a:t>
            </a:r>
          </a:p>
        </p:txBody>
      </p:sp>
      <p:pic>
        <p:nvPicPr>
          <p:cNvPr id="18434" name="Picture 2" descr="Questions 12 and 13 on one graph.png">
            <a:extLst>
              <a:ext uri="{FF2B5EF4-FFF2-40B4-BE49-F238E27FC236}">
                <a16:creationId xmlns:a16="http://schemas.microsoft.com/office/drawing/2014/main" id="{EF29F1FF-E044-484C-913F-8063239CE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11692" r="8808" b="50000"/>
          <a:stretch/>
        </p:blipFill>
        <p:spPr bwMode="auto">
          <a:xfrm>
            <a:off x="2692023" y="384561"/>
            <a:ext cx="7760271" cy="3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Questions 12 and 13 on one graph.png">
            <a:extLst>
              <a:ext uri="{FF2B5EF4-FFF2-40B4-BE49-F238E27FC236}">
                <a16:creationId xmlns:a16="http://schemas.microsoft.com/office/drawing/2014/main" id="{6445ED94-6FEE-49CE-9671-5EDA29AD6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53128" r="8808" b="8564"/>
          <a:stretch/>
        </p:blipFill>
        <p:spPr bwMode="auto">
          <a:xfrm>
            <a:off x="2692023" y="3872399"/>
            <a:ext cx="7760271" cy="31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595B3-FD04-4891-BCFA-3599CE53F9B0}"/>
              </a:ext>
            </a:extLst>
          </p:cNvPr>
          <p:cNvSpPr txBox="1"/>
          <p:nvPr/>
        </p:nvSpPr>
        <p:spPr>
          <a:xfrm>
            <a:off x="3219157" y="3487839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Percentage of Total Taxable Income Per Tax Bracket</a:t>
            </a:r>
          </a:p>
        </p:txBody>
      </p:sp>
    </p:spTree>
    <p:extLst>
      <p:ext uri="{BB962C8B-B14F-4D97-AF65-F5344CB8AC3E}">
        <p14:creationId xmlns:p14="http://schemas.microsoft.com/office/powerpoint/2010/main" val="24657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155-F792-4546-8D3F-61DD357F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62C7-9CBB-47BC-98C5-3F90A75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95598" y="75787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Significant Variables for Stepwise Regression Models</a:t>
            </a:r>
          </a:p>
        </p:txBody>
      </p:sp>
      <p:pic>
        <p:nvPicPr>
          <p:cNvPr id="19458" name="Picture 2" descr="Total Income Significance.jpg">
            <a:extLst>
              <a:ext uri="{FF2B5EF4-FFF2-40B4-BE49-F238E27FC236}">
                <a16:creationId xmlns:a16="http://schemas.microsoft.com/office/drawing/2014/main" id="{DABF7E40-4B3A-4528-9F04-42EF7C2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51" y="632790"/>
            <a:ext cx="3167552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Taxable Income Significance.jpg">
            <a:extLst>
              <a:ext uri="{FF2B5EF4-FFF2-40B4-BE49-F238E27FC236}">
                <a16:creationId xmlns:a16="http://schemas.microsoft.com/office/drawing/2014/main" id="{4B0DF0CB-5C4F-4175-BF05-C953473F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43" y="632791"/>
            <a:ext cx="3080692" cy="61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Total Taxes Paid Significance.jpg">
            <a:extLst>
              <a:ext uri="{FF2B5EF4-FFF2-40B4-BE49-F238E27FC236}">
                <a16:creationId xmlns:a16="http://schemas.microsoft.com/office/drawing/2014/main" id="{A02A48ED-C477-4044-93AA-4FDA4036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75" y="632791"/>
            <a:ext cx="2652713" cy="61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610-6DFE-4B6D-BC91-0821E1D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F9E-3CF0-4AC0-85BB-FED5B6A8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Income bracket breakdowns</a:t>
            </a:r>
          </a:p>
          <a:p>
            <a:r>
              <a:rPr lang="en-US" sz="3600" dirty="0"/>
              <a:t>Retirement data</a:t>
            </a:r>
          </a:p>
          <a:p>
            <a:r>
              <a:rPr lang="en-US" sz="3600" dirty="0"/>
              <a:t>General tax information</a:t>
            </a:r>
          </a:p>
          <a:p>
            <a:r>
              <a:rPr lang="en-US" sz="3600" dirty="0"/>
              <a:t>Statistical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9AB-FC03-4A8E-9191-13803508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426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631E-CDDA-4816-9803-37623A7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4376"/>
            <a:ext cx="9601200" cy="5492198"/>
          </a:xfrm>
        </p:spPr>
        <p:txBody>
          <a:bodyPr/>
          <a:lstStyle/>
          <a:p>
            <a:r>
              <a:rPr lang="en-US" dirty="0"/>
              <a:t>The top income bracket is the most taxed, but they bring in the most taxable income.</a:t>
            </a:r>
          </a:p>
          <a:p>
            <a:r>
              <a:rPr lang="en-US" dirty="0"/>
              <a:t>The top income bracket takes in the least amount of non-taxable income.</a:t>
            </a:r>
          </a:p>
          <a:p>
            <a:r>
              <a:rPr lang="en-US" dirty="0"/>
              <a:t>The bottom income bracket takes in the most non-taxable income. </a:t>
            </a:r>
          </a:p>
          <a:p>
            <a:r>
              <a:rPr lang="en-US" dirty="0"/>
              <a:t>The percentage of taxable income vs taxes paid is surprisingly low</a:t>
            </a:r>
          </a:p>
          <a:p>
            <a:r>
              <a:rPr lang="en-US" dirty="0"/>
              <a:t>Central and Northern Florida retirees rely more on social security than their southern counterparts.</a:t>
            </a:r>
          </a:p>
          <a:p>
            <a:r>
              <a:rPr lang="en-US" dirty="0"/>
              <a:t>Being the most populated city, Miami affects a lot of the data.</a:t>
            </a:r>
          </a:p>
          <a:p>
            <a:pPr lvl="1"/>
            <a:r>
              <a:rPr lang="en-US" dirty="0"/>
              <a:t>Highest income city.</a:t>
            </a:r>
          </a:p>
          <a:p>
            <a:pPr lvl="1"/>
            <a:r>
              <a:rPr lang="en-US" dirty="0"/>
              <a:t>Highest tax paying city.</a:t>
            </a:r>
          </a:p>
          <a:p>
            <a:pPr lvl="1"/>
            <a:r>
              <a:rPr lang="en-US" dirty="0"/>
              <a:t>Surprisingly, it has the most retirees.</a:t>
            </a:r>
          </a:p>
          <a:p>
            <a:r>
              <a:rPr lang="en-US" dirty="0"/>
              <a:t>The top 5 cities, for number of returns, for the 3 income brackets (lower, middle, and upper) are the same. </a:t>
            </a:r>
          </a:p>
          <a:p>
            <a:pPr lvl="1"/>
            <a:r>
              <a:rPr lang="en-US" dirty="0"/>
              <a:t>Miami, Orlando, Tampa, Jacksonville, and Fort Lauderdale.</a:t>
            </a:r>
          </a:p>
        </p:txBody>
      </p:sp>
    </p:spTree>
    <p:extLst>
      <p:ext uri="{BB962C8B-B14F-4D97-AF65-F5344CB8AC3E}">
        <p14:creationId xmlns:p14="http://schemas.microsoft.com/office/powerpoint/2010/main" val="14946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ire table indexed by City-Income bracket.jpg">
            <a:extLst>
              <a:ext uri="{FF2B5EF4-FFF2-40B4-BE49-F238E27FC236}">
                <a16:creationId xmlns:a16="http://schemas.microsoft.com/office/drawing/2014/main" id="{7B19682F-1D3C-44D5-82FF-7D9E1AB5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5814"/>
            <a:ext cx="10586542" cy="5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Data Indexed by City and Income Bracket</a:t>
            </a:r>
          </a:p>
        </p:txBody>
      </p:sp>
    </p:spTree>
    <p:extLst>
      <p:ext uri="{BB962C8B-B14F-4D97-AF65-F5344CB8AC3E}">
        <p14:creationId xmlns:p14="http://schemas.microsoft.com/office/powerpoint/2010/main" val="21286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Top 5 Lower Income Brackets for Number of Returns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Middle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Upper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p 5 Upper Brackets.jpg">
            <a:extLst>
              <a:ext uri="{FF2B5EF4-FFF2-40B4-BE49-F238E27FC236}">
                <a16:creationId xmlns:a16="http://schemas.microsoft.com/office/drawing/2014/main" id="{9A20E0F6-FC4B-46AB-B92C-0BC629AA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2838"/>
            <a:ext cx="10586542" cy="26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estion 3 Upper Income Heat Map.png">
            <a:extLst>
              <a:ext uri="{FF2B5EF4-FFF2-40B4-BE49-F238E27FC236}">
                <a16:creationId xmlns:a16="http://schemas.microsoft.com/office/drawing/2014/main" id="{3D8423B4-D3D2-48D0-974A-7EBD4ABC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3"/>
            <a:ext cx="9194540" cy="35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1789449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 50,000+ Retirement Returns</a:t>
            </a:r>
          </a:p>
        </p:txBody>
      </p:sp>
      <p:pic>
        <p:nvPicPr>
          <p:cNvPr id="6146" name="Picture 2" descr="50,000+ Retirement Returns.jpg">
            <a:extLst>
              <a:ext uri="{FF2B5EF4-FFF2-40B4-BE49-F238E27FC236}">
                <a16:creationId xmlns:a16="http://schemas.microsoft.com/office/drawing/2014/main" id="{972CDCEF-2910-40B9-B226-AF3259F5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11" y="855125"/>
            <a:ext cx="286756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0+ Million Retirement Income.jpg">
            <a:extLst>
              <a:ext uri="{FF2B5EF4-FFF2-40B4-BE49-F238E27FC236}">
                <a16:creationId xmlns:a16="http://schemas.microsoft.com/office/drawing/2014/main" id="{6E6C74FA-AD75-42A1-BDD8-9C986C24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17" y="855125"/>
            <a:ext cx="281668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7591864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WIth1 Billion+ Retirement Income</a:t>
            </a:r>
          </a:p>
        </p:txBody>
      </p:sp>
    </p:spTree>
    <p:extLst>
      <p:ext uri="{BB962C8B-B14F-4D97-AF65-F5344CB8AC3E}">
        <p14:creationId xmlns:p14="http://schemas.microsoft.com/office/powerpoint/2010/main" val="9127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Question 4 and 5 on one graph - Retirement income and returns.png">
            <a:extLst>
              <a:ext uri="{FF2B5EF4-FFF2-40B4-BE49-F238E27FC236}">
                <a16:creationId xmlns:a16="http://schemas.microsoft.com/office/drawing/2014/main" id="{BE6281F0-04A8-4451-BFD2-41E2EA5FD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9470" r="7712" b="9055"/>
          <a:stretch/>
        </p:blipFill>
        <p:spPr bwMode="auto">
          <a:xfrm>
            <a:off x="737321" y="106017"/>
            <a:ext cx="11454680" cy="6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Returns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115</TotalTime>
  <Words>275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UCF Data analytics and visualization bootcamp  Project 1 Group 3 - Jomesco  Analysis of Total 2016 Florida Tax Returns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Data analytics bootcamp</dc:title>
  <dc:creator>gabby fisher</dc:creator>
  <cp:lastModifiedBy>gabby fisher</cp:lastModifiedBy>
  <cp:revision>15</cp:revision>
  <dcterms:created xsi:type="dcterms:W3CDTF">2019-07-16T22:24:57Z</dcterms:created>
  <dcterms:modified xsi:type="dcterms:W3CDTF">2019-07-17T00:21:37Z</dcterms:modified>
</cp:coreProperties>
</file>