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1" r:id="rId5"/>
    <p:sldId id="259" r:id="rId6"/>
    <p:sldId id="260" r:id="rId7"/>
    <p:sldId id="262" r:id="rId8"/>
    <p:sldId id="263" r:id="rId9"/>
    <p:sldId id="266" r:id="rId10"/>
    <p:sldId id="268" r:id="rId11"/>
    <p:sldId id="267" r:id="rId1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FFFF99"/>
    <a:srgbClr val="FFFF00"/>
    <a:srgbClr val="FF9900"/>
    <a:srgbClr val="422C16"/>
    <a:srgbClr val="0C788E"/>
    <a:srgbClr val="025198"/>
    <a:srgbClr val="000099"/>
    <a:srgbClr val="1C1C1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575" autoAdjust="0"/>
    <p:restoredTop sz="94718" autoAdjust="0"/>
  </p:normalViewPr>
  <p:slideViewPr>
    <p:cSldViewPr>
      <p:cViewPr varScale="1">
        <p:scale>
          <a:sx n="110" d="100"/>
          <a:sy n="110" d="100"/>
        </p:scale>
        <p:origin x="1266" y="108"/>
      </p:cViewPr>
      <p:guideLst>
        <p:guide orient="horz" pos="2160"/>
        <p:guide pos="2880"/>
      </p:guideLst>
    </p:cSldViewPr>
  </p:slideViewPr>
  <p:outlineViewPr>
    <p:cViewPr>
      <p:scale>
        <a:sx n="33" d="100"/>
        <a:sy n="33" d="100"/>
      </p:scale>
      <p:origin x="0" y="258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94A8AC-A212-4D85-94EE-C9EC19DD9A8C}" type="datetimeFigureOut">
              <a:rPr lang="en-US" smtClean="0"/>
              <a:pPr/>
              <a:t>11/21/2013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79824A-17CF-487C-9FE5-A666AED1140A}" type="slidenum">
              <a:rPr lang="en-US" smtClean="0"/>
              <a:pPr/>
              <a:t>‹#›</a:t>
            </a:fld>
            <a:endParaRPr lang="en-US"/>
          </a:p>
        </p:txBody>
      </p:sp>
    </p:spTree>
    <p:extLst>
      <p:ext uri="{BB962C8B-B14F-4D97-AF65-F5344CB8AC3E}">
        <p14:creationId xmlns:p14="http://schemas.microsoft.com/office/powerpoint/2010/main" val="39577295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93DEF-7485-4AFA-9F72-AA04381EA675}" type="datetimeFigureOut">
              <a:rPr lang="en-US" smtClean="0"/>
              <a:pPr/>
              <a:t>11/21/2013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4843A-E309-448B-859E-DFDDCE02B354}" type="slidenum">
              <a:rPr lang="en-US" smtClean="0"/>
              <a:pPr/>
              <a:t>‹#›</a:t>
            </a:fld>
            <a:endParaRPr lang="en-US"/>
          </a:p>
        </p:txBody>
      </p:sp>
    </p:spTree>
    <p:extLst>
      <p:ext uri="{BB962C8B-B14F-4D97-AF65-F5344CB8AC3E}">
        <p14:creationId xmlns:p14="http://schemas.microsoft.com/office/powerpoint/2010/main" val="137999373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8858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Oliver</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14388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Scott (summary), Oliver (conclusion)</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02131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Scott</a:t>
            </a:r>
            <a:endParaRPr lang="en-US" dirty="0"/>
          </a:p>
        </p:txBody>
      </p:sp>
      <p:sp>
        <p:nvSpPr>
          <p:cNvPr id="5" name="Footer Placeholder 4"/>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3836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Oliver</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45220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Scott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27256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Oliver</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419261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Oliver</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74879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Scott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011757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Scott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386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Scott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33775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047E90E-AEB6-4A56-80E9-68FFE165FDF1}"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00C1757-E5E4-4C88-A348-C0F6F72A92C9}"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3872EFE-00DA-427F-A246-8259D34C1FE8}"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F29F38DF-37FA-49FE-B95D-8C39A9FCC01A}"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878C1521-89BF-49F0-8212-3E9EA9AA02EE}"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4D98037F-28B8-4EFA-8D94-6C4DE15C091F}"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22A5AD8B-DF1F-4568-8252-193DA26AA01F}"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AF547717-3101-4E06-9A05-0865C086173A}"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91B58C22-02BB-4BA4-BB5F-250C4FAB25BD}"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F3C5B96-6CF7-4BCC-9041-BF7E0C3884EE}"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9E7238B-EFC5-450C-9254-8714045104EF}"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BCAFE5F-64AE-4631-A454-8CC150BF436D}"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924944"/>
            <a:ext cx="9144000" cy="1409130"/>
          </a:xfrm>
          <a:noFill/>
          <a:ln/>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l"/>
            <a:r>
              <a:rPr lang="es-UY" sz="3600" dirty="0" smtClean="0">
                <a:solidFill>
                  <a:schemeClr val="accent3"/>
                </a:solidFill>
                <a:effectLst>
                  <a:outerShdw blurRad="38100" dist="38100" dir="2700000" algn="tl">
                    <a:srgbClr val="000000">
                      <a:alpha val="43137"/>
                    </a:srgbClr>
                  </a:outerShdw>
                </a:effectLst>
                <a:latin typeface="Calibri" pitchFamily="34" charset="0"/>
              </a:rPr>
              <a:t>STA 4164 Project: </a:t>
            </a:r>
            <a:r>
              <a:rPr lang="es-UY" dirty="0" smtClean="0">
                <a:solidFill>
                  <a:schemeClr val="accent3"/>
                </a:solidFill>
                <a:effectLst>
                  <a:outerShdw blurRad="38100" dist="38100" dir="2700000" algn="tl">
                    <a:srgbClr val="000000">
                      <a:alpha val="43137"/>
                    </a:srgbClr>
                  </a:outerShdw>
                </a:effectLst>
                <a:latin typeface="Calibri" pitchFamily="34" charset="0"/>
              </a:rPr>
              <a:t/>
            </a:r>
            <a:br>
              <a:rPr lang="es-UY" dirty="0" smtClean="0">
                <a:solidFill>
                  <a:schemeClr val="accent3"/>
                </a:solidFill>
                <a:effectLst>
                  <a:outerShdw blurRad="38100" dist="38100" dir="2700000" algn="tl">
                    <a:srgbClr val="000000">
                      <a:alpha val="43137"/>
                    </a:srgbClr>
                  </a:outerShdw>
                </a:effectLst>
                <a:latin typeface="Calibri" pitchFamily="34" charset="0"/>
              </a:rPr>
            </a:br>
            <a:r>
              <a:rPr lang="es-UY" dirty="0" smtClean="0">
                <a:solidFill>
                  <a:schemeClr val="accent3"/>
                </a:solidFill>
                <a:effectLst>
                  <a:outerShdw blurRad="38100" dist="38100" dir="2700000" algn="tl">
                    <a:srgbClr val="000000">
                      <a:alpha val="43137"/>
                    </a:srgbClr>
                  </a:outerShdw>
                </a:effectLst>
                <a:latin typeface="Calibri" pitchFamily="34" charset="0"/>
              </a:rPr>
              <a:t>   </a:t>
            </a:r>
            <a:r>
              <a:rPr lang="es-UY" sz="5400" dirty="0" err="1" smtClean="0">
                <a:solidFill>
                  <a:schemeClr val="accent3"/>
                </a:solidFill>
                <a:latin typeface="Calibri" pitchFamily="34" charset="0"/>
              </a:rPr>
              <a:t>Predicting</a:t>
            </a:r>
            <a:r>
              <a:rPr lang="es-UY" sz="5400" dirty="0" smtClean="0">
                <a:solidFill>
                  <a:schemeClr val="accent3"/>
                </a:solidFill>
                <a:effectLst>
                  <a:outerShdw blurRad="38100" dist="38100" dir="2700000" algn="tl">
                    <a:srgbClr val="000000">
                      <a:alpha val="43137"/>
                    </a:srgbClr>
                  </a:outerShdw>
                </a:effectLst>
                <a:latin typeface="Calibri" pitchFamily="34" charset="0"/>
              </a:rPr>
              <a:t> </a:t>
            </a:r>
            <a:r>
              <a:rPr lang="es-UY" sz="5400" dirty="0" err="1" smtClean="0">
                <a:solidFill>
                  <a:schemeClr val="accent3"/>
                </a:solidFill>
                <a:effectLst>
                  <a:outerShdw blurRad="38100" dist="38100" dir="2700000" algn="tl">
                    <a:srgbClr val="000000">
                      <a:alpha val="43137"/>
                    </a:srgbClr>
                  </a:outerShdw>
                </a:effectLst>
                <a:latin typeface="Calibri" pitchFamily="34" charset="0"/>
              </a:rPr>
              <a:t>Household</a:t>
            </a:r>
            <a:r>
              <a:rPr lang="es-UY" sz="5400" dirty="0" smtClean="0">
                <a:solidFill>
                  <a:schemeClr val="accent3"/>
                </a:solidFill>
                <a:effectLst>
                  <a:outerShdw blurRad="38100" dist="38100" dir="2700000" algn="tl">
                    <a:srgbClr val="000000">
                      <a:alpha val="43137"/>
                    </a:srgbClr>
                  </a:outerShdw>
                </a:effectLst>
                <a:latin typeface="Calibri" pitchFamily="34" charset="0"/>
              </a:rPr>
              <a:t> </a:t>
            </a:r>
            <a:r>
              <a:rPr lang="es-UY" sz="5400" dirty="0" err="1" smtClean="0">
                <a:solidFill>
                  <a:schemeClr val="accent3"/>
                </a:solidFill>
                <a:effectLst>
                  <a:outerShdw blurRad="38100" dist="38100" dir="2700000" algn="tl">
                    <a:srgbClr val="000000">
                      <a:alpha val="43137"/>
                    </a:srgbClr>
                  </a:outerShdw>
                </a:effectLst>
                <a:latin typeface="Calibri" pitchFamily="34" charset="0"/>
              </a:rPr>
              <a:t>Income</a:t>
            </a:r>
            <a:endParaRPr lang="es-ES" dirty="0">
              <a:solidFill>
                <a:schemeClr val="accent3"/>
              </a:solidFill>
              <a:effectLst>
                <a:outerShdw blurRad="38100" dist="38100" dir="2700000" algn="tl">
                  <a:srgbClr val="000000">
                    <a:alpha val="43137"/>
                  </a:srgbClr>
                </a:outerShdw>
              </a:effectLst>
              <a:latin typeface="Calibri" pitchFamily="34" charset="0"/>
            </a:endParaRPr>
          </a:p>
        </p:txBody>
      </p:sp>
      <p:sp>
        <p:nvSpPr>
          <p:cNvPr id="2170" name="Rectangle 122"/>
          <p:cNvSpPr>
            <a:spLocks noChangeArrowheads="1"/>
          </p:cNvSpPr>
          <p:nvPr/>
        </p:nvSpPr>
        <p:spPr bwMode="auto">
          <a:xfrm>
            <a:off x="395536" y="5949280"/>
            <a:ext cx="3960812" cy="503238"/>
          </a:xfrm>
          <a:prstGeom prst="rect">
            <a:avLst/>
          </a:prstGeom>
          <a:noFill/>
          <a:ln w="9525">
            <a:noFill/>
            <a:miter lim="800000"/>
            <a:headEnd/>
            <a:tailEnd/>
          </a:ln>
          <a:effectLst/>
        </p:spPr>
        <p:txBody>
          <a:bodyPr anchor="ctr"/>
          <a:lstStyle/>
          <a:p>
            <a:r>
              <a:rPr lang="es-UY" b="1" dirty="0" smtClean="0">
                <a:solidFill>
                  <a:schemeClr val="bg1"/>
                </a:solidFill>
                <a:latin typeface="Calibri" pitchFamily="34" charset="0"/>
              </a:rPr>
              <a:t>Scott Brown &amp; M. Oliver Bowman</a:t>
            </a:r>
            <a:endParaRPr lang="es-ES" b="1"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Outlier Analysis</a:t>
            </a:r>
            <a:endParaRPr lang="en-US" dirty="0">
              <a:solidFill>
                <a:schemeClr val="bg1"/>
              </a:solidFill>
            </a:endParaRPr>
          </a:p>
        </p:txBody>
      </p:sp>
      <p:sp>
        <p:nvSpPr>
          <p:cNvPr id="106499" name="Rectangle 3"/>
          <p:cNvSpPr>
            <a:spLocks noGrp="1" noChangeArrowheads="1"/>
          </p:cNvSpPr>
          <p:nvPr>
            <p:ph type="body" idx="1"/>
          </p:nvPr>
        </p:nvSpPr>
        <p:spPr>
          <a:xfrm>
            <a:off x="323528" y="1412776"/>
            <a:ext cx="3754760" cy="4680520"/>
          </a:xfrm>
        </p:spPr>
        <p:txBody>
          <a:bodyPr/>
          <a:lstStyle/>
          <a:p>
            <a:r>
              <a:rPr lang="en-US" sz="2400" b="1" dirty="0" smtClean="0">
                <a:solidFill>
                  <a:schemeClr val="bg1"/>
                </a:solidFill>
                <a:latin typeface="Calibri" pitchFamily="34" charset="0"/>
              </a:rPr>
              <a:t>By </a:t>
            </a:r>
            <a:r>
              <a:rPr lang="en-US" sz="2400" b="1" dirty="0" err="1" smtClean="0">
                <a:solidFill>
                  <a:schemeClr val="bg1"/>
                </a:solidFill>
                <a:latin typeface="Calibri" pitchFamily="34" charset="0"/>
              </a:rPr>
              <a:t>Rstudent</a:t>
            </a:r>
            <a:r>
              <a:rPr lang="en-US" sz="2400" b="1" dirty="0" smtClean="0">
                <a:solidFill>
                  <a:schemeClr val="bg1"/>
                </a:solidFill>
                <a:latin typeface="Calibri" pitchFamily="34" charset="0"/>
              </a:rPr>
              <a:t>:</a:t>
            </a:r>
          </a:p>
          <a:p>
            <a:pPr lvl="1"/>
            <a:r>
              <a:rPr lang="en-US" sz="2000" b="1" dirty="0" smtClean="0">
                <a:solidFill>
                  <a:schemeClr val="bg1"/>
                </a:solidFill>
                <a:latin typeface="Calibri" pitchFamily="34" charset="0"/>
              </a:rPr>
              <a:t>Flag </a:t>
            </a:r>
            <a:r>
              <a:rPr lang="en-US" sz="2000" dirty="0" smtClean="0">
                <a:solidFill>
                  <a:schemeClr val="bg1"/>
                </a:solidFill>
                <a:latin typeface="Calibri" pitchFamily="34" charset="0"/>
              </a:rPr>
              <a:t>if |</a:t>
            </a:r>
            <a:r>
              <a:rPr lang="en-US" sz="2000" i="1" dirty="0" err="1" smtClean="0">
                <a:solidFill>
                  <a:schemeClr val="bg1"/>
                </a:solidFill>
                <a:latin typeface="Calibri" pitchFamily="34" charset="0"/>
              </a:rPr>
              <a:t>z</a:t>
            </a:r>
            <a:r>
              <a:rPr lang="en-US" sz="2000" i="1" baseline="-25000" dirty="0" err="1" smtClean="0">
                <a:solidFill>
                  <a:schemeClr val="bg1"/>
                </a:solidFill>
                <a:latin typeface="Calibri" pitchFamily="34" charset="0"/>
              </a:rPr>
              <a:t>i</a:t>
            </a:r>
            <a:r>
              <a:rPr lang="en-US" sz="2000" dirty="0" smtClean="0">
                <a:solidFill>
                  <a:schemeClr val="bg1"/>
                </a:solidFill>
                <a:latin typeface="Calibri" pitchFamily="34" charset="0"/>
              </a:rPr>
              <a:t>*|&gt; 1.964</a:t>
            </a:r>
          </a:p>
          <a:p>
            <a:pPr lvl="1"/>
            <a:r>
              <a:rPr lang="en-US" sz="2000" dirty="0" smtClean="0">
                <a:solidFill>
                  <a:schemeClr val="bg1"/>
                </a:solidFill>
                <a:latin typeface="Calibri" pitchFamily="34" charset="0"/>
              </a:rPr>
              <a:t>34 flagged, all near upper or lower limits of income</a:t>
            </a:r>
          </a:p>
          <a:p>
            <a:pPr lvl="1"/>
            <a:endParaRPr lang="en-US" sz="2000" b="1" dirty="0" smtClean="0">
              <a:solidFill>
                <a:schemeClr val="bg1"/>
              </a:solidFill>
              <a:latin typeface="Calibri" pitchFamily="34" charset="0"/>
            </a:endParaRPr>
          </a:p>
          <a:p>
            <a:pPr lvl="1"/>
            <a:endParaRPr lang="en-US" sz="2000" b="1" dirty="0" smtClean="0">
              <a:solidFill>
                <a:schemeClr val="bg1"/>
              </a:solidFill>
              <a:latin typeface="Calibri" pitchFamily="34" charset="0"/>
            </a:endParaRPr>
          </a:p>
          <a:p>
            <a:r>
              <a:rPr lang="en-US" sz="2400" b="1" dirty="0" smtClean="0">
                <a:solidFill>
                  <a:schemeClr val="bg1"/>
                </a:solidFill>
                <a:latin typeface="Calibri" pitchFamily="34" charset="0"/>
              </a:rPr>
              <a:t>By leverage:</a:t>
            </a:r>
          </a:p>
          <a:p>
            <a:pPr lvl="1"/>
            <a:r>
              <a:rPr lang="en-US" sz="2000" dirty="0" smtClean="0">
                <a:solidFill>
                  <a:schemeClr val="bg1"/>
                </a:solidFill>
                <a:latin typeface="Calibri" pitchFamily="34" charset="0"/>
              </a:rPr>
              <a:t>Flag if</a:t>
            </a:r>
            <a:r>
              <a:rPr lang="en-US" sz="2000" i="1" dirty="0" smtClean="0">
                <a:solidFill>
                  <a:schemeClr val="bg1"/>
                </a:solidFill>
                <a:latin typeface="Calibri" pitchFamily="34" charset="0"/>
              </a:rPr>
              <a:t> h </a:t>
            </a:r>
            <a:r>
              <a:rPr lang="en-US" sz="2000" dirty="0" smtClean="0">
                <a:solidFill>
                  <a:schemeClr val="bg1"/>
                </a:solidFill>
                <a:latin typeface="Calibri" pitchFamily="34" charset="0"/>
              </a:rPr>
              <a:t>&gt; 0.0417</a:t>
            </a:r>
          </a:p>
          <a:p>
            <a:pPr lvl="1"/>
            <a:r>
              <a:rPr lang="en-US" sz="2000" dirty="0" smtClean="0">
                <a:solidFill>
                  <a:schemeClr val="bg1"/>
                </a:solidFill>
                <a:latin typeface="Calibri" pitchFamily="34" charset="0"/>
              </a:rPr>
              <a:t>17 flagged, all but 3 near upper or lower limits of income</a:t>
            </a:r>
          </a:p>
          <a:p>
            <a:pPr lvl="1">
              <a:buNone/>
            </a:pPr>
            <a:endParaRPr lang="en-US" sz="2000" dirty="0" smtClean="0">
              <a:solidFill>
                <a:schemeClr val="bg1"/>
              </a:solidFill>
              <a:latin typeface="Calibri" pitchFamily="34" charset="0"/>
            </a:endParaRPr>
          </a:p>
          <a:p>
            <a:pPr lvl="1">
              <a:buNone/>
            </a:pPr>
            <a:endParaRPr lang="en-US" sz="2000" dirty="0" smtClean="0">
              <a:solidFill>
                <a:schemeClr val="bg1"/>
              </a:solidFill>
              <a:latin typeface="Calibri" pitchFamily="34" charset="0"/>
            </a:endParaRPr>
          </a:p>
        </p:txBody>
      </p:sp>
      <p:sp>
        <p:nvSpPr>
          <p:cNvPr id="9" name="Rectangle 3"/>
          <p:cNvSpPr txBox="1">
            <a:spLocks noChangeArrowheads="1"/>
          </p:cNvSpPr>
          <p:nvPr/>
        </p:nvSpPr>
        <p:spPr bwMode="auto">
          <a:xfrm>
            <a:off x="4417640" y="1412776"/>
            <a:ext cx="3754760" cy="4680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none" strike="noStrike" kern="0" cap="none" spc="0" normalizeH="0" baseline="0" noProof="0" dirty="0" smtClean="0">
                <a:ln>
                  <a:noFill/>
                </a:ln>
                <a:solidFill>
                  <a:schemeClr val="bg1"/>
                </a:solidFill>
                <a:effectLst/>
                <a:uLnTx/>
                <a:uFillTx/>
                <a:latin typeface="Calibri" pitchFamily="34" charset="0"/>
                <a:ea typeface="+mn-ea"/>
                <a:cs typeface="+mn-cs"/>
              </a:rPr>
              <a:t>By Cook’s 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0" cap="none" spc="0" normalizeH="0" baseline="0" noProof="0" dirty="0" smtClean="0">
                <a:ln>
                  <a:noFill/>
                </a:ln>
                <a:solidFill>
                  <a:schemeClr val="bg1"/>
                </a:solidFill>
                <a:effectLst/>
                <a:uLnTx/>
                <a:uFillTx/>
                <a:latin typeface="Calibri" pitchFamily="34" charset="0"/>
                <a:cs typeface="+mn-cs"/>
              </a:rPr>
              <a:t>Flag </a:t>
            </a: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if </a:t>
            </a:r>
            <a:r>
              <a:rPr lang="en-US" sz="2000" i="1" kern="0" dirty="0" smtClean="0">
                <a:solidFill>
                  <a:schemeClr val="bg1"/>
                </a:solidFill>
                <a:latin typeface="Calibri" pitchFamily="34" charset="0"/>
                <a:cs typeface="+mn-cs"/>
              </a:rPr>
              <a:t>D</a:t>
            </a:r>
            <a:r>
              <a:rPr kumimoji="0" lang="en-US" sz="2000" b="0" i="1" u="none" strike="noStrike" kern="0" cap="none" spc="0" normalizeH="0" baseline="-25000" noProof="0" dirty="0" err="1" smtClean="0">
                <a:ln>
                  <a:noFill/>
                </a:ln>
                <a:solidFill>
                  <a:schemeClr val="bg1"/>
                </a:solidFill>
                <a:effectLst/>
                <a:uLnTx/>
                <a:uFillTx/>
                <a:latin typeface="Calibri" pitchFamily="34" charset="0"/>
                <a:cs typeface="+mn-cs"/>
              </a:rPr>
              <a:t>i</a:t>
            </a:r>
            <a:r>
              <a:rPr lang="en-US" sz="2000" kern="0" dirty="0" smtClean="0">
                <a:solidFill>
                  <a:schemeClr val="bg1"/>
                </a:solidFill>
                <a:latin typeface="Calibri" pitchFamily="34" charset="0"/>
                <a:cs typeface="+mn-cs"/>
              </a:rPr>
              <a:t> </a:t>
            </a: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&gt; 0.007</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kern="0" dirty="0" smtClean="0">
                <a:solidFill>
                  <a:schemeClr val="bg1"/>
                </a:solidFill>
                <a:latin typeface="Calibri" pitchFamily="34" charset="0"/>
                <a:cs typeface="+mn-cs"/>
              </a:rPr>
              <a:t>29 flagged, most near lower or upper limits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i="0" u="none" strike="noStrike" kern="0" cap="none" spc="0" normalizeH="0" baseline="0" noProof="0" dirty="0" smtClean="0">
              <a:ln>
                <a:noFill/>
              </a:ln>
              <a:solidFill>
                <a:schemeClr val="bg1"/>
              </a:solidFill>
              <a:effectLst/>
              <a:uLnTx/>
              <a:uFillTx/>
              <a:latin typeface="Calibri" pitchFamily="34" charset="0"/>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i="0" u="none" strike="noStrike" kern="0" cap="none" spc="0" normalizeH="0" baseline="0" noProof="0" dirty="0" smtClean="0">
              <a:ln>
                <a:noFill/>
              </a:ln>
              <a:solidFill>
                <a:schemeClr val="bg1"/>
              </a:solidFill>
              <a:effectLst/>
              <a:uLnTx/>
              <a:uFillTx/>
              <a:latin typeface="Calibri" pitchFamily="34" charset="0"/>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none" strike="noStrike" kern="0" cap="none" spc="0" normalizeH="0" baseline="0" noProof="0" dirty="0" smtClean="0">
                <a:ln>
                  <a:noFill/>
                </a:ln>
                <a:solidFill>
                  <a:schemeClr val="bg1"/>
                </a:solidFill>
                <a:effectLst/>
                <a:uLnTx/>
                <a:uFillTx/>
                <a:latin typeface="Calibri" pitchFamily="34" charset="0"/>
                <a:ea typeface="+mn-ea"/>
                <a:cs typeface="+mn-cs"/>
              </a:rPr>
              <a:t>By Dffits: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Flag if</a:t>
            </a:r>
            <a:r>
              <a:rPr kumimoji="0" lang="en-US" sz="2000" b="0" i="1" u="none" strike="noStrike" kern="0" cap="none" spc="0" normalizeH="0" baseline="0" noProof="0" dirty="0" smtClean="0">
                <a:ln>
                  <a:noFill/>
                </a:ln>
                <a:solidFill>
                  <a:schemeClr val="bg1"/>
                </a:solidFill>
                <a:effectLst/>
                <a:uLnTx/>
                <a:uFillTx/>
                <a:latin typeface="Calibri" pitchFamily="34" charset="0"/>
                <a:cs typeface="+mn-cs"/>
              </a:rPr>
              <a:t> </a:t>
            </a: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&gt; 0.2766</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43 flagged, most near lower</a:t>
            </a:r>
            <a:r>
              <a:rPr kumimoji="0" lang="en-US" sz="2000" b="0" i="0" u="none" strike="noStrike" kern="0" cap="none" spc="0" normalizeH="0" noProof="0" dirty="0" smtClean="0">
                <a:ln>
                  <a:noFill/>
                </a:ln>
                <a:solidFill>
                  <a:schemeClr val="bg1"/>
                </a:solidFill>
                <a:effectLst/>
                <a:uLnTx/>
                <a:uFillTx/>
                <a:latin typeface="Calibri" pitchFamily="34" charset="0"/>
                <a:cs typeface="+mn-cs"/>
              </a:rPr>
              <a:t> or upper limits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kern="0" baseline="0" dirty="0" smtClean="0">
                <a:solidFill>
                  <a:schemeClr val="bg1"/>
                </a:solidFill>
                <a:latin typeface="Calibri" pitchFamily="34" charset="0"/>
                <a:cs typeface="+mn-cs"/>
              </a:rPr>
              <a:t>Dfbetas</a:t>
            </a:r>
            <a:r>
              <a:rPr lang="en-US" sz="2000" kern="0" dirty="0" smtClean="0">
                <a:solidFill>
                  <a:schemeClr val="bg1"/>
                </a:solidFill>
                <a:latin typeface="Calibri" pitchFamily="34" charset="0"/>
                <a:cs typeface="+mn-cs"/>
              </a:rPr>
              <a:t> are fairly random, no noticeable trend</a:t>
            </a:r>
            <a:endParaRPr kumimoji="0" lang="en-US" sz="2000" b="0" i="0" u="none" strike="noStrike" kern="0" cap="none" spc="0" normalizeH="0" baseline="0" noProof="0" dirty="0" smtClean="0">
              <a:ln>
                <a:noFill/>
              </a:ln>
              <a:solidFill>
                <a:schemeClr val="bg1"/>
              </a:solidFill>
              <a:effectLst/>
              <a:uLnTx/>
              <a:uFillTx/>
              <a:latin typeface="Calibri" pitchFamily="34" charset="0"/>
              <a:cs typeface="+mn-cs"/>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bg1"/>
              </a:solidFill>
              <a:effectLst/>
              <a:uLnTx/>
              <a:uFillTx/>
              <a:latin typeface="Calibri" pitchFamily="34" charset="0"/>
              <a:cs typeface="+mn-cs"/>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bg1"/>
              </a:solidFill>
              <a:effectLst/>
              <a:uLnTx/>
              <a:uFillTx/>
              <a:latin typeface="Calibri" pitchFamily="34" charset="0"/>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Model Conclusion</a:t>
            </a:r>
            <a:endParaRPr lang="en-US" dirty="0">
              <a:solidFill>
                <a:schemeClr val="bg1"/>
              </a:solidFill>
            </a:endParaRPr>
          </a:p>
        </p:txBody>
      </p:sp>
      <p:sp>
        <p:nvSpPr>
          <p:cNvPr id="106499" name="Rectangle 3"/>
          <p:cNvSpPr>
            <a:spLocks noGrp="1" noChangeArrowheads="1"/>
          </p:cNvSpPr>
          <p:nvPr>
            <p:ph type="body" idx="1"/>
          </p:nvPr>
        </p:nvSpPr>
        <p:spPr>
          <a:xfrm>
            <a:off x="457200" y="1412776"/>
            <a:ext cx="3754760" cy="4680520"/>
          </a:xfrm>
        </p:spPr>
        <p:txBody>
          <a:bodyPr/>
          <a:lstStyle/>
          <a:p>
            <a:pPr lvl="1">
              <a:buNone/>
            </a:pPr>
            <a:endParaRPr lang="en-US" sz="2000" dirty="0" smtClean="0">
              <a:solidFill>
                <a:schemeClr val="bg1"/>
              </a:solidFill>
              <a:latin typeface="Calibri" pitchFamily="34" charset="0"/>
            </a:endParaRPr>
          </a:p>
          <a:p>
            <a:pPr lvl="1">
              <a:buNone/>
            </a:pPr>
            <a:endParaRPr lang="en-US" sz="2000" dirty="0" smtClean="0">
              <a:solidFill>
                <a:schemeClr val="bg1"/>
              </a:solidFill>
              <a:latin typeface="Calibri" pitchFamily="34" charset="0"/>
            </a:endParaRPr>
          </a:p>
        </p:txBody>
      </p:sp>
      <p:sp>
        <p:nvSpPr>
          <p:cNvPr id="10" name="Rectangle 3"/>
          <p:cNvSpPr txBox="1">
            <a:spLocks noChangeArrowheads="1"/>
          </p:cNvSpPr>
          <p:nvPr/>
        </p:nvSpPr>
        <p:spPr bwMode="auto">
          <a:xfrm>
            <a:off x="323528" y="1412776"/>
            <a:ext cx="8496944" cy="4680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2400" b="1" kern="0" dirty="0" smtClean="0">
                <a:solidFill>
                  <a:schemeClr val="bg1"/>
                </a:solidFill>
                <a:latin typeface="Calibri" pitchFamily="34" charset="0"/>
                <a:cs typeface="+mn-cs"/>
              </a:rPr>
              <a:t>Summary of Model 3 (Log-Transform) analysis:</a:t>
            </a:r>
          </a:p>
          <a:p>
            <a:pPr marL="800100" lvl="1" indent="-342900">
              <a:spcBef>
                <a:spcPct val="20000"/>
              </a:spcBef>
              <a:buFontTx/>
              <a:buChar char="•"/>
            </a:pP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2</a:t>
            </a:r>
            <a:r>
              <a:rPr kumimoji="0" lang="en-US" sz="2000" b="0" i="0" u="none" strike="noStrike" kern="0" cap="none" spc="0" normalizeH="0" noProof="0" dirty="0" smtClean="0">
                <a:ln>
                  <a:noFill/>
                </a:ln>
                <a:solidFill>
                  <a:schemeClr val="bg1"/>
                </a:solidFill>
                <a:effectLst/>
                <a:uLnTx/>
                <a:uFillTx/>
                <a:latin typeface="Calibri" pitchFamily="34" charset="0"/>
                <a:cs typeface="+mn-cs"/>
              </a:rPr>
              <a:t> of </a:t>
            </a: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4 assumptions may be violated</a:t>
            </a:r>
          </a:p>
          <a:p>
            <a:pPr marL="800100" lvl="1" indent="-342900">
              <a:spcBef>
                <a:spcPct val="20000"/>
              </a:spcBef>
              <a:buFontTx/>
              <a:buChar char="•"/>
            </a:pPr>
            <a:r>
              <a:rPr kumimoji="0" lang="en-US" sz="2000" b="0" i="0" u="none" strike="noStrike" kern="0" cap="none" spc="0" normalizeH="0" baseline="0" noProof="0" dirty="0" smtClean="0">
                <a:ln>
                  <a:noFill/>
                </a:ln>
                <a:solidFill>
                  <a:schemeClr val="bg1"/>
                </a:solidFill>
                <a:effectLst/>
                <a:uLnTx/>
                <a:uFillTx/>
                <a:latin typeface="Calibri" pitchFamily="34" charset="0"/>
                <a:cs typeface="+mn-cs"/>
              </a:rPr>
              <a:t>Weak fit near upper</a:t>
            </a:r>
            <a:r>
              <a:rPr kumimoji="0" lang="en-US" sz="2000" b="0" i="0" u="none" strike="noStrike" kern="0" cap="none" spc="0" normalizeH="0" noProof="0" dirty="0" smtClean="0">
                <a:ln>
                  <a:noFill/>
                </a:ln>
                <a:solidFill>
                  <a:schemeClr val="bg1"/>
                </a:solidFill>
                <a:effectLst/>
                <a:uLnTx/>
                <a:uFillTx/>
                <a:latin typeface="Calibri" pitchFamily="34" charset="0"/>
                <a:cs typeface="+mn-cs"/>
              </a:rPr>
              <a:t> and lower limits of Income due to number of potential outliers and large-influence observations</a:t>
            </a:r>
          </a:p>
          <a:p>
            <a:pPr marL="800100" lvl="1" indent="-342900">
              <a:spcBef>
                <a:spcPct val="20000"/>
              </a:spcBef>
              <a:buFontTx/>
              <a:buChar char="•"/>
            </a:pPr>
            <a:r>
              <a:rPr lang="en-US" sz="2000" kern="0" noProof="0" dirty="0" smtClean="0">
                <a:solidFill>
                  <a:schemeClr val="bg1"/>
                </a:solidFill>
                <a:latin typeface="Calibri" pitchFamily="34" charset="0"/>
                <a:cs typeface="+mn-cs"/>
              </a:rPr>
              <a:t>R</a:t>
            </a:r>
            <a:r>
              <a:rPr lang="en-US" sz="2000" kern="0" baseline="30000" noProof="0" dirty="0" smtClean="0">
                <a:solidFill>
                  <a:schemeClr val="bg1"/>
                </a:solidFill>
                <a:latin typeface="Calibri" pitchFamily="34" charset="0"/>
                <a:cs typeface="+mn-cs"/>
              </a:rPr>
              <a:t>2  </a:t>
            </a:r>
            <a:r>
              <a:rPr lang="en-US" sz="2000" kern="0" dirty="0" smtClean="0">
                <a:solidFill>
                  <a:schemeClr val="bg1"/>
                </a:solidFill>
                <a:latin typeface="Calibri" pitchFamily="34" charset="0"/>
                <a:cs typeface="+mn-cs"/>
              </a:rPr>
              <a:t>= 0.37 (but still passes F-test and individual t-tests)</a:t>
            </a:r>
          </a:p>
          <a:p>
            <a:pPr marL="800100" lvl="1" indent="-342900">
              <a:spcBef>
                <a:spcPct val="20000"/>
              </a:spcBef>
            </a:pPr>
            <a:endParaRPr lang="en-US" sz="2000" kern="0" dirty="0" smtClean="0">
              <a:solidFill>
                <a:schemeClr val="bg1"/>
              </a:solidFill>
              <a:latin typeface="Calibri" pitchFamily="34" charset="0"/>
              <a:cs typeface="+mn-cs"/>
            </a:endParaRPr>
          </a:p>
          <a:p>
            <a:pPr marL="800100" lvl="1" indent="-342900">
              <a:spcBef>
                <a:spcPct val="20000"/>
              </a:spcBef>
            </a:pPr>
            <a:endParaRPr lang="en-US" sz="2000" kern="0" noProof="0" dirty="0">
              <a:solidFill>
                <a:schemeClr val="bg1"/>
              </a:solidFill>
              <a:latin typeface="Calibri" pitchFamily="34" charset="0"/>
              <a:cs typeface="+mn-cs"/>
            </a:endParaRPr>
          </a:p>
          <a:p>
            <a:pPr marL="800100" lvl="1" indent="-342900">
              <a:spcBef>
                <a:spcPct val="20000"/>
              </a:spcBef>
            </a:pPr>
            <a:r>
              <a:rPr kumimoji="0" lang="en-US" sz="2800" b="1" i="0" u="sng" strike="noStrike" kern="0" cap="none" spc="0" normalizeH="0" baseline="0" dirty="0" smtClean="0">
                <a:ln>
                  <a:noFill/>
                </a:ln>
                <a:solidFill>
                  <a:schemeClr val="bg1"/>
                </a:solidFill>
                <a:effectLst/>
                <a:uLnTx/>
                <a:uFillTx/>
                <a:latin typeface="Calibri" pitchFamily="34" charset="0"/>
                <a:cs typeface="+mn-cs"/>
              </a:rPr>
              <a:t>Conclusion</a:t>
            </a:r>
            <a:r>
              <a:rPr kumimoji="0" lang="en-US" sz="2800" i="0" strike="noStrike" kern="0" cap="none" spc="0" normalizeH="0" baseline="0" dirty="0" smtClean="0">
                <a:ln>
                  <a:noFill/>
                </a:ln>
                <a:solidFill>
                  <a:schemeClr val="bg1"/>
                </a:solidFill>
                <a:effectLst/>
                <a:uLnTx/>
                <a:uFillTx/>
                <a:latin typeface="Calibri" pitchFamily="34" charset="0"/>
                <a:cs typeface="+mn-cs"/>
              </a:rPr>
              <a:t>:</a:t>
            </a:r>
            <a:endParaRPr lang="en-US" sz="2800" kern="0" dirty="0">
              <a:solidFill>
                <a:schemeClr val="bg1"/>
              </a:solidFill>
              <a:latin typeface="Calibri" pitchFamily="34" charset="0"/>
              <a:cs typeface="+mn-cs"/>
            </a:endParaRPr>
          </a:p>
          <a:p>
            <a:pPr marL="800100" lvl="1" indent="-342900" algn="ctr">
              <a:spcBef>
                <a:spcPct val="20000"/>
              </a:spcBef>
            </a:pPr>
            <a:r>
              <a:rPr kumimoji="0" lang="en-US" sz="2400" b="0" i="0" u="none" strike="noStrike" kern="0" cap="none" spc="0" normalizeH="0" dirty="0" smtClean="0">
                <a:ln>
                  <a:noFill/>
                </a:ln>
                <a:solidFill>
                  <a:schemeClr val="bg1"/>
                </a:solidFill>
                <a:effectLst/>
                <a:uLnTx/>
                <a:uFillTx/>
                <a:latin typeface="Calibri" pitchFamily="34" charset="0"/>
                <a:cs typeface="+mn-cs"/>
              </a:rPr>
              <a:t>Model is not a good predictor overall, but may be </a:t>
            </a:r>
          </a:p>
          <a:p>
            <a:pPr marL="800100" lvl="1" indent="-342900" algn="ctr">
              <a:spcBef>
                <a:spcPct val="20000"/>
              </a:spcBef>
            </a:pPr>
            <a:r>
              <a:rPr kumimoji="0" lang="en-US" sz="2400" b="0" i="0" u="none" strike="noStrike" kern="0" cap="none" spc="0" normalizeH="0" dirty="0" smtClean="0">
                <a:ln>
                  <a:noFill/>
                </a:ln>
                <a:solidFill>
                  <a:schemeClr val="bg1"/>
                </a:solidFill>
                <a:effectLst/>
                <a:uLnTx/>
                <a:uFillTx/>
                <a:latin typeface="Calibri" pitchFamily="34" charset="0"/>
                <a:cs typeface="+mn-cs"/>
              </a:rPr>
              <a:t>reasonable if only trying to predict mid-range</a:t>
            </a:r>
          </a:p>
          <a:p>
            <a:pPr marL="800100" lvl="1" indent="-342900" algn="ctr">
              <a:spcBef>
                <a:spcPct val="20000"/>
              </a:spcBef>
            </a:pPr>
            <a:r>
              <a:rPr lang="en-US" sz="2400" kern="0" dirty="0" smtClean="0">
                <a:solidFill>
                  <a:schemeClr val="bg1"/>
                </a:solidFill>
                <a:latin typeface="Calibri" pitchFamily="34" charset="0"/>
                <a:cs typeface="+mn-cs"/>
              </a:rPr>
              <a:t>household incomes (approx. $20,000 to $70,000).</a:t>
            </a:r>
            <a:endParaRPr kumimoji="0" lang="en-US" sz="2400" b="0" i="0" u="none" strike="noStrike" kern="0" cap="none" spc="0" normalizeH="0" baseline="0" noProof="0" dirty="0" smtClean="0">
              <a:ln>
                <a:noFill/>
              </a:ln>
              <a:solidFill>
                <a:schemeClr val="bg1"/>
              </a:solidFill>
              <a:effectLst/>
              <a:uLnTx/>
              <a:uFillTx/>
              <a:latin typeface="Calibri" pitchFamily="34" charset="0"/>
              <a:cs typeface="+mn-cs"/>
            </a:endParaRPr>
          </a:p>
          <a:p>
            <a:pPr marL="742950" marR="0" lvl="1" indent="-285750" algn="ctr" defTabSz="914400" rtl="0" eaLnBrk="1" fontAlgn="base" latinLnBrk="0" hangingPunct="1">
              <a:lnSpc>
                <a:spcPct val="100000"/>
              </a:lnSpc>
              <a:spcBef>
                <a:spcPct val="20000"/>
              </a:spcBef>
              <a:spcAft>
                <a:spcPct val="0"/>
              </a:spcAft>
              <a:buClrTx/>
              <a:buSzTx/>
              <a:buFontTx/>
              <a:buNone/>
              <a:tabLst/>
              <a:defRPr/>
            </a:pPr>
            <a:endParaRPr kumimoji="0" lang="en-US" b="0" i="0" u="none" strike="noStrike" kern="0" cap="none" spc="0" normalizeH="0" baseline="0" noProof="0" dirty="0" smtClean="0">
              <a:ln>
                <a:noFill/>
              </a:ln>
              <a:solidFill>
                <a:schemeClr val="bg1"/>
              </a:solidFill>
              <a:effectLst/>
              <a:uLnTx/>
              <a:uFillTx/>
              <a:latin typeface="Calibri" pitchFamily="34" charset="0"/>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9" name="Rectangle 18"/>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The Data</a:t>
            </a:r>
            <a:endParaRPr lang="en-US" dirty="0">
              <a:solidFill>
                <a:schemeClr val="bg1"/>
              </a:solidFill>
            </a:endParaRPr>
          </a:p>
        </p:txBody>
      </p:sp>
      <p:sp>
        <p:nvSpPr>
          <p:cNvPr id="106499" name="Rectangle 3"/>
          <p:cNvSpPr>
            <a:spLocks noGrp="1" noChangeArrowheads="1"/>
          </p:cNvSpPr>
          <p:nvPr>
            <p:ph type="body" idx="1"/>
          </p:nvPr>
        </p:nvSpPr>
        <p:spPr>
          <a:xfrm>
            <a:off x="457200" y="1412776"/>
            <a:ext cx="8229600" cy="853132"/>
          </a:xfrm>
        </p:spPr>
        <p:txBody>
          <a:bodyPr/>
          <a:lstStyle/>
          <a:p>
            <a:r>
              <a:rPr lang="en-US" sz="2400" dirty="0" smtClean="0">
                <a:solidFill>
                  <a:schemeClr val="bg1"/>
                </a:solidFill>
                <a:latin typeface="Calibri" pitchFamily="34" charset="0"/>
              </a:rPr>
              <a:t>Dependent variable: Average household income for 2012</a:t>
            </a:r>
          </a:p>
          <a:p>
            <a:r>
              <a:rPr lang="en-US" sz="2400" dirty="0" smtClean="0">
                <a:solidFill>
                  <a:schemeClr val="bg1"/>
                </a:solidFill>
                <a:latin typeface="Calibri" pitchFamily="34" charset="0"/>
              </a:rPr>
              <a:t>Independent variables:</a:t>
            </a:r>
            <a:endParaRPr lang="en-US" sz="2400" dirty="0">
              <a:solidFill>
                <a:schemeClr val="bg1"/>
              </a:solidFill>
              <a:latin typeface="Calibri" pitchFamily="34" charset="0"/>
            </a:endParaRPr>
          </a:p>
        </p:txBody>
      </p:sp>
      <p:graphicFrame>
        <p:nvGraphicFramePr>
          <p:cNvPr id="6" name="Table 5"/>
          <p:cNvGraphicFramePr>
            <a:graphicFrameLocks noGrp="1"/>
          </p:cNvGraphicFramePr>
          <p:nvPr/>
        </p:nvGraphicFramePr>
        <p:xfrm>
          <a:off x="971600" y="2348880"/>
          <a:ext cx="7272808" cy="3881596"/>
        </p:xfrm>
        <a:graphic>
          <a:graphicData uri="http://schemas.openxmlformats.org/drawingml/2006/table">
            <a:tbl>
              <a:tblPr/>
              <a:tblGrid>
                <a:gridCol w="1818202"/>
                <a:gridCol w="1818202"/>
                <a:gridCol w="1818202"/>
                <a:gridCol w="1818202"/>
              </a:tblGrid>
              <a:tr h="274320">
                <a:tc>
                  <a:txBody>
                    <a:bodyPr/>
                    <a:lstStyle/>
                    <a:p>
                      <a:pPr marL="0" marR="0" algn="ctr">
                        <a:lnSpc>
                          <a:spcPct val="115000"/>
                        </a:lnSpc>
                        <a:spcBef>
                          <a:spcPts val="0"/>
                        </a:spcBef>
                        <a:spcAft>
                          <a:spcPts val="0"/>
                        </a:spcAft>
                      </a:pPr>
                      <a:r>
                        <a:rPr lang="en-US" sz="1600" b="1" dirty="0">
                          <a:latin typeface="Calibri"/>
                          <a:ea typeface="Calibri"/>
                          <a:cs typeface="Times New Roman"/>
                        </a:rPr>
                        <a:t>Predictor</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b="1" dirty="0">
                          <a:latin typeface="Calibri"/>
                          <a:ea typeface="Calibri"/>
                          <a:cs typeface="Times New Roman"/>
                        </a:rPr>
                        <a:t>Variables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b="1" dirty="0" smtClean="0">
                          <a:latin typeface="Calibri"/>
                          <a:ea typeface="Calibri"/>
                          <a:cs typeface="Times New Roman"/>
                        </a:rPr>
                        <a:t>Levels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b="1" dirty="0">
                          <a:latin typeface="Calibri"/>
                          <a:ea typeface="Calibri"/>
                          <a:cs typeface="Times New Roman"/>
                        </a:rPr>
                        <a:t>Base level</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7656">
                <a:tc>
                  <a:txBody>
                    <a:bodyPr/>
                    <a:lstStyle/>
                    <a:p>
                      <a:pPr marL="0" marR="0" algn="ctr">
                        <a:lnSpc>
                          <a:spcPct val="115000"/>
                        </a:lnSpc>
                        <a:spcBef>
                          <a:spcPts val="0"/>
                        </a:spcBef>
                        <a:spcAft>
                          <a:spcPts val="0"/>
                        </a:spcAft>
                      </a:pPr>
                      <a:r>
                        <a:rPr lang="en-US" sz="1600" dirty="0">
                          <a:latin typeface="Calibri"/>
                          <a:ea typeface="Calibri"/>
                          <a:cs typeface="Times New Roman"/>
                        </a:rPr>
                        <a:t>Metro</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smtClean="0">
                          <a:latin typeface="Calibri"/>
                          <a:ea typeface="Calibri"/>
                          <a:cs typeface="Times New Roman"/>
                        </a:rPr>
                        <a:t>x</a:t>
                      </a:r>
                      <a:r>
                        <a:rPr lang="en-US" sz="1600" baseline="-25000" dirty="0" smtClean="0">
                          <a:latin typeface="Calibri"/>
                          <a:ea typeface="Calibri"/>
                          <a:cs typeface="Times New Roman"/>
                        </a:rPr>
                        <a:t>1</a:t>
                      </a:r>
                      <a:endParaRPr lang="en-US" sz="1600" baseline="-25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Inside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Outside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4320">
                <a:tc>
                  <a:txBody>
                    <a:bodyPr/>
                    <a:lstStyle/>
                    <a:p>
                      <a:pPr marL="0" marR="0" algn="ctr">
                        <a:lnSpc>
                          <a:spcPct val="115000"/>
                        </a:lnSpc>
                        <a:spcBef>
                          <a:spcPts val="0"/>
                        </a:spcBef>
                        <a:spcAft>
                          <a:spcPts val="0"/>
                        </a:spcAft>
                      </a:pPr>
                      <a:r>
                        <a:rPr lang="en-US" sz="1600" dirty="0">
                          <a:latin typeface="Calibri"/>
                          <a:ea typeface="Calibri"/>
                          <a:cs typeface="Times New Roman"/>
                        </a:rPr>
                        <a:t>Region</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smtClean="0">
                          <a:latin typeface="Calibri"/>
                          <a:ea typeface="Calibri"/>
                          <a:cs typeface="Times New Roman"/>
                        </a:rPr>
                        <a:t>x</a:t>
                      </a:r>
                      <a:r>
                        <a:rPr lang="en-US" sz="1600" baseline="-25000" dirty="0" smtClean="0">
                          <a:latin typeface="Calibri"/>
                          <a:ea typeface="Calibri"/>
                          <a:cs typeface="Times New Roman"/>
                        </a:rPr>
                        <a:t>2</a:t>
                      </a:r>
                      <a:r>
                        <a:rPr lang="en-US" sz="1600" baseline="0" dirty="0" smtClean="0">
                          <a:latin typeface="Calibri"/>
                          <a:ea typeface="Calibri"/>
                          <a:cs typeface="Times New Roman"/>
                        </a:rPr>
                        <a:t> – </a:t>
                      </a:r>
                      <a:r>
                        <a:rPr lang="en-US" sz="1600" dirty="0" smtClean="0">
                          <a:latin typeface="Calibri"/>
                          <a:ea typeface="Calibri"/>
                          <a:cs typeface="Times New Roman"/>
                        </a:rPr>
                        <a:t>x</a:t>
                      </a:r>
                      <a:r>
                        <a:rPr lang="en-US" sz="1600" baseline="-25000" dirty="0" smtClean="0">
                          <a:latin typeface="Calibri"/>
                          <a:ea typeface="Calibri"/>
                          <a:cs typeface="Times New Roman"/>
                        </a:rPr>
                        <a:t>4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Northeast, Midwest, South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a:latin typeface="Calibri"/>
                          <a:ea typeface="Calibri"/>
                          <a:cs typeface="Times New Roman"/>
                        </a:rPr>
                        <a:t>West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4320">
                <a:tc>
                  <a:txBody>
                    <a:bodyPr/>
                    <a:lstStyle/>
                    <a:p>
                      <a:pPr marL="0" marR="0" algn="ctr">
                        <a:lnSpc>
                          <a:spcPct val="115000"/>
                        </a:lnSpc>
                        <a:spcBef>
                          <a:spcPts val="0"/>
                        </a:spcBef>
                        <a:spcAft>
                          <a:spcPts val="0"/>
                        </a:spcAft>
                      </a:pPr>
                      <a:r>
                        <a:rPr lang="en-US" sz="1600" dirty="0">
                          <a:latin typeface="Calibri"/>
                          <a:ea typeface="Calibri"/>
                          <a:cs typeface="Times New Roman"/>
                        </a:rPr>
                        <a:t>Status</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baseline="0" dirty="0" smtClean="0">
                          <a:latin typeface="Calibri"/>
                          <a:ea typeface="Calibri"/>
                          <a:cs typeface="Times New Roman"/>
                        </a:rPr>
                        <a:t>x</a:t>
                      </a:r>
                      <a:r>
                        <a:rPr lang="en-US" sz="1600" baseline="-25000" dirty="0" smtClean="0">
                          <a:latin typeface="Calibri"/>
                          <a:ea typeface="Calibri"/>
                          <a:cs typeface="Times New Roman"/>
                        </a:rPr>
                        <a:t>5 </a:t>
                      </a:r>
                      <a:r>
                        <a:rPr lang="en-US" sz="1600" baseline="0" dirty="0" smtClean="0">
                          <a:latin typeface="Calibri"/>
                          <a:ea typeface="Calibri"/>
                          <a:cs typeface="Times New Roman"/>
                        </a:rPr>
                        <a:t> &amp;  x</a:t>
                      </a:r>
                      <a:r>
                        <a:rPr lang="en-US" sz="1600" baseline="-25000" dirty="0" smtClean="0">
                          <a:latin typeface="Calibri"/>
                          <a:ea typeface="Calibri"/>
                          <a:cs typeface="Times New Roman"/>
                        </a:rPr>
                        <a:t>6</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Single male, Single 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a:latin typeface="Calibri"/>
                          <a:ea typeface="Calibri"/>
                          <a:cs typeface="Times New Roman"/>
                        </a:rPr>
                        <a:t>Married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9920">
                <a:tc>
                  <a:txBody>
                    <a:bodyPr/>
                    <a:lstStyle/>
                    <a:p>
                      <a:pPr marL="0" marR="0" algn="ctr">
                        <a:lnSpc>
                          <a:spcPct val="115000"/>
                        </a:lnSpc>
                        <a:spcBef>
                          <a:spcPts val="0"/>
                        </a:spcBef>
                        <a:spcAft>
                          <a:spcPts val="0"/>
                        </a:spcAft>
                      </a:pPr>
                      <a:r>
                        <a:rPr lang="en-US" sz="1600" dirty="0">
                          <a:latin typeface="Calibri"/>
                          <a:ea typeface="Calibri"/>
                          <a:cs typeface="Times New Roman"/>
                        </a:rPr>
                        <a:t>Property</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600"/>
                        </a:spcAft>
                        <a:buClrTx/>
                        <a:buSzTx/>
                        <a:buFontTx/>
                        <a:buNone/>
                        <a:tabLst/>
                        <a:defRPr/>
                      </a:pPr>
                      <a:r>
                        <a:rPr lang="en-US" sz="1600" baseline="0" dirty="0" smtClean="0">
                          <a:latin typeface="Calibri"/>
                          <a:ea typeface="Calibri"/>
                          <a:cs typeface="Times New Roman"/>
                        </a:rPr>
                        <a:t>x</a:t>
                      </a:r>
                      <a:r>
                        <a:rPr lang="en-US" sz="1600" baseline="-25000" dirty="0" smtClean="0">
                          <a:latin typeface="Calibri"/>
                          <a:ea typeface="Calibri"/>
                          <a:cs typeface="Times New Roman"/>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Rent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Own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4808">
                <a:tc>
                  <a:txBody>
                    <a:bodyPr/>
                    <a:lstStyle/>
                    <a:p>
                      <a:pPr marL="0" marR="0" algn="ctr">
                        <a:lnSpc>
                          <a:spcPct val="115000"/>
                        </a:lnSpc>
                        <a:spcBef>
                          <a:spcPts val="0"/>
                        </a:spcBef>
                        <a:spcAft>
                          <a:spcPts val="0"/>
                        </a:spcAft>
                      </a:pPr>
                      <a:r>
                        <a:rPr lang="en-US" sz="1600" dirty="0">
                          <a:latin typeface="Calibri"/>
                          <a:ea typeface="Calibri"/>
                          <a:cs typeface="Times New Roman"/>
                        </a:rPr>
                        <a:t>Work</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aseline="0" dirty="0" smtClean="0">
                          <a:latin typeface="Calibri"/>
                          <a:ea typeface="Calibri"/>
                          <a:cs typeface="Times New Roman"/>
                        </a:rPr>
                        <a:t>x</a:t>
                      </a:r>
                      <a:r>
                        <a:rPr lang="en-US" sz="1600" baseline="-25000" dirty="0" smtClean="0">
                          <a:latin typeface="Calibri"/>
                          <a:ea typeface="Calibri"/>
                          <a:cs typeface="Times New Roman"/>
                        </a:rPr>
                        <a:t>8</a:t>
                      </a:r>
                      <a:r>
                        <a:rPr lang="en-US" sz="1600" baseline="0" dirty="0" smtClean="0">
                          <a:latin typeface="Calibri"/>
                          <a:ea typeface="Calibri"/>
                          <a:cs typeface="Times New Roman"/>
                        </a:rPr>
                        <a:t>  &amp;  x</a:t>
                      </a:r>
                      <a:r>
                        <a:rPr lang="en-US" sz="1600" baseline="-25000" dirty="0" smtClean="0">
                          <a:latin typeface="Calibri"/>
                          <a:ea typeface="Calibri"/>
                          <a:cs typeface="Times New Roman"/>
                        </a:rPr>
                        <a:t>9</a:t>
                      </a:r>
                      <a:endParaRPr lang="en-US" sz="1600" dirty="0" smtClean="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None, Part-time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Full-time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4320">
                <a:tc>
                  <a:txBody>
                    <a:bodyPr/>
                    <a:lstStyle/>
                    <a:p>
                      <a:pPr marL="0" marR="0" algn="ctr">
                        <a:lnSpc>
                          <a:spcPct val="115000"/>
                        </a:lnSpc>
                        <a:spcBef>
                          <a:spcPts val="0"/>
                        </a:spcBef>
                        <a:spcAft>
                          <a:spcPts val="0"/>
                        </a:spcAft>
                      </a:pPr>
                      <a:r>
                        <a:rPr lang="en-US" sz="1600" dirty="0">
                          <a:latin typeface="Calibri"/>
                          <a:ea typeface="Calibri"/>
                          <a:cs typeface="Times New Roman"/>
                        </a:rPr>
                        <a:t>School</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smtClean="0">
                          <a:latin typeface="Calibri"/>
                          <a:ea typeface="Calibri"/>
                          <a:cs typeface="Times New Roman"/>
                        </a:rPr>
                        <a:t>x</a:t>
                      </a:r>
                      <a:r>
                        <a:rPr lang="en-US" sz="1600" baseline="-25000" dirty="0" smtClean="0">
                          <a:latin typeface="Calibri"/>
                          <a:ea typeface="Calibri"/>
                          <a:cs typeface="Times New Roman"/>
                        </a:rPr>
                        <a:t>10</a:t>
                      </a:r>
                      <a:r>
                        <a:rPr lang="en-US" sz="1600" baseline="0" dirty="0" smtClean="0">
                          <a:latin typeface="Calibri"/>
                          <a:ea typeface="Calibri"/>
                          <a:cs typeface="Times New Roman"/>
                        </a:rPr>
                        <a:t> – </a:t>
                      </a:r>
                      <a:r>
                        <a:rPr lang="en-US" sz="1600" dirty="0" smtClean="0">
                          <a:latin typeface="Calibri"/>
                          <a:ea typeface="Calibri"/>
                          <a:cs typeface="Times New Roman"/>
                        </a:rPr>
                        <a:t>x</a:t>
                      </a:r>
                      <a:r>
                        <a:rPr lang="en-US" sz="1600" baseline="-25000" dirty="0" smtClean="0">
                          <a:latin typeface="Calibri"/>
                          <a:ea typeface="Calibri"/>
                          <a:cs typeface="Times New Roman"/>
                        </a:rPr>
                        <a:t>13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High school, Associate’s, Bachelor’s, Graduate or above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a:latin typeface="Calibri"/>
                          <a:ea typeface="Calibri"/>
                          <a:cs typeface="Times New Roman"/>
                        </a:rPr>
                        <a:t>Below High school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4320">
                <a:tc>
                  <a:txBody>
                    <a:bodyPr/>
                    <a:lstStyle/>
                    <a:p>
                      <a:pPr marL="0" marR="0" algn="ctr">
                        <a:lnSpc>
                          <a:spcPct val="115000"/>
                        </a:lnSpc>
                        <a:spcBef>
                          <a:spcPts val="0"/>
                        </a:spcBef>
                        <a:spcAft>
                          <a:spcPts val="0"/>
                        </a:spcAft>
                      </a:pPr>
                      <a:r>
                        <a:rPr lang="en-US" sz="1600" dirty="0">
                          <a:latin typeface="Calibri"/>
                          <a:ea typeface="Calibri"/>
                          <a:cs typeface="Times New Roman"/>
                        </a:rPr>
                        <a:t>Age</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a:latin typeface="Calibri"/>
                          <a:ea typeface="Calibri"/>
                          <a:cs typeface="Times New Roman"/>
                        </a:rPr>
                        <a:t>Age </a:t>
                      </a:r>
                      <a:r>
                        <a:rPr lang="en-US" sz="1600" dirty="0" smtClean="0">
                          <a:latin typeface="Calibri"/>
                          <a:ea typeface="Calibri"/>
                          <a:cs typeface="Times New Roman"/>
                        </a:rPr>
                        <a:t>(x</a:t>
                      </a:r>
                      <a:r>
                        <a:rPr lang="en-US" sz="1600" baseline="-25000" dirty="0" smtClean="0">
                          <a:latin typeface="Calibri"/>
                          <a:ea typeface="Calibri"/>
                          <a:cs typeface="Times New Roman"/>
                        </a:rPr>
                        <a:t>14</a:t>
                      </a:r>
                      <a:r>
                        <a:rPr lang="en-US" sz="1600" dirty="0" smtClean="0">
                          <a:latin typeface="Calibri"/>
                          <a:ea typeface="Times New Roman"/>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ctr">
                        <a:lnSpc>
                          <a:spcPct val="115000"/>
                        </a:lnSpc>
                        <a:spcBef>
                          <a:spcPts val="0"/>
                        </a:spcBef>
                        <a:spcAft>
                          <a:spcPts val="0"/>
                        </a:spcAft>
                        <a:buFont typeface="Calibri"/>
                        <a:buNone/>
                      </a:pPr>
                      <a:r>
                        <a:rPr lang="en-US" sz="1400" dirty="0" smtClean="0">
                          <a:latin typeface="Calibri"/>
                          <a:ea typeface="Calibri"/>
                          <a:cs typeface="Times New Roman"/>
                        </a:rPr>
                        <a:t>--</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ctr">
                        <a:lnSpc>
                          <a:spcPct val="115000"/>
                        </a:lnSpc>
                        <a:spcBef>
                          <a:spcPts val="0"/>
                        </a:spcBef>
                        <a:spcAft>
                          <a:spcPts val="0"/>
                        </a:spcAft>
                        <a:buFont typeface="Calibri"/>
                        <a:buNone/>
                      </a:pPr>
                      <a:r>
                        <a:rPr lang="en-US" sz="1400" dirty="0" smtClean="0">
                          <a:latin typeface="Calibri"/>
                          <a:ea typeface="Calibri"/>
                          <a:cs typeface="Times New Roman"/>
                        </a:rPr>
                        <a:t>--</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4320">
                <a:tc>
                  <a:txBody>
                    <a:bodyPr/>
                    <a:lstStyle/>
                    <a:p>
                      <a:pPr marL="0" marR="0" algn="ctr">
                        <a:lnSpc>
                          <a:spcPct val="115000"/>
                        </a:lnSpc>
                        <a:spcBef>
                          <a:spcPts val="0"/>
                        </a:spcBef>
                        <a:spcAft>
                          <a:spcPts val="0"/>
                        </a:spcAft>
                      </a:pPr>
                      <a:r>
                        <a:rPr lang="en-US" sz="1600" dirty="0">
                          <a:latin typeface="Calibri"/>
                          <a:ea typeface="Calibri"/>
                          <a:cs typeface="Times New Roman"/>
                        </a:rPr>
                        <a:t>Earners</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a:latin typeface="Calibri"/>
                          <a:ea typeface="Calibri"/>
                          <a:cs typeface="Times New Roman"/>
                        </a:rPr>
                        <a:t>Earners </a:t>
                      </a:r>
                      <a:r>
                        <a:rPr lang="en-US" sz="1600" dirty="0" smtClean="0">
                          <a:latin typeface="Calibri"/>
                          <a:ea typeface="Calibri"/>
                          <a:cs typeface="Times New Roman"/>
                        </a:rPr>
                        <a:t>(x</a:t>
                      </a:r>
                      <a:r>
                        <a:rPr lang="en-US" sz="1600" baseline="-25000" dirty="0" smtClean="0">
                          <a:latin typeface="Calibri"/>
                          <a:ea typeface="Calibri"/>
                          <a:cs typeface="Times New Roman"/>
                        </a:rPr>
                        <a:t>15</a:t>
                      </a:r>
                      <a:r>
                        <a:rPr lang="en-US" sz="1600" dirty="0" smtClean="0">
                          <a:latin typeface="Calibri"/>
                          <a:ea typeface="Times New Roman"/>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ctr">
                        <a:lnSpc>
                          <a:spcPct val="115000"/>
                        </a:lnSpc>
                        <a:spcBef>
                          <a:spcPts val="0"/>
                        </a:spcBef>
                        <a:spcAft>
                          <a:spcPts val="0"/>
                        </a:spcAft>
                        <a:buFont typeface="Calibri"/>
                        <a:buNone/>
                      </a:pPr>
                      <a:r>
                        <a:rPr lang="en-US" sz="1600" dirty="0" smtClean="0">
                          <a:latin typeface="Calibri"/>
                          <a:ea typeface="Calibri"/>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ctr">
                        <a:lnSpc>
                          <a:spcPct val="115000"/>
                        </a:lnSpc>
                        <a:spcBef>
                          <a:spcPts val="0"/>
                        </a:spcBef>
                        <a:spcAft>
                          <a:spcPts val="0"/>
                        </a:spcAft>
                        <a:buFont typeface="Calibri"/>
                        <a:buNone/>
                      </a:pPr>
                      <a:r>
                        <a:rPr lang="en-US" sz="1600" dirty="0" smtClean="0">
                          <a:latin typeface="Calibri"/>
                          <a:ea typeface="Calibri"/>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4320">
                <a:tc>
                  <a:txBody>
                    <a:bodyPr/>
                    <a:lstStyle/>
                    <a:p>
                      <a:pPr marL="0" marR="0" algn="ctr">
                        <a:lnSpc>
                          <a:spcPct val="115000"/>
                        </a:lnSpc>
                        <a:spcBef>
                          <a:spcPts val="0"/>
                        </a:spcBef>
                        <a:spcAft>
                          <a:spcPts val="0"/>
                        </a:spcAft>
                      </a:pPr>
                      <a:r>
                        <a:rPr lang="en-US" sz="1600" dirty="0">
                          <a:latin typeface="Calibri"/>
                          <a:ea typeface="Calibri"/>
                          <a:cs typeface="Times New Roman"/>
                        </a:rPr>
                        <a:t>Household</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a:latin typeface="Calibri"/>
                          <a:ea typeface="Calibri"/>
                          <a:cs typeface="Times New Roman"/>
                        </a:rPr>
                        <a:t>Household </a:t>
                      </a:r>
                      <a:r>
                        <a:rPr lang="en-US" sz="1600" dirty="0" smtClean="0">
                          <a:latin typeface="Calibri"/>
                          <a:ea typeface="Calibri"/>
                          <a:cs typeface="Times New Roman"/>
                        </a:rPr>
                        <a:t>(x</a:t>
                      </a:r>
                      <a:r>
                        <a:rPr lang="en-US" sz="1600" baseline="-25000" dirty="0" smtClean="0">
                          <a:latin typeface="Calibri"/>
                          <a:ea typeface="Calibri"/>
                          <a:cs typeface="Times New Roman"/>
                        </a:rPr>
                        <a:t>16</a:t>
                      </a:r>
                      <a:r>
                        <a:rPr lang="en-US" sz="1600" dirty="0" smtClean="0">
                          <a:latin typeface="Calibri"/>
                          <a:ea typeface="Calibri"/>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ctr">
                        <a:lnSpc>
                          <a:spcPct val="115000"/>
                        </a:lnSpc>
                        <a:spcBef>
                          <a:spcPts val="0"/>
                        </a:spcBef>
                        <a:spcAft>
                          <a:spcPts val="0"/>
                        </a:spcAft>
                        <a:buFont typeface="Calibri"/>
                        <a:buNone/>
                      </a:pPr>
                      <a:r>
                        <a:rPr lang="en-US" sz="1600" dirty="0" smtClean="0">
                          <a:latin typeface="Calibri"/>
                          <a:ea typeface="Calibri"/>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marR="0" lvl="0" indent="-342900" algn="ctr">
                        <a:lnSpc>
                          <a:spcPct val="115000"/>
                        </a:lnSpc>
                        <a:spcBef>
                          <a:spcPts val="0"/>
                        </a:spcBef>
                        <a:spcAft>
                          <a:spcPts val="0"/>
                        </a:spcAft>
                        <a:buFont typeface="Calibri"/>
                        <a:buNone/>
                      </a:pPr>
                      <a:r>
                        <a:rPr lang="en-US" sz="1600" dirty="0" smtClean="0">
                          <a:latin typeface="Calibri"/>
                          <a:ea typeface="Calibri"/>
                          <a:cs typeface="Times New Roman"/>
                        </a:rPr>
                        <a: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8" name="TextBox 17"/>
          <p:cNvSpPr txBox="1"/>
          <p:nvPr/>
        </p:nvSpPr>
        <p:spPr>
          <a:xfrm>
            <a:off x="3240360" y="6505599"/>
            <a:ext cx="6228184" cy="307777"/>
          </a:xfrm>
          <a:prstGeom prst="rect">
            <a:avLst/>
          </a:prstGeom>
          <a:noFill/>
        </p:spPr>
        <p:txBody>
          <a:bodyPr wrap="square" rtlCol="0">
            <a:spAutoFit/>
          </a:bodyPr>
          <a:lstStyle/>
          <a:p>
            <a:r>
              <a:rPr lang="en-US" sz="1400" dirty="0" smtClean="0">
                <a:solidFill>
                  <a:schemeClr val="bg1"/>
                </a:solidFill>
                <a:latin typeface="Calibri" pitchFamily="34" charset="0"/>
              </a:rPr>
              <a:t>Data retrieved from </a:t>
            </a:r>
            <a:r>
              <a:rPr lang="en-US" sz="1400" dirty="0">
                <a:solidFill>
                  <a:schemeClr val="bg1"/>
                </a:solidFill>
                <a:latin typeface="Calibri" pitchFamily="34" charset="0"/>
              </a:rPr>
              <a:t>US Census Bureau’s Current Population Survey (CPS</a:t>
            </a:r>
            <a:r>
              <a:rPr lang="en-US" sz="1400" dirty="0" smtClean="0">
                <a:solidFill>
                  <a:schemeClr val="bg1"/>
                </a:solidFill>
                <a:latin typeface="Calibri" pitchFamily="34" charset="0"/>
              </a:rPr>
              <a:t>), </a:t>
            </a:r>
            <a:r>
              <a:rPr lang="en-US" sz="1400" dirty="0">
                <a:solidFill>
                  <a:schemeClr val="bg1"/>
                </a:solidFill>
                <a:latin typeface="Calibri" pitchFamily="34" charset="0"/>
              </a:rPr>
              <a:t>2012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Potential Models</a:t>
            </a:r>
            <a:endParaRPr lang="en-US" dirty="0">
              <a:solidFill>
                <a:schemeClr val="bg1"/>
              </a:solidFill>
            </a:endParaRPr>
          </a:p>
        </p:txBody>
      </p:sp>
      <p:grpSp>
        <p:nvGrpSpPr>
          <p:cNvPr id="11" name="Group 10"/>
          <p:cNvGrpSpPr/>
          <p:nvPr/>
        </p:nvGrpSpPr>
        <p:grpSpPr>
          <a:xfrm>
            <a:off x="446856" y="1556792"/>
            <a:ext cx="8229600" cy="4536504"/>
            <a:chOff x="446856" y="1412776"/>
            <a:chExt cx="8229600" cy="4536504"/>
          </a:xfrm>
        </p:grpSpPr>
        <p:sp>
          <p:nvSpPr>
            <p:cNvPr id="4" name="Rectangle 3"/>
            <p:cNvSpPr txBox="1">
              <a:spLocks noChangeArrowheads="1"/>
            </p:cNvSpPr>
            <p:nvPr/>
          </p:nvSpPr>
          <p:spPr bwMode="auto">
            <a:xfrm>
              <a:off x="446856" y="1412776"/>
              <a:ext cx="8229600" cy="45365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sng" strike="noStrike" kern="0" cap="none" spc="0" normalizeH="0" baseline="0" noProof="0" dirty="0" smtClean="0">
                  <a:ln>
                    <a:noFill/>
                  </a:ln>
                  <a:solidFill>
                    <a:schemeClr val="bg1"/>
                  </a:solidFill>
                  <a:effectLst/>
                  <a:uLnTx/>
                  <a:uFillTx/>
                  <a:latin typeface="Calibri" pitchFamily="34" charset="0"/>
                  <a:ea typeface="+mn-ea"/>
                  <a:cs typeface="+mn-cs"/>
                </a:rPr>
                <a:t>Model 1:</a:t>
              </a:r>
              <a:r>
                <a:rPr kumimoji="0" lang="en-US" sz="2800" b="0" i="0" u="none" strike="noStrike" kern="0" cap="none" spc="0" normalizeH="0" baseline="0" noProof="0" dirty="0" smtClean="0">
                  <a:ln>
                    <a:noFill/>
                  </a:ln>
                  <a:solidFill>
                    <a:schemeClr val="bg1"/>
                  </a:solidFill>
                  <a:effectLst/>
                  <a:uLnTx/>
                  <a:uFillTx/>
                  <a:latin typeface="Calibri" pitchFamily="34" charset="0"/>
                  <a:ea typeface="+mn-ea"/>
                  <a:cs typeface="+mn-cs"/>
                </a:rPr>
                <a:t> Simple Linear Model</a:t>
              </a:r>
            </a:p>
            <a:p>
              <a:pPr marL="342900" marR="0" lvl="0" indent="-342900" defTabSz="914400" rtl="0" eaLnBrk="1" fontAlgn="base" latinLnBrk="0" hangingPunct="1">
                <a:lnSpc>
                  <a:spcPct val="100000"/>
                </a:lnSpc>
                <a:spcBef>
                  <a:spcPts val="1800"/>
                </a:spcBef>
                <a:spcAft>
                  <a:spcPct val="0"/>
                </a:spcAft>
                <a:buClrTx/>
                <a:buSzTx/>
                <a:tabLst/>
                <a:defRPr/>
              </a:pPr>
              <a:r>
                <a:rPr lang="en-US" sz="2800" kern="0" dirty="0" smtClean="0">
                  <a:solidFill>
                    <a:schemeClr val="bg1"/>
                  </a:solidFill>
                  <a:latin typeface="Calibri" pitchFamily="34" charset="0"/>
                  <a:cs typeface="+mn-cs"/>
                </a:rPr>
                <a:t>	</a:t>
              </a:r>
              <a:r>
                <a:rPr lang="en-US" sz="2800" kern="0" dirty="0">
                  <a:solidFill>
                    <a:schemeClr val="bg1"/>
                  </a:solidFill>
                  <a:latin typeface="Calibri" pitchFamily="34" charset="0"/>
                  <a:cs typeface="+mn-cs"/>
                </a:rPr>
                <a:t> </a:t>
              </a:r>
              <a:r>
                <a:rPr lang="en-US" sz="2800" kern="0" dirty="0" smtClean="0">
                  <a:solidFill>
                    <a:schemeClr val="bg1"/>
                  </a:solidFill>
                  <a:latin typeface="Calibri" pitchFamily="34" charset="0"/>
                  <a:cs typeface="+mn-cs"/>
                </a:rPr>
                <a:t>  E(y) =     </a:t>
              </a:r>
              <a:r>
                <a:rPr lang="el-GR" sz="2800" kern="0" dirty="0" smtClean="0">
                  <a:solidFill>
                    <a:schemeClr val="bg1"/>
                  </a:solidFill>
                  <a:latin typeface="Calibri" pitchFamily="34" charset="0"/>
                  <a:cs typeface="+mn-cs"/>
                </a:rPr>
                <a:t>β</a:t>
              </a:r>
              <a:r>
                <a:rPr lang="en-US" sz="2800" i="1" kern="0" baseline="-25000" dirty="0" err="1" smtClean="0">
                  <a:solidFill>
                    <a:schemeClr val="bg1"/>
                  </a:solidFill>
                  <a:latin typeface="Calibri" pitchFamily="34" charset="0"/>
                  <a:cs typeface="+mn-cs"/>
                </a:rPr>
                <a:t>i</a:t>
              </a:r>
              <a:r>
                <a:rPr lang="en-US" sz="2800" kern="0" dirty="0" err="1" smtClean="0">
                  <a:solidFill>
                    <a:schemeClr val="bg1"/>
                  </a:solidFill>
                  <a:latin typeface="Calibri" pitchFamily="34" charset="0"/>
                  <a:cs typeface="+mn-cs"/>
                </a:rPr>
                <a:t>x</a:t>
              </a:r>
              <a:r>
                <a:rPr lang="en-US" sz="2800" i="1" kern="0" baseline="-25000" dirty="0" err="1" smtClean="0">
                  <a:solidFill>
                    <a:schemeClr val="bg1"/>
                  </a:solidFill>
                  <a:latin typeface="Calibri" pitchFamily="34" charset="0"/>
                  <a:cs typeface="+mn-cs"/>
                </a:rPr>
                <a:t>i</a:t>
              </a:r>
              <a:endParaRPr lang="en-US" sz="2800" i="1" kern="0" baseline="-25000" dirty="0" smtClean="0">
                <a:solidFill>
                  <a:schemeClr val="bg1"/>
                </a:solidFill>
                <a:latin typeface="Calibri" pitchFamily="34" charset="0"/>
                <a:cs typeface="+mn-cs"/>
              </a:endParaRPr>
            </a:p>
            <a:p>
              <a:pPr marL="800100" lvl="1" indent="-342900">
                <a:spcBef>
                  <a:spcPct val="20000"/>
                </a:spcBef>
              </a:pPr>
              <a:endParaRPr lang="en-US" sz="2400" i="1" kern="0" baseline="-25000" dirty="0">
                <a:solidFill>
                  <a:schemeClr val="bg1"/>
                </a:solidFill>
                <a:latin typeface="Calibri" pitchFamily="34" charset="0"/>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sng" strike="noStrike" kern="0" cap="none" spc="0" normalizeH="0" baseline="0" noProof="0" dirty="0" smtClean="0">
                  <a:ln>
                    <a:noFill/>
                  </a:ln>
                  <a:solidFill>
                    <a:schemeClr val="bg1"/>
                  </a:solidFill>
                  <a:effectLst/>
                  <a:uLnTx/>
                  <a:uFillTx/>
                  <a:latin typeface="Calibri" pitchFamily="34" charset="0"/>
                  <a:ea typeface="+mn-ea"/>
                  <a:cs typeface="+mn-cs"/>
                </a:rPr>
                <a:t>Model 2:</a:t>
              </a:r>
              <a:r>
                <a:rPr kumimoji="0" lang="en-US" sz="2800" b="0" i="0" u="none" strike="noStrike" kern="0" cap="none" spc="0" normalizeH="0" baseline="0" noProof="0" dirty="0" smtClean="0">
                  <a:ln>
                    <a:noFill/>
                  </a:ln>
                  <a:solidFill>
                    <a:schemeClr val="bg1"/>
                  </a:solidFill>
                  <a:effectLst/>
                  <a:uLnTx/>
                  <a:uFillTx/>
                  <a:latin typeface="Calibri" pitchFamily="34" charset="0"/>
                  <a:ea typeface="+mn-ea"/>
                  <a:cs typeface="+mn-cs"/>
                </a:rPr>
                <a:t> Linear Model with Interactions</a:t>
              </a:r>
            </a:p>
            <a:p>
              <a:pPr marL="342900" lvl="0" indent="-342900">
                <a:spcBef>
                  <a:spcPts val="1200"/>
                </a:spcBef>
              </a:pPr>
              <a:r>
                <a:rPr lang="en-US" sz="2800" kern="0" dirty="0" smtClean="0">
                  <a:solidFill>
                    <a:schemeClr val="bg1"/>
                  </a:solidFill>
                  <a:latin typeface="Calibri" pitchFamily="34" charset="0"/>
                </a:rPr>
                <a:t>	   E(y) =     </a:t>
              </a:r>
              <a:r>
                <a:rPr lang="el-GR" sz="2800" kern="0" dirty="0" smtClean="0">
                  <a:solidFill>
                    <a:schemeClr val="bg1"/>
                  </a:solidFill>
                  <a:latin typeface="Calibri" pitchFamily="34" charset="0"/>
                </a:rPr>
                <a:t>β</a:t>
              </a:r>
              <a:r>
                <a:rPr lang="en-US" sz="2800" i="1" kern="0" baseline="-25000" dirty="0" err="1" smtClean="0">
                  <a:solidFill>
                    <a:schemeClr val="bg1"/>
                  </a:solidFill>
                  <a:latin typeface="Calibri" pitchFamily="34" charset="0"/>
                </a:rPr>
                <a:t>i</a:t>
              </a:r>
              <a:r>
                <a:rPr lang="en-US" sz="2800" kern="0" dirty="0" err="1" smtClean="0">
                  <a:solidFill>
                    <a:schemeClr val="bg1"/>
                  </a:solidFill>
                  <a:latin typeface="Calibri" pitchFamily="34" charset="0"/>
                </a:rPr>
                <a:t>x</a:t>
              </a:r>
              <a:r>
                <a:rPr lang="en-US" sz="2800" i="1" kern="0" baseline="-25000" dirty="0" err="1" smtClean="0">
                  <a:solidFill>
                    <a:schemeClr val="bg1"/>
                  </a:solidFill>
                  <a:latin typeface="Calibri" pitchFamily="34" charset="0"/>
                </a:rPr>
                <a:t>i</a:t>
              </a:r>
              <a:r>
                <a:rPr lang="en-US" sz="2800" i="1" kern="0" dirty="0" smtClean="0">
                  <a:solidFill>
                    <a:schemeClr val="bg1"/>
                  </a:solidFill>
                  <a:latin typeface="Calibri" pitchFamily="34" charset="0"/>
                </a:rPr>
                <a:t> </a:t>
              </a:r>
              <a:r>
                <a:rPr lang="en-US" sz="2800" kern="0" dirty="0" smtClean="0">
                  <a:solidFill>
                    <a:schemeClr val="bg1"/>
                  </a:solidFill>
                  <a:latin typeface="Calibri" pitchFamily="34" charset="0"/>
                </a:rPr>
                <a:t>+</a:t>
              </a:r>
              <a:r>
                <a:rPr lang="en-US" sz="2800" i="1"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17</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7</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8 </a:t>
              </a:r>
              <a:r>
                <a:rPr lang="en-US" sz="2800" kern="0" dirty="0" smtClean="0">
                  <a:solidFill>
                    <a:schemeClr val="bg1"/>
                  </a:solidFill>
                  <a:latin typeface="Calibri" pitchFamily="34" charset="0"/>
                </a:rPr>
                <a:t>+</a:t>
              </a:r>
              <a:r>
                <a:rPr lang="en-US" sz="2800" i="1"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18</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7</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9</a:t>
              </a:r>
              <a:r>
                <a:rPr lang="en-US" sz="2800" i="1" kern="0" dirty="0" smtClean="0">
                  <a:solidFill>
                    <a:schemeClr val="bg1"/>
                  </a:solidFill>
                  <a:latin typeface="Calibri" pitchFamily="34" charset="0"/>
                </a:rPr>
                <a:t> </a:t>
              </a:r>
              <a:r>
                <a:rPr lang="en-US" sz="2800" kern="0" dirty="0" smtClean="0">
                  <a:solidFill>
                    <a:schemeClr val="bg1"/>
                  </a:solidFill>
                  <a:latin typeface="Calibri" pitchFamily="34" charset="0"/>
                </a:rPr>
                <a:t>+</a:t>
              </a:r>
              <a:r>
                <a:rPr lang="en-US" sz="2800" i="1"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19</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16</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15</a:t>
              </a:r>
              <a:r>
                <a:rPr lang="en-US" sz="2800" i="1" kern="0" dirty="0" smtClean="0">
                  <a:solidFill>
                    <a:schemeClr val="bg1"/>
                  </a:solidFill>
                  <a:latin typeface="Calibri" pitchFamily="34" charset="0"/>
                </a:rPr>
                <a:t> </a:t>
              </a:r>
              <a:r>
                <a:rPr lang="en-US" sz="2800" kern="0" dirty="0" smtClean="0">
                  <a:solidFill>
                    <a:schemeClr val="bg1"/>
                  </a:solidFill>
                  <a:latin typeface="Calibri" pitchFamily="34" charset="0"/>
                </a:rPr>
                <a:t>+</a:t>
              </a:r>
              <a:r>
                <a:rPr lang="en-US" sz="2800" i="1"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20</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14</a:t>
              </a:r>
              <a:r>
                <a:rPr lang="en-US" sz="2800" kern="0" dirty="0" smtClean="0">
                  <a:solidFill>
                    <a:schemeClr val="bg1"/>
                  </a:solidFill>
                  <a:latin typeface="Calibri" pitchFamily="34" charset="0"/>
                </a:rPr>
                <a:t>x</a:t>
              </a:r>
              <a:r>
                <a:rPr lang="en-US" sz="2800" i="1" kern="0" baseline="-25000" dirty="0" smtClean="0">
                  <a:solidFill>
                    <a:schemeClr val="bg1"/>
                  </a:solidFill>
                  <a:latin typeface="Calibri" pitchFamily="34" charset="0"/>
                </a:rPr>
                <a:t>15</a:t>
              </a:r>
              <a:r>
                <a:rPr lang="en-US" sz="2800" i="1" kern="0" dirty="0" smtClean="0">
                  <a:solidFill>
                    <a:schemeClr val="bg1"/>
                  </a:solidFill>
                  <a:latin typeface="Calibri" pitchFamily="34" charset="0"/>
                </a:rPr>
                <a:t> </a:t>
              </a:r>
              <a:endParaRPr kumimoji="0" lang="en-US" sz="2800" b="0" i="0" u="none" strike="noStrike" kern="0" cap="none" spc="0" normalizeH="0" noProof="0" dirty="0" smtClean="0">
                <a:ln>
                  <a:noFill/>
                </a:ln>
                <a:solidFill>
                  <a:schemeClr val="bg1"/>
                </a:solidFill>
                <a:effectLst/>
                <a:uLnTx/>
                <a:uFillTx/>
                <a:latin typeface="Calibri"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en-US" sz="2400" kern="0" dirty="0" smtClean="0">
                <a:solidFill>
                  <a:schemeClr val="bg1"/>
                </a:solidFill>
                <a:latin typeface="Calibri" pitchFamily="34" charset="0"/>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sng" strike="noStrike" kern="0" cap="none" spc="0" normalizeH="0" baseline="0" noProof="0" dirty="0" smtClean="0">
                  <a:ln>
                    <a:noFill/>
                  </a:ln>
                  <a:solidFill>
                    <a:schemeClr val="bg1"/>
                  </a:solidFill>
                  <a:effectLst/>
                  <a:uLnTx/>
                  <a:uFillTx/>
                  <a:latin typeface="Calibri" pitchFamily="34" charset="0"/>
                  <a:ea typeface="+mn-ea"/>
                  <a:cs typeface="+mn-cs"/>
                </a:rPr>
                <a:t>Model 3:</a:t>
              </a:r>
              <a:r>
                <a:rPr kumimoji="0" lang="en-US" sz="2800" b="0" i="0" u="none" strike="noStrike" kern="0" cap="none" spc="0" normalizeH="0" baseline="0" noProof="0" dirty="0" smtClean="0">
                  <a:ln>
                    <a:noFill/>
                  </a:ln>
                  <a:solidFill>
                    <a:schemeClr val="bg1"/>
                  </a:solidFill>
                  <a:effectLst/>
                  <a:uLnTx/>
                  <a:uFillTx/>
                  <a:latin typeface="Calibri" pitchFamily="34" charset="0"/>
                  <a:ea typeface="+mn-ea"/>
                  <a:cs typeface="+mn-cs"/>
                </a:rPr>
                <a:t> Log-Transform</a:t>
              </a:r>
              <a:r>
                <a:rPr kumimoji="0" lang="en-US" sz="2800" b="0" i="0" u="none" strike="noStrike" kern="0" cap="none" spc="0" normalizeH="0" noProof="0" dirty="0" smtClean="0">
                  <a:ln>
                    <a:noFill/>
                  </a:ln>
                  <a:solidFill>
                    <a:schemeClr val="bg1"/>
                  </a:solidFill>
                  <a:effectLst/>
                  <a:uLnTx/>
                  <a:uFillTx/>
                  <a:latin typeface="Calibri" pitchFamily="34" charset="0"/>
                  <a:ea typeface="+mn-ea"/>
                  <a:cs typeface="+mn-cs"/>
                </a:rPr>
                <a:t> of E(y)</a:t>
              </a:r>
            </a:p>
            <a:p>
              <a:pPr marL="342900" lvl="0" indent="-342900">
                <a:spcBef>
                  <a:spcPts val="1200"/>
                </a:spcBef>
              </a:pPr>
              <a:r>
                <a:rPr lang="en-US" sz="2800" kern="0" dirty="0">
                  <a:solidFill>
                    <a:schemeClr val="bg1"/>
                  </a:solidFill>
                  <a:latin typeface="Calibri" pitchFamily="34" charset="0"/>
                  <a:cs typeface="+mn-cs"/>
                </a:rPr>
                <a:t>	</a:t>
              </a:r>
              <a:r>
                <a:rPr lang="en-US" sz="2800" kern="0" dirty="0" smtClean="0">
                  <a:solidFill>
                    <a:schemeClr val="bg1"/>
                  </a:solidFill>
                  <a:latin typeface="Calibri" pitchFamily="34" charset="0"/>
                  <a:cs typeface="+mn-cs"/>
                </a:rPr>
                <a:t>   ln[</a:t>
              </a:r>
              <a:r>
                <a:rPr lang="en-US" sz="2800" kern="0" dirty="0" smtClean="0">
                  <a:solidFill>
                    <a:schemeClr val="bg1"/>
                  </a:solidFill>
                  <a:latin typeface="Calibri" pitchFamily="34" charset="0"/>
                </a:rPr>
                <a:t>E(y)] </a:t>
              </a:r>
              <a:r>
                <a:rPr lang="en-US" sz="2800" kern="0" dirty="0">
                  <a:solidFill>
                    <a:schemeClr val="bg1"/>
                  </a:solidFill>
                  <a:latin typeface="Calibri" pitchFamily="34" charset="0"/>
                </a:rPr>
                <a:t>=     </a:t>
              </a:r>
              <a:r>
                <a:rPr lang="el-GR" sz="2800" kern="0" dirty="0">
                  <a:solidFill>
                    <a:schemeClr val="bg1"/>
                  </a:solidFill>
                  <a:latin typeface="Calibri" pitchFamily="34" charset="0"/>
                </a:rPr>
                <a:t>β</a:t>
              </a:r>
              <a:r>
                <a:rPr lang="en-US" sz="2800" i="1" kern="0" baseline="-25000" dirty="0" err="1">
                  <a:solidFill>
                    <a:schemeClr val="bg1"/>
                  </a:solidFill>
                  <a:latin typeface="Calibri" pitchFamily="34" charset="0"/>
                </a:rPr>
                <a:t>i</a:t>
              </a:r>
              <a:r>
                <a:rPr lang="en-US" sz="2800" kern="0" dirty="0" err="1">
                  <a:solidFill>
                    <a:schemeClr val="bg1"/>
                  </a:solidFill>
                  <a:latin typeface="Calibri" pitchFamily="34" charset="0"/>
                </a:rPr>
                <a:t>x</a:t>
              </a:r>
              <a:r>
                <a:rPr lang="en-US" sz="2800" i="1" kern="0" baseline="-25000" dirty="0" err="1">
                  <a:solidFill>
                    <a:schemeClr val="bg1"/>
                  </a:solidFill>
                  <a:latin typeface="Calibri" pitchFamily="34" charset="0"/>
                </a:rPr>
                <a:t>i</a:t>
              </a:r>
              <a:endParaRPr kumimoji="0" lang="en-US" sz="2800" b="0" i="0" u="none" strike="noStrike" kern="0" cap="none" spc="0" normalizeH="0" baseline="0" noProof="0" dirty="0" smtClean="0">
                <a:ln>
                  <a:noFill/>
                </a:ln>
                <a:solidFill>
                  <a:schemeClr val="bg1"/>
                </a:solidFill>
                <a:effectLst/>
                <a:uLnTx/>
                <a:uFillTx/>
                <a:latin typeface="Calibri" pitchFamily="34" charset="0"/>
                <a:ea typeface="+mn-ea"/>
                <a:cs typeface="+mn-cs"/>
              </a:endParaRPr>
            </a:p>
          </p:txBody>
        </p:sp>
        <p:sp>
          <p:nvSpPr>
            <p:cNvPr id="7" name="Rectangle 6"/>
            <p:cNvSpPr/>
            <p:nvPr/>
          </p:nvSpPr>
          <p:spPr>
            <a:xfrm>
              <a:off x="1911096" y="3212976"/>
              <a:ext cx="721296" cy="923330"/>
            </a:xfrm>
            <a:prstGeom prst="rect">
              <a:avLst/>
            </a:prstGeom>
          </p:spPr>
          <p:txBody>
            <a:bodyPr wrap="square">
              <a:spAutoFit/>
            </a:bodyPr>
            <a:lstStyle/>
            <a:p>
              <a:r>
                <a:rPr lang="el-GR" sz="5400" kern="0" dirty="0" smtClean="0">
                  <a:solidFill>
                    <a:schemeClr val="bg1"/>
                  </a:solidFill>
                  <a:latin typeface="Calibri" pitchFamily="34" charset="0"/>
                </a:rPr>
                <a:t>Σ</a:t>
              </a:r>
              <a:r>
                <a:rPr lang="en-US" sz="5400" kern="0" dirty="0" smtClean="0">
                  <a:solidFill>
                    <a:schemeClr val="bg1"/>
                  </a:solidFill>
                  <a:latin typeface="Calibri" pitchFamily="34" charset="0"/>
                </a:rPr>
                <a:t> </a:t>
              </a:r>
              <a:endParaRPr lang="en-US" sz="5400" dirty="0"/>
            </a:p>
          </p:txBody>
        </p:sp>
        <p:sp>
          <p:nvSpPr>
            <p:cNvPr id="9" name="Rectangle 8"/>
            <p:cNvSpPr/>
            <p:nvPr/>
          </p:nvSpPr>
          <p:spPr>
            <a:xfrm>
              <a:off x="1906488" y="1785590"/>
              <a:ext cx="937320" cy="923330"/>
            </a:xfrm>
            <a:prstGeom prst="rect">
              <a:avLst/>
            </a:prstGeom>
          </p:spPr>
          <p:txBody>
            <a:bodyPr wrap="square">
              <a:spAutoFit/>
            </a:bodyPr>
            <a:lstStyle/>
            <a:p>
              <a:r>
                <a:rPr lang="el-GR" sz="5400" kern="0" dirty="0">
                  <a:solidFill>
                    <a:schemeClr val="bg1"/>
                  </a:solidFill>
                  <a:latin typeface="Calibri" pitchFamily="34" charset="0"/>
                </a:rPr>
                <a:t>Σ</a:t>
              </a:r>
              <a:endParaRPr lang="en-US" sz="5400" dirty="0"/>
            </a:p>
          </p:txBody>
        </p:sp>
        <p:sp>
          <p:nvSpPr>
            <p:cNvPr id="10" name="Rectangle 9"/>
            <p:cNvSpPr/>
            <p:nvPr/>
          </p:nvSpPr>
          <p:spPr>
            <a:xfrm>
              <a:off x="2410544" y="4725144"/>
              <a:ext cx="937320" cy="923330"/>
            </a:xfrm>
            <a:prstGeom prst="rect">
              <a:avLst/>
            </a:prstGeom>
          </p:spPr>
          <p:txBody>
            <a:bodyPr wrap="square">
              <a:spAutoFit/>
            </a:bodyPr>
            <a:lstStyle/>
            <a:p>
              <a:r>
                <a:rPr lang="el-GR" sz="5400" kern="0" dirty="0">
                  <a:solidFill>
                    <a:schemeClr val="bg1"/>
                  </a:solidFill>
                  <a:latin typeface="Calibri" pitchFamily="34" charset="0"/>
                </a:rPr>
                <a:t>Σ</a:t>
              </a:r>
              <a:endParaRPr lang="en-US" sz="54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Step-wise Reduction</a:t>
            </a:r>
            <a:endParaRPr lang="en-US" dirty="0">
              <a:solidFill>
                <a:schemeClr val="bg1"/>
              </a:solidFill>
            </a:endParaRPr>
          </a:p>
        </p:txBody>
      </p:sp>
      <p:sp>
        <p:nvSpPr>
          <p:cNvPr id="9" name="Rectangle 3"/>
          <p:cNvSpPr txBox="1">
            <a:spLocks noChangeArrowheads="1"/>
          </p:cNvSpPr>
          <p:nvPr/>
        </p:nvSpPr>
        <p:spPr bwMode="auto">
          <a:xfrm>
            <a:off x="446856" y="1916832"/>
            <a:ext cx="8229600" cy="45365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FontTx/>
              <a:buChar char="•"/>
              <a:defRPr/>
            </a:pPr>
            <a:r>
              <a:rPr kumimoji="0" lang="en-US" sz="2800" b="1" i="0" u="sng" strike="noStrike" kern="0" cap="none" spc="0" normalizeH="0" baseline="0" noProof="0" dirty="0" smtClean="0">
                <a:ln>
                  <a:noFill/>
                </a:ln>
                <a:solidFill>
                  <a:schemeClr val="bg1"/>
                </a:solidFill>
                <a:effectLst/>
                <a:uLnTx/>
                <a:uFillTx/>
                <a:latin typeface="Calibri" pitchFamily="34" charset="0"/>
                <a:ea typeface="+mn-ea"/>
                <a:cs typeface="+mn-cs"/>
              </a:rPr>
              <a:t>Models 1 &amp; 2</a:t>
            </a:r>
            <a:r>
              <a:rPr kumimoji="0" lang="en-US" sz="2800" b="1" i="0" strike="noStrike" kern="0" cap="none" spc="0" normalizeH="0" baseline="0" noProof="0" dirty="0" smtClean="0">
                <a:ln>
                  <a:noFill/>
                </a:ln>
                <a:solidFill>
                  <a:schemeClr val="bg1"/>
                </a:solidFill>
                <a:effectLst/>
                <a:uLnTx/>
                <a:uFillTx/>
                <a:latin typeface="Calibri" pitchFamily="34" charset="0"/>
                <a:ea typeface="+mn-ea"/>
                <a:cs typeface="+mn-cs"/>
              </a:rPr>
              <a:t>:</a:t>
            </a:r>
            <a:r>
              <a:rPr kumimoji="0" lang="en-US" sz="2800" b="0" i="0" u="none" strike="noStrike" kern="0" cap="none" spc="0" normalizeH="0" baseline="0" noProof="0" dirty="0" smtClean="0">
                <a:ln>
                  <a:noFill/>
                </a:ln>
                <a:solidFill>
                  <a:schemeClr val="bg1"/>
                </a:solidFill>
                <a:effectLst/>
                <a:uLnTx/>
                <a:uFillTx/>
                <a:latin typeface="Calibri" pitchFamily="34" charset="0"/>
                <a:ea typeface="+mn-ea"/>
                <a:cs typeface="+mn-cs"/>
              </a:rPr>
              <a:t> </a:t>
            </a:r>
          </a:p>
          <a:p>
            <a:pPr marL="800100" lvl="1" indent="-342900">
              <a:spcBef>
                <a:spcPct val="20000"/>
              </a:spcBef>
              <a:buFontTx/>
              <a:buChar char="-"/>
              <a:defRPr/>
            </a:pPr>
            <a:r>
              <a:rPr kumimoji="0" lang="en-US" sz="2800" b="0" i="0" u="none" strike="noStrike" kern="0" cap="none" spc="0" normalizeH="0" baseline="0" noProof="0" dirty="0" smtClean="0">
                <a:ln>
                  <a:noFill/>
                </a:ln>
                <a:solidFill>
                  <a:schemeClr val="bg1"/>
                </a:solidFill>
                <a:effectLst/>
                <a:uLnTx/>
                <a:uFillTx/>
                <a:latin typeface="Calibri" pitchFamily="34" charset="0"/>
                <a:ea typeface="+mn-ea"/>
                <a:cs typeface="+mn-cs"/>
              </a:rPr>
              <a:t>Found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4</a:t>
            </a:r>
            <a:r>
              <a:rPr lang="en-US" sz="2800"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6</a:t>
            </a:r>
            <a:r>
              <a:rPr lang="en-US" sz="2800"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7</a:t>
            </a:r>
            <a:r>
              <a:rPr lang="en-US" sz="2800"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10</a:t>
            </a:r>
            <a:r>
              <a:rPr lang="en-US" sz="2800" kern="0" dirty="0" smtClean="0">
                <a:solidFill>
                  <a:schemeClr val="bg1"/>
                </a:solidFill>
                <a:latin typeface="Calibri" pitchFamily="34" charset="0"/>
              </a:rPr>
              <a:t>,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16</a:t>
            </a:r>
            <a:r>
              <a:rPr lang="en-US" sz="2800" i="1" kern="0" dirty="0" smtClean="0">
                <a:solidFill>
                  <a:schemeClr val="bg1"/>
                </a:solidFill>
                <a:latin typeface="Calibri" pitchFamily="34" charset="0"/>
              </a:rPr>
              <a:t> </a:t>
            </a:r>
            <a:r>
              <a:rPr lang="en-US" sz="2800" kern="0" dirty="0" smtClean="0">
                <a:solidFill>
                  <a:schemeClr val="bg1"/>
                </a:solidFill>
                <a:latin typeface="Calibri" pitchFamily="34" charset="0"/>
              </a:rPr>
              <a:t>to be insignificant</a:t>
            </a:r>
          </a:p>
          <a:p>
            <a:pPr marL="800100" lvl="1" indent="-342900">
              <a:spcBef>
                <a:spcPct val="20000"/>
              </a:spcBef>
              <a:buFontTx/>
              <a:buChar char="-"/>
              <a:defRPr/>
            </a:pPr>
            <a:r>
              <a:rPr kumimoji="0" lang="en-US" sz="2800" b="0" u="none" strike="noStrike" kern="0" cap="none" spc="0" normalizeH="0" noProof="0" dirty="0" smtClean="0">
                <a:ln>
                  <a:noFill/>
                </a:ln>
                <a:solidFill>
                  <a:schemeClr val="bg1"/>
                </a:solidFill>
                <a:effectLst/>
                <a:uLnTx/>
                <a:uFillTx/>
                <a:latin typeface="Calibri" pitchFamily="34" charset="0"/>
                <a:ea typeface="+mn-ea"/>
                <a:cs typeface="+mn-cs"/>
              </a:rPr>
              <a:t>None of our chosen interaction terms were eliminated in model 2</a:t>
            </a:r>
          </a:p>
          <a:p>
            <a:pPr marL="342900" marR="0" lvl="0" indent="-342900" algn="l" defTabSz="914400" rtl="0" eaLnBrk="1" fontAlgn="base" latinLnBrk="0" hangingPunct="1">
              <a:lnSpc>
                <a:spcPct val="100000"/>
              </a:lnSpc>
              <a:spcBef>
                <a:spcPct val="20000"/>
              </a:spcBef>
              <a:spcAft>
                <a:spcPct val="0"/>
              </a:spcAft>
              <a:buClrTx/>
              <a:buSzTx/>
              <a:tabLst/>
              <a:defRPr/>
            </a:pPr>
            <a:endParaRPr lang="en-US" sz="2400" kern="0" dirty="0" smtClean="0">
              <a:solidFill>
                <a:schemeClr val="bg1"/>
              </a:solidFill>
              <a:latin typeface="Calibri" pitchFamily="34" charset="0"/>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sng" strike="noStrike" kern="0" cap="none" spc="0" normalizeH="0" baseline="0" noProof="0" dirty="0" smtClean="0">
                <a:ln>
                  <a:noFill/>
                </a:ln>
                <a:solidFill>
                  <a:schemeClr val="bg1"/>
                </a:solidFill>
                <a:effectLst/>
                <a:uLnTx/>
                <a:uFillTx/>
                <a:latin typeface="Calibri" pitchFamily="34" charset="0"/>
                <a:ea typeface="+mn-ea"/>
                <a:cs typeface="+mn-cs"/>
              </a:rPr>
              <a:t>Model 3</a:t>
            </a:r>
            <a:r>
              <a:rPr kumimoji="0" lang="en-US" sz="2800" b="1" i="0" strike="noStrike" kern="0" cap="none" spc="0" normalizeH="0" baseline="0" noProof="0" dirty="0" smtClean="0">
                <a:ln>
                  <a:noFill/>
                </a:ln>
                <a:solidFill>
                  <a:schemeClr val="bg1"/>
                </a:solidFill>
                <a:effectLst/>
                <a:uLnTx/>
                <a:uFillTx/>
                <a:latin typeface="Calibri" pitchFamily="34" charset="0"/>
                <a:ea typeface="+mn-ea"/>
                <a:cs typeface="+mn-cs"/>
              </a:rPr>
              <a:t>:</a:t>
            </a:r>
          </a:p>
          <a:p>
            <a:pPr marL="800100" lvl="1" indent="-342900">
              <a:spcBef>
                <a:spcPct val="20000"/>
              </a:spcBef>
              <a:buFontTx/>
              <a:buChar char="-"/>
              <a:defRPr/>
            </a:pPr>
            <a:r>
              <a:rPr lang="en-US" sz="2800" kern="0" dirty="0" smtClean="0">
                <a:solidFill>
                  <a:schemeClr val="bg1"/>
                </a:solidFill>
                <a:latin typeface="Calibri" pitchFamily="34" charset="0"/>
              </a:rPr>
              <a:t>Removed same terms as in models 1 and 2</a:t>
            </a:r>
          </a:p>
          <a:p>
            <a:pPr marL="800100" lvl="1" indent="-342900">
              <a:spcBef>
                <a:spcPct val="20000"/>
              </a:spcBef>
              <a:buFontTx/>
              <a:buChar char="-"/>
              <a:defRPr/>
            </a:pPr>
            <a:r>
              <a:rPr lang="en-US" sz="2800" kern="0" dirty="0" smtClean="0">
                <a:solidFill>
                  <a:schemeClr val="bg1"/>
                </a:solidFill>
                <a:latin typeface="Calibri" pitchFamily="34" charset="0"/>
              </a:rPr>
              <a:t>Also found </a:t>
            </a:r>
            <a:r>
              <a:rPr lang="el-GR" sz="2800" kern="0" dirty="0" smtClean="0">
                <a:solidFill>
                  <a:schemeClr val="bg1"/>
                </a:solidFill>
                <a:latin typeface="Calibri" pitchFamily="34" charset="0"/>
              </a:rPr>
              <a:t>β</a:t>
            </a:r>
            <a:r>
              <a:rPr lang="en-US" sz="2800" i="1" kern="0" baseline="-25000" dirty="0" smtClean="0">
                <a:solidFill>
                  <a:schemeClr val="bg1"/>
                </a:solidFill>
                <a:latin typeface="Calibri" pitchFamily="34" charset="0"/>
              </a:rPr>
              <a:t>11</a:t>
            </a:r>
            <a:r>
              <a:rPr lang="en-US" sz="2800" kern="0" dirty="0" smtClean="0">
                <a:solidFill>
                  <a:schemeClr val="bg1"/>
                </a:solidFill>
                <a:latin typeface="Calibri" pitchFamily="34" charset="0"/>
              </a:rPr>
              <a:t> to be insignificant</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800" i="0" strike="noStrike" kern="0" cap="none" spc="0" normalizeH="0" baseline="0" noProof="0" dirty="0" smtClean="0">
              <a:ln>
                <a:noFill/>
              </a:ln>
              <a:solidFill>
                <a:schemeClr val="bg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Model Comparisons</a:t>
            </a:r>
            <a:endParaRPr lang="en-US" dirty="0">
              <a:solidFill>
                <a:schemeClr val="bg1"/>
              </a:solidFill>
            </a:endParaRPr>
          </a:p>
        </p:txBody>
      </p:sp>
      <p:graphicFrame>
        <p:nvGraphicFramePr>
          <p:cNvPr id="4" name="Table 3"/>
          <p:cNvGraphicFramePr>
            <a:graphicFrameLocks noGrp="1"/>
          </p:cNvGraphicFramePr>
          <p:nvPr/>
        </p:nvGraphicFramePr>
        <p:xfrm>
          <a:off x="683568" y="2276872"/>
          <a:ext cx="7920880" cy="2646426"/>
        </p:xfrm>
        <a:graphic>
          <a:graphicData uri="http://schemas.openxmlformats.org/drawingml/2006/table">
            <a:tbl>
              <a:tblPr/>
              <a:tblGrid>
                <a:gridCol w="3960440"/>
                <a:gridCol w="3960440"/>
              </a:tblGrid>
              <a:tr h="391406">
                <a:tc>
                  <a:txBody>
                    <a:bodyPr/>
                    <a:lstStyle/>
                    <a:p>
                      <a:pPr marL="0" marR="0">
                        <a:lnSpc>
                          <a:spcPct val="115000"/>
                        </a:lnSpc>
                        <a:spcBef>
                          <a:spcPts val="0"/>
                        </a:spcBef>
                        <a:spcAft>
                          <a:spcPts val="0"/>
                        </a:spcAft>
                      </a:pPr>
                      <a:endParaRPr lang="en-US" sz="2000" dirty="0" smtClean="0">
                        <a:latin typeface="Calibri"/>
                        <a:ea typeface="Calibri"/>
                        <a:cs typeface="Times New Roman"/>
                      </a:endParaRPr>
                    </a:p>
                    <a:p>
                      <a:pPr marL="0" marR="0">
                        <a:lnSpc>
                          <a:spcPct val="115000"/>
                        </a:lnSpc>
                        <a:spcBef>
                          <a:spcPts val="0"/>
                        </a:spcBef>
                        <a:spcAft>
                          <a:spcPts val="0"/>
                        </a:spcAft>
                      </a:pPr>
                      <a:r>
                        <a:rPr lang="en-US" sz="1800" b="1" dirty="0" smtClean="0">
                          <a:latin typeface="Calibri"/>
                          <a:ea typeface="Calibri"/>
                          <a:cs typeface="Times New Roman"/>
                        </a:rPr>
                        <a:t>H</a:t>
                      </a:r>
                      <a:r>
                        <a:rPr lang="en-US" sz="1800" b="1" baseline="-25000" dirty="0" smtClean="0">
                          <a:latin typeface="Calibri"/>
                          <a:ea typeface="Calibri"/>
                          <a:cs typeface="Times New Roman"/>
                        </a:rPr>
                        <a:t>0</a:t>
                      </a:r>
                      <a:r>
                        <a:rPr lang="en-US" sz="1800" b="1" dirty="0">
                          <a:latin typeface="Calibri"/>
                          <a:ea typeface="Calibri"/>
                          <a:cs typeface="Times New Roman"/>
                        </a:rPr>
                        <a:t>:</a:t>
                      </a:r>
                      <a:r>
                        <a:rPr lang="en-US" sz="1800" dirty="0">
                          <a:latin typeface="Calibri"/>
                          <a:ea typeface="Calibri"/>
                          <a:cs typeface="Times New Roman"/>
                        </a:rPr>
                        <a:t> Model 1 fits the data best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rowSpan="2">
                  <a:txBody>
                    <a:bodyPr/>
                    <a:lstStyle/>
                    <a:p>
                      <a:pPr marL="0" marR="0">
                        <a:lnSpc>
                          <a:spcPct val="115000"/>
                        </a:lnSpc>
                        <a:spcBef>
                          <a:spcPts val="0"/>
                        </a:spcBef>
                        <a:spcAft>
                          <a:spcPts val="0"/>
                        </a:spcAft>
                      </a:pPr>
                      <a:r>
                        <a:rPr lang="en-US" sz="1800" b="1" dirty="0">
                          <a:latin typeface="Calibri"/>
                          <a:ea typeface="Calibri"/>
                          <a:cs typeface="Times New Roman"/>
                        </a:rPr>
                        <a:t>T.S.:</a:t>
                      </a:r>
                      <a:r>
                        <a:rPr lang="en-US" sz="1800" dirty="0">
                          <a:latin typeface="Calibri"/>
                          <a:ea typeface="Calibri"/>
                          <a:cs typeface="Times New Roman"/>
                        </a:rPr>
                        <a:t> </a:t>
                      </a:r>
                      <a:r>
                        <a:rPr lang="en-US" sz="1800" i="1" dirty="0" smtClean="0">
                          <a:latin typeface="Calibri"/>
                          <a:ea typeface="Calibri"/>
                          <a:cs typeface="Times New Roman"/>
                        </a:rPr>
                        <a:t>F</a:t>
                      </a:r>
                      <a:r>
                        <a:rPr lang="en-US" sz="1800" dirty="0" smtClean="0">
                          <a:latin typeface="Calibri"/>
                          <a:ea typeface="Calibri"/>
                          <a:cs typeface="Times New Roman"/>
                        </a:rPr>
                        <a:t> = </a:t>
                      </a:r>
                      <a:r>
                        <a:rPr lang="en-US" sz="1800" i="0" u="sng" dirty="0" smtClean="0">
                          <a:latin typeface="Calibri"/>
                          <a:ea typeface="Calibri"/>
                          <a:cs typeface="Times New Roman"/>
                        </a:rPr>
                        <a:t>(5.18e11-4.91e11)/ (21-12)</a:t>
                      </a:r>
                    </a:p>
                    <a:p>
                      <a:pPr marL="0" marR="0">
                        <a:lnSpc>
                          <a:spcPct val="115000"/>
                        </a:lnSpc>
                        <a:spcBef>
                          <a:spcPts val="0"/>
                        </a:spcBef>
                        <a:spcAft>
                          <a:spcPts val="0"/>
                        </a:spcAft>
                      </a:pPr>
                      <a:r>
                        <a:rPr lang="en-US" sz="1800" dirty="0" smtClean="0">
                          <a:latin typeface="Calibri"/>
                          <a:ea typeface="Calibri"/>
                          <a:cs typeface="Times New Roman"/>
                        </a:rPr>
                        <a:t>                            886179145          </a:t>
                      </a:r>
                    </a:p>
                    <a:p>
                      <a:pPr marL="0" marR="0">
                        <a:lnSpc>
                          <a:spcPct val="115000"/>
                        </a:lnSpc>
                        <a:spcBef>
                          <a:spcPts val="0"/>
                        </a:spcBef>
                        <a:spcAft>
                          <a:spcPts val="0"/>
                        </a:spcAft>
                      </a:pPr>
                      <a:r>
                        <a:rPr lang="en-US" sz="1800" dirty="0" smtClean="0">
                          <a:latin typeface="Calibri"/>
                          <a:ea typeface="Calibri"/>
                          <a:cs typeface="Times New Roman"/>
                        </a:rPr>
                        <a:t>            =</a:t>
                      </a:r>
                      <a:r>
                        <a:rPr lang="en-US" sz="1800" b="1" dirty="0" smtClean="0">
                          <a:latin typeface="Calibri"/>
                          <a:ea typeface="Calibri"/>
                          <a:cs typeface="Times New Roman"/>
                        </a:rPr>
                        <a:t> 12.162</a:t>
                      </a:r>
                      <a:endParaRPr lang="en-US" sz="1600" b="1"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95000"/>
                      </a:schemeClr>
                    </a:solidFill>
                  </a:tcPr>
                </a:tc>
              </a:tr>
              <a:tr h="294355">
                <a:tc rowSpan="2">
                  <a:txBody>
                    <a:bodyPr/>
                    <a:lstStyle/>
                    <a:p>
                      <a:pPr marL="0" marR="0">
                        <a:lnSpc>
                          <a:spcPct val="115000"/>
                        </a:lnSpc>
                        <a:spcBef>
                          <a:spcPts val="0"/>
                        </a:spcBef>
                        <a:spcAft>
                          <a:spcPts val="0"/>
                        </a:spcAft>
                      </a:pPr>
                      <a:endParaRPr lang="en-US" sz="500"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H</a:t>
                      </a:r>
                      <a:r>
                        <a:rPr lang="en-US" sz="1800" b="1" baseline="-25000" dirty="0">
                          <a:latin typeface="Calibri"/>
                          <a:ea typeface="Calibri"/>
                          <a:cs typeface="Times New Roman"/>
                        </a:rPr>
                        <a:t>a</a:t>
                      </a:r>
                      <a:r>
                        <a:rPr lang="en-US" sz="1800" b="1" dirty="0">
                          <a:latin typeface="Calibri"/>
                          <a:ea typeface="Calibri"/>
                          <a:cs typeface="Times New Roman"/>
                        </a:rPr>
                        <a:t>:</a:t>
                      </a:r>
                      <a:r>
                        <a:rPr lang="en-US" sz="1800" dirty="0">
                          <a:latin typeface="Calibri"/>
                          <a:ea typeface="Calibri"/>
                          <a:cs typeface="Times New Roman"/>
                        </a:rPr>
                        <a:t> Model 2 fits the data </a:t>
                      </a:r>
                      <a:r>
                        <a:rPr lang="en-US" sz="1800" dirty="0" smtClean="0">
                          <a:latin typeface="Calibri"/>
                          <a:ea typeface="Calibri"/>
                          <a:cs typeface="Times New Roman"/>
                        </a:rPr>
                        <a:t>best</a:t>
                      </a:r>
                    </a:p>
                    <a:p>
                      <a:pPr marL="0" marR="0">
                        <a:lnSpc>
                          <a:spcPct val="115000"/>
                        </a:lnSpc>
                        <a:spcBef>
                          <a:spcPts val="0"/>
                        </a:spcBef>
                        <a:spcAft>
                          <a:spcPts val="0"/>
                        </a:spcAft>
                      </a:pPr>
                      <a:endParaRPr lang="en-US" sz="18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chemeClr val="bg1">
                        <a:lumMod val="95000"/>
                      </a:schemeClr>
                    </a:solidFill>
                  </a:tcPr>
                </a:tc>
                <a:tc vMerge="1">
                  <a:txBody>
                    <a:bodyPr/>
                    <a:lstStyle/>
                    <a:p>
                      <a:endParaRPr lang="en-US"/>
                    </a:p>
                  </a:txBody>
                  <a:tcPr/>
                </a:tc>
              </a:tr>
              <a:tr h="361971">
                <a:tc vMerge="1">
                  <a:txBody>
                    <a:bodyPr/>
                    <a:lstStyle/>
                    <a:p>
                      <a:endParaRPr lang="en-US"/>
                    </a:p>
                  </a:txBody>
                  <a:tcPr/>
                </a:tc>
                <a:tc>
                  <a:txBody>
                    <a:bodyPr/>
                    <a:lstStyle/>
                    <a:p>
                      <a:pPr marL="0" marR="0">
                        <a:lnSpc>
                          <a:spcPct val="115000"/>
                        </a:lnSpc>
                        <a:spcBef>
                          <a:spcPts val="0"/>
                        </a:spcBef>
                        <a:spcAft>
                          <a:spcPts val="0"/>
                        </a:spcAft>
                      </a:pPr>
                      <a:r>
                        <a:rPr lang="en-US" sz="1800" b="1" dirty="0">
                          <a:latin typeface="Calibri"/>
                          <a:ea typeface="Calibri"/>
                          <a:cs typeface="Times New Roman"/>
                        </a:rPr>
                        <a:t>R.R.:</a:t>
                      </a:r>
                      <a:r>
                        <a:rPr lang="en-US" sz="1800" dirty="0">
                          <a:latin typeface="Calibri"/>
                          <a:ea typeface="Calibri"/>
                          <a:cs typeface="Times New Roman"/>
                        </a:rPr>
                        <a:t> </a:t>
                      </a:r>
                      <a:r>
                        <a:rPr lang="en-US" sz="1800" i="1" dirty="0">
                          <a:latin typeface="Calibri"/>
                          <a:ea typeface="Times New Roman"/>
                          <a:cs typeface="Times New Roman"/>
                        </a:rPr>
                        <a:t>p-value</a:t>
                      </a:r>
                      <a:r>
                        <a:rPr lang="en-US" sz="1800" dirty="0">
                          <a:latin typeface="Calibri"/>
                          <a:ea typeface="Times New Roman"/>
                          <a:cs typeface="Times New Roman"/>
                        </a:rPr>
                        <a:t> </a:t>
                      </a:r>
                      <a:r>
                        <a:rPr lang="en-US" sz="1800" baseline="0" dirty="0" smtClean="0">
                          <a:latin typeface="Calibri"/>
                          <a:ea typeface="Times New Roman"/>
                          <a:cs typeface="Times New Roman"/>
                        </a:rPr>
                        <a:t>&lt; </a:t>
                      </a:r>
                      <a:r>
                        <a:rPr lang="en-US" sz="1800" b="1" baseline="0" dirty="0" smtClean="0">
                          <a:latin typeface="Calibri"/>
                          <a:ea typeface="Times New Roman"/>
                          <a:cs typeface="Times New Roman"/>
                        </a:rPr>
                        <a:t>0.0001</a:t>
                      </a:r>
                      <a:endParaRPr lang="en-US" sz="1600" b="1"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lumMod val="95000"/>
                      </a:schemeClr>
                    </a:solidFill>
                  </a:tcPr>
                </a:tc>
              </a:tr>
              <a:tr h="1038986">
                <a:tc gridSpan="2">
                  <a:txBody>
                    <a:bodyPr/>
                    <a:lstStyle/>
                    <a:p>
                      <a:pPr marL="0" marR="0">
                        <a:lnSpc>
                          <a:spcPct val="115000"/>
                        </a:lnSpc>
                        <a:spcBef>
                          <a:spcPts val="0"/>
                        </a:spcBef>
                        <a:spcAft>
                          <a:spcPts val="0"/>
                        </a:spcAft>
                        <a:tabLst>
                          <a:tab pos="647700" algn="l"/>
                        </a:tabLst>
                      </a:pPr>
                      <a:r>
                        <a:rPr lang="en-US" sz="1800" b="1" u="sng" dirty="0">
                          <a:latin typeface="Calibri"/>
                          <a:ea typeface="Calibri"/>
                          <a:cs typeface="Times New Roman"/>
                        </a:rPr>
                        <a:t>p-value &lt; α, Reject H</a:t>
                      </a:r>
                      <a:r>
                        <a:rPr lang="en-US" sz="1800" b="1" u="none" baseline="-25000" dirty="0">
                          <a:latin typeface="Calibri"/>
                          <a:ea typeface="Calibri"/>
                          <a:cs typeface="Times New Roman"/>
                        </a:rPr>
                        <a:t>0</a:t>
                      </a:r>
                      <a:r>
                        <a:rPr lang="en-US" sz="1800" b="1" dirty="0">
                          <a:latin typeface="Calibri"/>
                          <a:ea typeface="Calibri"/>
                          <a:cs typeface="Times New Roman"/>
                        </a:rPr>
                        <a:t>:</a:t>
                      </a:r>
                      <a:r>
                        <a:rPr lang="en-US" sz="1800" dirty="0">
                          <a:latin typeface="Calibri"/>
                          <a:ea typeface="Calibri"/>
                          <a:cs typeface="Times New Roman"/>
                        </a:rPr>
                        <a:t> At the α = 0.05 </a:t>
                      </a:r>
                      <a:r>
                        <a:rPr lang="en-US" sz="1800" dirty="0">
                          <a:latin typeface="Calibri"/>
                          <a:ea typeface="Times New Roman"/>
                          <a:cs typeface="Times New Roman"/>
                        </a:rPr>
                        <a:t>significance level, there is sufficient evidence to indicate that the linear interaction prediction (model 2) fits the data more closely than the purely linear prediction (model 1). Therefore, the linear interaction prediction (model 2) fits the data best.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Model Comparisons</a:t>
            </a:r>
            <a:endParaRPr lang="en-US" dirty="0">
              <a:solidFill>
                <a:schemeClr val="bg1"/>
              </a:solidFill>
            </a:endParaRPr>
          </a:p>
        </p:txBody>
      </p:sp>
      <p:graphicFrame>
        <p:nvGraphicFramePr>
          <p:cNvPr id="4" name="Table 3"/>
          <p:cNvGraphicFramePr>
            <a:graphicFrameLocks noGrp="1"/>
          </p:cNvGraphicFramePr>
          <p:nvPr/>
        </p:nvGraphicFramePr>
        <p:xfrm>
          <a:off x="683568" y="2276872"/>
          <a:ext cx="7920880" cy="2646426"/>
        </p:xfrm>
        <a:graphic>
          <a:graphicData uri="http://schemas.openxmlformats.org/drawingml/2006/table">
            <a:tbl>
              <a:tblPr/>
              <a:tblGrid>
                <a:gridCol w="3960440"/>
                <a:gridCol w="3960440"/>
              </a:tblGrid>
              <a:tr h="391406">
                <a:tc>
                  <a:txBody>
                    <a:bodyPr/>
                    <a:lstStyle/>
                    <a:p>
                      <a:pPr marL="0" marR="0">
                        <a:lnSpc>
                          <a:spcPct val="115000"/>
                        </a:lnSpc>
                        <a:spcBef>
                          <a:spcPts val="0"/>
                        </a:spcBef>
                        <a:spcAft>
                          <a:spcPts val="0"/>
                        </a:spcAft>
                      </a:pPr>
                      <a:endParaRPr lang="en-US" sz="2000" dirty="0" smtClean="0">
                        <a:latin typeface="Calibri"/>
                        <a:ea typeface="Calibri"/>
                        <a:cs typeface="Times New Roman"/>
                      </a:endParaRPr>
                    </a:p>
                    <a:p>
                      <a:pPr marL="0" marR="0">
                        <a:lnSpc>
                          <a:spcPct val="115000"/>
                        </a:lnSpc>
                        <a:spcBef>
                          <a:spcPts val="0"/>
                        </a:spcBef>
                        <a:spcAft>
                          <a:spcPts val="0"/>
                        </a:spcAft>
                      </a:pPr>
                      <a:r>
                        <a:rPr lang="en-US" sz="1800" b="1" dirty="0" smtClean="0">
                          <a:latin typeface="Calibri"/>
                          <a:ea typeface="Calibri"/>
                          <a:cs typeface="Times New Roman"/>
                        </a:rPr>
                        <a:t>H</a:t>
                      </a:r>
                      <a:r>
                        <a:rPr lang="en-US" sz="1800" b="1" baseline="-25000" dirty="0" smtClean="0">
                          <a:latin typeface="Calibri"/>
                          <a:ea typeface="Calibri"/>
                          <a:cs typeface="Times New Roman"/>
                        </a:rPr>
                        <a:t>0</a:t>
                      </a:r>
                      <a:r>
                        <a:rPr lang="en-US" sz="1800" b="1" dirty="0">
                          <a:latin typeface="Calibri"/>
                          <a:ea typeface="Calibri"/>
                          <a:cs typeface="Times New Roman"/>
                        </a:rPr>
                        <a:t>:</a:t>
                      </a:r>
                      <a:r>
                        <a:rPr lang="en-US" sz="1800" dirty="0">
                          <a:latin typeface="Calibri"/>
                          <a:ea typeface="Calibri"/>
                          <a:cs typeface="Times New Roman"/>
                        </a:rPr>
                        <a:t> Model </a:t>
                      </a:r>
                      <a:r>
                        <a:rPr lang="en-US" sz="1800" dirty="0" smtClean="0">
                          <a:latin typeface="Calibri"/>
                          <a:ea typeface="Calibri"/>
                          <a:cs typeface="Times New Roman"/>
                        </a:rPr>
                        <a:t>3 </a:t>
                      </a:r>
                      <a:r>
                        <a:rPr lang="en-US" sz="1800" dirty="0">
                          <a:latin typeface="Calibri"/>
                          <a:ea typeface="Calibri"/>
                          <a:cs typeface="Times New Roman"/>
                        </a:rPr>
                        <a:t>fits the data best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rowSpan="2">
                  <a:txBody>
                    <a:bodyPr/>
                    <a:lstStyle/>
                    <a:p>
                      <a:pPr marL="0" marR="0">
                        <a:lnSpc>
                          <a:spcPct val="115000"/>
                        </a:lnSpc>
                        <a:spcBef>
                          <a:spcPts val="0"/>
                        </a:spcBef>
                        <a:spcAft>
                          <a:spcPts val="0"/>
                        </a:spcAft>
                      </a:pPr>
                      <a:r>
                        <a:rPr lang="en-US" sz="1800" b="1" dirty="0">
                          <a:latin typeface="Calibri"/>
                          <a:ea typeface="Calibri"/>
                          <a:cs typeface="Times New Roman"/>
                        </a:rPr>
                        <a:t>T.S.:</a:t>
                      </a:r>
                      <a:r>
                        <a:rPr lang="en-US" sz="1800" dirty="0">
                          <a:latin typeface="Calibri"/>
                          <a:ea typeface="Calibri"/>
                          <a:cs typeface="Times New Roman"/>
                        </a:rPr>
                        <a:t> </a:t>
                      </a:r>
                      <a:r>
                        <a:rPr lang="en-US" sz="1800" i="1" dirty="0" smtClean="0">
                          <a:latin typeface="Calibri"/>
                          <a:ea typeface="Calibri"/>
                          <a:cs typeface="Times New Roman"/>
                        </a:rPr>
                        <a:t>F</a:t>
                      </a:r>
                      <a:r>
                        <a:rPr lang="en-US" sz="1800" dirty="0" smtClean="0">
                          <a:latin typeface="Calibri"/>
                          <a:ea typeface="Calibri"/>
                          <a:cs typeface="Times New Roman"/>
                        </a:rPr>
                        <a:t> = </a:t>
                      </a:r>
                      <a:r>
                        <a:rPr lang="en-US" sz="1800" i="0" u="sng" dirty="0" smtClean="0">
                          <a:latin typeface="Calibri"/>
                          <a:ea typeface="Calibri"/>
                          <a:cs typeface="Times New Roman"/>
                        </a:rPr>
                        <a:t>(233.51-26.92)/ (21-12)</a:t>
                      </a:r>
                    </a:p>
                    <a:p>
                      <a:pPr marL="0" marR="0">
                        <a:lnSpc>
                          <a:spcPct val="115000"/>
                        </a:lnSpc>
                        <a:spcBef>
                          <a:spcPts val="0"/>
                        </a:spcBef>
                        <a:spcAft>
                          <a:spcPts val="0"/>
                        </a:spcAft>
                      </a:pPr>
                      <a:r>
                        <a:rPr lang="en-US" sz="1800" dirty="0" smtClean="0">
                          <a:latin typeface="Calibri"/>
                          <a:ea typeface="Calibri"/>
                          <a:cs typeface="Times New Roman"/>
                        </a:rPr>
                        <a:t>                            20.602        </a:t>
                      </a:r>
                    </a:p>
                    <a:p>
                      <a:pPr marL="0" marR="0">
                        <a:lnSpc>
                          <a:spcPct val="115000"/>
                        </a:lnSpc>
                        <a:spcBef>
                          <a:spcPts val="0"/>
                        </a:spcBef>
                        <a:spcAft>
                          <a:spcPts val="0"/>
                        </a:spcAft>
                      </a:pPr>
                      <a:r>
                        <a:rPr lang="en-US" sz="1800" dirty="0" smtClean="0">
                          <a:latin typeface="Calibri"/>
                          <a:ea typeface="Calibri"/>
                          <a:cs typeface="Times New Roman"/>
                        </a:rPr>
                        <a:t>            =</a:t>
                      </a:r>
                      <a:r>
                        <a:rPr lang="en-US" sz="1800" b="1" dirty="0" smtClean="0">
                          <a:latin typeface="Calibri"/>
                          <a:ea typeface="Calibri"/>
                          <a:cs typeface="Times New Roman"/>
                        </a:rPr>
                        <a:t> 1.0027</a:t>
                      </a:r>
                      <a:endParaRPr lang="en-US" sz="1600" b="1"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95000"/>
                      </a:schemeClr>
                    </a:solidFill>
                  </a:tcPr>
                </a:tc>
              </a:tr>
              <a:tr h="294355">
                <a:tc rowSpan="2">
                  <a:txBody>
                    <a:bodyPr/>
                    <a:lstStyle/>
                    <a:p>
                      <a:pPr marL="0" marR="0">
                        <a:lnSpc>
                          <a:spcPct val="115000"/>
                        </a:lnSpc>
                        <a:spcBef>
                          <a:spcPts val="0"/>
                        </a:spcBef>
                        <a:spcAft>
                          <a:spcPts val="0"/>
                        </a:spcAft>
                      </a:pPr>
                      <a:endParaRPr lang="en-US" sz="500"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H</a:t>
                      </a:r>
                      <a:r>
                        <a:rPr lang="en-US" sz="1800" b="1" baseline="-25000" dirty="0">
                          <a:latin typeface="Calibri"/>
                          <a:ea typeface="Calibri"/>
                          <a:cs typeface="Times New Roman"/>
                        </a:rPr>
                        <a:t>a</a:t>
                      </a:r>
                      <a:r>
                        <a:rPr lang="en-US" sz="1800" b="1" dirty="0">
                          <a:latin typeface="Calibri"/>
                          <a:ea typeface="Calibri"/>
                          <a:cs typeface="Times New Roman"/>
                        </a:rPr>
                        <a:t>:</a:t>
                      </a:r>
                      <a:r>
                        <a:rPr lang="en-US" sz="1800" dirty="0">
                          <a:latin typeface="Calibri"/>
                          <a:ea typeface="Calibri"/>
                          <a:cs typeface="Times New Roman"/>
                        </a:rPr>
                        <a:t> Model 2 fits the data </a:t>
                      </a:r>
                      <a:r>
                        <a:rPr lang="en-US" sz="1800" dirty="0" smtClean="0">
                          <a:latin typeface="Calibri"/>
                          <a:ea typeface="Calibri"/>
                          <a:cs typeface="Times New Roman"/>
                        </a:rPr>
                        <a:t>best</a:t>
                      </a:r>
                    </a:p>
                    <a:p>
                      <a:pPr marL="0" marR="0">
                        <a:lnSpc>
                          <a:spcPct val="115000"/>
                        </a:lnSpc>
                        <a:spcBef>
                          <a:spcPts val="0"/>
                        </a:spcBef>
                        <a:spcAft>
                          <a:spcPts val="0"/>
                        </a:spcAft>
                      </a:pPr>
                      <a:endParaRPr lang="en-US" sz="18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chemeClr val="bg1">
                        <a:lumMod val="95000"/>
                      </a:schemeClr>
                    </a:solidFill>
                  </a:tcPr>
                </a:tc>
                <a:tc vMerge="1">
                  <a:txBody>
                    <a:bodyPr/>
                    <a:lstStyle/>
                    <a:p>
                      <a:endParaRPr lang="en-US"/>
                    </a:p>
                  </a:txBody>
                  <a:tcPr/>
                </a:tc>
              </a:tr>
              <a:tr h="361971">
                <a:tc vMerge="1">
                  <a:txBody>
                    <a:bodyPr/>
                    <a:lstStyle/>
                    <a:p>
                      <a:endParaRPr lang="en-US"/>
                    </a:p>
                  </a:txBody>
                  <a:tcPr/>
                </a:tc>
                <a:tc>
                  <a:txBody>
                    <a:bodyPr/>
                    <a:lstStyle/>
                    <a:p>
                      <a:pPr marL="0" marR="0">
                        <a:lnSpc>
                          <a:spcPct val="115000"/>
                        </a:lnSpc>
                        <a:spcBef>
                          <a:spcPts val="0"/>
                        </a:spcBef>
                        <a:spcAft>
                          <a:spcPts val="0"/>
                        </a:spcAft>
                      </a:pPr>
                      <a:r>
                        <a:rPr lang="en-US" sz="1800" b="1" dirty="0">
                          <a:latin typeface="Calibri"/>
                          <a:ea typeface="Calibri"/>
                          <a:cs typeface="Times New Roman"/>
                        </a:rPr>
                        <a:t>R.R.:</a:t>
                      </a:r>
                      <a:r>
                        <a:rPr lang="en-US" sz="1800" dirty="0">
                          <a:latin typeface="Calibri"/>
                          <a:ea typeface="Calibri"/>
                          <a:cs typeface="Times New Roman"/>
                        </a:rPr>
                        <a:t> </a:t>
                      </a:r>
                      <a:r>
                        <a:rPr lang="en-US" sz="1800" i="1" dirty="0" smtClean="0">
                          <a:latin typeface="Calibri"/>
                          <a:ea typeface="Times New Roman"/>
                          <a:cs typeface="Times New Roman"/>
                        </a:rPr>
                        <a:t>p-value</a:t>
                      </a:r>
                      <a:r>
                        <a:rPr lang="en-US" sz="1800" i="1" baseline="0" dirty="0" smtClean="0">
                          <a:latin typeface="Calibri"/>
                          <a:ea typeface="Times New Roman"/>
                          <a:cs typeface="Times New Roman"/>
                        </a:rPr>
                        <a:t> </a:t>
                      </a:r>
                      <a:r>
                        <a:rPr lang="en-US" sz="1800" baseline="0" dirty="0" smtClean="0">
                          <a:latin typeface="Calibri"/>
                          <a:ea typeface="Times New Roman"/>
                          <a:cs typeface="Times New Roman"/>
                        </a:rPr>
                        <a:t>= </a:t>
                      </a:r>
                      <a:r>
                        <a:rPr lang="en-US" sz="1800" b="1" baseline="0" dirty="0" smtClean="0">
                          <a:latin typeface="Calibri"/>
                          <a:ea typeface="Times New Roman"/>
                          <a:cs typeface="Times New Roman"/>
                        </a:rPr>
                        <a:t>0.4397</a:t>
                      </a:r>
                      <a:endParaRPr lang="en-US" sz="1600" b="1"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lumMod val="95000"/>
                      </a:schemeClr>
                    </a:solidFill>
                  </a:tcPr>
                </a:tc>
              </a:tr>
              <a:tr h="1038986">
                <a:tc gridSpan="2">
                  <a:txBody>
                    <a:bodyPr/>
                    <a:lstStyle/>
                    <a:p>
                      <a:pPr marL="0" marR="0">
                        <a:lnSpc>
                          <a:spcPct val="115000"/>
                        </a:lnSpc>
                        <a:spcBef>
                          <a:spcPts val="0"/>
                        </a:spcBef>
                        <a:spcAft>
                          <a:spcPts val="0"/>
                        </a:spcAft>
                        <a:tabLst>
                          <a:tab pos="647700" algn="l"/>
                        </a:tabLst>
                      </a:pPr>
                      <a:r>
                        <a:rPr lang="en-US" sz="1800" b="1" u="sng" kern="1200" dirty="0" smtClean="0">
                          <a:solidFill>
                            <a:schemeClr val="tx1"/>
                          </a:solidFill>
                          <a:latin typeface="Calibri" pitchFamily="34" charset="0"/>
                          <a:ea typeface="+mn-ea"/>
                          <a:cs typeface="+mn-cs"/>
                        </a:rPr>
                        <a:t>p-value &gt; α, Do Not Reject H</a:t>
                      </a:r>
                      <a:r>
                        <a:rPr lang="en-US" sz="1800" b="1" u="none" kern="1200" baseline="-25000" dirty="0" smtClean="0">
                          <a:solidFill>
                            <a:schemeClr val="tx1"/>
                          </a:solidFill>
                          <a:latin typeface="Calibri" pitchFamily="34" charset="0"/>
                          <a:ea typeface="+mn-ea"/>
                          <a:cs typeface="+mn-cs"/>
                        </a:rPr>
                        <a:t>0</a:t>
                      </a:r>
                      <a:r>
                        <a:rPr lang="en-US" sz="1800" b="1" kern="1200" dirty="0" smtClean="0">
                          <a:solidFill>
                            <a:schemeClr val="tx1"/>
                          </a:solidFill>
                          <a:latin typeface="Calibri" pitchFamily="34" charset="0"/>
                          <a:ea typeface="+mn-ea"/>
                          <a:cs typeface="+mn-cs"/>
                        </a:rPr>
                        <a:t>:</a:t>
                      </a:r>
                      <a:r>
                        <a:rPr lang="en-US" sz="1800" kern="1200" dirty="0" smtClean="0">
                          <a:solidFill>
                            <a:schemeClr val="tx1"/>
                          </a:solidFill>
                          <a:latin typeface="Calibri" pitchFamily="34" charset="0"/>
                          <a:ea typeface="+mn-ea"/>
                          <a:cs typeface="+mn-cs"/>
                        </a:rPr>
                        <a:t> At the α = 0.05 significance level, there is insufficient evidence to indicate that the linear interaction prediction (model 2) fits the data more closely than the log-transform prediction (model 3).  Therefore, the log-transform prediction (model 3) fits the data best.</a:t>
                      </a:r>
                      <a:endParaRPr lang="en-US" sz="1600" dirty="0">
                        <a:latin typeface="Calibri" pitchFamily="34"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Multicollinearity</a:t>
            </a:r>
            <a:endParaRPr lang="en-US" dirty="0">
              <a:solidFill>
                <a:schemeClr val="bg1"/>
              </a:solidFill>
            </a:endParaRPr>
          </a:p>
        </p:txBody>
      </p:sp>
      <p:sp>
        <p:nvSpPr>
          <p:cNvPr id="106499" name="Rectangle 3"/>
          <p:cNvSpPr>
            <a:spLocks noGrp="1" noChangeArrowheads="1"/>
          </p:cNvSpPr>
          <p:nvPr>
            <p:ph type="body" idx="1"/>
          </p:nvPr>
        </p:nvSpPr>
        <p:spPr>
          <a:xfrm>
            <a:off x="395536" y="1340768"/>
            <a:ext cx="8229600" cy="4680520"/>
          </a:xfrm>
        </p:spPr>
        <p:txBody>
          <a:bodyPr/>
          <a:lstStyle/>
          <a:p>
            <a:r>
              <a:rPr lang="en-US" sz="2400" b="1" u="sng" dirty="0" smtClean="0">
                <a:solidFill>
                  <a:schemeClr val="bg1"/>
                </a:solidFill>
                <a:effectLst/>
                <a:latin typeface="Calibri" pitchFamily="34" charset="0"/>
              </a:rPr>
              <a:t>Check</a:t>
            </a:r>
            <a:r>
              <a:rPr lang="en-US" sz="2400" dirty="0" smtClean="0">
                <a:solidFill>
                  <a:schemeClr val="bg1"/>
                </a:solidFill>
                <a:effectLst/>
                <a:latin typeface="Calibri" pitchFamily="34" charset="0"/>
              </a:rPr>
              <a:t>: Variance Inflation Factor</a:t>
            </a:r>
          </a:p>
          <a:p>
            <a:pPr lvl="1"/>
            <a:r>
              <a:rPr lang="en-US" sz="2000" dirty="0" smtClean="0">
                <a:solidFill>
                  <a:schemeClr val="bg1"/>
                </a:solidFill>
                <a:effectLst/>
                <a:latin typeface="Calibri" pitchFamily="34" charset="0"/>
              </a:rPr>
              <a:t>Before step-wise reductions: </a:t>
            </a:r>
          </a:p>
          <a:p>
            <a:pPr>
              <a:buNone/>
            </a:pPr>
            <a:r>
              <a:rPr lang="en-US" sz="2000" dirty="0" smtClean="0">
                <a:solidFill>
                  <a:schemeClr val="bg1"/>
                </a:solidFill>
                <a:effectLst/>
                <a:latin typeface="Calibri" pitchFamily="34" charset="0"/>
              </a:rPr>
              <a:t>		Many VIF’s &gt; 5, several very close to 10</a:t>
            </a:r>
          </a:p>
          <a:p>
            <a:pPr lvl="1"/>
            <a:r>
              <a:rPr lang="en-US" sz="2000" dirty="0" smtClean="0">
                <a:solidFill>
                  <a:schemeClr val="bg1"/>
                </a:solidFill>
                <a:effectLst/>
                <a:latin typeface="Calibri" pitchFamily="34" charset="0"/>
              </a:rPr>
              <a:t>After step-wise reductions:</a:t>
            </a:r>
          </a:p>
          <a:p>
            <a:pPr>
              <a:buNone/>
            </a:pPr>
            <a:r>
              <a:rPr lang="en-US" sz="2400" dirty="0" smtClean="0">
                <a:solidFill>
                  <a:schemeClr val="bg1"/>
                </a:solidFill>
                <a:effectLst/>
                <a:latin typeface="Calibri" pitchFamily="34" charset="0"/>
              </a:rPr>
              <a:t>		</a:t>
            </a:r>
            <a:r>
              <a:rPr lang="en-US" sz="2000" dirty="0" smtClean="0">
                <a:solidFill>
                  <a:schemeClr val="bg1"/>
                </a:solidFill>
                <a:effectLst/>
                <a:latin typeface="Calibri" pitchFamily="34" charset="0"/>
              </a:rPr>
              <a:t>No VIF’s &gt; 3</a:t>
            </a:r>
          </a:p>
          <a:p>
            <a:pPr>
              <a:buNone/>
            </a:pPr>
            <a:endParaRPr lang="en-US" sz="1800" dirty="0" smtClean="0">
              <a:solidFill>
                <a:schemeClr val="bg1"/>
              </a:solidFill>
              <a:effectLst/>
              <a:latin typeface="Calibri" pitchFamily="34" charset="0"/>
            </a:endParaRPr>
          </a:p>
          <a:p>
            <a:r>
              <a:rPr lang="en-US" sz="2400" b="1" u="sng" dirty="0" smtClean="0">
                <a:solidFill>
                  <a:schemeClr val="bg1"/>
                </a:solidFill>
                <a:effectLst/>
                <a:latin typeface="Calibri" pitchFamily="34" charset="0"/>
              </a:rPr>
              <a:t>Check</a:t>
            </a:r>
            <a:r>
              <a:rPr lang="en-US" sz="2400" dirty="0" smtClean="0">
                <a:solidFill>
                  <a:schemeClr val="bg1"/>
                </a:solidFill>
                <a:effectLst/>
                <a:latin typeface="Calibri" pitchFamily="34" charset="0"/>
              </a:rPr>
              <a:t>: Signs of </a:t>
            </a:r>
            <a:r>
              <a:rPr lang="el-GR" sz="2400" dirty="0" smtClean="0">
                <a:solidFill>
                  <a:schemeClr val="bg1"/>
                </a:solidFill>
                <a:effectLst/>
                <a:latin typeface="Calibri" pitchFamily="34" charset="0"/>
              </a:rPr>
              <a:t>β</a:t>
            </a:r>
            <a:r>
              <a:rPr lang="en-US" sz="2400" dirty="0" smtClean="0">
                <a:solidFill>
                  <a:schemeClr val="bg1"/>
                </a:solidFill>
                <a:effectLst/>
                <a:latin typeface="Calibri" pitchFamily="34" charset="0"/>
              </a:rPr>
              <a:t>’s</a:t>
            </a:r>
          </a:p>
          <a:p>
            <a:pPr lvl="1"/>
            <a:r>
              <a:rPr lang="en-US" sz="2000" dirty="0" smtClean="0">
                <a:solidFill>
                  <a:schemeClr val="bg1"/>
                </a:solidFill>
                <a:effectLst/>
                <a:latin typeface="Calibri" pitchFamily="34" charset="0"/>
              </a:rPr>
              <a:t>Predictor on ‘Age’ is negative, meaning earning less money when average age goes up? Would expect income to increase with age.</a:t>
            </a:r>
          </a:p>
          <a:p>
            <a:pPr lvl="1"/>
            <a:r>
              <a:rPr lang="en-US" sz="2000" dirty="0" smtClean="0">
                <a:solidFill>
                  <a:schemeClr val="bg1"/>
                </a:solidFill>
                <a:effectLst/>
                <a:latin typeface="Calibri" pitchFamily="34" charset="0"/>
              </a:rPr>
              <a:t> Other </a:t>
            </a:r>
            <a:r>
              <a:rPr lang="el-GR" sz="2000" dirty="0" smtClean="0">
                <a:solidFill>
                  <a:schemeClr val="bg1"/>
                </a:solidFill>
                <a:effectLst/>
                <a:latin typeface="Calibri" pitchFamily="34" charset="0"/>
              </a:rPr>
              <a:t>β</a:t>
            </a:r>
            <a:r>
              <a:rPr lang="en-US" sz="2000" dirty="0" smtClean="0">
                <a:solidFill>
                  <a:schemeClr val="bg1"/>
                </a:solidFill>
                <a:effectLst/>
                <a:latin typeface="Calibri" pitchFamily="34" charset="0"/>
              </a:rPr>
              <a:t>’s seem to have appropriate signs</a:t>
            </a:r>
          </a:p>
          <a:p>
            <a:pPr lvl="1"/>
            <a:endParaRPr lang="en-US" sz="2000" dirty="0" smtClean="0">
              <a:solidFill>
                <a:schemeClr val="bg1"/>
              </a:solidFill>
              <a:effectLst/>
              <a:latin typeface="Calibri" pitchFamily="34" charset="0"/>
            </a:endParaRPr>
          </a:p>
          <a:p>
            <a:r>
              <a:rPr lang="en-US" sz="2400" b="1" u="sng" dirty="0" smtClean="0">
                <a:solidFill>
                  <a:schemeClr val="bg1"/>
                </a:solidFill>
                <a:effectLst/>
                <a:latin typeface="Calibri" pitchFamily="34" charset="0"/>
              </a:rPr>
              <a:t>Overall</a:t>
            </a:r>
            <a:r>
              <a:rPr lang="en-US" sz="2400" dirty="0" smtClean="0">
                <a:solidFill>
                  <a:schemeClr val="bg1"/>
                </a:solidFill>
                <a:effectLst/>
                <a:latin typeface="Calibri" pitchFamily="34" charset="0"/>
              </a:rPr>
              <a:t>:</a:t>
            </a:r>
            <a:r>
              <a:rPr lang="en-US" sz="2400" b="1" dirty="0" smtClean="0">
                <a:solidFill>
                  <a:schemeClr val="bg1"/>
                </a:solidFill>
                <a:effectLst/>
                <a:latin typeface="Calibri" pitchFamily="34" charset="0"/>
              </a:rPr>
              <a:t> </a:t>
            </a:r>
            <a:r>
              <a:rPr lang="en-US" sz="2400" i="1" dirty="0" smtClean="0">
                <a:solidFill>
                  <a:srgbClr val="99FF99"/>
                </a:solidFill>
                <a:effectLst/>
                <a:latin typeface="Calibri" pitchFamily="34" charset="0"/>
              </a:rPr>
              <a:t>Weak (if any) multicollinearity</a:t>
            </a:r>
            <a:r>
              <a:rPr lang="en-US" sz="2400" b="1" dirty="0" smtClean="0">
                <a:solidFill>
                  <a:srgbClr val="99FF99"/>
                </a:solidFill>
                <a:effectLst/>
                <a:latin typeface="Calibri"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Model Assumptions</a:t>
            </a:r>
            <a:endParaRPr lang="en-US" dirty="0">
              <a:solidFill>
                <a:schemeClr val="bg1"/>
              </a:solidFill>
            </a:endParaRPr>
          </a:p>
        </p:txBody>
      </p:sp>
      <p:sp>
        <p:nvSpPr>
          <p:cNvPr id="106499" name="Rectangle 3"/>
          <p:cNvSpPr>
            <a:spLocks noGrp="1" noChangeArrowheads="1"/>
          </p:cNvSpPr>
          <p:nvPr>
            <p:ph type="body" idx="1"/>
          </p:nvPr>
        </p:nvSpPr>
        <p:spPr>
          <a:xfrm>
            <a:off x="323528" y="1412776"/>
            <a:ext cx="3754760" cy="4680520"/>
          </a:xfrm>
        </p:spPr>
        <p:txBody>
          <a:bodyPr/>
          <a:lstStyle/>
          <a:p>
            <a:r>
              <a:rPr lang="en-US" sz="2400" b="1" dirty="0" smtClean="0">
                <a:solidFill>
                  <a:schemeClr val="bg1"/>
                </a:solidFill>
                <a:latin typeface="Calibri" pitchFamily="34" charset="0"/>
              </a:rPr>
              <a:t>Zero Mean for Residuals:</a:t>
            </a:r>
          </a:p>
          <a:p>
            <a:pPr lvl="1"/>
            <a:r>
              <a:rPr lang="en-US" sz="2000" dirty="0" smtClean="0">
                <a:solidFill>
                  <a:schemeClr val="bg1"/>
                </a:solidFill>
                <a:latin typeface="Calibri" pitchFamily="34" charset="0"/>
              </a:rPr>
              <a:t>Fairly even around zero, possibly weighted towards positive values</a:t>
            </a:r>
          </a:p>
          <a:p>
            <a:pPr lvl="1">
              <a:buNone/>
            </a:pPr>
            <a:r>
              <a:rPr lang="en-US" sz="2000" dirty="0" smtClean="0">
                <a:solidFill>
                  <a:srgbClr val="FFFF99"/>
                </a:solidFill>
                <a:latin typeface="Calibri" pitchFamily="34" charset="0"/>
              </a:rPr>
              <a:t>	</a:t>
            </a:r>
            <a:r>
              <a:rPr lang="en-US" sz="2000" b="1" i="1" dirty="0" smtClean="0">
                <a:solidFill>
                  <a:srgbClr val="FFFF99"/>
                </a:solidFill>
                <a:latin typeface="Calibri" pitchFamily="34" charset="0"/>
              </a:rPr>
              <a:t>(Possibly violated)</a:t>
            </a:r>
          </a:p>
          <a:p>
            <a:endParaRPr lang="en-US" sz="1100" dirty="0" smtClean="0">
              <a:solidFill>
                <a:schemeClr val="bg1"/>
              </a:solidFill>
              <a:latin typeface="Calibri" pitchFamily="34" charset="0"/>
            </a:endParaRPr>
          </a:p>
          <a:p>
            <a:r>
              <a:rPr lang="en-US" sz="2400" b="1" dirty="0" smtClean="0">
                <a:solidFill>
                  <a:schemeClr val="bg1"/>
                </a:solidFill>
                <a:latin typeface="Calibri" pitchFamily="34" charset="0"/>
              </a:rPr>
              <a:t>Constant Variance:</a:t>
            </a:r>
          </a:p>
          <a:p>
            <a:pPr lvl="1"/>
            <a:r>
              <a:rPr lang="en-US" sz="2000" dirty="0" smtClean="0">
                <a:solidFill>
                  <a:schemeClr val="bg1"/>
                </a:solidFill>
                <a:latin typeface="Calibri" pitchFamily="34" charset="0"/>
              </a:rPr>
              <a:t>Scatter is not the same before mid-value of income as after, reminiscent of a       reverse fan</a:t>
            </a:r>
          </a:p>
          <a:p>
            <a:pPr lvl="1">
              <a:buNone/>
            </a:pPr>
            <a:r>
              <a:rPr lang="en-US" sz="2000" b="1" i="1" dirty="0" smtClean="0">
                <a:solidFill>
                  <a:srgbClr val="FF9900"/>
                </a:solidFill>
                <a:latin typeface="Calibri" pitchFamily="34" charset="0"/>
              </a:rPr>
              <a:t>	(Likely violated)</a:t>
            </a:r>
            <a:endParaRPr lang="en-US" sz="2000" dirty="0" smtClean="0">
              <a:solidFill>
                <a:srgbClr val="FF9900"/>
              </a:solidFill>
              <a:latin typeface="Calibri" pitchFamily="34" charset="0"/>
            </a:endParaRPr>
          </a:p>
          <a:p>
            <a:pPr lvl="1"/>
            <a:endParaRPr lang="en-US" sz="2000" dirty="0" smtClean="0">
              <a:solidFill>
                <a:schemeClr val="bg1"/>
              </a:solidFill>
              <a:latin typeface="Calibri" pitchFamily="34" charset="0"/>
            </a:endParaRPr>
          </a:p>
          <a:p>
            <a:pPr lvl="1">
              <a:buNone/>
            </a:pPr>
            <a:endParaRPr lang="en-US" sz="2000" dirty="0" smtClean="0">
              <a:solidFill>
                <a:schemeClr val="bg1"/>
              </a:solidFill>
              <a:latin typeface="Calibri" pitchFamily="34" charset="0"/>
            </a:endParaRPr>
          </a:p>
        </p:txBody>
      </p:sp>
      <p:pic>
        <p:nvPicPr>
          <p:cNvPr id="5" name="Picture 4" descr="plots3.png"/>
          <p:cNvPicPr/>
          <p:nvPr/>
        </p:nvPicPr>
        <p:blipFill>
          <a:blip r:embed="rId4" cstate="print"/>
          <a:stretch>
            <a:fillRect/>
          </a:stretch>
        </p:blipFill>
        <p:spPr>
          <a:xfrm>
            <a:off x="4317558" y="1412776"/>
            <a:ext cx="4646930" cy="45053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1225296"/>
            <a:ext cx="9144000" cy="4937760"/>
          </a:xfrm>
          <a:prstGeom prst="rect">
            <a:avLst/>
          </a:prstGeom>
          <a:gradFill>
            <a:gsLst>
              <a:gs pos="0">
                <a:srgbClr val="0070C0">
                  <a:alpha val="18000"/>
                </a:srgbClr>
              </a:gs>
              <a:gs pos="50000">
                <a:srgbClr val="9CB86E">
                  <a:alpha val="0"/>
                </a:srgbClr>
              </a:gs>
              <a:gs pos="100000">
                <a:srgbClr val="0070C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bg1"/>
                </a:solidFill>
              </a:rPr>
              <a:t>Model Assumptions</a:t>
            </a:r>
            <a:endParaRPr lang="en-US" dirty="0">
              <a:solidFill>
                <a:schemeClr val="bg1"/>
              </a:solidFill>
            </a:endParaRPr>
          </a:p>
        </p:txBody>
      </p:sp>
      <p:sp>
        <p:nvSpPr>
          <p:cNvPr id="106499" name="Rectangle 3"/>
          <p:cNvSpPr>
            <a:spLocks noGrp="1" noChangeArrowheads="1"/>
          </p:cNvSpPr>
          <p:nvPr>
            <p:ph type="body" idx="1"/>
          </p:nvPr>
        </p:nvSpPr>
        <p:spPr>
          <a:xfrm>
            <a:off x="323528" y="1412776"/>
            <a:ext cx="3754760" cy="4680520"/>
          </a:xfrm>
        </p:spPr>
        <p:txBody>
          <a:bodyPr/>
          <a:lstStyle/>
          <a:p>
            <a:r>
              <a:rPr lang="en-US" sz="2400" b="1" dirty="0" smtClean="0">
                <a:solidFill>
                  <a:schemeClr val="bg1"/>
                </a:solidFill>
                <a:latin typeface="Calibri" pitchFamily="34" charset="0"/>
              </a:rPr>
              <a:t>Normality Of Residuals:</a:t>
            </a:r>
          </a:p>
          <a:p>
            <a:pPr lvl="1"/>
            <a:r>
              <a:rPr lang="en-US" sz="2000" dirty="0" smtClean="0">
                <a:solidFill>
                  <a:schemeClr val="bg1"/>
                </a:solidFill>
                <a:latin typeface="Calibri" pitchFamily="34" charset="0"/>
              </a:rPr>
              <a:t>Calculated residuals fit nicely to linear, theoretical values</a:t>
            </a:r>
          </a:p>
          <a:p>
            <a:pPr lvl="1">
              <a:buNone/>
            </a:pPr>
            <a:r>
              <a:rPr lang="en-US" sz="2000" b="1" i="1" dirty="0">
                <a:solidFill>
                  <a:srgbClr val="99FF99"/>
                </a:solidFill>
                <a:latin typeface="Calibri" pitchFamily="34" charset="0"/>
              </a:rPr>
              <a:t>	</a:t>
            </a:r>
            <a:r>
              <a:rPr lang="en-US" sz="2000" b="1" i="1" dirty="0" smtClean="0">
                <a:solidFill>
                  <a:srgbClr val="99FF99"/>
                </a:solidFill>
                <a:latin typeface="Calibri" pitchFamily="34" charset="0"/>
              </a:rPr>
              <a:t>(Not violated)</a:t>
            </a:r>
            <a:endParaRPr lang="en-US" sz="2000" dirty="0" smtClean="0">
              <a:solidFill>
                <a:srgbClr val="99FF99"/>
              </a:solidFill>
              <a:latin typeface="Calibri" pitchFamily="34" charset="0"/>
            </a:endParaRPr>
          </a:p>
          <a:p>
            <a:pPr lvl="1"/>
            <a:endParaRPr lang="en-US" sz="2000" b="1" i="1" dirty="0" smtClean="0">
              <a:solidFill>
                <a:srgbClr val="FFFF00"/>
              </a:solidFill>
              <a:latin typeface="Calibri" pitchFamily="34" charset="0"/>
            </a:endParaRPr>
          </a:p>
          <a:p>
            <a:pPr>
              <a:buNone/>
            </a:pPr>
            <a:endParaRPr lang="en-US" sz="1100" dirty="0" smtClean="0">
              <a:solidFill>
                <a:schemeClr val="bg1"/>
              </a:solidFill>
              <a:latin typeface="Calibri" pitchFamily="34" charset="0"/>
            </a:endParaRPr>
          </a:p>
          <a:p>
            <a:pPr lvl="1"/>
            <a:r>
              <a:rPr lang="en-US" sz="2000" dirty="0" smtClean="0">
                <a:solidFill>
                  <a:schemeClr val="bg1"/>
                </a:solidFill>
                <a:latin typeface="Calibri" pitchFamily="34" charset="0"/>
              </a:rPr>
              <a:t>Distribution is centered on mean and is very Gaussian</a:t>
            </a:r>
          </a:p>
          <a:p>
            <a:pPr lvl="1">
              <a:buNone/>
            </a:pPr>
            <a:r>
              <a:rPr lang="en-US" sz="2000" b="1" i="1" dirty="0" smtClean="0">
                <a:solidFill>
                  <a:srgbClr val="99FF99"/>
                </a:solidFill>
                <a:latin typeface="Calibri" pitchFamily="34" charset="0"/>
              </a:rPr>
              <a:t>	 (Not violated)</a:t>
            </a:r>
            <a:endParaRPr lang="en-US" sz="2000" dirty="0" smtClean="0">
              <a:solidFill>
                <a:srgbClr val="99FF99"/>
              </a:solidFill>
              <a:latin typeface="Calibri" pitchFamily="34" charset="0"/>
            </a:endParaRPr>
          </a:p>
          <a:p>
            <a:pPr lvl="1"/>
            <a:endParaRPr lang="en-US" sz="2000" dirty="0" smtClean="0">
              <a:solidFill>
                <a:schemeClr val="bg1"/>
              </a:solidFill>
              <a:latin typeface="Calibri" pitchFamily="34" charset="0"/>
            </a:endParaRPr>
          </a:p>
          <a:p>
            <a:pPr lvl="1">
              <a:buNone/>
            </a:pPr>
            <a:endParaRPr lang="en-US" sz="2000" dirty="0" smtClean="0">
              <a:solidFill>
                <a:schemeClr val="bg1"/>
              </a:solidFill>
              <a:latin typeface="Calibri" pitchFamily="34" charset="0"/>
            </a:endParaRPr>
          </a:p>
        </p:txBody>
      </p:sp>
      <p:pic>
        <p:nvPicPr>
          <p:cNvPr id="7" name="Picture 6" descr="plots2.png"/>
          <p:cNvPicPr/>
          <p:nvPr/>
        </p:nvPicPr>
        <p:blipFill>
          <a:blip r:embed="rId4" cstate="print"/>
          <a:stretch>
            <a:fillRect/>
          </a:stretch>
        </p:blipFill>
        <p:spPr>
          <a:xfrm>
            <a:off x="4319336" y="1414461"/>
            <a:ext cx="4645152" cy="4507992"/>
          </a:xfrm>
          <a:prstGeom prst="rect">
            <a:avLst/>
          </a:prstGeom>
        </p:spPr>
      </p:pic>
      <p:pic>
        <p:nvPicPr>
          <p:cNvPr id="8" name="Picture 7" descr="plots1.png"/>
          <p:cNvPicPr/>
          <p:nvPr/>
        </p:nvPicPr>
        <p:blipFill>
          <a:blip r:embed="rId5" cstate="print"/>
          <a:stretch>
            <a:fillRect/>
          </a:stretch>
        </p:blipFill>
        <p:spPr>
          <a:xfrm>
            <a:off x="4315968" y="1419223"/>
            <a:ext cx="4645152" cy="45079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7887</TotalTime>
  <Words>600</Words>
  <Application>Microsoft Office PowerPoint</Application>
  <PresentationFormat>On-screen Show (4:3)</PresentationFormat>
  <Paragraphs>154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Diseño predeterminado</vt:lpstr>
      <vt:lpstr>STA 4164 Project:     Predicting Household Income</vt:lpstr>
      <vt:lpstr>The Data</vt:lpstr>
      <vt:lpstr>Potential Models</vt:lpstr>
      <vt:lpstr>Step-wise Reduction</vt:lpstr>
      <vt:lpstr>Model Comparisons</vt:lpstr>
      <vt:lpstr>Model Comparisons</vt:lpstr>
      <vt:lpstr>Multicollinearity</vt:lpstr>
      <vt:lpstr>Model Assumptions</vt:lpstr>
      <vt:lpstr>Model Assumptions</vt:lpstr>
      <vt:lpstr>Outlier Analysis</vt:lpstr>
      <vt:lpstr>Model Conclusion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Scott Brown</cp:lastModifiedBy>
  <cp:revision>731</cp:revision>
  <dcterms:created xsi:type="dcterms:W3CDTF">2010-05-23T14:28:12Z</dcterms:created>
  <dcterms:modified xsi:type="dcterms:W3CDTF">2013-11-21T12:59:05Z</dcterms:modified>
</cp:coreProperties>
</file>