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10/10/2024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617598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017659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143915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6" name="对象"/>
          <p:cNvSpPr>
            <a:spLocks noGrp="1"/>
          </p:cNvSpPr>
          <p:nvPr>
            <p:ph type="sldImg"/>
          </p:nvPr>
        </p:nvSpPr>
        <p:spPr>
          <a:xfrm rot="0">
            <a:off x="4038600" y="857250"/>
            <a:ext cx="4114800" cy="2314575"/>
          </a:xfrm>
          <a:prstGeom prst="rect"/>
          <a:noFill/>
          <a:ln w="12700" cmpd="sng" cap="flat">
            <a:noFill/>
            <a:prstDash val="solid"/>
            <a:miter/>
          </a:ln>
        </p:spPr>
      </p:sp>
      <p:sp>
        <p:nvSpPr>
          <p:cNvPr id="17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892702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9" name="对象"/>
          <p:cNvSpPr>
            <a:spLocks noGrp="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148819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1" name="对象"/>
          <p:cNvSpPr>
            <a:spLocks noGrp="1"/>
          </p:cNvSpPr>
          <p:nvPr>
            <p:ph type="sldImg"/>
          </p:nvPr>
        </p:nvSpPr>
        <p:spPr>
          <a:xfrm rot="0">
            <a:off x="4038600" y="857250"/>
            <a:ext cx="4114800" cy="2314575"/>
          </a:xfrm>
          <a:prstGeom prst="rect"/>
          <a:noFill/>
          <a:ln w="12700" cmpd="sng" cap="flat">
            <a:noFill/>
            <a:prstDash val="solid"/>
            <a:miter/>
          </a:ln>
        </p:spPr>
      </p:sp>
      <p:sp>
        <p:nvSpPr>
          <p:cNvPr id="1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2608127"/>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476481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833218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330008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793832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402972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642583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740874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339896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274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7434108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10907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924748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8185388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6931583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832856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613396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278628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514991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680818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30370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743462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334942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6914386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49" cy="1333491"/>
            <a:chOff x="876298" y="990599"/>
            <a:chExt cx="1743049" cy="1333491"/>
          </a:xfrm>
        </p:grpSpPr>
        <p:sp>
          <p:nvSpPr>
            <p:cNvPr id="38" name="曲线"/>
            <p:cNvSpPr>
              <a:spLocks/>
            </p:cNvSpPr>
            <p:nvPr/>
          </p:nvSpPr>
          <p:spPr>
            <a:xfrm rot="0">
              <a:off x="876298" y="1266824"/>
              <a:ext cx="1228716" cy="1057266"/>
            </a:xfrm>
            <a:custGeom>
              <a:gdLst>
                <a:gd name="T1" fmla="*/ 0 w 21600"/>
                <a:gd name="T2" fmla="*/ 0 h 21600"/>
                <a:gd name="T3" fmla="*/ 21600 w 21600"/>
                <a:gd name="T4" fmla="*/ 21600 h 21600"/>
              </a:gdLst>
              <a:rect l="T1" t="T2" r="T3" b="T4"/>
              <a:pathLst>
                <a:path w="21600" h="21600">
                  <a:moveTo>
                    <a:pt x="16953" y="0"/>
                  </a:moveTo>
                  <a:lnTo>
                    <a:pt x="4646" y="0"/>
                  </a:lnTo>
                  <a:lnTo>
                    <a:pt x="0" y="10799"/>
                  </a:lnTo>
                  <a:lnTo>
                    <a:pt x="4646" y="21600"/>
                  </a:lnTo>
                  <a:lnTo>
                    <a:pt x="16953" y="21600"/>
                  </a:lnTo>
                  <a:lnTo>
                    <a:pt x="21599" y="10799"/>
                  </a:lnTo>
                  <a:lnTo>
                    <a:pt x="16953" y="0"/>
                  </a:lnTo>
                  <a:close/>
                </a:path>
              </a:pathLst>
            </a:custGeom>
            <a:solidFill>
              <a:srgbClr val="5FCAEE"/>
            </a:solidFill>
            <a:ln cmpd="sng" cap="flat">
              <a:noFill/>
              <a:prstDash val="solid"/>
              <a:round/>
            </a:ln>
          </p:spPr>
        </p:sp>
        <p:sp>
          <p:nvSpPr>
            <p:cNvPr id="39" name="曲线"/>
            <p:cNvSpPr>
              <a:spLocks/>
            </p:cNvSpPr>
            <p:nvPr/>
          </p:nvSpPr>
          <p:spPr>
            <a:xfrm rot="0">
              <a:off x="1971672" y="990599"/>
              <a:ext cx="647675" cy="561978"/>
            </a:xfrm>
            <a:custGeom>
              <a:gdLst>
                <a:gd name="T1" fmla="*/ 0 w 21600"/>
                <a:gd name="T2" fmla="*/ 0 h 21600"/>
                <a:gd name="T3" fmla="*/ 21600 w 21600"/>
                <a:gd name="T4" fmla="*/ 21600 h 21600"/>
              </a:gdLst>
              <a:rect l="T1" t="T2" r="T3" b="T4"/>
              <a:pathLst>
                <a:path w="21600" h="21600">
                  <a:moveTo>
                    <a:pt x="16915" y="0"/>
                  </a:moveTo>
                  <a:lnTo>
                    <a:pt x="4683" y="0"/>
                  </a:lnTo>
                  <a:lnTo>
                    <a:pt x="0" y="10797"/>
                  </a:lnTo>
                  <a:lnTo>
                    <a:pt x="4683"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2" cy="1438290"/>
          </a:xfrm>
          <a:custGeom>
            <a:gdLst>
              <a:gd name="T1" fmla="*/ 0 w 21600"/>
              <a:gd name="T2" fmla="*/ 0 h 21600"/>
              <a:gd name="T3" fmla="*/ 21600 w 21600"/>
              <a:gd name="T4" fmla="*/ 21600 h 21600"/>
            </a:gdLst>
            <a:rect l="T1" t="T2" r="T3" b="T4"/>
            <a:pathLst>
              <a:path w="21600" h="21600">
                <a:moveTo>
                  <a:pt x="16940" y="0"/>
                </a:moveTo>
                <a:lnTo>
                  <a:pt x="4659" y="0"/>
                </a:lnTo>
                <a:lnTo>
                  <a:pt x="0" y="10797"/>
                </a:lnTo>
                <a:lnTo>
                  <a:pt x="4659" y="21600"/>
                </a:lnTo>
                <a:lnTo>
                  <a:pt x="16940" y="21600"/>
                </a:lnTo>
                <a:lnTo>
                  <a:pt x="21600" y="10797"/>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23" cy="619109"/>
          </a:xfrm>
          <a:custGeom>
            <a:gdLst>
              <a:gd name="T1" fmla="*/ 0 w 21600"/>
              <a:gd name="T2" fmla="*/ 0 h 21600"/>
              <a:gd name="T3" fmla="*/ 21600 w 21600"/>
              <a:gd name="T4" fmla="*/ 21600 h 21600"/>
            </a:gdLst>
            <a:rect l="T1" t="T2" r="T3" b="T4"/>
            <a:pathLst>
              <a:path w="21600" h="21600">
                <a:moveTo>
                  <a:pt x="16979" y="0"/>
                </a:moveTo>
                <a:lnTo>
                  <a:pt x="4617" y="0"/>
                </a:lnTo>
                <a:lnTo>
                  <a:pt x="0" y="10801"/>
                </a:lnTo>
                <a:lnTo>
                  <a:pt x="4617" y="21600"/>
                </a:lnTo>
                <a:lnTo>
                  <a:pt x="16979" y="21600"/>
                </a:lnTo>
                <a:lnTo>
                  <a:pt x="21600" y="10801"/>
                </a:lnTo>
                <a:lnTo>
                  <a:pt x="16979"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20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44" name="矩形"/>
          <p:cNvSpPr>
            <a:spLocks/>
          </p:cNvSpPr>
          <p:nvPr/>
        </p:nvSpPr>
        <p:spPr>
          <a:xfrm rot="0">
            <a:off x="676275" y="6467475"/>
            <a:ext cx="2143200" cy="200099"/>
          </a:xfrm>
          <a:prstGeom prst="rect"/>
          <a:noFill/>
          <a:ln w="12700" cmpd="sng" cap="flat">
            <a:noFill/>
            <a:prstDash val="solid"/>
            <a:round/>
          </a:ln>
        </p:spPr>
      </p:sp>
      <p:sp>
        <p:nvSpPr>
          <p:cNvPr id="45" name="文本框"/>
          <p:cNvSpPr>
            <a:spLocks noGrp="1"/>
          </p:cNvSpPr>
          <p:nvPr>
            <p:ph type="sldNum" idx="7"/>
          </p:nvPr>
        </p:nvSpPr>
        <p:spPr>
          <a:xfrm rot="0">
            <a:off x="11353418" y="6473336"/>
            <a:ext cx="1512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2554541" y="3314150"/>
            <a:ext cx="8610600" cy="22632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SUBIN S</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NO:312218</a:t>
            </a:r>
            <a:r>
              <a:rPr lang="en-US" altLang="zh-CN" sz="2400" b="0" i="0" u="none" strike="noStrike" kern="1200" cap="none" spc="0" baseline="0">
                <a:solidFill>
                  <a:srgbClr val="000000"/>
                </a:solidFill>
                <a:latin typeface="Calibri" pitchFamily="0" charset="0"/>
                <a:ea typeface="Calibri" pitchFamily="0" charset="0"/>
                <a:cs typeface="Calibri" pitchFamily="0" charset="0"/>
              </a:rPr>
              <a:t>244</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DEPARTMENT:B. com gener</a:t>
            </a:r>
            <a:r>
              <a:rPr lang="en-US" altLang="zh-CN" sz="2400" b="0" i="0" u="none" strike="noStrike" kern="1200" cap="none" spc="0" baseline="0">
                <a:solidFill>
                  <a:srgbClr val="000000"/>
                </a:solidFill>
                <a:latin typeface="Calibri" pitchFamily="0" charset="0"/>
                <a:ea typeface="Calibri" pitchFamily="0" charset="0"/>
                <a:cs typeface="Calibri" pitchFamily="0" charset="0"/>
              </a:rPr>
              <a:t>e</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l (commerce)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COLLEGE:GOVERNMENT ARTS AND SCIENCE COLLEGE,R. K NAGAR ,TONDIARPET , CHENNAI —81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2611178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3" name="曲线"/>
          <p:cNvSpPr>
            <a:spLocks/>
          </p:cNvSpPr>
          <p:nvPr/>
        </p:nvSpPr>
        <p:spPr>
          <a:xfrm rot="0">
            <a:off x="9353550" y="5895975"/>
            <a:ext cx="180954" cy="18095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64" name="矩形"/>
          <p:cNvSpPr>
            <a:spLocks/>
          </p:cNvSpPr>
          <p:nvPr/>
        </p:nvSpPr>
        <p:spPr>
          <a:xfrm rot="0">
            <a:off x="1666874" y="6467475"/>
            <a:ext cx="76200" cy="177899"/>
          </a:xfrm>
          <a:prstGeom prst="rect"/>
          <a:noFill/>
          <a:ln w="12700" cmpd="sng" cap="flat">
            <a:noFill/>
            <a:prstDash val="solid"/>
            <a:round/>
          </a:ln>
        </p:spPr>
      </p:sp>
      <p:sp>
        <p:nvSpPr>
          <p:cNvPr id="165"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739774" y="291147"/>
            <a:ext cx="3303900" cy="737100"/>
          </a:xfrm>
          <a:prstGeom prst="rect"/>
          <a:noFill/>
          <a:ln w="12700" cmpd="sng" cap="flat">
            <a:noFill/>
            <a:prstDash val="solid"/>
            <a:round/>
          </a:ln>
        </p:spPr>
        <p:txBody>
          <a:bodyPr vert="horz" wrap="square" lIns="0" tIns="13325" rIns="0" bIns="0" anchor="t" anchorCtr="0">
            <a:prstTxWarp prst="textNoShape"/>
          </a:bodyPr>
          <a:lstStyle/>
          <a:p>
            <a:pPr marL="12700" indent="0" algn="l">
              <a:lnSpc>
                <a:spcPct val="100000"/>
              </a:lnSpc>
              <a:spcBef>
                <a:spcPts val="0"/>
              </a:spcBef>
              <a:spcAft>
                <a:spcPts val="0"/>
              </a:spcAft>
              <a:buNone/>
            </a:pPr>
            <a:r>
              <a:rPr lang="en-US" altLang="zh-CN" sz="4800" b="1"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曲线"/>
          <p:cNvSpPr>
            <a:spLocks/>
          </p:cNvSpPr>
          <p:nvPr/>
        </p:nvSpPr>
        <p:spPr>
          <a:xfrm rot="0">
            <a:off x="10058401" y="525141"/>
            <a:ext cx="457217" cy="4572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68" name="矩形"/>
          <p:cNvSpPr>
            <a:spLocks/>
          </p:cNvSpPr>
          <p:nvPr/>
        </p:nvSpPr>
        <p:spPr>
          <a:xfrm rot="18438">
            <a:off x="592806" y="1340889"/>
            <a:ext cx="9844642" cy="480636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a. Using the charts and graphs.</a:t>
            </a: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b. Collection of data from Kaggle.</a:t>
            </a: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 Cleaning unwanted data.</a:t>
            </a: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 Selection of data.</a:t>
            </a: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e. Selection of analysis. (gender and department analysis)</a:t>
            </a: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f. Use of various techniques from excel (conditional formatting, sorting, filtering, table, pivot table, pivot charts, slicers etc.....</a:t>
            </a: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g. Finding the results.</a:t>
            </a:r>
            <a:endParaRPr lang="zh-CN" altLang="en-US" sz="22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90106618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218" cy="4572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2" name="曲线"/>
          <p:cNvSpPr>
            <a:spLocks/>
          </p:cNvSpPr>
          <p:nvPr/>
        </p:nvSpPr>
        <p:spPr>
          <a:xfrm rot="0">
            <a:off x="9353550" y="5895975"/>
            <a:ext cx="180954" cy="18095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73" name="矩形"/>
          <p:cNvSpPr>
            <a:spLocks/>
          </p:cNvSpPr>
          <p:nvPr/>
        </p:nvSpPr>
        <p:spPr>
          <a:xfrm rot="0">
            <a:off x="1666874" y="6467475"/>
            <a:ext cx="76200" cy="177899"/>
          </a:xfrm>
          <a:prstGeom prst="rect"/>
          <a:noFill/>
          <a:ln w="12700" cmpd="sng" cap="flat">
            <a:noFill/>
            <a:prstDash val="solid"/>
            <a:round/>
          </a:ln>
        </p:spPr>
      </p:sp>
      <p:sp>
        <p:nvSpPr>
          <p:cNvPr id="174" name="文本框"/>
          <p:cNvSpPr>
            <a:spLocks noGrp="1"/>
          </p:cNvSpPr>
          <p:nvPr>
            <p:ph type="title"/>
          </p:nvPr>
        </p:nvSpPr>
        <p:spPr>
          <a:xfrm rot="0">
            <a:off x="755322" y="385449"/>
            <a:ext cx="3401100" cy="75420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5"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207849965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8" name="图片"/>
          <p:cNvPicPr>
            <a:picLocks noChangeAspect="1"/>
          </p:cNvPicPr>
          <p:nvPr/>
        </p:nvPicPr>
        <p:blipFill>
          <a:blip r:embed="rId1" cstate="print"/>
          <a:srcRect t="30320" b="46474" l="15321" r="21049"/>
          <a:stretch>
            <a:fillRect/>
          </a:stretch>
        </p:blipFill>
        <p:spPr>
          <a:xfrm rot="0">
            <a:off x="1128750" y="760614"/>
            <a:ext cx="7127215" cy="5548340"/>
          </a:xfrm>
          <a:prstGeom prst="rect"/>
          <a:noFill/>
          <a:ln w="12700" cmpd="sng" cap="flat">
            <a:noFill/>
            <a:prstDash val="solid"/>
            <a:miter/>
          </a:ln>
        </p:spPr>
      </p:pic>
    </p:spTree>
    <p:extLst>
      <p:ext uri="{BB962C8B-B14F-4D97-AF65-F5344CB8AC3E}">
        <p14:creationId xmlns:p14="http://schemas.microsoft.com/office/powerpoint/2010/main" val="94673723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64530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3" name="文本框"/>
          <p:cNvSpPr>
            <a:spLocks noGrp="1"/>
          </p:cNvSpPr>
          <p:nvPr>
            <p:ph type="ctrTitle"/>
          </p:nvPr>
        </p:nvSpPr>
        <p:spPr>
          <a:xfrm rot="-2785">
            <a:off x="621494" y="978604"/>
            <a:ext cx="10367703" cy="42869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Calibri" pitchFamily="0" charset="0"/>
                <a:cs typeface="Calibri" pitchFamily="0" charset="0"/>
                <a:sym typeface="Calibri" pitchFamily="0" charset="0"/>
              </a:rPr>
              <a:t>conclusion</a:t>
            </a:r>
            <a:endParaRPr lang="zh-CN" altLang="en-US" sz="2800" b="1" i="0" u="none" strike="noStrike" kern="0" cap="none" spc="0" baseline="0">
              <a:latin typeface="Calibri" pitchFamily="0" charset="0"/>
              <a:ea typeface="Calibri" pitchFamily="0" charset="0"/>
              <a:cs typeface="Calibri" pitchFamily="0" charset="0"/>
              <a:sym typeface="Calibri" pitchFamily="0" charset="0"/>
            </a:endParaRPr>
          </a:p>
        </p:txBody>
      </p:sp>
      <p:sp>
        <p:nvSpPr>
          <p:cNvPr id="184" name="矩形"/>
          <p:cNvSpPr>
            <a:spLocks/>
          </p:cNvSpPr>
          <p:nvPr/>
        </p:nvSpPr>
        <p:spPr>
          <a:xfrm rot="-11526">
            <a:off x="257419" y="1768929"/>
            <a:ext cx="11274663" cy="447902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Finally I here by conclude that in my project the following outcomes:</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1. With my project we can find the total number of employees.</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2. We can find the total number of male and female in the working population of the company.</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3. We can also find the total number of department that are operating in the company and division of male and female in the particular department.</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4. With all this the company find the requirement of employees in the organisation and recruit according to that.</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5" name="矩形"/>
          <p:cNvSpPr>
            <a:spLocks/>
          </p:cNvSpPr>
          <p:nvPr/>
        </p:nvSpPr>
        <p:spPr>
          <a:xfrm rot="0">
            <a:off x="5467266" y="2806657"/>
            <a:ext cx="1257300" cy="358200"/>
          </a:xfrm>
          <a:prstGeom prst="rect"/>
          <a:noFill/>
          <a:ln w="12700" cmpd="sng" cap="flat">
            <a:noFill/>
            <a:prstDash val="solid"/>
            <a:round/>
          </a:ln>
        </p:spPr>
      </p:sp>
    </p:spTree>
    <p:extLst>
      <p:ext uri="{BB962C8B-B14F-4D97-AF65-F5344CB8AC3E}">
        <p14:creationId xmlns:p14="http://schemas.microsoft.com/office/powerpoint/2010/main" val="106300466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87976255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9281365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100" cy="3257700"/>
            <a:chOff x="7991475" y="2933700"/>
            <a:chExt cx="2762100" cy="3257700"/>
          </a:xfrm>
        </p:grpSpPr>
        <p:sp>
          <p:nvSpPr>
            <p:cNvPr id="110" name="曲线"/>
            <p:cNvSpPr>
              <a:spLocks/>
            </p:cNvSpPr>
            <p:nvPr/>
          </p:nvSpPr>
          <p:spPr>
            <a:xfrm rot="0">
              <a:off x="9353550" y="5362575"/>
              <a:ext cx="457218" cy="4572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1" name="曲线"/>
            <p:cNvSpPr>
              <a:spLocks/>
            </p:cNvSpPr>
            <p:nvPr/>
          </p:nvSpPr>
          <p:spPr>
            <a:xfrm rot="0">
              <a:off x="9353550" y="5895975"/>
              <a:ext cx="180954" cy="18095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12" name="矩形"/>
            <p:cNvSpPr>
              <a:spLocks/>
            </p:cNvSpPr>
            <p:nvPr/>
          </p:nvSpPr>
          <p:spPr>
            <a:xfrm rot="0">
              <a:off x="7991475" y="2933700"/>
              <a:ext cx="2762100" cy="3257700"/>
            </a:xfrm>
            <a:prstGeom prst="rect"/>
            <a:noFill/>
            <a:ln w="12700" cmpd="sng" cap="flat">
              <a:noFill/>
              <a:prstDash val="solid"/>
              <a:round/>
            </a:ln>
          </p:spPr>
        </p:sp>
      </p:grpSp>
      <p:sp>
        <p:nvSpPr>
          <p:cNvPr id="114" name="文本框"/>
          <p:cNvSpPr>
            <a:spLocks noGrp="1"/>
          </p:cNvSpPr>
          <p:nvPr>
            <p:ph type="title"/>
          </p:nvPr>
        </p:nvSpPr>
        <p:spPr>
          <a:xfrm rot="0">
            <a:off x="834071" y="575055"/>
            <a:ext cx="56370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15" name="矩形"/>
          <p:cNvSpPr>
            <a:spLocks/>
          </p:cNvSpPr>
          <p:nvPr/>
        </p:nvSpPr>
        <p:spPr>
          <a:xfrm rot="0">
            <a:off x="676275" y="6467475"/>
            <a:ext cx="2143200" cy="200099"/>
          </a:xfrm>
          <a:prstGeom prst="rect"/>
          <a:noFill/>
          <a:ln w="12700" cmpd="sng" cap="flat">
            <a:noFill/>
            <a:prstDash val="solid"/>
            <a:round/>
          </a:ln>
        </p:spPr>
      </p:sp>
      <p:sp>
        <p:nvSpPr>
          <p:cNvPr id="116" name="文本框"/>
          <p:cNvSpPr>
            <a:spLocks noGrp="1"/>
          </p:cNvSpPr>
          <p:nvPr>
            <p:ph type="sldNum" idx="7"/>
          </p:nvPr>
        </p:nvSpPr>
        <p:spPr>
          <a:xfrm rot="0">
            <a:off x="11353418" y="6473336"/>
            <a:ext cx="1512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7" name="矩形"/>
          <p:cNvSpPr>
            <a:spLocks/>
          </p:cNvSpPr>
          <p:nvPr/>
        </p:nvSpPr>
        <p:spPr>
          <a:xfrm rot="-28415">
            <a:off x="916813" y="1979139"/>
            <a:ext cx="5698395" cy="36727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Oi" pitchFamily="0" charset="0"/>
                <a:ea typeface="Oi" pitchFamily="0" charset="0"/>
                <a:cs typeface="Oi" pitchFamily="0" charset="0"/>
                <a:sym typeface="Oi" pitchFamily="0" charset="0"/>
              </a:rPr>
              <a:t>1</a:t>
            </a: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To know the total working population.</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2. To know the total number of working male and female.</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3. To know the total number of department in the company.</a:t>
            </a:r>
            <a:endParaRPr lang="zh-CN" altLang="en-US"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35974115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218" cy="4572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1" name="曲线"/>
            <p:cNvSpPr>
              <a:spLocks/>
            </p:cNvSpPr>
            <p:nvPr/>
          </p:nvSpPr>
          <p:spPr>
            <a:xfrm rot="0">
              <a:off x="9353550" y="5895975"/>
              <a:ext cx="180954" cy="18095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4" name="曲线"/>
          <p:cNvSpPr>
            <a:spLocks/>
          </p:cNvSpPr>
          <p:nvPr/>
        </p:nvSpPr>
        <p:spPr>
          <a:xfrm rot="0">
            <a:off x="6696075" y="1695450"/>
            <a:ext cx="314334" cy="323836"/>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5" name="文本框"/>
          <p:cNvSpPr>
            <a:spLocks noGrp="1"/>
          </p:cNvSpPr>
          <p:nvPr>
            <p:ph type="title"/>
          </p:nvPr>
        </p:nvSpPr>
        <p:spPr>
          <a:xfrm rot="0">
            <a:off x="739774" y="829626"/>
            <a:ext cx="52635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26" name="矩形"/>
          <p:cNvSpPr>
            <a:spLocks/>
          </p:cNvSpPr>
          <p:nvPr/>
        </p:nvSpPr>
        <p:spPr>
          <a:xfrm rot="0">
            <a:off x="676275" y="6467475"/>
            <a:ext cx="2143200" cy="200099"/>
          </a:xfrm>
          <a:prstGeom prst="rect"/>
          <a:noFill/>
          <a:ln w="12700" cmpd="sng" cap="flat">
            <a:noFill/>
            <a:prstDash val="solid"/>
            <a:round/>
          </a:ln>
        </p:spPr>
      </p:sp>
      <p:sp>
        <p:nvSpPr>
          <p:cNvPr id="127" name="文本框"/>
          <p:cNvSpPr>
            <a:spLocks noGrp="1"/>
          </p:cNvSpPr>
          <p:nvPr>
            <p:ph type="sldNum" idx="7"/>
          </p:nvPr>
        </p:nvSpPr>
        <p:spPr>
          <a:xfrm rot="0">
            <a:off x="11353418" y="6473336"/>
            <a:ext cx="1512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28" name="矩形"/>
          <p:cNvSpPr>
            <a:spLocks/>
          </p:cNvSpPr>
          <p:nvPr/>
        </p:nvSpPr>
        <p:spPr>
          <a:xfrm rot="0">
            <a:off x="990600" y="2133600"/>
            <a:ext cx="7924800" cy="815399"/>
          </a:xfrm>
          <a:prstGeom prst="rect"/>
          <a:noFill/>
          <a:ln w="12700" cmpd="sng" cap="flat">
            <a:noFill/>
            <a:prstDash val="solid"/>
            <a:round/>
          </a:ln>
        </p:spPr>
        <p:txBody>
          <a:bodyPr vert="horz" wrap="square" lIns="91425" tIns="45700" rIns="91425" bIns="45700" anchor="t" anchorCtr="0">
            <a:prstTxWarp prst="textNoShape"/>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en-US" altLang="zh-CN" sz="24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29" name="矩形"/>
          <p:cNvSpPr>
            <a:spLocks/>
          </p:cNvSpPr>
          <p:nvPr/>
        </p:nvSpPr>
        <p:spPr>
          <a:xfrm rot="2235">
            <a:off x="838228" y="2353425"/>
            <a:ext cx="6921601" cy="322512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lang="zh-CN" altLang="en-US"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1797295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218" cy="4572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3" name="曲线"/>
          <p:cNvSpPr>
            <a:spLocks/>
          </p:cNvSpPr>
          <p:nvPr/>
        </p:nvSpPr>
        <p:spPr>
          <a:xfrm rot="0">
            <a:off x="9353550" y="5895975"/>
            <a:ext cx="180954" cy="18095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34" name="文本框"/>
          <p:cNvSpPr>
            <a:spLocks noGrp="1"/>
          </p:cNvSpPr>
          <p:nvPr>
            <p:ph type="title"/>
          </p:nvPr>
        </p:nvSpPr>
        <p:spPr>
          <a:xfrm rot="0">
            <a:off x="699452" y="891793"/>
            <a:ext cx="5014500" cy="502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36" name="文本框"/>
          <p:cNvSpPr>
            <a:spLocks noGrp="1"/>
          </p:cNvSpPr>
          <p:nvPr>
            <p:ph type="sldNum" idx="7"/>
          </p:nvPr>
        </p:nvSpPr>
        <p:spPr>
          <a:xfrm rot="0">
            <a:off x="11353418" y="6473336"/>
            <a:ext cx="1512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6</a:t>
            </a:fld>
            <a:endParaRPr lang="zh-CN" altLang="en-US"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7" name="矩形"/>
          <p:cNvSpPr>
            <a:spLocks/>
          </p:cNvSpPr>
          <p:nvPr/>
        </p:nvSpPr>
        <p:spPr>
          <a:xfrm rot="0">
            <a:off x="1771623" y="2057367"/>
            <a:ext cx="4762499" cy="4568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1.Management of the company</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2. Employees</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3.Researchers</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4.Statistical department</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5.Employers</a:t>
            </a:r>
            <a:endParaRPr lang="zh-CN" altLang="en-US"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71059269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0" name="矩形"/>
          <p:cNvSpPr>
            <a:spLocks/>
          </p:cNvSpPr>
          <p:nvPr/>
        </p:nvSpPr>
        <p:spPr>
          <a:xfrm rot="0">
            <a:off x="0" y="1476375"/>
            <a:ext cx="2695500" cy="3248100"/>
          </a:xfrm>
          <a:prstGeom prst="rect"/>
          <a:noFill/>
          <a:ln w="12700" cmpd="sng" cap="flat">
            <a:noFill/>
            <a:prstDash val="solid"/>
            <a:round/>
          </a:ln>
        </p:spPr>
      </p:sp>
      <p:sp>
        <p:nvSpPr>
          <p:cNvPr id="141" name="曲线"/>
          <p:cNvSpPr>
            <a:spLocks/>
          </p:cNvSpPr>
          <p:nvPr/>
        </p:nvSpPr>
        <p:spPr>
          <a:xfrm rot="0">
            <a:off x="9353550" y="5362575"/>
            <a:ext cx="457218" cy="4572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2" name="曲线"/>
          <p:cNvSpPr>
            <a:spLocks/>
          </p:cNvSpPr>
          <p:nvPr/>
        </p:nvSpPr>
        <p:spPr>
          <a:xfrm rot="0">
            <a:off x="9353550" y="5895975"/>
            <a:ext cx="180954" cy="18095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3" name="文本框"/>
          <p:cNvSpPr>
            <a:spLocks noGrp="1"/>
          </p:cNvSpPr>
          <p:nvPr>
            <p:ph type="title"/>
          </p:nvPr>
        </p:nvSpPr>
        <p:spPr>
          <a:xfrm rot="0">
            <a:off x="558165" y="857885"/>
            <a:ext cx="9763200" cy="55620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44" name="矩形"/>
          <p:cNvSpPr>
            <a:spLocks/>
          </p:cNvSpPr>
          <p:nvPr/>
        </p:nvSpPr>
        <p:spPr>
          <a:xfrm rot="0">
            <a:off x="676275" y="6467475"/>
            <a:ext cx="2143200" cy="200099"/>
          </a:xfrm>
          <a:prstGeom prst="rect"/>
          <a:noFill/>
          <a:ln w="12700" cmpd="sng" cap="flat">
            <a:noFill/>
            <a:prstDash val="solid"/>
            <a:round/>
          </a:ln>
        </p:spPr>
      </p:sp>
      <p:sp>
        <p:nvSpPr>
          <p:cNvPr id="145" name="文本框"/>
          <p:cNvSpPr>
            <a:spLocks noGrp="1"/>
          </p:cNvSpPr>
          <p:nvPr>
            <p:ph type="sldNum" idx="7"/>
          </p:nvPr>
        </p:nvSpPr>
        <p:spPr>
          <a:xfrm rot="0">
            <a:off x="11353418" y="6473336"/>
            <a:ext cx="151200" cy="168898"/>
          </a:xfrm>
          <a:prstGeom prst="rect"/>
          <a:noFill/>
          <a:ln w="12700" cmpd="sng" cap="flat">
            <a:noFill/>
            <a:prstDash val="solid"/>
            <a:round/>
          </a:ln>
        </p:spPr>
        <p:txBody>
          <a:bodyPr vert="horz" wrap="square" lIns="0" tIns="6973"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6" name="矩形"/>
          <p:cNvSpPr>
            <a:spLocks/>
          </p:cNvSpPr>
          <p:nvPr/>
        </p:nvSpPr>
        <p:spPr>
          <a:xfrm rot="-13118">
            <a:off x="2660018" y="2052036"/>
            <a:ext cx="8883664" cy="3786626"/>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I have used various techniques in excel like</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1.Conditional formatting: for finding the null values.</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2. Table: to make look the data in presentable and neat manner.</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3.alignment:to center the data so that it will look nice.</a:t>
            </a:r>
            <a:endParaRPr lang="zh-CN" altLang="en-US"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5930312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201" cy="758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0" name="矩形"/>
          <p:cNvSpPr>
            <a:spLocks/>
          </p:cNvSpPr>
          <p:nvPr/>
        </p:nvSpPr>
        <p:spPr>
          <a:xfrm rot="36475">
            <a:off x="558730" y="1495440"/>
            <a:ext cx="11366740" cy="470997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I have used the data which I is collected from Kaggle.com.</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Various data which is been used in my</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project are I. Employee id: alpha numeric.</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II. Name: alphabets.</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III. Gender: alphabet.</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IV. Salary: numbers.</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V. Start date: alpha numeric.</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VI. Employee type: alphabets.</a:t>
            </a:r>
            <a:endPar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VII. Work location: alphabets.</a:t>
            </a:r>
            <a:endParaRPr lang="zh-CN" altLang="en-US" sz="30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63309023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600" cy="166500"/>
          </a:xfrm>
          <a:prstGeom prst="rect"/>
          <a:noFill/>
          <a:ln w="12700" cmpd="sng" cap="flat">
            <a:noFill/>
            <a:prstDash val="solid"/>
            <a:round/>
          </a:ln>
        </p:spPr>
        <p:txBody>
          <a:bodyPr vert="horz" wrap="square" lIns="0" tIns="0" rIns="0" bIns="0" anchor="t" anchorCtr="0">
            <a:prstTxWarp prst="textNoShape"/>
          </a:bodyPr>
          <a:lstStyle/>
          <a:p>
            <a:pPr marL="0" indent="0" algn="l">
              <a:lnSpc>
                <a:spcPct val="115000"/>
              </a:lnSpc>
              <a:spcBef>
                <a:spcPts val="0"/>
              </a:spcBef>
              <a:spcAft>
                <a:spcPts val="0"/>
              </a:spcAft>
              <a:buNone/>
            </a:pPr>
            <a:r>
              <a:rPr lang="en-US" altLang="zh-CN" sz="1100" b="0" i="0" u="none" strike="noStrike" kern="120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120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4" name="曲线"/>
          <p:cNvSpPr>
            <a:spLocks/>
          </p:cNvSpPr>
          <p:nvPr/>
        </p:nvSpPr>
        <p:spPr>
          <a:xfrm rot="0">
            <a:off x="9353550" y="5362575"/>
            <a:ext cx="457218" cy="4572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55" name="曲线"/>
          <p:cNvSpPr>
            <a:spLocks/>
          </p:cNvSpPr>
          <p:nvPr/>
        </p:nvSpPr>
        <p:spPr>
          <a:xfrm rot="0">
            <a:off x="9353550" y="5895975"/>
            <a:ext cx="180954" cy="18095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56" name="矩形"/>
          <p:cNvSpPr>
            <a:spLocks/>
          </p:cNvSpPr>
          <p:nvPr/>
        </p:nvSpPr>
        <p:spPr>
          <a:xfrm rot="0">
            <a:off x="66675" y="3381373"/>
            <a:ext cx="2466900" cy="3419400"/>
          </a:xfrm>
          <a:prstGeom prst="rect"/>
          <a:noFill/>
          <a:ln w="12700" cmpd="sng" cap="flat">
            <a:noFill/>
            <a:prstDash val="solid"/>
            <a:round/>
          </a:ln>
        </p:spPr>
      </p:sp>
      <p:sp>
        <p:nvSpPr>
          <p:cNvPr id="157" name="文本框"/>
          <p:cNvSpPr>
            <a:spLocks noGrp="1"/>
          </p:cNvSpPr>
          <p:nvPr>
            <p:ph type="title"/>
          </p:nvPr>
        </p:nvSpPr>
        <p:spPr>
          <a:xfrm rot="0">
            <a:off x="739774" y="654938"/>
            <a:ext cx="84804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8" name="矩形"/>
          <p:cNvSpPr>
            <a:spLocks/>
          </p:cNvSpPr>
          <p:nvPr/>
        </p:nvSpPr>
        <p:spPr>
          <a:xfrm rot="0">
            <a:off x="11277218" y="6473336"/>
            <a:ext cx="228600" cy="168898"/>
          </a:xfrm>
          <a:prstGeom prst="rect"/>
          <a:noFill/>
          <a:ln w="12700" cmpd="sng" cap="flat">
            <a:noFill/>
            <a:prstDash val="solid"/>
            <a:round/>
          </a:ln>
        </p:spPr>
        <p:txBody>
          <a:bodyPr vert="horz" wrap="square" lIns="0" tIns="6973" rIns="0" bIns="0" anchor="t" anchorCtr="0">
            <a:prstTxWarp prst="textNoShape"/>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9</a:t>
            </a:fld>
            <a:endParaRPr lang="zh-CN" altLang="en-US" sz="1100" b="0" i="0" u="none" strike="noStrike" kern="120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9" name="矩形"/>
          <p:cNvSpPr>
            <a:spLocks/>
          </p:cNvSpPr>
          <p:nvPr/>
        </p:nvSpPr>
        <p:spPr>
          <a:xfrm rot="0">
            <a:off x="2743200" y="2354703"/>
            <a:ext cx="8534101" cy="948600"/>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60" name="矩形"/>
          <p:cNvSpPr>
            <a:spLocks/>
          </p:cNvSpPr>
          <p:nvPr/>
        </p:nvSpPr>
        <p:spPr>
          <a:xfrm rot="25900">
            <a:off x="3142246" y="1993577"/>
            <a:ext cx="5534857" cy="344019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I have used both the pivot charts and slicers at the same time in data analysis so it makes it easy to understand for the users who uses it.</a:t>
            </a:r>
            <a:endParaRPr lang="zh-CN" altLang="en-US" sz="36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31704755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2024-10-10T02:51:46Z</dcterms:modified>
</cp:coreProperties>
</file>