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7" r:id="rId2"/>
    <p:sldId id="259" r:id="rId3"/>
    <p:sldId id="265" r:id="rId4"/>
    <p:sldId id="261" r:id="rId5"/>
    <p:sldId id="264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8751"/>
    <a:srgbClr val="00BAC8"/>
    <a:srgbClr val="342A69"/>
    <a:srgbClr val="F7F7F7"/>
    <a:srgbClr val="EB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uri" userId="ff15477e-81ff-4ab0-b332-da22b2a0b37a" providerId="ADAL" clId="{D74399F9-B5E8-47B9-97D8-D04A0F95D25A}"/>
    <pc:docChg chg="undo custSel modSld">
      <pc:chgData name="Steven Buri" userId="ff15477e-81ff-4ab0-b332-da22b2a0b37a" providerId="ADAL" clId="{D74399F9-B5E8-47B9-97D8-D04A0F95D25A}" dt="2022-09-01T02:34:06.218" v="520" actId="2085"/>
      <pc:docMkLst>
        <pc:docMk/>
      </pc:docMkLst>
      <pc:sldChg chg="modSp mod">
        <pc:chgData name="Steven Buri" userId="ff15477e-81ff-4ab0-b332-da22b2a0b37a" providerId="ADAL" clId="{D74399F9-B5E8-47B9-97D8-D04A0F95D25A}" dt="2022-09-01T00:49:46.071" v="6" actId="14100"/>
        <pc:sldMkLst>
          <pc:docMk/>
          <pc:sldMk cId="981420375" sldId="259"/>
        </pc:sldMkLst>
        <pc:spChg chg="mod">
          <ac:chgData name="Steven Buri" userId="ff15477e-81ff-4ab0-b332-da22b2a0b37a" providerId="ADAL" clId="{D74399F9-B5E8-47B9-97D8-D04A0F95D25A}" dt="2022-09-01T00:49:29.213" v="0" actId="554"/>
          <ac:spMkLst>
            <pc:docMk/>
            <pc:sldMk cId="981420375" sldId="259"/>
            <ac:spMk id="41" creationId="{3917D7E5-6F1D-E496-EB2A-975655838AFF}"/>
          </ac:spMkLst>
        </pc:spChg>
        <pc:spChg chg="mod">
          <ac:chgData name="Steven Buri" userId="ff15477e-81ff-4ab0-b332-da22b2a0b37a" providerId="ADAL" clId="{D74399F9-B5E8-47B9-97D8-D04A0F95D25A}" dt="2022-09-01T00:49:29.213" v="0" actId="554"/>
          <ac:spMkLst>
            <pc:docMk/>
            <pc:sldMk cId="981420375" sldId="259"/>
            <ac:spMk id="42" creationId="{4E994851-BA0C-AE07-9E6A-9812A0FDE26B}"/>
          </ac:spMkLst>
        </pc:spChg>
        <pc:grpChg chg="mod">
          <ac:chgData name="Steven Buri" userId="ff15477e-81ff-4ab0-b332-da22b2a0b37a" providerId="ADAL" clId="{D74399F9-B5E8-47B9-97D8-D04A0F95D25A}" dt="2022-09-01T00:49:34.089" v="1" actId="1076"/>
          <ac:grpSpMkLst>
            <pc:docMk/>
            <pc:sldMk cId="981420375" sldId="259"/>
            <ac:grpSpMk id="47" creationId="{D7FF735A-CC8F-D459-8F1F-D7501E8AC36B}"/>
          </ac:grpSpMkLst>
        </pc:grpChg>
        <pc:grpChg chg="mod">
          <ac:chgData name="Steven Buri" userId="ff15477e-81ff-4ab0-b332-da22b2a0b37a" providerId="ADAL" clId="{D74399F9-B5E8-47B9-97D8-D04A0F95D25A}" dt="2022-09-01T00:49:46.071" v="6" actId="14100"/>
          <ac:grpSpMkLst>
            <pc:docMk/>
            <pc:sldMk cId="981420375" sldId="259"/>
            <ac:grpSpMk id="54" creationId="{1D2FA393-84BF-0C6D-8AE8-9327D88AB2BE}"/>
          </ac:grpSpMkLst>
        </pc:grpChg>
      </pc:sldChg>
      <pc:sldChg chg="addSp modSp mod">
        <pc:chgData name="Steven Buri" userId="ff15477e-81ff-4ab0-b332-da22b2a0b37a" providerId="ADAL" clId="{D74399F9-B5E8-47B9-97D8-D04A0F95D25A}" dt="2022-09-01T02:33:17.601" v="517" actId="1076"/>
        <pc:sldMkLst>
          <pc:docMk/>
          <pc:sldMk cId="3763378240" sldId="261"/>
        </pc:sldMkLst>
        <pc:spChg chg="add mod">
          <ac:chgData name="Steven Buri" userId="ff15477e-81ff-4ab0-b332-da22b2a0b37a" providerId="ADAL" clId="{D74399F9-B5E8-47B9-97D8-D04A0F95D25A}" dt="2022-09-01T02:33:17.601" v="517" actId="1076"/>
          <ac:spMkLst>
            <pc:docMk/>
            <pc:sldMk cId="3763378240" sldId="261"/>
            <ac:spMk id="47" creationId="{1E956F76-4818-4C9D-A83C-DCBB0CE4FD16}"/>
          </ac:spMkLst>
        </pc:spChg>
      </pc:sldChg>
      <pc:sldChg chg="modSp mod">
        <pc:chgData name="Steven Buri" userId="ff15477e-81ff-4ab0-b332-da22b2a0b37a" providerId="ADAL" clId="{D74399F9-B5E8-47B9-97D8-D04A0F95D25A}" dt="2022-09-01T02:34:06.218" v="520" actId="2085"/>
        <pc:sldMkLst>
          <pc:docMk/>
          <pc:sldMk cId="75324454" sldId="265"/>
        </pc:sldMkLst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6" creationId="{73C911FB-4674-4D21-8B84-388C8829C0EC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2" creationId="{8FDC953C-115A-4C8B-96B8-4E7CE3619520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3" creationId="{E3A4F8AF-006C-471E-A3BA-21CA1AB6DA34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4" creationId="{EF50B73C-5FB5-4882-933D-1F7CAF7A28E1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5" creationId="{BA748012-CA5A-4F53-883D-76A8E06036B1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8" creationId="{26AACF8B-7A14-4316-8BB1-DC478D126734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9" creationId="{102642AC-8D3E-477C-8D48-FF03AA30D932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32" creationId="{4D620A59-EB0C-4E0A-B9A8-E76D68FBAE5D}"/>
          </ac:spMkLst>
        </pc:spChg>
      </pc:sldChg>
    </pc:docChg>
  </pc:docChgLst>
  <pc:docChgLst>
    <pc:chgData name="Steven Buri" userId="ff15477e-81ff-4ab0-b332-da22b2a0b37a" providerId="ADAL" clId="{10563884-5106-4BEB-A5F7-E1677C19F1B6}"/>
    <pc:docChg chg="modSld">
      <pc:chgData name="Steven Buri" userId="ff15477e-81ff-4ab0-b332-da22b2a0b37a" providerId="ADAL" clId="{10563884-5106-4BEB-A5F7-E1677C19F1B6}" dt="2022-10-19T13:00:04.552" v="0" actId="20577"/>
      <pc:docMkLst>
        <pc:docMk/>
      </pc:docMkLst>
      <pc:sldChg chg="modSp mod">
        <pc:chgData name="Steven Buri" userId="ff15477e-81ff-4ab0-b332-da22b2a0b37a" providerId="ADAL" clId="{10563884-5106-4BEB-A5F7-E1677C19F1B6}" dt="2022-10-19T13:00:04.552" v="0" actId="20577"/>
        <pc:sldMkLst>
          <pc:docMk/>
          <pc:sldMk cId="3763378240" sldId="261"/>
        </pc:sldMkLst>
        <pc:spChg chg="mod">
          <ac:chgData name="Steven Buri" userId="ff15477e-81ff-4ab0-b332-da22b2a0b37a" providerId="ADAL" clId="{10563884-5106-4BEB-A5F7-E1677C19F1B6}" dt="2022-10-19T13:00:04.552" v="0" actId="20577"/>
          <ac:spMkLst>
            <pc:docMk/>
            <pc:sldMk cId="3763378240" sldId="261"/>
            <ac:spMk id="27" creationId="{03694D95-9656-63F7-9FCE-8D599B5E52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5E7AA473-D82F-4EFF-9DF7-AE6D83C51288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E12F1F0-FE2D-4C1C-B320-8CB9BE735F0F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CF1B96C-10FD-4EBC-9029-9652B7535D0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4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4878474-CC00-4A95-9D50-A41C12D1EEC4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7F38C8B4-7FBB-408F-BDB9-F0496874AFB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BB8EE20-A5E2-47D3-8F6D-A2BA7AB2E093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3382CF99-132F-413F-B7EF-71A5C33F2ED6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F17AE06-98E0-4D9F-A059-92C3548821BB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FBA00CA-3DDC-4705-B840-978EF5EA0707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C366D49-0BBA-4C5A-AD96-6448CA63451A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4F4EB293-A316-472D-A8B4-6947CF1A12B7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7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eb of dots connected">
            <a:extLst>
              <a:ext uri="{FF2B5EF4-FFF2-40B4-BE49-F238E27FC236}">
                <a16:creationId xmlns:a16="http://schemas.microsoft.com/office/drawing/2014/main" id="{897958C4-4E08-A9D4-6985-82FDE48A1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l="19709" r="756" b="1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D8F968-2C7F-CBD3-ADCD-7C7F81BB3356}"/>
              </a:ext>
            </a:extLst>
          </p:cNvPr>
          <p:cNvSpPr/>
          <p:nvPr/>
        </p:nvSpPr>
        <p:spPr>
          <a:xfrm>
            <a:off x="683728" y="1578819"/>
            <a:ext cx="10821496" cy="2059045"/>
          </a:xfrm>
          <a:prstGeom prst="rect">
            <a:avLst/>
          </a:prstGeom>
          <a:solidFill>
            <a:schemeClr val="accent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Contract Classifier</a:t>
            </a:r>
          </a:p>
        </p:txBody>
      </p:sp>
    </p:spTree>
    <p:extLst>
      <p:ext uri="{BB962C8B-B14F-4D97-AF65-F5344CB8AC3E}">
        <p14:creationId xmlns:p14="http://schemas.microsoft.com/office/powerpoint/2010/main" val="12304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FE8F881-68F5-D505-5DFD-0098DA4B9AA8}"/>
              </a:ext>
            </a:extLst>
          </p:cNvPr>
          <p:cNvSpPr/>
          <p:nvPr/>
        </p:nvSpPr>
        <p:spPr>
          <a:xfrm>
            <a:off x="-1" y="397626"/>
            <a:ext cx="6096001" cy="64603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561634" cy="1446550"/>
            <a:chOff x="1214028" y="1220754"/>
            <a:chExt cx="156163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8" y="1722288"/>
              <a:ext cx="11259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37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we build this classifier and why does it matter?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2F7A5E-F6CA-FBD4-4FCE-347E5526810D}"/>
              </a:ext>
            </a:extLst>
          </p:cNvPr>
          <p:cNvSpPr/>
          <p:nvPr/>
        </p:nvSpPr>
        <p:spPr>
          <a:xfrm>
            <a:off x="6096000" y="397626"/>
            <a:ext cx="6096001" cy="64603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17D7E5-6F1D-E496-EB2A-975655838AFF}"/>
              </a:ext>
            </a:extLst>
          </p:cNvPr>
          <p:cNvSpPr txBox="1"/>
          <p:nvPr/>
        </p:nvSpPr>
        <p:spPr>
          <a:xfrm>
            <a:off x="1542343" y="1743599"/>
            <a:ext cx="418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994851-BA0C-AE07-9E6A-9812A0FDE26B}"/>
              </a:ext>
            </a:extLst>
          </p:cNvPr>
          <p:cNvSpPr txBox="1"/>
          <p:nvPr/>
        </p:nvSpPr>
        <p:spPr>
          <a:xfrm>
            <a:off x="6261100" y="1743599"/>
            <a:ext cx="384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D3AA4-B0CB-ECA4-9B31-E56B04F5E591}"/>
              </a:ext>
            </a:extLst>
          </p:cNvPr>
          <p:cNvSpPr txBox="1"/>
          <p:nvPr/>
        </p:nvSpPr>
        <p:spPr>
          <a:xfrm>
            <a:off x="82367" y="2311521"/>
            <a:ext cx="57700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Product Focused: </a:t>
            </a:r>
            <a:r>
              <a:rPr lang="en-US" sz="2400" dirty="0">
                <a:solidFill>
                  <a:schemeClr val="bg1"/>
                </a:solidFill>
              </a:rPr>
              <a:t>To align to corporate strategy we need to identify costs across Humana related to our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Contracts Labeled Manually: </a:t>
            </a:r>
            <a:r>
              <a:rPr lang="en-US" sz="2400" dirty="0">
                <a:solidFill>
                  <a:schemeClr val="bg1"/>
                </a:solidFill>
              </a:rPr>
              <a:t>Labeling contracts required SME knowledge across multiple people and multiple weeks.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Future Refreshes Require Rework: </a:t>
            </a:r>
            <a:r>
              <a:rPr lang="en-US" sz="2400" dirty="0">
                <a:solidFill>
                  <a:schemeClr val="bg1"/>
                </a:solidFill>
              </a:rPr>
              <a:t>Future refreshes will require redoing these steps wasting time, focus, and money.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7E2D8A-81D5-F711-95D6-B365420AFD7A}"/>
              </a:ext>
            </a:extLst>
          </p:cNvPr>
          <p:cNvSpPr txBox="1"/>
          <p:nvPr/>
        </p:nvSpPr>
        <p:spPr>
          <a:xfrm>
            <a:off x="6294968" y="2311521"/>
            <a:ext cx="5770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99% Accuracy: </a:t>
            </a:r>
            <a:r>
              <a:rPr lang="en-US" sz="2400" dirty="0">
                <a:solidFill>
                  <a:schemeClr val="bg1"/>
                </a:solidFill>
              </a:rPr>
              <a:t>Over 885 predictions, the model correctly predicted contract inclusion 876 times (99% 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$255K Additional Costs Classified:</a:t>
            </a:r>
          </a:p>
          <a:p>
            <a:r>
              <a:rPr lang="en-US" sz="2400" dirty="0">
                <a:solidFill>
                  <a:schemeClr val="bg1"/>
                </a:solidFill>
              </a:rPr>
              <a:t>Of the 9 incorrect predictions, 6 were actually incorrect in the source data (the ML model was correct) adding another $255K/</a:t>
            </a:r>
            <a:r>
              <a:rPr lang="en-US" sz="2400" dirty="0" err="1">
                <a:solidFill>
                  <a:schemeClr val="bg1"/>
                </a:solidFill>
              </a:rPr>
              <a:t>yr</a:t>
            </a:r>
            <a:r>
              <a:rPr lang="en-US" sz="2400" dirty="0">
                <a:solidFill>
                  <a:schemeClr val="bg1"/>
                </a:solidFill>
              </a:rPr>
              <a:t> to possible savings.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20 Second Runtime: </a:t>
            </a:r>
            <a:r>
              <a:rPr lang="en-US" sz="2400" dirty="0">
                <a:solidFill>
                  <a:schemeClr val="bg1"/>
                </a:solidFill>
              </a:rPr>
              <a:t>Model is ~8,400x faster than manual classification.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FF735A-CC8F-D459-8F1F-D7501E8AC36B}"/>
              </a:ext>
            </a:extLst>
          </p:cNvPr>
          <p:cNvGrpSpPr/>
          <p:nvPr/>
        </p:nvGrpSpPr>
        <p:grpSpPr>
          <a:xfrm>
            <a:off x="7676934" y="695404"/>
            <a:ext cx="1012198" cy="1068868"/>
            <a:chOff x="12666268" y="1177131"/>
            <a:chExt cx="4510416" cy="4762943"/>
          </a:xfrm>
          <a:solidFill>
            <a:srgbClr val="FFFEF7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DF49E1-5C06-6FBA-5CD7-2CDEA366E89F}"/>
                </a:ext>
              </a:extLst>
            </p:cNvPr>
            <p:cNvSpPr/>
            <p:nvPr/>
          </p:nvSpPr>
          <p:spPr>
            <a:xfrm rot="17152610" flipH="1" flipV="1">
              <a:off x="14551417" y="3314807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F30CD8-E694-F7CA-9B5A-27EC233A28EF}"/>
                </a:ext>
              </a:extLst>
            </p:cNvPr>
            <p:cNvSpPr/>
            <p:nvPr/>
          </p:nvSpPr>
          <p:spPr>
            <a:xfrm rot="20854802" flipH="1" flipV="1">
              <a:off x="12666268" y="3262451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12C961-8E67-ED61-DA2E-794FFF7E776F}"/>
                </a:ext>
              </a:extLst>
            </p:cNvPr>
            <p:cNvSpPr/>
            <p:nvPr/>
          </p:nvSpPr>
          <p:spPr>
            <a:xfrm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3811CB-A99E-A631-D31C-A3D67B89FD45}"/>
                </a:ext>
              </a:extLst>
            </p:cNvPr>
            <p:cNvSpPr/>
            <p:nvPr/>
          </p:nvSpPr>
          <p:spPr>
            <a:xfrm rot="2700000"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41C49A-6001-0624-8EB7-B5115BB6D45D}"/>
                </a:ext>
              </a:extLst>
            </p:cNvPr>
            <p:cNvSpPr/>
            <p:nvPr/>
          </p:nvSpPr>
          <p:spPr>
            <a:xfrm>
              <a:off x="14226381" y="1833562"/>
              <a:ext cx="1443038" cy="1443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A8AC5A-DC43-1149-1FE9-B0222B77A54D}"/>
                </a:ext>
              </a:extLst>
            </p:cNvPr>
            <p:cNvSpPr/>
            <p:nvPr/>
          </p:nvSpPr>
          <p:spPr>
            <a:xfrm>
              <a:off x="14226381" y="1833562"/>
              <a:ext cx="807612" cy="1443038"/>
            </a:xfrm>
            <a:custGeom>
              <a:avLst/>
              <a:gdLst>
                <a:gd name="connsiteX0" fmla="*/ 721520 w 807612"/>
                <a:gd name="connsiteY0" fmla="*/ 0 h 1443038"/>
                <a:gd name="connsiteX1" fmla="*/ 795292 w 807612"/>
                <a:gd name="connsiteY1" fmla="*/ 3725 h 1443038"/>
                <a:gd name="connsiteX2" fmla="*/ 807612 w 807612"/>
                <a:gd name="connsiteY2" fmla="*/ 5606 h 1443038"/>
                <a:gd name="connsiteX3" fmla="*/ 748292 w 807612"/>
                <a:gd name="connsiteY3" fmla="*/ 14659 h 1443038"/>
                <a:gd name="connsiteX4" fmla="*/ 172184 w 807612"/>
                <a:gd name="connsiteY4" fmla="*/ 721519 h 1443038"/>
                <a:gd name="connsiteX5" fmla="*/ 748292 w 807612"/>
                <a:gd name="connsiteY5" fmla="*/ 1428379 h 1443038"/>
                <a:gd name="connsiteX6" fmla="*/ 807612 w 807612"/>
                <a:gd name="connsiteY6" fmla="*/ 1437433 h 1443038"/>
                <a:gd name="connsiteX7" fmla="*/ 795292 w 807612"/>
                <a:gd name="connsiteY7" fmla="*/ 1439313 h 1443038"/>
                <a:gd name="connsiteX8" fmla="*/ 721520 w 807612"/>
                <a:gd name="connsiteY8" fmla="*/ 1443038 h 1443038"/>
                <a:gd name="connsiteX9" fmla="*/ 0 w 807612"/>
                <a:gd name="connsiteY9" fmla="*/ 721519 h 1443038"/>
                <a:gd name="connsiteX10" fmla="*/ 721520 w 807612"/>
                <a:gd name="connsiteY10" fmla="*/ 0 h 14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7612" h="1443038">
                  <a:moveTo>
                    <a:pt x="721520" y="0"/>
                  </a:moveTo>
                  <a:cubicBezTo>
                    <a:pt x="746426" y="0"/>
                    <a:pt x="771036" y="1262"/>
                    <a:pt x="795292" y="3725"/>
                  </a:cubicBezTo>
                  <a:lnTo>
                    <a:pt x="807612" y="5606"/>
                  </a:lnTo>
                  <a:lnTo>
                    <a:pt x="748292" y="14659"/>
                  </a:lnTo>
                  <a:cubicBezTo>
                    <a:pt x="419508" y="81938"/>
                    <a:pt x="172184" y="372846"/>
                    <a:pt x="172184" y="721519"/>
                  </a:cubicBezTo>
                  <a:cubicBezTo>
                    <a:pt x="172184" y="1070193"/>
                    <a:pt x="419508" y="1361100"/>
                    <a:pt x="748292" y="1428379"/>
                  </a:cubicBezTo>
                  <a:lnTo>
                    <a:pt x="807612" y="1437433"/>
                  </a:lnTo>
                  <a:lnTo>
                    <a:pt x="795292" y="1439313"/>
                  </a:lnTo>
                  <a:cubicBezTo>
                    <a:pt x="771036" y="1441776"/>
                    <a:pt x="746426" y="1443038"/>
                    <a:pt x="721520" y="1443038"/>
                  </a:cubicBezTo>
                  <a:cubicBezTo>
                    <a:pt x="323036" y="1443038"/>
                    <a:pt x="0" y="1120003"/>
                    <a:pt x="0" y="721519"/>
                  </a:cubicBezTo>
                  <a:cubicBezTo>
                    <a:pt x="0" y="323035"/>
                    <a:pt x="323036" y="0"/>
                    <a:pt x="721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2FA393-84BF-0C6D-8AE8-9327D88AB2BE}"/>
              </a:ext>
            </a:extLst>
          </p:cNvPr>
          <p:cNvGrpSpPr/>
          <p:nvPr/>
        </p:nvGrpSpPr>
        <p:grpSpPr>
          <a:xfrm>
            <a:off x="2722678" y="585448"/>
            <a:ext cx="1823922" cy="1036154"/>
            <a:chOff x="7213600" y="2376512"/>
            <a:chExt cx="2960916" cy="1682068"/>
          </a:xfrm>
          <a:solidFill>
            <a:schemeClr val="bg1"/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D6489E-392A-B2EB-55B2-D5770BCA1A42}"/>
                </a:ext>
              </a:extLst>
            </p:cNvPr>
            <p:cNvGrpSpPr/>
            <p:nvPr/>
          </p:nvGrpSpPr>
          <p:grpSpPr>
            <a:xfrm>
              <a:off x="7953828" y="2685122"/>
              <a:ext cx="1480458" cy="1373458"/>
              <a:chOff x="7485837" y="1969406"/>
              <a:chExt cx="2427420" cy="2319566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F9CE375-056E-B23E-9415-D9ADECCC522E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7A19A20-3C22-A692-739A-D7AFFD1D6F68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F6AB6A2-43C3-331B-2FE6-B05E8779C05B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E586FE-13A3-8B5C-B33A-1734B4A32EA0}"/>
                </a:ext>
              </a:extLst>
            </p:cNvPr>
            <p:cNvSpPr/>
            <p:nvPr/>
          </p:nvSpPr>
          <p:spPr>
            <a:xfrm>
              <a:off x="9235888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2146E1-71C2-826A-F9E0-AEDCC7650FD3}"/>
                </a:ext>
              </a:extLst>
            </p:cNvPr>
            <p:cNvSpPr/>
            <p:nvPr/>
          </p:nvSpPr>
          <p:spPr>
            <a:xfrm flipH="1">
              <a:off x="9075567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78AC41-2F0E-443A-EC07-FC8C6817BCE5}"/>
                </a:ext>
              </a:extLst>
            </p:cNvPr>
            <p:cNvSpPr/>
            <p:nvPr/>
          </p:nvSpPr>
          <p:spPr>
            <a:xfrm flipH="1">
              <a:off x="8813469" y="3322333"/>
              <a:ext cx="1361047" cy="427637"/>
            </a:xfrm>
            <a:custGeom>
              <a:avLst/>
              <a:gdLst>
                <a:gd name="connsiteX0" fmla="*/ 1035247 w 1361047"/>
                <a:gd name="connsiteY0" fmla="*/ 0 h 427637"/>
                <a:gd name="connsiteX1" fmla="*/ 921747 w 1361047"/>
                <a:gd name="connsiteY1" fmla="*/ 0 h 427637"/>
                <a:gd name="connsiteX2" fmla="*/ 558711 w 1361047"/>
                <a:gd name="connsiteY2" fmla="*/ 0 h 427637"/>
                <a:gd name="connsiteX3" fmla="*/ 445211 w 1361047"/>
                <a:gd name="connsiteY3" fmla="*/ 0 h 427637"/>
                <a:gd name="connsiteX4" fmla="*/ 0 w 1361047"/>
                <a:gd name="connsiteY4" fmla="*/ 233338 h 427637"/>
                <a:gd name="connsiteX5" fmla="*/ 0 w 1361047"/>
                <a:gd name="connsiteY5" fmla="*/ 427637 h 427637"/>
                <a:gd name="connsiteX6" fmla="*/ 558711 w 1361047"/>
                <a:gd name="connsiteY6" fmla="*/ 427637 h 427637"/>
                <a:gd name="connsiteX7" fmla="*/ 799671 w 1361047"/>
                <a:gd name="connsiteY7" fmla="*/ 427637 h 427637"/>
                <a:gd name="connsiteX8" fmla="*/ 1361047 w 1361047"/>
                <a:gd name="connsiteY8" fmla="*/ 170754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1035247" y="0"/>
                  </a:moveTo>
                  <a:lnTo>
                    <a:pt x="921747" y="0"/>
                  </a:lnTo>
                  <a:lnTo>
                    <a:pt x="558711" y="0"/>
                  </a:lnTo>
                  <a:lnTo>
                    <a:pt x="445211" y="0"/>
                  </a:lnTo>
                  <a:lnTo>
                    <a:pt x="0" y="233338"/>
                  </a:lnTo>
                  <a:lnTo>
                    <a:pt x="0" y="427637"/>
                  </a:lnTo>
                  <a:lnTo>
                    <a:pt x="558711" y="427637"/>
                  </a:lnTo>
                  <a:lnTo>
                    <a:pt x="799671" y="427637"/>
                  </a:lnTo>
                  <a:lnTo>
                    <a:pt x="1361047" y="1707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448EEF-D3D3-6B2E-D2A2-3828BA177B04}"/>
                </a:ext>
              </a:extLst>
            </p:cNvPr>
            <p:cNvSpPr/>
            <p:nvPr/>
          </p:nvSpPr>
          <p:spPr>
            <a:xfrm>
              <a:off x="7755430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BECC70-1DD3-2B30-370A-486A87D53E8F}"/>
                </a:ext>
              </a:extLst>
            </p:cNvPr>
            <p:cNvSpPr/>
            <p:nvPr/>
          </p:nvSpPr>
          <p:spPr>
            <a:xfrm flipH="1">
              <a:off x="7595109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3CD04FF-29F8-1541-2A57-8472C8623749}"/>
                </a:ext>
              </a:extLst>
            </p:cNvPr>
            <p:cNvSpPr/>
            <p:nvPr/>
          </p:nvSpPr>
          <p:spPr>
            <a:xfrm flipH="1">
              <a:off x="7213600" y="3322333"/>
              <a:ext cx="1361047" cy="427637"/>
            </a:xfrm>
            <a:custGeom>
              <a:avLst/>
              <a:gdLst>
                <a:gd name="connsiteX0" fmla="*/ 915836 w 1361047"/>
                <a:gd name="connsiteY0" fmla="*/ 0 h 427637"/>
                <a:gd name="connsiteX1" fmla="*/ 802337 w 1361047"/>
                <a:gd name="connsiteY1" fmla="*/ 0 h 427637"/>
                <a:gd name="connsiteX2" fmla="*/ 439300 w 1361047"/>
                <a:gd name="connsiteY2" fmla="*/ 0 h 427637"/>
                <a:gd name="connsiteX3" fmla="*/ 325800 w 1361047"/>
                <a:gd name="connsiteY3" fmla="*/ 0 h 427637"/>
                <a:gd name="connsiteX4" fmla="*/ 0 w 1361047"/>
                <a:gd name="connsiteY4" fmla="*/ 170754 h 427637"/>
                <a:gd name="connsiteX5" fmla="*/ 561377 w 1361047"/>
                <a:gd name="connsiteY5" fmla="*/ 427637 h 427637"/>
                <a:gd name="connsiteX6" fmla="*/ 802337 w 1361047"/>
                <a:gd name="connsiteY6" fmla="*/ 427637 h 427637"/>
                <a:gd name="connsiteX7" fmla="*/ 1361047 w 1361047"/>
                <a:gd name="connsiteY7" fmla="*/ 427637 h 427637"/>
                <a:gd name="connsiteX8" fmla="*/ 1361047 w 1361047"/>
                <a:gd name="connsiteY8" fmla="*/ 233338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915836" y="0"/>
                  </a:moveTo>
                  <a:lnTo>
                    <a:pt x="802337" y="0"/>
                  </a:lnTo>
                  <a:lnTo>
                    <a:pt x="439300" y="0"/>
                  </a:lnTo>
                  <a:lnTo>
                    <a:pt x="325800" y="0"/>
                  </a:lnTo>
                  <a:lnTo>
                    <a:pt x="0" y="170754"/>
                  </a:lnTo>
                  <a:lnTo>
                    <a:pt x="561377" y="427637"/>
                  </a:lnTo>
                  <a:lnTo>
                    <a:pt x="802337" y="427637"/>
                  </a:lnTo>
                  <a:lnTo>
                    <a:pt x="1361047" y="427637"/>
                  </a:lnTo>
                  <a:lnTo>
                    <a:pt x="1361047" y="23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630FA79-9F9F-319D-86C6-AEB7FB9A4D0C}"/>
                </a:ext>
              </a:extLst>
            </p:cNvPr>
            <p:cNvGrpSpPr/>
            <p:nvPr/>
          </p:nvGrpSpPr>
          <p:grpSpPr>
            <a:xfrm>
              <a:off x="7931037" y="2634950"/>
              <a:ext cx="1526040" cy="1415746"/>
              <a:chOff x="7485837" y="1969406"/>
              <a:chExt cx="2427420" cy="2319566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1AEE65-3B6B-E2DF-86FD-C5D1857F0FA0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C220D65-8A20-A897-831A-6BFB5E690BE1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416AB6F-B733-27A6-840B-CA3838EB7DEE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42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F8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model do?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rgbClr val="9F8751"/>
                  </a:solidFill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F8751"/>
                  </a:solidFill>
                </a:rPr>
                <a:t>What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9F8751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C911FB-4674-4D21-8B84-388C8829C0EC}"/>
              </a:ext>
            </a:extLst>
          </p:cNvPr>
          <p:cNvSpPr/>
          <p:nvPr/>
        </p:nvSpPr>
        <p:spPr>
          <a:xfrm>
            <a:off x="1955800" y="28638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0D8FC-FE69-4476-BBE7-B235834FA3B4}"/>
              </a:ext>
            </a:extLst>
          </p:cNvPr>
          <p:cNvSpPr txBox="1"/>
          <p:nvPr/>
        </p:nvSpPr>
        <p:spPr>
          <a:xfrm>
            <a:off x="1475894" y="4478460"/>
            <a:ext cx="2143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Software Data</a:t>
            </a:r>
          </a:p>
          <a:p>
            <a:pPr algn="ctr"/>
            <a:r>
              <a:rPr lang="en-US" sz="1400" dirty="0"/>
              <a:t>Correct Classifications from SMEs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DC953C-115A-4C8B-96B8-4E7CE3619520}"/>
              </a:ext>
            </a:extLst>
          </p:cNvPr>
          <p:cNvSpPr/>
          <p:nvPr/>
        </p:nvSpPr>
        <p:spPr>
          <a:xfrm>
            <a:off x="4394200" y="7620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A4F8AF-006C-471E-A3BA-21CA1AB6DA34}"/>
              </a:ext>
            </a:extLst>
          </p:cNvPr>
          <p:cNvSpPr/>
          <p:nvPr/>
        </p:nvSpPr>
        <p:spPr>
          <a:xfrm>
            <a:off x="43942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50B73C-5FB5-4882-933D-1F7CAF7A28E1}"/>
              </a:ext>
            </a:extLst>
          </p:cNvPr>
          <p:cNvSpPr/>
          <p:nvPr/>
        </p:nvSpPr>
        <p:spPr>
          <a:xfrm>
            <a:off x="4394200" y="50927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748012-CA5A-4F53-883D-76A8E06036B1}"/>
              </a:ext>
            </a:extLst>
          </p:cNvPr>
          <p:cNvSpPr/>
          <p:nvPr/>
        </p:nvSpPr>
        <p:spPr>
          <a:xfrm>
            <a:off x="6769100" y="7620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ACF8B-7A14-4316-8BB1-DC478D126734}"/>
              </a:ext>
            </a:extLst>
          </p:cNvPr>
          <p:cNvSpPr/>
          <p:nvPr/>
        </p:nvSpPr>
        <p:spPr>
          <a:xfrm>
            <a:off x="67691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2642AC-8D3E-477C-8D48-FF03AA30D932}"/>
              </a:ext>
            </a:extLst>
          </p:cNvPr>
          <p:cNvSpPr/>
          <p:nvPr/>
        </p:nvSpPr>
        <p:spPr>
          <a:xfrm>
            <a:off x="6769100" y="50927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620A59-EB0C-4E0A-B9A8-E76D68FBAE5D}"/>
              </a:ext>
            </a:extLst>
          </p:cNvPr>
          <p:cNvSpPr/>
          <p:nvPr/>
        </p:nvSpPr>
        <p:spPr>
          <a:xfrm>
            <a:off x="94869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CFE9B-A650-4FB4-AB21-30E7DC508EAD}"/>
              </a:ext>
            </a:extLst>
          </p:cNvPr>
          <p:cNvSpPr txBox="1"/>
          <p:nvPr/>
        </p:nvSpPr>
        <p:spPr>
          <a:xfrm>
            <a:off x="8994293" y="4478460"/>
            <a:ext cx="2550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Voted Classification Taken as Prediction</a:t>
            </a:r>
          </a:p>
          <a:p>
            <a:pPr algn="ctr"/>
            <a:r>
              <a:rPr lang="en-US" sz="1400" dirty="0"/>
              <a:t>Correct Classification Predicted on 99% of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B24162-2511-4185-AB90-9A64245E5A99}"/>
              </a:ext>
            </a:extLst>
          </p:cNvPr>
          <p:cNvCxnSpPr>
            <a:cxnSpLocks/>
          </p:cNvCxnSpPr>
          <p:nvPr/>
        </p:nvCxnSpPr>
        <p:spPr>
          <a:xfrm flipV="1">
            <a:off x="2997200" y="15621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BAF143-AFDB-47EE-B0D4-2B74FD21CF97}"/>
              </a:ext>
            </a:extLst>
          </p:cNvPr>
          <p:cNvCxnSpPr>
            <a:cxnSpLocks/>
          </p:cNvCxnSpPr>
          <p:nvPr/>
        </p:nvCxnSpPr>
        <p:spPr>
          <a:xfrm>
            <a:off x="2997200" y="41656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BA1D4B-E7CF-4C3F-8299-391B30F5277F}"/>
              </a:ext>
            </a:extLst>
          </p:cNvPr>
          <p:cNvCxnSpPr/>
          <p:nvPr/>
        </p:nvCxnSpPr>
        <p:spPr>
          <a:xfrm>
            <a:off x="3454400" y="3594100"/>
            <a:ext cx="800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1E02F2-68D9-4E5C-BBF9-B5D0CC9EB74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04200" y="15621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49D8BA-982E-4EF4-912A-9C11946CE2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4200" y="41656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B3646A-4F3C-476B-854F-2844745E3DFE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21700" y="3594100"/>
            <a:ext cx="800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E3266F-C319-4AB7-9E11-24A4976589B0}"/>
              </a:ext>
            </a:extLst>
          </p:cNvPr>
          <p:cNvCxnSpPr/>
          <p:nvPr/>
        </p:nvCxnSpPr>
        <p:spPr>
          <a:xfrm>
            <a:off x="5943600" y="14097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17BD-DF14-479F-97B6-0B6B0817D49E}"/>
              </a:ext>
            </a:extLst>
          </p:cNvPr>
          <p:cNvCxnSpPr/>
          <p:nvPr/>
        </p:nvCxnSpPr>
        <p:spPr>
          <a:xfrm>
            <a:off x="5943600" y="35814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45B67C-A5C5-4D85-912A-C32EC8A2B297}"/>
              </a:ext>
            </a:extLst>
          </p:cNvPr>
          <p:cNvCxnSpPr/>
          <p:nvPr/>
        </p:nvCxnSpPr>
        <p:spPr>
          <a:xfrm>
            <a:off x="5943600" y="58547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89347" y="0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this model work?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00BAC8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8374B-09A7-C5F1-82D5-579A273049F3}"/>
              </a:ext>
            </a:extLst>
          </p:cNvPr>
          <p:cNvSpPr txBox="1"/>
          <p:nvPr/>
        </p:nvSpPr>
        <p:spPr>
          <a:xfrm>
            <a:off x="1164345" y="3843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B4B7B-9033-A631-7BB1-9B5852786711}"/>
              </a:ext>
            </a:extLst>
          </p:cNvPr>
          <p:cNvSpPr txBox="1"/>
          <p:nvPr/>
        </p:nvSpPr>
        <p:spPr>
          <a:xfrm>
            <a:off x="694445" y="4180344"/>
            <a:ext cx="3636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and Test data split to prevent data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Naïve model created to check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data fully preprocessed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Joined key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Dropped nulls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Cleaned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preprocessed based on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9C035-586E-C361-9F00-2CFB10A86C42}"/>
              </a:ext>
            </a:extLst>
          </p:cNvPr>
          <p:cNvSpPr txBox="1"/>
          <p:nvPr/>
        </p:nvSpPr>
        <p:spPr>
          <a:xfrm>
            <a:off x="8711319" y="3843296"/>
            <a:ext cx="24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Tested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94D95-9656-63F7-9FCE-8D599B5E5246}"/>
              </a:ext>
            </a:extLst>
          </p:cNvPr>
          <p:cNvSpPr txBox="1"/>
          <p:nvPr/>
        </p:nvSpPr>
        <p:spPr>
          <a:xfrm>
            <a:off x="8304919" y="4180344"/>
            <a:ext cx="3556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Model trained on train data, then tested on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classification report produced weighted avg. F1 score of 99%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821 Out Of Scope Predictions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55 In Scope Predictions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9 In Scope Predictions 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28087-5A81-4167-A878-CB4CCEB44DDE}"/>
              </a:ext>
            </a:extLst>
          </p:cNvPr>
          <p:cNvSpPr txBox="1"/>
          <p:nvPr/>
        </p:nvSpPr>
        <p:spPr>
          <a:xfrm>
            <a:off x="5115632" y="3081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Pipeline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186FA-521B-4CD5-AC30-42DD28F5D4CD}"/>
              </a:ext>
            </a:extLst>
          </p:cNvPr>
          <p:cNvSpPr txBox="1"/>
          <p:nvPr/>
        </p:nvSpPr>
        <p:spPr>
          <a:xfrm>
            <a:off x="4580645" y="3418344"/>
            <a:ext cx="3750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classifiers were chosen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KNeighbors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Hyperparameters for each classifier were tuned using </a:t>
            </a:r>
            <a:r>
              <a:rPr lang="en-US" sz="1400" dirty="0" err="1"/>
              <a:t>GridSearch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Pipeline created with TFIDF vectorizer to turn text column into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Optimally tuned classifiers collaborated via a Voting Classifier to pick the best prediction between the three classifiers.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B46679-18D7-42B7-941C-A6A722BC078F}"/>
              </a:ext>
            </a:extLst>
          </p:cNvPr>
          <p:cNvGrpSpPr/>
          <p:nvPr/>
        </p:nvGrpSpPr>
        <p:grpSpPr>
          <a:xfrm>
            <a:off x="1508211" y="2039586"/>
            <a:ext cx="1475735" cy="1711852"/>
            <a:chOff x="4792860" y="1996580"/>
            <a:chExt cx="2184032" cy="2533476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B08CE4A8-7625-42D7-AC44-A937706EF697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532944F-EC27-437F-94ED-CC074CED909F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5568A66-235B-4543-B50B-AB87508FB318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6925E7D-8412-49F9-930F-C02A147D1D2C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AAC3A47-618F-48B3-AA9E-F75024276AE2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51DFDE88-256E-4631-B3A3-DBE665F7A03D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D09AE923-A4E9-44DB-AFA1-FF5E2097ABD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83CEA80-9AAC-40A9-A175-A09CE16B7AC3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1200510-8C69-4097-9187-F1E026C36462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6CAE3717-2739-4390-9070-F2253519221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AA38512-60CE-414A-B724-C3B40FBB3045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99ABB18-253A-4853-8CB0-3842E83A9221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FFD9A6C-6CD0-40C9-910F-8CD2D921C1E8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40CAEE5-A9EB-4DF1-ABAA-F54117962494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33539D-FB42-4506-B15E-C4B3DBDE5551}"/>
              </a:ext>
            </a:extLst>
          </p:cNvPr>
          <p:cNvGrpSpPr/>
          <p:nvPr/>
        </p:nvGrpSpPr>
        <p:grpSpPr>
          <a:xfrm>
            <a:off x="5279290" y="1277586"/>
            <a:ext cx="1475735" cy="1711852"/>
            <a:chOff x="1701517" y="1996580"/>
            <a:chExt cx="2184032" cy="2533476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D41B63BC-14E1-4B02-8AFC-2E2BC1AC946F}"/>
                </a:ext>
              </a:extLst>
            </p:cNvPr>
            <p:cNvSpPr/>
            <p:nvPr/>
          </p:nvSpPr>
          <p:spPr>
            <a:xfrm rot="5400000">
              <a:off x="1526795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8087447-14DE-4A00-A238-6C3FE077E9AB}"/>
                </a:ext>
              </a:extLst>
            </p:cNvPr>
            <p:cNvGrpSpPr/>
            <p:nvPr/>
          </p:nvGrpSpPr>
          <p:grpSpPr>
            <a:xfrm>
              <a:off x="2375091" y="2516697"/>
              <a:ext cx="836884" cy="1266740"/>
              <a:chOff x="2375091" y="2516697"/>
              <a:chExt cx="836884" cy="1266740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E558F7EC-BD96-465E-99D4-6722621754AC}"/>
                  </a:ext>
                </a:extLst>
              </p:cNvPr>
              <p:cNvSpPr/>
              <p:nvPr/>
            </p:nvSpPr>
            <p:spPr>
              <a:xfrm>
                <a:off x="2550252" y="2516697"/>
                <a:ext cx="486562" cy="4194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302AAB92-A9C6-4CCF-9AC9-466FE428D2CD}"/>
                  </a:ext>
                </a:extLst>
              </p:cNvPr>
              <p:cNvSpPr/>
              <p:nvPr/>
            </p:nvSpPr>
            <p:spPr>
              <a:xfrm>
                <a:off x="2472402" y="2667623"/>
                <a:ext cx="642262" cy="55367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88E7E94-0281-4E26-AF0E-795D1DD82A3A}"/>
                  </a:ext>
                </a:extLst>
              </p:cNvPr>
              <p:cNvSpPr/>
              <p:nvPr/>
            </p:nvSpPr>
            <p:spPr>
              <a:xfrm>
                <a:off x="2375091" y="2852258"/>
                <a:ext cx="836884" cy="7214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BD12EB3-E301-4AA9-AC60-C29C2243AD8F}"/>
                  </a:ext>
                </a:extLst>
              </p:cNvPr>
              <p:cNvSpPr/>
              <p:nvPr/>
            </p:nvSpPr>
            <p:spPr>
              <a:xfrm>
                <a:off x="2680281" y="3447877"/>
                <a:ext cx="226503" cy="335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580DF3E-1DD3-49D2-918F-EE2CD078CB71}"/>
              </a:ext>
            </a:extLst>
          </p:cNvPr>
          <p:cNvGrpSpPr/>
          <p:nvPr/>
        </p:nvGrpSpPr>
        <p:grpSpPr>
          <a:xfrm>
            <a:off x="9002630" y="2039586"/>
            <a:ext cx="1475735" cy="1711852"/>
            <a:chOff x="4794961" y="1996580"/>
            <a:chExt cx="2184032" cy="253347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52DA58B-D694-4E90-ABD1-AAA59F224F44}"/>
                </a:ext>
              </a:extLst>
            </p:cNvPr>
            <p:cNvGrpSpPr/>
            <p:nvPr/>
          </p:nvGrpSpPr>
          <p:grpSpPr>
            <a:xfrm>
              <a:off x="5484051" y="2593875"/>
              <a:ext cx="801649" cy="1338885"/>
              <a:chOff x="2180943" y="1587500"/>
              <a:chExt cx="2391397" cy="3994022"/>
            </a:xfrm>
            <a:solidFill>
              <a:sysClr val="window" lastClr="FFFFFF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A863A9A-61D5-499E-80C5-83CB913EF360}"/>
                  </a:ext>
                </a:extLst>
              </p:cNvPr>
              <p:cNvSpPr/>
              <p:nvPr/>
            </p:nvSpPr>
            <p:spPr>
              <a:xfrm rot="1206880">
                <a:off x="2180943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D73008B-CDDE-4665-85FB-872B063DB8A3}"/>
                  </a:ext>
                </a:extLst>
              </p:cNvPr>
              <p:cNvSpPr/>
              <p:nvPr/>
            </p:nvSpPr>
            <p:spPr>
              <a:xfrm>
                <a:off x="2228850" y="1587500"/>
                <a:ext cx="2286000" cy="2286000"/>
              </a:xfrm>
              <a:custGeom>
                <a:avLst/>
                <a:gdLst>
                  <a:gd name="connsiteX0" fmla="*/ 1143000 w 2286000"/>
                  <a:gd name="connsiteY0" fmla="*/ 342900 h 2286000"/>
                  <a:gd name="connsiteX1" fmla="*/ 342900 w 2286000"/>
                  <a:gd name="connsiteY1" fmla="*/ 1143000 h 2286000"/>
                  <a:gd name="connsiteX2" fmla="*/ 1143000 w 2286000"/>
                  <a:gd name="connsiteY2" fmla="*/ 1943100 h 2286000"/>
                  <a:gd name="connsiteX3" fmla="*/ 1943100 w 2286000"/>
                  <a:gd name="connsiteY3" fmla="*/ 1143000 h 2286000"/>
                  <a:gd name="connsiteX4" fmla="*/ 1143000 w 2286000"/>
                  <a:gd name="connsiteY4" fmla="*/ 342900 h 2286000"/>
                  <a:gd name="connsiteX5" fmla="*/ 1143000 w 2286000"/>
                  <a:gd name="connsiteY5" fmla="*/ 0 h 2286000"/>
                  <a:gd name="connsiteX6" fmla="*/ 1246946 w 2286000"/>
                  <a:gd name="connsiteY6" fmla="*/ 87659 h 2286000"/>
                  <a:gd name="connsiteX7" fmla="*/ 1365988 w 2286000"/>
                  <a:gd name="connsiteY7" fmla="*/ 21957 h 2286000"/>
                  <a:gd name="connsiteX8" fmla="*/ 1450828 w 2286000"/>
                  <a:gd name="connsiteY8" fmla="*/ 128211 h 2286000"/>
                  <a:gd name="connsiteX9" fmla="*/ 1580403 w 2286000"/>
                  <a:gd name="connsiteY9" fmla="*/ 87005 h 2286000"/>
                  <a:gd name="connsiteX10" fmla="*/ 1642897 w 2286000"/>
                  <a:gd name="connsiteY10" fmla="*/ 207766 h 2286000"/>
                  <a:gd name="connsiteX11" fmla="*/ 1778017 w 2286000"/>
                  <a:gd name="connsiteY11" fmla="*/ 192630 h 2286000"/>
                  <a:gd name="connsiteX12" fmla="*/ 1815740 w 2286000"/>
                  <a:gd name="connsiteY12" fmla="*/ 323260 h 2286000"/>
                  <a:gd name="connsiteX13" fmla="*/ 1951223 w 2286000"/>
                  <a:gd name="connsiteY13" fmla="*/ 334777 h 2286000"/>
                  <a:gd name="connsiteX14" fmla="*/ 1962740 w 2286000"/>
                  <a:gd name="connsiteY14" fmla="*/ 470260 h 2286000"/>
                  <a:gd name="connsiteX15" fmla="*/ 2093370 w 2286000"/>
                  <a:gd name="connsiteY15" fmla="*/ 507983 h 2286000"/>
                  <a:gd name="connsiteX16" fmla="*/ 2078234 w 2286000"/>
                  <a:gd name="connsiteY16" fmla="*/ 643103 h 2286000"/>
                  <a:gd name="connsiteX17" fmla="*/ 2198995 w 2286000"/>
                  <a:gd name="connsiteY17" fmla="*/ 705597 h 2286000"/>
                  <a:gd name="connsiteX18" fmla="*/ 2157789 w 2286000"/>
                  <a:gd name="connsiteY18" fmla="*/ 835172 h 2286000"/>
                  <a:gd name="connsiteX19" fmla="*/ 2264043 w 2286000"/>
                  <a:gd name="connsiteY19" fmla="*/ 920012 h 2286000"/>
                  <a:gd name="connsiteX20" fmla="*/ 2198341 w 2286000"/>
                  <a:gd name="connsiteY20" fmla="*/ 1039054 h 2286000"/>
                  <a:gd name="connsiteX21" fmla="*/ 2286000 w 2286000"/>
                  <a:gd name="connsiteY21" fmla="*/ 1143000 h 2286000"/>
                  <a:gd name="connsiteX22" fmla="*/ 2198341 w 2286000"/>
                  <a:gd name="connsiteY22" fmla="*/ 1246946 h 2286000"/>
                  <a:gd name="connsiteX23" fmla="*/ 2264043 w 2286000"/>
                  <a:gd name="connsiteY23" fmla="*/ 1365988 h 2286000"/>
                  <a:gd name="connsiteX24" fmla="*/ 2157789 w 2286000"/>
                  <a:gd name="connsiteY24" fmla="*/ 1450828 h 2286000"/>
                  <a:gd name="connsiteX25" fmla="*/ 2198995 w 2286000"/>
                  <a:gd name="connsiteY25" fmla="*/ 1580403 h 2286000"/>
                  <a:gd name="connsiteX26" fmla="*/ 2078234 w 2286000"/>
                  <a:gd name="connsiteY26" fmla="*/ 1642897 h 2286000"/>
                  <a:gd name="connsiteX27" fmla="*/ 2093370 w 2286000"/>
                  <a:gd name="connsiteY27" fmla="*/ 1778017 h 2286000"/>
                  <a:gd name="connsiteX28" fmla="*/ 1962740 w 2286000"/>
                  <a:gd name="connsiteY28" fmla="*/ 1815740 h 2286000"/>
                  <a:gd name="connsiteX29" fmla="*/ 1951223 w 2286000"/>
                  <a:gd name="connsiteY29" fmla="*/ 1951223 h 2286000"/>
                  <a:gd name="connsiteX30" fmla="*/ 1815740 w 2286000"/>
                  <a:gd name="connsiteY30" fmla="*/ 1962740 h 2286000"/>
                  <a:gd name="connsiteX31" fmla="*/ 1778017 w 2286000"/>
                  <a:gd name="connsiteY31" fmla="*/ 2093370 h 2286000"/>
                  <a:gd name="connsiteX32" fmla="*/ 1642897 w 2286000"/>
                  <a:gd name="connsiteY32" fmla="*/ 2078234 h 2286000"/>
                  <a:gd name="connsiteX33" fmla="*/ 1580403 w 2286000"/>
                  <a:gd name="connsiteY33" fmla="*/ 2198995 h 2286000"/>
                  <a:gd name="connsiteX34" fmla="*/ 1450828 w 2286000"/>
                  <a:gd name="connsiteY34" fmla="*/ 2157789 h 2286000"/>
                  <a:gd name="connsiteX35" fmla="*/ 1365988 w 2286000"/>
                  <a:gd name="connsiteY35" fmla="*/ 2264043 h 2286000"/>
                  <a:gd name="connsiteX36" fmla="*/ 1246946 w 2286000"/>
                  <a:gd name="connsiteY36" fmla="*/ 2198341 h 2286000"/>
                  <a:gd name="connsiteX37" fmla="*/ 1143000 w 2286000"/>
                  <a:gd name="connsiteY37" fmla="*/ 2286000 h 2286000"/>
                  <a:gd name="connsiteX38" fmla="*/ 1039054 w 2286000"/>
                  <a:gd name="connsiteY38" fmla="*/ 2198341 h 2286000"/>
                  <a:gd name="connsiteX39" fmla="*/ 920012 w 2286000"/>
                  <a:gd name="connsiteY39" fmla="*/ 2264043 h 2286000"/>
                  <a:gd name="connsiteX40" fmla="*/ 835172 w 2286000"/>
                  <a:gd name="connsiteY40" fmla="*/ 2157789 h 2286000"/>
                  <a:gd name="connsiteX41" fmla="*/ 705597 w 2286000"/>
                  <a:gd name="connsiteY41" fmla="*/ 2198995 h 2286000"/>
                  <a:gd name="connsiteX42" fmla="*/ 643103 w 2286000"/>
                  <a:gd name="connsiteY42" fmla="*/ 2078234 h 2286000"/>
                  <a:gd name="connsiteX43" fmla="*/ 507983 w 2286000"/>
                  <a:gd name="connsiteY43" fmla="*/ 2093370 h 2286000"/>
                  <a:gd name="connsiteX44" fmla="*/ 470260 w 2286000"/>
                  <a:gd name="connsiteY44" fmla="*/ 1962740 h 2286000"/>
                  <a:gd name="connsiteX45" fmla="*/ 334777 w 2286000"/>
                  <a:gd name="connsiteY45" fmla="*/ 1951223 h 2286000"/>
                  <a:gd name="connsiteX46" fmla="*/ 323260 w 2286000"/>
                  <a:gd name="connsiteY46" fmla="*/ 1815740 h 2286000"/>
                  <a:gd name="connsiteX47" fmla="*/ 192630 w 2286000"/>
                  <a:gd name="connsiteY47" fmla="*/ 1778017 h 2286000"/>
                  <a:gd name="connsiteX48" fmla="*/ 207766 w 2286000"/>
                  <a:gd name="connsiteY48" fmla="*/ 1642897 h 2286000"/>
                  <a:gd name="connsiteX49" fmla="*/ 87005 w 2286000"/>
                  <a:gd name="connsiteY49" fmla="*/ 1580403 h 2286000"/>
                  <a:gd name="connsiteX50" fmla="*/ 128211 w 2286000"/>
                  <a:gd name="connsiteY50" fmla="*/ 1450828 h 2286000"/>
                  <a:gd name="connsiteX51" fmla="*/ 21957 w 2286000"/>
                  <a:gd name="connsiteY51" fmla="*/ 1365988 h 2286000"/>
                  <a:gd name="connsiteX52" fmla="*/ 87659 w 2286000"/>
                  <a:gd name="connsiteY52" fmla="*/ 1246946 h 2286000"/>
                  <a:gd name="connsiteX53" fmla="*/ 0 w 2286000"/>
                  <a:gd name="connsiteY53" fmla="*/ 1143000 h 2286000"/>
                  <a:gd name="connsiteX54" fmla="*/ 87659 w 2286000"/>
                  <a:gd name="connsiteY54" fmla="*/ 1039054 h 2286000"/>
                  <a:gd name="connsiteX55" fmla="*/ 21957 w 2286000"/>
                  <a:gd name="connsiteY55" fmla="*/ 920012 h 2286000"/>
                  <a:gd name="connsiteX56" fmla="*/ 128211 w 2286000"/>
                  <a:gd name="connsiteY56" fmla="*/ 835172 h 2286000"/>
                  <a:gd name="connsiteX57" fmla="*/ 87005 w 2286000"/>
                  <a:gd name="connsiteY57" fmla="*/ 705597 h 2286000"/>
                  <a:gd name="connsiteX58" fmla="*/ 207766 w 2286000"/>
                  <a:gd name="connsiteY58" fmla="*/ 643103 h 2286000"/>
                  <a:gd name="connsiteX59" fmla="*/ 192630 w 2286000"/>
                  <a:gd name="connsiteY59" fmla="*/ 507983 h 2286000"/>
                  <a:gd name="connsiteX60" fmla="*/ 323260 w 2286000"/>
                  <a:gd name="connsiteY60" fmla="*/ 470260 h 2286000"/>
                  <a:gd name="connsiteX61" fmla="*/ 334777 w 2286000"/>
                  <a:gd name="connsiteY61" fmla="*/ 334777 h 2286000"/>
                  <a:gd name="connsiteX62" fmla="*/ 470260 w 2286000"/>
                  <a:gd name="connsiteY62" fmla="*/ 323260 h 2286000"/>
                  <a:gd name="connsiteX63" fmla="*/ 507983 w 2286000"/>
                  <a:gd name="connsiteY63" fmla="*/ 192630 h 2286000"/>
                  <a:gd name="connsiteX64" fmla="*/ 643103 w 2286000"/>
                  <a:gd name="connsiteY64" fmla="*/ 207766 h 2286000"/>
                  <a:gd name="connsiteX65" fmla="*/ 705597 w 2286000"/>
                  <a:gd name="connsiteY65" fmla="*/ 87005 h 2286000"/>
                  <a:gd name="connsiteX66" fmla="*/ 835172 w 2286000"/>
                  <a:gd name="connsiteY66" fmla="*/ 128211 h 2286000"/>
                  <a:gd name="connsiteX67" fmla="*/ 920012 w 2286000"/>
                  <a:gd name="connsiteY67" fmla="*/ 21957 h 2286000"/>
                  <a:gd name="connsiteX68" fmla="*/ 1039054 w 2286000"/>
                  <a:gd name="connsiteY68" fmla="*/ 87659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86000" h="2286000">
                    <a:moveTo>
                      <a:pt x="1143000" y="342900"/>
                    </a:moveTo>
                    <a:cubicBezTo>
                      <a:pt x="701117" y="342900"/>
                      <a:pt x="342900" y="701117"/>
                      <a:pt x="342900" y="1143000"/>
                    </a:cubicBezTo>
                    <a:cubicBezTo>
                      <a:pt x="342900" y="1584883"/>
                      <a:pt x="701117" y="1943100"/>
                      <a:pt x="1143000" y="1943100"/>
                    </a:cubicBezTo>
                    <a:cubicBezTo>
                      <a:pt x="1584883" y="1943100"/>
                      <a:pt x="1943100" y="1584883"/>
                      <a:pt x="1943100" y="1143000"/>
                    </a:cubicBezTo>
                    <a:cubicBezTo>
                      <a:pt x="1943100" y="701117"/>
                      <a:pt x="1584883" y="342900"/>
                      <a:pt x="1143000" y="342900"/>
                    </a:cubicBezTo>
                    <a:close/>
                    <a:moveTo>
                      <a:pt x="1143000" y="0"/>
                    </a:moveTo>
                    <a:lnTo>
                      <a:pt x="1246946" y="87659"/>
                    </a:lnTo>
                    <a:lnTo>
                      <a:pt x="1365988" y="21957"/>
                    </a:lnTo>
                    <a:lnTo>
                      <a:pt x="1450828" y="128211"/>
                    </a:lnTo>
                    <a:lnTo>
                      <a:pt x="1580403" y="87005"/>
                    </a:lnTo>
                    <a:lnTo>
                      <a:pt x="1642897" y="207766"/>
                    </a:lnTo>
                    <a:lnTo>
                      <a:pt x="1778017" y="192630"/>
                    </a:lnTo>
                    <a:lnTo>
                      <a:pt x="1815740" y="323260"/>
                    </a:lnTo>
                    <a:lnTo>
                      <a:pt x="1951223" y="334777"/>
                    </a:lnTo>
                    <a:lnTo>
                      <a:pt x="1962740" y="470260"/>
                    </a:lnTo>
                    <a:lnTo>
                      <a:pt x="2093370" y="507983"/>
                    </a:lnTo>
                    <a:lnTo>
                      <a:pt x="2078234" y="643103"/>
                    </a:lnTo>
                    <a:lnTo>
                      <a:pt x="2198995" y="705597"/>
                    </a:lnTo>
                    <a:lnTo>
                      <a:pt x="2157789" y="835172"/>
                    </a:lnTo>
                    <a:lnTo>
                      <a:pt x="2264043" y="920012"/>
                    </a:lnTo>
                    <a:lnTo>
                      <a:pt x="2198341" y="1039054"/>
                    </a:lnTo>
                    <a:lnTo>
                      <a:pt x="2286000" y="1143000"/>
                    </a:lnTo>
                    <a:lnTo>
                      <a:pt x="2198341" y="1246946"/>
                    </a:lnTo>
                    <a:lnTo>
                      <a:pt x="2264043" y="1365988"/>
                    </a:lnTo>
                    <a:lnTo>
                      <a:pt x="2157789" y="1450828"/>
                    </a:lnTo>
                    <a:lnTo>
                      <a:pt x="2198995" y="1580403"/>
                    </a:lnTo>
                    <a:lnTo>
                      <a:pt x="2078234" y="1642897"/>
                    </a:lnTo>
                    <a:lnTo>
                      <a:pt x="2093370" y="1778017"/>
                    </a:lnTo>
                    <a:lnTo>
                      <a:pt x="1962740" y="1815740"/>
                    </a:lnTo>
                    <a:lnTo>
                      <a:pt x="1951223" y="1951223"/>
                    </a:lnTo>
                    <a:lnTo>
                      <a:pt x="1815740" y="1962740"/>
                    </a:lnTo>
                    <a:lnTo>
                      <a:pt x="1778017" y="2093370"/>
                    </a:lnTo>
                    <a:lnTo>
                      <a:pt x="1642897" y="2078234"/>
                    </a:lnTo>
                    <a:lnTo>
                      <a:pt x="1580403" y="2198995"/>
                    </a:lnTo>
                    <a:lnTo>
                      <a:pt x="1450828" y="2157789"/>
                    </a:lnTo>
                    <a:lnTo>
                      <a:pt x="1365988" y="2264043"/>
                    </a:lnTo>
                    <a:lnTo>
                      <a:pt x="1246946" y="2198341"/>
                    </a:lnTo>
                    <a:lnTo>
                      <a:pt x="1143000" y="2286000"/>
                    </a:lnTo>
                    <a:lnTo>
                      <a:pt x="1039054" y="2198341"/>
                    </a:lnTo>
                    <a:lnTo>
                      <a:pt x="920012" y="2264043"/>
                    </a:lnTo>
                    <a:lnTo>
                      <a:pt x="835172" y="2157789"/>
                    </a:lnTo>
                    <a:lnTo>
                      <a:pt x="705597" y="2198995"/>
                    </a:lnTo>
                    <a:lnTo>
                      <a:pt x="643103" y="2078234"/>
                    </a:lnTo>
                    <a:lnTo>
                      <a:pt x="507983" y="2093370"/>
                    </a:lnTo>
                    <a:lnTo>
                      <a:pt x="470260" y="1962740"/>
                    </a:lnTo>
                    <a:lnTo>
                      <a:pt x="334777" y="1951223"/>
                    </a:lnTo>
                    <a:lnTo>
                      <a:pt x="323260" y="1815740"/>
                    </a:lnTo>
                    <a:lnTo>
                      <a:pt x="192630" y="1778017"/>
                    </a:lnTo>
                    <a:lnTo>
                      <a:pt x="207766" y="1642897"/>
                    </a:lnTo>
                    <a:lnTo>
                      <a:pt x="87005" y="1580403"/>
                    </a:lnTo>
                    <a:lnTo>
                      <a:pt x="128211" y="1450828"/>
                    </a:lnTo>
                    <a:lnTo>
                      <a:pt x="21957" y="1365988"/>
                    </a:lnTo>
                    <a:lnTo>
                      <a:pt x="87659" y="1246946"/>
                    </a:lnTo>
                    <a:lnTo>
                      <a:pt x="0" y="1143000"/>
                    </a:lnTo>
                    <a:lnTo>
                      <a:pt x="87659" y="1039054"/>
                    </a:lnTo>
                    <a:lnTo>
                      <a:pt x="21957" y="920012"/>
                    </a:lnTo>
                    <a:lnTo>
                      <a:pt x="128211" y="835172"/>
                    </a:lnTo>
                    <a:lnTo>
                      <a:pt x="87005" y="705597"/>
                    </a:lnTo>
                    <a:lnTo>
                      <a:pt x="207766" y="643103"/>
                    </a:lnTo>
                    <a:lnTo>
                      <a:pt x="192630" y="507983"/>
                    </a:lnTo>
                    <a:lnTo>
                      <a:pt x="323260" y="470260"/>
                    </a:lnTo>
                    <a:lnTo>
                      <a:pt x="334777" y="334777"/>
                    </a:lnTo>
                    <a:lnTo>
                      <a:pt x="470260" y="323260"/>
                    </a:lnTo>
                    <a:lnTo>
                      <a:pt x="507983" y="192630"/>
                    </a:lnTo>
                    <a:lnTo>
                      <a:pt x="643103" y="207766"/>
                    </a:lnTo>
                    <a:lnTo>
                      <a:pt x="705597" y="87005"/>
                    </a:lnTo>
                    <a:lnTo>
                      <a:pt x="835172" y="128211"/>
                    </a:lnTo>
                    <a:lnTo>
                      <a:pt x="920012" y="21957"/>
                    </a:lnTo>
                    <a:lnTo>
                      <a:pt x="1039054" y="876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2224C6A-80DE-4E1B-A06F-16A7A8EE30F3}"/>
                  </a:ext>
                </a:extLst>
              </p:cNvPr>
              <p:cNvSpPr/>
              <p:nvPr/>
            </p:nvSpPr>
            <p:spPr>
              <a:xfrm>
                <a:off x="2723049" y="2081701"/>
                <a:ext cx="1297606" cy="129760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41F48DD-F5FC-4E7A-9703-4E19326AAB91}"/>
                  </a:ext>
                </a:extLst>
              </p:cNvPr>
              <p:cNvSpPr/>
              <p:nvPr/>
            </p:nvSpPr>
            <p:spPr>
              <a:xfrm rot="20393120" flipH="1">
                <a:off x="3810340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D0227E14-C255-43CB-8233-142E8BEEE7C2}"/>
                </a:ext>
              </a:extLst>
            </p:cNvPr>
            <p:cNvSpPr/>
            <p:nvPr/>
          </p:nvSpPr>
          <p:spPr>
            <a:xfrm rot="5400000">
              <a:off x="4620239" y="2171302"/>
              <a:ext cx="2533476" cy="218403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FA1D7D-9515-4C9F-B701-FC4D92235F21}"/>
                </a:ext>
              </a:extLst>
            </p:cNvPr>
            <p:cNvSpPr/>
            <p:nvPr/>
          </p:nvSpPr>
          <p:spPr>
            <a:xfrm rot="2519786">
              <a:off x="5321810" y="2333810"/>
              <a:ext cx="1101428" cy="1484406"/>
            </a:xfrm>
            <a:custGeom>
              <a:avLst/>
              <a:gdLst>
                <a:gd name="connsiteX0" fmla="*/ 434047 w 3364311"/>
                <a:gd name="connsiteY0" fmla="*/ 1746211 h 4534116"/>
                <a:gd name="connsiteX1" fmla="*/ 434047 w 3364311"/>
                <a:gd name="connsiteY1" fmla="*/ 1841775 h 4534116"/>
                <a:gd name="connsiteX2" fmla="*/ 1369294 w 3364311"/>
                <a:gd name="connsiteY2" fmla="*/ 2664082 h 4534116"/>
                <a:gd name="connsiteX3" fmla="*/ 1369294 w 3364311"/>
                <a:gd name="connsiteY3" fmla="*/ 2550544 h 4534116"/>
                <a:gd name="connsiteX4" fmla="*/ 1774924 w 3364311"/>
                <a:gd name="connsiteY4" fmla="*/ 0 h 4534116"/>
                <a:gd name="connsiteX5" fmla="*/ 2948257 w 3364311"/>
                <a:gd name="connsiteY5" fmla="*/ 1009093 h 4534116"/>
                <a:gd name="connsiteX6" fmla="*/ 2736581 w 3364311"/>
                <a:gd name="connsiteY6" fmla="*/ 1551896 h 4534116"/>
                <a:gd name="connsiteX7" fmla="*/ 2231572 w 3364311"/>
                <a:gd name="connsiteY7" fmla="*/ 1842426 h 4534116"/>
                <a:gd name="connsiteX8" fmla="*/ 1726564 w 3364311"/>
                <a:gd name="connsiteY8" fmla="*/ 2132955 h 4534116"/>
                <a:gd name="connsiteX9" fmla="*/ 1494091 w 3364311"/>
                <a:gd name="connsiteY9" fmla="*/ 2534103 h 4534116"/>
                <a:gd name="connsiteX10" fmla="*/ 1489403 w 3364311"/>
                <a:gd name="connsiteY10" fmla="*/ 2568648 h 4534116"/>
                <a:gd name="connsiteX11" fmla="*/ 1489403 w 3364311"/>
                <a:gd name="connsiteY11" fmla="*/ 2769686 h 4534116"/>
                <a:gd name="connsiteX12" fmla="*/ 3337193 w 3364311"/>
                <a:gd name="connsiteY12" fmla="*/ 4394337 h 4534116"/>
                <a:gd name="connsiteX13" fmla="*/ 3344433 w 3364311"/>
                <a:gd name="connsiteY13" fmla="*/ 4507000 h 4534116"/>
                <a:gd name="connsiteX14" fmla="*/ 3344433 w 3364311"/>
                <a:gd name="connsiteY14" fmla="*/ 4506998 h 4534116"/>
                <a:gd name="connsiteX15" fmla="*/ 3231770 w 3364311"/>
                <a:gd name="connsiteY15" fmla="*/ 4514238 h 4534116"/>
                <a:gd name="connsiteX16" fmla="*/ 27118 w 3364311"/>
                <a:gd name="connsiteY16" fmla="*/ 1696581 h 4534116"/>
                <a:gd name="connsiteX17" fmla="*/ 19878 w 3364311"/>
                <a:gd name="connsiteY17" fmla="*/ 1583918 h 4534116"/>
                <a:gd name="connsiteX18" fmla="*/ 132541 w 3364311"/>
                <a:gd name="connsiteY18" fmla="*/ 1576678 h 4534116"/>
                <a:gd name="connsiteX19" fmla="*/ 313938 w 3364311"/>
                <a:gd name="connsiteY19" fmla="*/ 1736170 h 4534116"/>
                <a:gd name="connsiteX20" fmla="*/ 313938 w 3364311"/>
                <a:gd name="connsiteY20" fmla="*/ 1594224 h 4534116"/>
                <a:gd name="connsiteX21" fmla="*/ 312638 w 3364311"/>
                <a:gd name="connsiteY21" fmla="*/ 1584846 h 4534116"/>
                <a:gd name="connsiteX22" fmla="*/ 313938 w 3364311"/>
                <a:gd name="connsiteY22" fmla="*/ 1575263 h 4534116"/>
                <a:gd name="connsiteX23" fmla="*/ 313938 w 3364311"/>
                <a:gd name="connsiteY23" fmla="*/ 1567671 h 4534116"/>
                <a:gd name="connsiteX24" fmla="*/ 314969 w 3364311"/>
                <a:gd name="connsiteY24" fmla="*/ 1567671 h 4534116"/>
                <a:gd name="connsiteX25" fmla="*/ 320759 w 3364311"/>
                <a:gd name="connsiteY25" fmla="*/ 1525010 h 4534116"/>
                <a:gd name="connsiteX26" fmla="*/ 553230 w 3364311"/>
                <a:gd name="connsiteY26" fmla="*/ 1123864 h 4534116"/>
                <a:gd name="connsiteX27" fmla="*/ 1058239 w 3364311"/>
                <a:gd name="connsiteY27" fmla="*/ 833333 h 4534116"/>
                <a:gd name="connsiteX28" fmla="*/ 1563249 w 3364311"/>
                <a:gd name="connsiteY28" fmla="*/ 542804 h 4534116"/>
                <a:gd name="connsiteX29" fmla="*/ 1774924 w 3364311"/>
                <a:gd name="connsiteY29" fmla="*/ 0 h 453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4311" h="4534116">
                  <a:moveTo>
                    <a:pt x="434047" y="1746211"/>
                  </a:moveTo>
                  <a:lnTo>
                    <a:pt x="434047" y="1841775"/>
                  </a:lnTo>
                  <a:lnTo>
                    <a:pt x="1369294" y="2664082"/>
                  </a:lnTo>
                  <a:lnTo>
                    <a:pt x="1369294" y="2550544"/>
                  </a:lnTo>
                  <a:close/>
                  <a:moveTo>
                    <a:pt x="1774924" y="0"/>
                  </a:moveTo>
                  <a:lnTo>
                    <a:pt x="2948257" y="1009093"/>
                  </a:lnTo>
                  <a:cubicBezTo>
                    <a:pt x="3029217" y="1078721"/>
                    <a:pt x="2934530" y="1321729"/>
                    <a:pt x="2736581" y="1551896"/>
                  </a:cubicBezTo>
                  <a:cubicBezTo>
                    <a:pt x="2538633" y="1782062"/>
                    <a:pt x="2312532" y="1912053"/>
                    <a:pt x="2231572" y="1842426"/>
                  </a:cubicBezTo>
                  <a:cubicBezTo>
                    <a:pt x="2150612" y="1772798"/>
                    <a:pt x="1924511" y="1902789"/>
                    <a:pt x="1726564" y="2132955"/>
                  </a:cubicBezTo>
                  <a:cubicBezTo>
                    <a:pt x="1602846" y="2276809"/>
                    <a:pt x="1519464" y="2425679"/>
                    <a:pt x="1494091" y="2534103"/>
                  </a:cubicBezTo>
                  <a:lnTo>
                    <a:pt x="1489403" y="2568648"/>
                  </a:lnTo>
                  <a:lnTo>
                    <a:pt x="1489403" y="2769686"/>
                  </a:lnTo>
                  <a:lnTo>
                    <a:pt x="3337193" y="4394337"/>
                  </a:lnTo>
                  <a:cubicBezTo>
                    <a:pt x="3370303" y="4423448"/>
                    <a:pt x="3373544" y="4473890"/>
                    <a:pt x="3344433" y="4507000"/>
                  </a:cubicBezTo>
                  <a:lnTo>
                    <a:pt x="3344433" y="4506998"/>
                  </a:lnTo>
                  <a:cubicBezTo>
                    <a:pt x="3315321" y="4540108"/>
                    <a:pt x="3264880" y="4543350"/>
                    <a:pt x="3231770" y="4514238"/>
                  </a:cubicBezTo>
                  <a:lnTo>
                    <a:pt x="27118" y="1696581"/>
                  </a:lnTo>
                  <a:cubicBezTo>
                    <a:pt x="-5992" y="1667469"/>
                    <a:pt x="-9233" y="1617028"/>
                    <a:pt x="19878" y="1583918"/>
                  </a:cubicBezTo>
                  <a:cubicBezTo>
                    <a:pt x="48990" y="1550808"/>
                    <a:pt x="99431" y="1547567"/>
                    <a:pt x="132541" y="1576678"/>
                  </a:cubicBezTo>
                  <a:lnTo>
                    <a:pt x="313938" y="1736170"/>
                  </a:lnTo>
                  <a:lnTo>
                    <a:pt x="313938" y="1594224"/>
                  </a:lnTo>
                  <a:lnTo>
                    <a:pt x="312638" y="1584846"/>
                  </a:lnTo>
                  <a:lnTo>
                    <a:pt x="313938" y="1575263"/>
                  </a:lnTo>
                  <a:lnTo>
                    <a:pt x="313938" y="1567671"/>
                  </a:lnTo>
                  <a:lnTo>
                    <a:pt x="314969" y="1567671"/>
                  </a:lnTo>
                  <a:lnTo>
                    <a:pt x="320759" y="1525010"/>
                  </a:lnTo>
                  <a:cubicBezTo>
                    <a:pt x="346132" y="1416588"/>
                    <a:pt x="429513" y="1267717"/>
                    <a:pt x="553230" y="1123864"/>
                  </a:cubicBezTo>
                  <a:cubicBezTo>
                    <a:pt x="751179" y="893697"/>
                    <a:pt x="977280" y="763706"/>
                    <a:pt x="1058239" y="833333"/>
                  </a:cubicBezTo>
                  <a:cubicBezTo>
                    <a:pt x="1139200" y="902961"/>
                    <a:pt x="1365301" y="772970"/>
                    <a:pt x="1563249" y="542804"/>
                  </a:cubicBezTo>
                  <a:cubicBezTo>
                    <a:pt x="1761197" y="312637"/>
                    <a:pt x="1855884" y="69628"/>
                    <a:pt x="177492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3611E6-683F-4B83-BBD2-C307798CFD85}"/>
              </a:ext>
            </a:extLst>
          </p:cNvPr>
          <p:cNvCxnSpPr>
            <a:cxnSpLocks/>
          </p:cNvCxnSpPr>
          <p:nvPr/>
        </p:nvCxnSpPr>
        <p:spPr>
          <a:xfrm flipV="1">
            <a:off x="34036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DF577B2-F38C-472D-8F08-0BCAAAD1A13F}"/>
              </a:ext>
            </a:extLst>
          </p:cNvPr>
          <p:cNvCxnSpPr>
            <a:cxnSpLocks/>
          </p:cNvCxnSpPr>
          <p:nvPr/>
        </p:nvCxnSpPr>
        <p:spPr>
          <a:xfrm>
            <a:off x="70612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956F76-4818-4C9D-A83C-DCBB0CE4FD16}"/>
              </a:ext>
            </a:extLst>
          </p:cNvPr>
          <p:cNvSpPr txBox="1"/>
          <p:nvPr/>
        </p:nvSpPr>
        <p:spPr>
          <a:xfrm>
            <a:off x="510139" y="6334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8 custom classes created to enable future streamlined ML models (Stats, Exploratory Data Analyzer, Data Splitter,  Data Preprocessor,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37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3491640" y="699857"/>
            <a:ext cx="5284059" cy="528405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025489" y="6325352"/>
            <a:ext cx="8325012" cy="10660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57D225-37D4-441D-B37C-E54571AD26CE}"/>
              </a:ext>
            </a:extLst>
          </p:cNvPr>
          <p:cNvSpPr/>
          <p:nvPr/>
        </p:nvSpPr>
        <p:spPr>
          <a:xfrm>
            <a:off x="4507639" y="1728557"/>
            <a:ext cx="3252062" cy="325206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BD123B-6E8B-424B-8EDF-1B10E99C9975}"/>
              </a:ext>
            </a:extLst>
          </p:cNvPr>
          <p:cNvSpPr/>
          <p:nvPr/>
        </p:nvSpPr>
        <p:spPr>
          <a:xfrm>
            <a:off x="5371240" y="2566758"/>
            <a:ext cx="1524860" cy="152485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5560179" y="2622910"/>
            <a:ext cx="1259721" cy="1446550"/>
            <a:chOff x="1214028" y="1220754"/>
            <a:chExt cx="1259721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9087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13C1F-5E1A-4CBB-BB11-FC5E03352D63}"/>
              </a:ext>
            </a:extLst>
          </p:cNvPr>
          <p:cNvGrpSpPr/>
          <p:nvPr/>
        </p:nvGrpSpPr>
        <p:grpSpPr>
          <a:xfrm>
            <a:off x="5610979" y="3732042"/>
            <a:ext cx="1412121" cy="1446550"/>
            <a:chOff x="1214028" y="1220754"/>
            <a:chExt cx="1412121" cy="14465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D27BAF-FFB2-484B-8EFA-D6B3754D9ACA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E6291E-4B7D-4509-A9EF-4BFB99DBB599}"/>
                </a:ext>
              </a:extLst>
            </p:cNvPr>
            <p:cNvSpPr txBox="1"/>
            <p:nvPr/>
          </p:nvSpPr>
          <p:spPr>
            <a:xfrm>
              <a:off x="1615841" y="1739221"/>
              <a:ext cx="10103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59BC2F-5AED-4CC2-BDAC-CB00FA12762F}"/>
              </a:ext>
            </a:extLst>
          </p:cNvPr>
          <p:cNvGrpSpPr/>
          <p:nvPr/>
        </p:nvGrpSpPr>
        <p:grpSpPr>
          <a:xfrm>
            <a:off x="5610979" y="4697243"/>
            <a:ext cx="1369788" cy="1446550"/>
            <a:chOff x="1214028" y="1220754"/>
            <a:chExt cx="1369788" cy="144655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5F41FA-7810-4D8D-9B18-2D61E6D16CA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5B37EF-9C0F-4434-B895-86A5EA61C347}"/>
                </a:ext>
              </a:extLst>
            </p:cNvPr>
            <p:cNvSpPr txBox="1"/>
            <p:nvPr/>
          </p:nvSpPr>
          <p:spPr>
            <a:xfrm>
              <a:off x="1565041" y="1722288"/>
              <a:ext cx="10187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1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well does our classifier perform?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848112" cy="1446550"/>
            <a:chOff x="1214028" y="1220754"/>
            <a:chExt cx="1848112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672567" y="1768454"/>
              <a:ext cx="13895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Results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1BEE0F-1227-4CEF-B9C8-507B1C2A9A3B}"/>
              </a:ext>
            </a:extLst>
          </p:cNvPr>
          <p:cNvSpPr txBox="1"/>
          <p:nvPr/>
        </p:nvSpPr>
        <p:spPr>
          <a:xfrm>
            <a:off x="1088145" y="3908579"/>
            <a:ext cx="234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99% Accuracy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A225A-E581-4C5C-BC6A-43644486700E}"/>
              </a:ext>
            </a:extLst>
          </p:cNvPr>
          <p:cNvSpPr txBox="1"/>
          <p:nvPr/>
        </p:nvSpPr>
        <p:spPr>
          <a:xfrm>
            <a:off x="440445" y="5062660"/>
            <a:ext cx="356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885 predictions, the model correctly predicted contract inclusion 876 times (99% accuracy)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72CAD-98CC-4810-8AE0-7CF6D272FCAB}"/>
              </a:ext>
            </a:extLst>
          </p:cNvPr>
          <p:cNvSpPr txBox="1"/>
          <p:nvPr/>
        </p:nvSpPr>
        <p:spPr>
          <a:xfrm>
            <a:off x="4402845" y="3133879"/>
            <a:ext cx="3979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$255K Additional Costs Classified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1A771-50A4-4549-960B-C77CB16961F1}"/>
              </a:ext>
            </a:extLst>
          </p:cNvPr>
          <p:cNvSpPr txBox="1"/>
          <p:nvPr/>
        </p:nvSpPr>
        <p:spPr>
          <a:xfrm>
            <a:off x="4415544" y="4237160"/>
            <a:ext cx="4106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Of the 9 incorrect predictions, 6 were determined to be incorrect on the source data side (the Machine Learning model was actually correct) adding another $255K to possible savings for CECP.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EFD96C-03F3-4D92-9015-153DFDF83214}"/>
              </a:ext>
            </a:extLst>
          </p:cNvPr>
          <p:cNvSpPr txBox="1"/>
          <p:nvPr/>
        </p:nvSpPr>
        <p:spPr>
          <a:xfrm>
            <a:off x="8904597" y="3908579"/>
            <a:ext cx="3287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&lt;60 Second Runtime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4024B-235F-45BB-AEA9-F5D1C197477F}"/>
              </a:ext>
            </a:extLst>
          </p:cNvPr>
          <p:cNvSpPr txBox="1"/>
          <p:nvPr/>
        </p:nvSpPr>
        <p:spPr>
          <a:xfrm>
            <a:off x="8904596" y="5062660"/>
            <a:ext cx="3557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Model is 8,400x faster than manual classification.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EF4FE9-8EA0-4C20-B2C8-02B4FE32A85C}"/>
              </a:ext>
            </a:extLst>
          </p:cNvPr>
          <p:cNvGrpSpPr/>
          <p:nvPr/>
        </p:nvGrpSpPr>
        <p:grpSpPr>
          <a:xfrm>
            <a:off x="5629009" y="1372502"/>
            <a:ext cx="1475735" cy="1711852"/>
            <a:chOff x="7884203" y="1996580"/>
            <a:chExt cx="2184032" cy="2533476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E57AE2EF-298B-4657-B3F3-F9C56EE38836}"/>
                </a:ext>
              </a:extLst>
            </p:cNvPr>
            <p:cNvSpPr/>
            <p:nvPr/>
          </p:nvSpPr>
          <p:spPr>
            <a:xfrm rot="5400000">
              <a:off x="7709481" y="2171302"/>
              <a:ext cx="2533476" cy="2184032"/>
            </a:xfrm>
            <a:prstGeom prst="hexagon">
              <a:avLst/>
            </a:prstGeom>
            <a:solidFill>
              <a:srgbClr val="D91E3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7CBD25-14C5-4114-BCB5-9EFD2E620DBA}"/>
                </a:ext>
              </a:extLst>
            </p:cNvPr>
            <p:cNvGrpSpPr/>
            <p:nvPr/>
          </p:nvGrpSpPr>
          <p:grpSpPr>
            <a:xfrm>
              <a:off x="8171715" y="2484043"/>
              <a:ext cx="1609802" cy="1609802"/>
              <a:chOff x="346507" y="925986"/>
              <a:chExt cx="3282868" cy="328286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1198707-A263-40CD-B132-5D866DAACBEF}"/>
                  </a:ext>
                </a:extLst>
              </p:cNvPr>
              <p:cNvSpPr/>
              <p:nvPr/>
            </p:nvSpPr>
            <p:spPr>
              <a:xfrm>
                <a:off x="346507" y="925986"/>
                <a:ext cx="3282868" cy="3282868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AD09B3E-8E6A-42F7-9DC5-7D1A562C0B3A}"/>
                  </a:ext>
                </a:extLst>
              </p:cNvPr>
              <p:cNvSpPr/>
              <p:nvPr/>
            </p:nvSpPr>
            <p:spPr>
              <a:xfrm>
                <a:off x="944521" y="1524000"/>
                <a:ext cx="2086840" cy="2086840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859F568-8279-4B08-B6B0-8761C4810951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60" name="Trapezoid 59">
                  <a:extLst>
                    <a:ext uri="{FF2B5EF4-FFF2-40B4-BE49-F238E27FC236}">
                      <a16:creationId xmlns:a16="http://schemas.microsoft.com/office/drawing/2014/main" id="{E48EAD74-4EE6-4B94-A619-F1E493A02BB4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>
                  <a:extLst>
                    <a:ext uri="{FF2B5EF4-FFF2-40B4-BE49-F238E27FC236}">
                      <a16:creationId xmlns:a16="http://schemas.microsoft.com/office/drawing/2014/main" id="{604FC7B1-FB67-4A6B-997B-EC65E97C80B1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597AA52-B3BF-494C-9080-CC4F07440E2D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8" name="Trapezoid 57">
                  <a:extLst>
                    <a:ext uri="{FF2B5EF4-FFF2-40B4-BE49-F238E27FC236}">
                      <a16:creationId xmlns:a16="http://schemas.microsoft.com/office/drawing/2014/main" id="{26EA6205-102D-41BB-AA09-EE2E96BF7ADB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4929B6EE-74D2-4B23-977D-92F2D5386C5C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id="{F81F227A-E53E-4AED-B596-C17897BC8654}"/>
                  </a:ext>
                </a:extLst>
              </p:cNvPr>
              <p:cNvSpPr/>
              <p:nvPr/>
            </p:nvSpPr>
            <p:spPr>
              <a:xfrm>
                <a:off x="1785535" y="137636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D3034CD-A379-4ECC-A894-B609040FE36C}"/>
                  </a:ext>
                </a:extLst>
              </p:cNvPr>
              <p:cNvSpPr/>
              <p:nvPr/>
            </p:nvSpPr>
            <p:spPr>
              <a:xfrm flipV="1">
                <a:off x="1785535" y="353940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8435A6A-4384-421C-8FE8-72EC15E4380E}"/>
                  </a:ext>
                </a:extLst>
              </p:cNvPr>
              <p:cNvGrpSpPr/>
              <p:nvPr/>
            </p:nvGrpSpPr>
            <p:grpSpPr>
              <a:xfrm rot="16200000"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576D4778-386D-49B0-801A-93A7B7D706CC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78810AB3-6147-4F18-9F71-479F0C6C5505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F670685F-03AA-4517-9B39-F509B9AFEB28}"/>
                  </a:ext>
                </a:extLst>
              </p:cNvPr>
              <p:cNvSpPr/>
              <p:nvPr/>
            </p:nvSpPr>
            <p:spPr>
              <a:xfrm rot="2700000">
                <a:off x="2550285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BAA010C1-64E5-45D1-A17D-0D4C7F8CAAA8}"/>
                  </a:ext>
                </a:extLst>
              </p:cNvPr>
              <p:cNvSpPr/>
              <p:nvPr/>
            </p:nvSpPr>
            <p:spPr>
              <a:xfrm rot="2700000" flipV="1">
                <a:off x="1020785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46A983B5-BE6E-4D86-B81C-04121A8DD7F3}"/>
                  </a:ext>
                </a:extLst>
              </p:cNvPr>
              <p:cNvSpPr/>
              <p:nvPr/>
            </p:nvSpPr>
            <p:spPr>
              <a:xfrm rot="18900000">
                <a:off x="1020786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B748027E-72D5-494C-B6A3-4F04E6320340}"/>
                  </a:ext>
                </a:extLst>
              </p:cNvPr>
              <p:cNvSpPr/>
              <p:nvPr/>
            </p:nvSpPr>
            <p:spPr>
              <a:xfrm rot="18900000" flipV="1">
                <a:off x="2550286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0CDF25-ACAC-44A9-B66B-C3D5127F35E2}"/>
                  </a:ext>
                </a:extLst>
              </p:cNvPr>
              <p:cNvSpPr txBox="1"/>
              <p:nvPr/>
            </p:nvSpPr>
            <p:spPr>
              <a:xfrm>
                <a:off x="1290434" y="1445193"/>
                <a:ext cx="1418500" cy="2136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Arial Nova Light" panose="020B0304020202020204" pitchFamily="34" charset="0"/>
                  </a:rPr>
                  <a:t>$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70FF34-1517-4551-9736-114A2EA901D6}"/>
              </a:ext>
            </a:extLst>
          </p:cNvPr>
          <p:cNvGrpSpPr/>
          <p:nvPr/>
        </p:nvGrpSpPr>
        <p:grpSpPr>
          <a:xfrm>
            <a:off x="9736241" y="2058302"/>
            <a:ext cx="1475735" cy="1711852"/>
            <a:chOff x="4792860" y="1996580"/>
            <a:chExt cx="2184032" cy="2533476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CEB6CE-606C-424D-AF2D-0CBCA8CCD71D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ABFD7B-DD5E-435F-856B-66F55347536C}"/>
                </a:ext>
              </a:extLst>
            </p:cNvPr>
            <p:cNvGrpSpPr/>
            <p:nvPr/>
          </p:nvGrpSpPr>
          <p:grpSpPr>
            <a:xfrm>
              <a:off x="5409194" y="2697410"/>
              <a:ext cx="951364" cy="1304096"/>
              <a:chOff x="5793325" y="2651141"/>
              <a:chExt cx="951364" cy="1304096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CB46B7D-50BE-4731-ADBB-BD4271B6A5D3}"/>
                  </a:ext>
                </a:extLst>
              </p:cNvPr>
              <p:cNvSpPr/>
              <p:nvPr/>
            </p:nvSpPr>
            <p:spPr>
              <a:xfrm rot="5400000">
                <a:off x="6141379" y="3465932"/>
                <a:ext cx="258124" cy="495930"/>
              </a:xfrm>
              <a:custGeom>
                <a:avLst/>
                <a:gdLst>
                  <a:gd name="connsiteX0" fmla="*/ 374 w 258124"/>
                  <a:gd name="connsiteY0" fmla="*/ 109358 h 495930"/>
                  <a:gd name="connsiteX1" fmla="*/ 32273 w 258124"/>
                  <a:gd name="connsiteY1" fmla="*/ 72627 h 495930"/>
                  <a:gd name="connsiteX2" fmla="*/ 258124 w 258124"/>
                  <a:gd name="connsiteY2" fmla="*/ 0 h 495930"/>
                  <a:gd name="connsiteX3" fmla="*/ 140573 w 258124"/>
                  <a:gd name="connsiteY3" fmla="*/ 109349 h 495930"/>
                  <a:gd name="connsiteX4" fmla="*/ 127282 w 258124"/>
                  <a:gd name="connsiteY4" fmla="*/ 137746 h 495930"/>
                  <a:gd name="connsiteX5" fmla="*/ 0 w 258124"/>
                  <a:gd name="connsiteY5" fmla="*/ 386142 h 495930"/>
                  <a:gd name="connsiteX6" fmla="*/ 126679 w 258124"/>
                  <a:gd name="connsiteY6" fmla="*/ 356896 h 495930"/>
                  <a:gd name="connsiteX7" fmla="*/ 140573 w 258124"/>
                  <a:gd name="connsiteY7" fmla="*/ 386582 h 495930"/>
                  <a:gd name="connsiteX8" fmla="*/ 258124 w 258124"/>
                  <a:gd name="connsiteY8" fmla="*/ 495930 h 495930"/>
                  <a:gd name="connsiteX9" fmla="*/ 32273 w 258124"/>
                  <a:gd name="connsiteY9" fmla="*/ 423303 h 495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124" h="495930">
                    <a:moveTo>
                      <a:pt x="374" y="109358"/>
                    </a:moveTo>
                    <a:lnTo>
                      <a:pt x="32273" y="72627"/>
                    </a:lnTo>
                    <a:cubicBezTo>
                      <a:pt x="90073" y="27755"/>
                      <a:pt x="169924" y="0"/>
                      <a:pt x="258124" y="0"/>
                    </a:cubicBezTo>
                    <a:cubicBezTo>
                      <a:pt x="207857" y="29269"/>
                      <a:pt x="167932" y="66870"/>
                      <a:pt x="140573" y="109349"/>
                    </a:cubicBezTo>
                    <a:lnTo>
                      <a:pt x="127282" y="137746"/>
                    </a:lnTo>
                    <a:close/>
                    <a:moveTo>
                      <a:pt x="0" y="386142"/>
                    </a:moveTo>
                    <a:lnTo>
                      <a:pt x="126679" y="356896"/>
                    </a:lnTo>
                    <a:lnTo>
                      <a:pt x="140573" y="386582"/>
                    </a:lnTo>
                    <a:cubicBezTo>
                      <a:pt x="167932" y="429061"/>
                      <a:pt x="207857" y="466662"/>
                      <a:pt x="258124" y="495930"/>
                    </a:cubicBezTo>
                    <a:cubicBezTo>
                      <a:pt x="169924" y="495930"/>
                      <a:pt x="90073" y="468176"/>
                      <a:pt x="32273" y="4233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F3B7E5A-912A-4078-A878-F465AF332B05}"/>
                  </a:ext>
                </a:extLst>
              </p:cNvPr>
              <p:cNvSpPr/>
              <p:nvPr/>
            </p:nvSpPr>
            <p:spPr>
              <a:xfrm rot="18900000">
                <a:off x="5793325" y="2651141"/>
                <a:ext cx="951364" cy="950869"/>
              </a:xfrm>
              <a:custGeom>
                <a:avLst/>
                <a:gdLst>
                  <a:gd name="connsiteX0" fmla="*/ 780243 w 951364"/>
                  <a:gd name="connsiteY0" fmla="*/ 170470 h 950869"/>
                  <a:gd name="connsiteX1" fmla="*/ 638804 w 951364"/>
                  <a:gd name="connsiteY1" fmla="*/ 170470 h 950869"/>
                  <a:gd name="connsiteX2" fmla="*/ 638804 w 951364"/>
                  <a:gd name="connsiteY2" fmla="*/ 311909 h 950869"/>
                  <a:gd name="connsiteX3" fmla="*/ 780243 w 951364"/>
                  <a:gd name="connsiteY3" fmla="*/ 311909 h 950869"/>
                  <a:gd name="connsiteX4" fmla="*/ 780243 w 951364"/>
                  <a:gd name="connsiteY4" fmla="*/ 170470 h 950869"/>
                  <a:gd name="connsiteX5" fmla="*/ 951362 w 951364"/>
                  <a:gd name="connsiteY5" fmla="*/ 0 h 950869"/>
                  <a:gd name="connsiteX6" fmla="*/ 951362 w 951364"/>
                  <a:gd name="connsiteY6" fmla="*/ 307171 h 950869"/>
                  <a:gd name="connsiteX7" fmla="*/ 951364 w 951364"/>
                  <a:gd name="connsiteY7" fmla="*/ 307182 h 950869"/>
                  <a:gd name="connsiteX8" fmla="*/ 951363 w 951364"/>
                  <a:gd name="connsiteY8" fmla="*/ 307182 h 950869"/>
                  <a:gd name="connsiteX9" fmla="*/ 951359 w 951364"/>
                  <a:gd name="connsiteY9" fmla="*/ 307216 h 950869"/>
                  <a:gd name="connsiteX10" fmla="*/ 945950 w 951364"/>
                  <a:gd name="connsiteY10" fmla="*/ 364117 h 950869"/>
                  <a:gd name="connsiteX11" fmla="*/ 924517 w 951364"/>
                  <a:gd name="connsiteY11" fmla="*/ 419680 h 950869"/>
                  <a:gd name="connsiteX12" fmla="*/ 904662 w 951364"/>
                  <a:gd name="connsiteY12" fmla="*/ 443296 h 950869"/>
                  <a:gd name="connsiteX13" fmla="*/ 173283 w 951364"/>
                  <a:gd name="connsiteY13" fmla="*/ 907281 h 950869"/>
                  <a:gd name="connsiteX14" fmla="*/ 173685 w 951364"/>
                  <a:gd name="connsiteY14" fmla="*/ 907684 h 950869"/>
                  <a:gd name="connsiteX15" fmla="*/ 105613 w 951364"/>
                  <a:gd name="connsiteY15" fmla="*/ 950869 h 950869"/>
                  <a:gd name="connsiteX16" fmla="*/ 73591 w 951364"/>
                  <a:gd name="connsiteY16" fmla="*/ 948296 h 950869"/>
                  <a:gd name="connsiteX17" fmla="*/ 50012 w 951364"/>
                  <a:gd name="connsiteY17" fmla="*/ 933971 h 950869"/>
                  <a:gd name="connsiteX18" fmla="*/ 256486 w 951364"/>
                  <a:gd name="connsiteY18" fmla="*/ 727497 h 950869"/>
                  <a:gd name="connsiteX19" fmla="*/ 230623 w 951364"/>
                  <a:gd name="connsiteY19" fmla="*/ 701633 h 950869"/>
                  <a:gd name="connsiteX20" fmla="*/ 21877 w 951364"/>
                  <a:gd name="connsiteY20" fmla="*/ 910380 h 950869"/>
                  <a:gd name="connsiteX21" fmla="*/ 4917 w 951364"/>
                  <a:gd name="connsiteY21" fmla="*/ 886867 h 950869"/>
                  <a:gd name="connsiteX22" fmla="*/ 0 w 951364"/>
                  <a:gd name="connsiteY22" fmla="*/ 858114 h 950869"/>
                  <a:gd name="connsiteX23" fmla="*/ 15328 w 951364"/>
                  <a:gd name="connsiteY23" fmla="*/ 833583 h 950869"/>
                  <a:gd name="connsiteX24" fmla="*/ 14850 w 951364"/>
                  <a:gd name="connsiteY24" fmla="*/ 833302 h 950869"/>
                  <a:gd name="connsiteX25" fmla="*/ 496782 w 951364"/>
                  <a:gd name="connsiteY25" fmla="*/ 62050 h 950869"/>
                  <a:gd name="connsiteX26" fmla="*/ 520821 w 951364"/>
                  <a:gd name="connsiteY26" fmla="*/ 37075 h 950869"/>
                  <a:gd name="connsiteX27" fmla="*/ 586969 w 951364"/>
                  <a:gd name="connsiteY27" fmla="*/ 6241 h 950869"/>
                  <a:gd name="connsiteX28" fmla="*/ 644177 w 951364"/>
                  <a:gd name="connsiteY28" fmla="*/ 1 h 950869"/>
                  <a:gd name="connsiteX29" fmla="*/ 644182 w 951364"/>
                  <a:gd name="connsiteY29" fmla="*/ 0 h 950869"/>
                  <a:gd name="connsiteX30" fmla="*/ 644183 w 951364"/>
                  <a:gd name="connsiteY30" fmla="*/ 0 h 9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1364" h="950869">
                    <a:moveTo>
                      <a:pt x="780243" y="170470"/>
                    </a:moveTo>
                    <a:cubicBezTo>
                      <a:pt x="741186" y="131413"/>
                      <a:pt x="677862" y="131413"/>
                      <a:pt x="638804" y="170470"/>
                    </a:cubicBezTo>
                    <a:cubicBezTo>
                      <a:pt x="599747" y="209528"/>
                      <a:pt x="599747" y="272852"/>
                      <a:pt x="638804" y="311909"/>
                    </a:cubicBezTo>
                    <a:cubicBezTo>
                      <a:pt x="677862" y="350966"/>
                      <a:pt x="741186" y="350966"/>
                      <a:pt x="780243" y="311909"/>
                    </a:cubicBezTo>
                    <a:cubicBezTo>
                      <a:pt x="819300" y="272852"/>
                      <a:pt x="819300" y="209528"/>
                      <a:pt x="780243" y="170470"/>
                    </a:cubicBezTo>
                    <a:close/>
                    <a:moveTo>
                      <a:pt x="951362" y="0"/>
                    </a:moveTo>
                    <a:lnTo>
                      <a:pt x="951362" y="307171"/>
                    </a:lnTo>
                    <a:lnTo>
                      <a:pt x="951364" y="307182"/>
                    </a:lnTo>
                    <a:lnTo>
                      <a:pt x="951363" y="307182"/>
                    </a:lnTo>
                    <a:lnTo>
                      <a:pt x="951359" y="307216"/>
                    </a:lnTo>
                    <a:lnTo>
                      <a:pt x="945950" y="364117"/>
                    </a:lnTo>
                    <a:cubicBezTo>
                      <a:pt x="941476" y="385266"/>
                      <a:pt x="934275" y="403458"/>
                      <a:pt x="924517" y="419680"/>
                    </a:cubicBezTo>
                    <a:lnTo>
                      <a:pt x="904662" y="443296"/>
                    </a:lnTo>
                    <a:lnTo>
                      <a:pt x="173283" y="907281"/>
                    </a:lnTo>
                    <a:lnTo>
                      <a:pt x="173685" y="907684"/>
                    </a:lnTo>
                    <a:lnTo>
                      <a:pt x="105613" y="950869"/>
                    </a:lnTo>
                    <a:lnTo>
                      <a:pt x="73591" y="948296"/>
                    </a:lnTo>
                    <a:lnTo>
                      <a:pt x="50012" y="933971"/>
                    </a:lnTo>
                    <a:lnTo>
                      <a:pt x="256486" y="727497"/>
                    </a:lnTo>
                    <a:lnTo>
                      <a:pt x="230623" y="701633"/>
                    </a:lnTo>
                    <a:lnTo>
                      <a:pt x="21877" y="910380"/>
                    </a:lnTo>
                    <a:lnTo>
                      <a:pt x="4917" y="886867"/>
                    </a:lnTo>
                    <a:lnTo>
                      <a:pt x="0" y="858114"/>
                    </a:lnTo>
                    <a:lnTo>
                      <a:pt x="15328" y="833583"/>
                    </a:lnTo>
                    <a:lnTo>
                      <a:pt x="14850" y="833302"/>
                    </a:lnTo>
                    <a:lnTo>
                      <a:pt x="496782" y="62050"/>
                    </a:lnTo>
                    <a:lnTo>
                      <a:pt x="520821" y="37075"/>
                    </a:lnTo>
                    <a:cubicBezTo>
                      <a:pt x="539809" y="22888"/>
                      <a:pt x="561334" y="12378"/>
                      <a:pt x="586969" y="6241"/>
                    </a:cubicBezTo>
                    <a:lnTo>
                      <a:pt x="644177" y="1"/>
                    </a:lnTo>
                    <a:lnTo>
                      <a:pt x="644182" y="0"/>
                    </a:lnTo>
                    <a:lnTo>
                      <a:pt x="64418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A1A29CE-A893-471B-A451-94EFE01B2AC6}"/>
                  </a:ext>
                </a:extLst>
              </p:cNvPr>
              <p:cNvSpPr/>
              <p:nvPr/>
            </p:nvSpPr>
            <p:spPr>
              <a:xfrm rot="10800000">
                <a:off x="6208212" y="3780065"/>
                <a:ext cx="124456" cy="175172"/>
              </a:xfrm>
              <a:custGeom>
                <a:avLst/>
                <a:gdLst>
                  <a:gd name="connsiteX0" fmla="*/ 124456 w 124456"/>
                  <a:gd name="connsiteY0" fmla="*/ 175172 h 175172"/>
                  <a:gd name="connsiteX1" fmla="*/ 118930 w 124456"/>
                  <a:gd name="connsiteY1" fmla="*/ 175172 h 175172"/>
                  <a:gd name="connsiteX2" fmla="*/ 105617 w 124456"/>
                  <a:gd name="connsiteY2" fmla="*/ 165747 h 175172"/>
                  <a:gd name="connsiteX3" fmla="*/ 62918 w 124456"/>
                  <a:gd name="connsiteY3" fmla="*/ 158833 h 175172"/>
                  <a:gd name="connsiteX4" fmla="*/ 13620 w 124456"/>
                  <a:gd name="connsiteY4" fmla="*/ 170870 h 175172"/>
                  <a:gd name="connsiteX5" fmla="*/ 8566 w 124456"/>
                  <a:gd name="connsiteY5" fmla="*/ 175172 h 175172"/>
                  <a:gd name="connsiteX6" fmla="*/ 0 w 124456"/>
                  <a:gd name="connsiteY6" fmla="*/ 175172 h 175172"/>
                  <a:gd name="connsiteX7" fmla="*/ 62228 w 124456"/>
                  <a:gd name="connsiteY7" fmla="*/ 0 h 17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456" h="175172">
                    <a:moveTo>
                      <a:pt x="124456" y="175172"/>
                    </a:moveTo>
                    <a:lnTo>
                      <a:pt x="118930" y="175172"/>
                    </a:lnTo>
                    <a:lnTo>
                      <a:pt x="105617" y="165747"/>
                    </a:lnTo>
                    <a:cubicBezTo>
                      <a:pt x="93174" y="160725"/>
                      <a:pt x="79065" y="158410"/>
                      <a:pt x="62918" y="158833"/>
                    </a:cubicBezTo>
                    <a:cubicBezTo>
                      <a:pt x="44463" y="159316"/>
                      <a:pt x="28152" y="163357"/>
                      <a:pt x="13620" y="170870"/>
                    </a:cubicBezTo>
                    <a:lnTo>
                      <a:pt x="8566" y="175172"/>
                    </a:lnTo>
                    <a:lnTo>
                      <a:pt x="0" y="175172"/>
                    </a:lnTo>
                    <a:lnTo>
                      <a:pt x="622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8329B1-9293-42F8-BC16-3EF224F3D8F9}"/>
              </a:ext>
            </a:extLst>
          </p:cNvPr>
          <p:cNvGrpSpPr/>
          <p:nvPr/>
        </p:nvGrpSpPr>
        <p:grpSpPr>
          <a:xfrm>
            <a:off x="1508211" y="2058302"/>
            <a:ext cx="1475735" cy="1711852"/>
            <a:chOff x="4792860" y="1996580"/>
            <a:chExt cx="2184032" cy="2533476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021D087-3CBB-4025-B44A-762688917869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66927E-8E9D-478B-BD3B-7CFBDE8ECCBE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B186B40-1FDF-4972-89A6-9DF3BBB0310F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6F02BF-F477-4FD3-9CC9-8C237D445D87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97C36D7-26F1-4A2B-8F2E-E2CD618C8B9A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81" name="Isosceles Triangle 80">
                  <a:extLst>
                    <a:ext uri="{FF2B5EF4-FFF2-40B4-BE49-F238E27FC236}">
                      <a16:creationId xmlns:a16="http://schemas.microsoft.com/office/drawing/2014/main" id="{AE86706A-7434-44F6-AD07-134716D30C81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>
                  <a:extLst>
                    <a:ext uri="{FF2B5EF4-FFF2-40B4-BE49-F238E27FC236}">
                      <a16:creationId xmlns:a16="http://schemas.microsoft.com/office/drawing/2014/main" id="{28C03B33-C9EA-4ABB-8641-B4117DA4C54A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ED2169E-268A-4E7A-941F-24A816EF9DB2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BA28C90E-D0C4-4BF6-B208-15E4917972C7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>
                  <a:extLst>
                    <a:ext uri="{FF2B5EF4-FFF2-40B4-BE49-F238E27FC236}">
                      <a16:creationId xmlns:a16="http://schemas.microsoft.com/office/drawing/2014/main" id="{85444308-36C1-49C3-A29E-8FA90D50F8B3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6CDA67E-F66E-46B6-A751-E2B10B8FD1A6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050E22-2276-4F66-87C1-F0BB05195E99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7DE98089-7E4C-48EC-80FD-9065ABAC5F7C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874AED1-D0E2-4D07-B9C1-C538B64C90A8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36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2120041" y="1069472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E81238-E67A-65F4-2229-84B681F6747B}"/>
              </a:ext>
            </a:extLst>
          </p:cNvPr>
          <p:cNvSpPr/>
          <p:nvPr/>
        </p:nvSpPr>
        <p:spPr>
          <a:xfrm>
            <a:off x="7664524" y="1054773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2689979" y="1589976"/>
            <a:ext cx="1746554" cy="1446550"/>
            <a:chOff x="1214028" y="1220754"/>
            <a:chExt cx="174655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13955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74ABAA-DBE2-4EC8-B6CC-C40DD37BCC0A}"/>
              </a:ext>
            </a:extLst>
          </p:cNvPr>
          <p:cNvGrpSpPr/>
          <p:nvPr/>
        </p:nvGrpSpPr>
        <p:grpSpPr>
          <a:xfrm>
            <a:off x="8230860" y="1572900"/>
            <a:ext cx="1751338" cy="1446550"/>
            <a:chOff x="6736499" y="1220754"/>
            <a:chExt cx="1751338" cy="14465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3619F-475B-9F48-8462-68A903B4D049}"/>
                </a:ext>
              </a:extLst>
            </p:cNvPr>
            <p:cNvSpPr txBox="1"/>
            <p:nvPr/>
          </p:nvSpPr>
          <p:spPr>
            <a:xfrm>
              <a:off x="6736499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04DE6-469E-C5B2-86BC-3B159A019C17}"/>
                </a:ext>
              </a:extLst>
            </p:cNvPr>
            <p:cNvSpPr txBox="1"/>
            <p:nvPr/>
          </p:nvSpPr>
          <p:spPr>
            <a:xfrm>
              <a:off x="7260472" y="1722287"/>
              <a:ext cx="12273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365CE2-6BFE-07BB-8152-33235FB4F64A}"/>
              </a:ext>
            </a:extLst>
          </p:cNvPr>
          <p:cNvSpPr/>
          <p:nvPr/>
        </p:nvSpPr>
        <p:spPr>
          <a:xfrm>
            <a:off x="4891963" y="757371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523563-8A5E-DE7E-717D-C7BC2A681960}"/>
              </a:ext>
            </a:extLst>
          </p:cNvPr>
          <p:cNvGrpSpPr/>
          <p:nvPr/>
        </p:nvGrpSpPr>
        <p:grpSpPr>
          <a:xfrm>
            <a:off x="5285650" y="1291167"/>
            <a:ext cx="1860217" cy="1446550"/>
            <a:chOff x="4036839" y="1004490"/>
            <a:chExt cx="1860217" cy="14465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0C6D81-C477-8195-BA9C-BB6A235C360F}"/>
                </a:ext>
              </a:extLst>
            </p:cNvPr>
            <p:cNvSpPr txBox="1"/>
            <p:nvPr/>
          </p:nvSpPr>
          <p:spPr>
            <a:xfrm>
              <a:off x="4036839" y="1004490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93993-5AAC-D73E-EABF-73F7709915C5}"/>
                </a:ext>
              </a:extLst>
            </p:cNvPr>
            <p:cNvSpPr txBox="1"/>
            <p:nvPr/>
          </p:nvSpPr>
          <p:spPr>
            <a:xfrm>
              <a:off x="4530575" y="1522233"/>
              <a:ext cx="136648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9238C1-9452-72B1-467E-005D92778D4D}"/>
              </a:ext>
            </a:extLst>
          </p:cNvPr>
          <p:cNvSpPr/>
          <p:nvPr/>
        </p:nvSpPr>
        <p:spPr>
          <a:xfrm flipH="1">
            <a:off x="7236612" y="629016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9973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1226" y="1802919"/>
                  <a:pt x="459973" y="1655282"/>
                </a:cubicBezTo>
                <a:cubicBezTo>
                  <a:pt x="459973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39704F-536B-1212-46A0-EB0062F1AE5B}"/>
              </a:ext>
            </a:extLst>
          </p:cNvPr>
          <p:cNvSpPr/>
          <p:nvPr/>
        </p:nvSpPr>
        <p:spPr>
          <a:xfrm rot="10800000" flipH="1">
            <a:off x="4446120" y="1950204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06979" y="1802919"/>
                  <a:pt x="455726" y="1655282"/>
                </a:cubicBezTo>
                <a:cubicBezTo>
                  <a:pt x="455726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flipH="1">
            <a:off x="1659618" y="629016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AD5BC0-6D25-8196-F85A-B872B485C15F}"/>
              </a:ext>
            </a:extLst>
          </p:cNvPr>
          <p:cNvSpPr/>
          <p:nvPr/>
        </p:nvSpPr>
        <p:spPr>
          <a:xfrm>
            <a:off x="7664524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A7788C-BEFC-0C0E-8624-B237E52A4B5B}"/>
              </a:ext>
            </a:extLst>
          </p:cNvPr>
          <p:cNvSpPr/>
          <p:nvPr/>
        </p:nvSpPr>
        <p:spPr>
          <a:xfrm>
            <a:off x="4852998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124222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8021EC-5372-1B2C-7BB7-4A5431823336}"/>
              </a:ext>
            </a:extLst>
          </p:cNvPr>
          <p:cNvGrpSpPr/>
          <p:nvPr/>
        </p:nvGrpSpPr>
        <p:grpSpPr>
          <a:xfrm>
            <a:off x="7664520" y="4425261"/>
            <a:ext cx="2514146" cy="1187831"/>
            <a:chOff x="9065482" y="4233246"/>
            <a:chExt cx="2514146" cy="11878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68811A-FB0F-E4B4-8A49-D726B6B073A2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2"/>
                  </a:solidFill>
                </a:rPr>
                <a:t>How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6AC7B-A59F-FCA0-3192-1A11C1F61B4E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How well does our classifier perform?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DFC4AA-6AE4-2EBF-BD69-DE4A2DE2C103}"/>
              </a:ext>
            </a:extLst>
          </p:cNvPr>
          <p:cNvGrpSpPr/>
          <p:nvPr/>
        </p:nvGrpSpPr>
        <p:grpSpPr>
          <a:xfrm>
            <a:off x="4847524" y="4412534"/>
            <a:ext cx="2514146" cy="2031555"/>
            <a:chOff x="9065482" y="4220519"/>
            <a:chExt cx="2514146" cy="20315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EA81C3-3059-541A-D2DD-7683256F03FA}"/>
                </a:ext>
              </a:extLst>
            </p:cNvPr>
            <p:cNvSpPr txBox="1"/>
            <p:nvPr/>
          </p:nvSpPr>
          <p:spPr>
            <a:xfrm>
              <a:off x="9065483" y="4220519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</a:rPr>
                <a:t>What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685A9B-29D9-5CB7-E873-E7B54F8F6D55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 insights did we find when exploring the official data?</a:t>
              </a:r>
            </a:p>
            <a:p>
              <a:pPr algn="ctr"/>
              <a:r>
                <a:rPr lang="en-US" dirty="0"/>
                <a:t>What steps were taken to ensure clean data?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F4A74-0B10-4B16-2812-8C23365E5A15}"/>
              </a:ext>
            </a:extLst>
          </p:cNvPr>
          <p:cNvGrpSpPr/>
          <p:nvPr/>
        </p:nvGrpSpPr>
        <p:grpSpPr>
          <a:xfrm>
            <a:off x="2120039" y="4425261"/>
            <a:ext cx="2514146" cy="1524485"/>
            <a:chOff x="9065482" y="4233246"/>
            <a:chExt cx="2514146" cy="15244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7DA873-5A71-BD43-ABD8-A9E7B0C84C9D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Why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8F2FCB-F870-902A-8663-3B5268596A4E}"/>
                </a:ext>
              </a:extLst>
            </p:cNvPr>
            <p:cNvSpPr txBox="1"/>
            <p:nvPr/>
          </p:nvSpPr>
          <p:spPr>
            <a:xfrm>
              <a:off x="9065482" y="4834401"/>
              <a:ext cx="25141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What are the results?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</p:spTree>
    <p:extLst>
      <p:ext uri="{BB962C8B-B14F-4D97-AF65-F5344CB8AC3E}">
        <p14:creationId xmlns:p14="http://schemas.microsoft.com/office/powerpoint/2010/main" val="22259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825252" cy="1446550"/>
            <a:chOff x="1214028" y="1220754"/>
            <a:chExt cx="1825252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7" y="1629955"/>
              <a:ext cx="1389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Exploration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&amp; Cleaning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insights did we find when exploring the official data?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B738B-7172-F9BB-4AF4-F061A5EEA3E6}"/>
              </a:ext>
            </a:extLst>
          </p:cNvPr>
          <p:cNvSpPr txBox="1"/>
          <p:nvPr/>
        </p:nvSpPr>
        <p:spPr>
          <a:xfrm>
            <a:off x="3709408" y="1972991"/>
            <a:ext cx="27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Recipes are Getting</a:t>
            </a:r>
          </a:p>
          <a:p>
            <a:r>
              <a:rPr lang="en-US" dirty="0"/>
              <a:t>More Popular Over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C0F01-649B-7953-A406-E29829764A0A}"/>
              </a:ext>
            </a:extLst>
          </p:cNvPr>
          <p:cNvSpPr txBox="1"/>
          <p:nvPr/>
        </p:nvSpPr>
        <p:spPr>
          <a:xfrm>
            <a:off x="3709408" y="2565647"/>
            <a:ext cx="3020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Assuming recipe IDs are sequentially assigned, recipes have gotten 10% more popular over time.</a:t>
            </a:r>
          </a:p>
        </p:txBody>
      </p:sp>
    </p:spTree>
    <p:extLst>
      <p:ext uri="{BB962C8B-B14F-4D97-AF65-F5344CB8AC3E}">
        <p14:creationId xmlns:p14="http://schemas.microsoft.com/office/powerpoint/2010/main" val="257113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523</Words>
  <Application>Microsoft Office PowerPoint</Application>
  <PresentationFormat>Widescreen</PresentationFormat>
  <Paragraphs>103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Light</vt:lpstr>
      <vt:lpstr>Bierstadt</vt:lpstr>
      <vt:lpstr>Calibri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Buri</dc:creator>
  <cp:lastModifiedBy>Steven Buri</cp:lastModifiedBy>
  <cp:revision>4</cp:revision>
  <dcterms:created xsi:type="dcterms:W3CDTF">2022-08-14T22:12:42Z</dcterms:created>
  <dcterms:modified xsi:type="dcterms:W3CDTF">2022-10-31T14:37:40Z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2022-10-31T14:37:34Z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3bc3b879-f42c-4ac1-ab1b-5886ae1a3201</vt:lpwstr>
  </property>
  <property fmtid="{D5CDD505-2E9C-101B-9397-08002B2CF9AE}" pid="8" name="MSIP_Label_e2b6c078-73cb-4371-8a5b-e9fc18accbf8_ContentBits">
    <vt:lpwstr>0</vt:lpwstr>
  </property>
</Properties>
</file>