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48" d="100"/>
          <a:sy n="48" d="100"/>
        </p:scale>
        <p:origin x="67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67F4E-FC43-4959-8535-7066FEA2B7D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14B6B02-6616-4093-A11C-5BF6EB2E8345}">
      <dgm:prSet/>
      <dgm:spPr/>
      <dgm:t>
        <a:bodyPr/>
        <a:lstStyle/>
        <a:p>
          <a:r>
            <a:rPr lang="en-US" dirty="0"/>
            <a:t>This project main aim is to create an affordable and flexible automation system without the need of expensive apps.</a:t>
          </a:r>
        </a:p>
      </dgm:t>
    </dgm:pt>
    <dgm:pt modelId="{3B38F2D3-CA81-493E-9649-0FB9B5D40D0F}" type="parTrans" cxnId="{1483BA4F-5CAB-4FC1-8C0B-16630FA76F4A}">
      <dgm:prSet/>
      <dgm:spPr/>
      <dgm:t>
        <a:bodyPr/>
        <a:lstStyle/>
        <a:p>
          <a:endParaRPr lang="en-US"/>
        </a:p>
      </dgm:t>
    </dgm:pt>
    <dgm:pt modelId="{5E5E359C-DD19-4212-83B2-EBE35041517C}" type="sibTrans" cxnId="{1483BA4F-5CAB-4FC1-8C0B-16630FA76F4A}">
      <dgm:prSet/>
      <dgm:spPr/>
      <dgm:t>
        <a:bodyPr/>
        <a:lstStyle/>
        <a:p>
          <a:endParaRPr lang="en-US"/>
        </a:p>
      </dgm:t>
    </dgm:pt>
    <dgm:pt modelId="{8A4ACF98-C6A6-4533-B466-54EE71E17B99}">
      <dgm:prSet/>
      <dgm:spPr/>
      <dgm:t>
        <a:bodyPr/>
        <a:lstStyle/>
        <a:p>
          <a:r>
            <a:rPr lang="en-US" dirty="0"/>
            <a:t>- Controlled via a web page hosted on the ESP32 over Wi-Fi.</a:t>
          </a:r>
        </a:p>
      </dgm:t>
    </dgm:pt>
    <dgm:pt modelId="{1630F8ED-C195-492F-9C54-F5E7C7D63B63}" type="parTrans" cxnId="{BBB779F2-316D-47FF-AEF2-9FC1A952C052}">
      <dgm:prSet/>
      <dgm:spPr/>
      <dgm:t>
        <a:bodyPr/>
        <a:lstStyle/>
        <a:p>
          <a:endParaRPr lang="en-US"/>
        </a:p>
      </dgm:t>
    </dgm:pt>
    <dgm:pt modelId="{1FBFF9D1-96C7-4BA5-BDC2-F92E8DF1968B}" type="sibTrans" cxnId="{BBB779F2-316D-47FF-AEF2-9FC1A952C052}">
      <dgm:prSet/>
      <dgm:spPr/>
      <dgm:t>
        <a:bodyPr/>
        <a:lstStyle/>
        <a:p>
          <a:endParaRPr lang="en-US"/>
        </a:p>
      </dgm:t>
    </dgm:pt>
    <dgm:pt modelId="{FB9625AA-EACB-446E-9BB3-B679639D9D0D}">
      <dgm:prSet/>
      <dgm:spPr/>
      <dgm:t>
        <a:bodyPr/>
        <a:lstStyle/>
        <a:p>
          <a:r>
            <a:rPr lang="en-US" dirty="0"/>
            <a:t>- User-friendly, low-cost, and scalable smart home solution.</a:t>
          </a:r>
        </a:p>
      </dgm:t>
    </dgm:pt>
    <dgm:pt modelId="{B361E0F1-9C65-4A69-9057-22885071A18C}" type="parTrans" cxnId="{0BF5E9E5-2579-443A-A508-019FA243843B}">
      <dgm:prSet/>
      <dgm:spPr/>
      <dgm:t>
        <a:bodyPr/>
        <a:lstStyle/>
        <a:p>
          <a:endParaRPr lang="en-US"/>
        </a:p>
      </dgm:t>
    </dgm:pt>
    <dgm:pt modelId="{58993547-7C2E-43D2-A84A-E06E09544517}" type="sibTrans" cxnId="{0BF5E9E5-2579-443A-A508-019FA243843B}">
      <dgm:prSet/>
      <dgm:spPr/>
      <dgm:t>
        <a:bodyPr/>
        <a:lstStyle/>
        <a:p>
          <a:endParaRPr lang="en-US"/>
        </a:p>
      </dgm:t>
    </dgm:pt>
    <dgm:pt modelId="{F1A3A14E-4D6A-4142-A052-E30C1874E4A0}">
      <dgm:prSet/>
      <dgm:spPr/>
      <dgm:t>
        <a:bodyPr/>
        <a:lstStyle/>
        <a:p>
          <a:r>
            <a:rPr lang="en-US"/>
            <a:t>This project involves building a basic smart home system using esp32 microcontroller and Arduino IDE.</a:t>
          </a:r>
        </a:p>
      </dgm:t>
    </dgm:pt>
    <dgm:pt modelId="{E8C9DB12-4919-493F-84AA-32C665D0A479}" type="parTrans" cxnId="{842E2A4C-031E-421C-BB33-BC8C02343B5A}">
      <dgm:prSet/>
      <dgm:spPr/>
      <dgm:t>
        <a:bodyPr/>
        <a:lstStyle/>
        <a:p>
          <a:endParaRPr lang="en-US"/>
        </a:p>
      </dgm:t>
    </dgm:pt>
    <dgm:pt modelId="{750CFC26-C77E-4784-9424-FBDB758102A9}" type="sibTrans" cxnId="{842E2A4C-031E-421C-BB33-BC8C02343B5A}">
      <dgm:prSet/>
      <dgm:spPr/>
      <dgm:t>
        <a:bodyPr/>
        <a:lstStyle/>
        <a:p>
          <a:endParaRPr lang="en-US"/>
        </a:p>
      </dgm:t>
    </dgm:pt>
    <dgm:pt modelId="{D0D5F1B0-C301-4CC7-9466-D037D82A750C}" type="pres">
      <dgm:prSet presAssocID="{D3667F4E-FC43-4959-8535-7066FEA2B7DE}" presName="diagram" presStyleCnt="0">
        <dgm:presLayoutVars>
          <dgm:dir/>
          <dgm:resizeHandles val="exact"/>
        </dgm:presLayoutVars>
      </dgm:prSet>
      <dgm:spPr/>
    </dgm:pt>
    <dgm:pt modelId="{E4AEB232-C5D6-4068-8F6F-33C21FA64E67}" type="pres">
      <dgm:prSet presAssocID="{314B6B02-6616-4093-A11C-5BF6EB2E8345}" presName="node" presStyleLbl="node1" presStyleIdx="0" presStyleCnt="4">
        <dgm:presLayoutVars>
          <dgm:bulletEnabled val="1"/>
        </dgm:presLayoutVars>
      </dgm:prSet>
      <dgm:spPr/>
    </dgm:pt>
    <dgm:pt modelId="{5188EBB7-3062-48CB-9FB9-58FE92558C76}" type="pres">
      <dgm:prSet presAssocID="{5E5E359C-DD19-4212-83B2-EBE35041517C}" presName="sibTrans" presStyleCnt="0"/>
      <dgm:spPr/>
    </dgm:pt>
    <dgm:pt modelId="{A7B5A7EF-8129-48D4-9730-54AEDDBC145A}" type="pres">
      <dgm:prSet presAssocID="{8A4ACF98-C6A6-4533-B466-54EE71E17B99}" presName="node" presStyleLbl="node1" presStyleIdx="1" presStyleCnt="4">
        <dgm:presLayoutVars>
          <dgm:bulletEnabled val="1"/>
        </dgm:presLayoutVars>
      </dgm:prSet>
      <dgm:spPr/>
    </dgm:pt>
    <dgm:pt modelId="{5572997C-F920-4F3A-AB87-2D5CF7E81230}" type="pres">
      <dgm:prSet presAssocID="{1FBFF9D1-96C7-4BA5-BDC2-F92E8DF1968B}" presName="sibTrans" presStyleCnt="0"/>
      <dgm:spPr/>
    </dgm:pt>
    <dgm:pt modelId="{A37FC76A-4002-44B0-AC83-B8809DA3DF5F}" type="pres">
      <dgm:prSet presAssocID="{FB9625AA-EACB-446E-9BB3-B679639D9D0D}" presName="node" presStyleLbl="node1" presStyleIdx="2" presStyleCnt="4">
        <dgm:presLayoutVars>
          <dgm:bulletEnabled val="1"/>
        </dgm:presLayoutVars>
      </dgm:prSet>
      <dgm:spPr/>
    </dgm:pt>
    <dgm:pt modelId="{CE4A48F5-AAA3-47A8-99C7-627BCEA2967B}" type="pres">
      <dgm:prSet presAssocID="{58993547-7C2E-43D2-A84A-E06E09544517}" presName="sibTrans" presStyleCnt="0"/>
      <dgm:spPr/>
    </dgm:pt>
    <dgm:pt modelId="{691EA1DD-24BC-40CC-8A77-D6797A196451}" type="pres">
      <dgm:prSet presAssocID="{F1A3A14E-4D6A-4142-A052-E30C1874E4A0}" presName="node" presStyleLbl="node1" presStyleIdx="3" presStyleCnt="4">
        <dgm:presLayoutVars>
          <dgm:bulletEnabled val="1"/>
        </dgm:presLayoutVars>
      </dgm:prSet>
      <dgm:spPr/>
    </dgm:pt>
  </dgm:ptLst>
  <dgm:cxnLst>
    <dgm:cxn modelId="{1CC9002D-8BF1-4460-9E62-18F4DED9BB7A}" type="presOf" srcId="{8A4ACF98-C6A6-4533-B466-54EE71E17B99}" destId="{A7B5A7EF-8129-48D4-9730-54AEDDBC145A}" srcOrd="0" destOrd="0" presId="urn:microsoft.com/office/officeart/2005/8/layout/default"/>
    <dgm:cxn modelId="{BD58AD67-74C9-4A34-A182-AA71ACDCAF15}" type="presOf" srcId="{D3667F4E-FC43-4959-8535-7066FEA2B7DE}" destId="{D0D5F1B0-C301-4CC7-9466-D037D82A750C}" srcOrd="0" destOrd="0" presId="urn:microsoft.com/office/officeart/2005/8/layout/default"/>
    <dgm:cxn modelId="{842E2A4C-031E-421C-BB33-BC8C02343B5A}" srcId="{D3667F4E-FC43-4959-8535-7066FEA2B7DE}" destId="{F1A3A14E-4D6A-4142-A052-E30C1874E4A0}" srcOrd="3" destOrd="0" parTransId="{E8C9DB12-4919-493F-84AA-32C665D0A479}" sibTransId="{750CFC26-C77E-4784-9424-FBDB758102A9}"/>
    <dgm:cxn modelId="{1483BA4F-5CAB-4FC1-8C0B-16630FA76F4A}" srcId="{D3667F4E-FC43-4959-8535-7066FEA2B7DE}" destId="{314B6B02-6616-4093-A11C-5BF6EB2E8345}" srcOrd="0" destOrd="0" parTransId="{3B38F2D3-CA81-493E-9649-0FB9B5D40D0F}" sibTransId="{5E5E359C-DD19-4212-83B2-EBE35041517C}"/>
    <dgm:cxn modelId="{7B089D93-EF13-4C12-8FFA-7FFE9AB6C379}" type="presOf" srcId="{FB9625AA-EACB-446E-9BB3-B679639D9D0D}" destId="{A37FC76A-4002-44B0-AC83-B8809DA3DF5F}" srcOrd="0" destOrd="0" presId="urn:microsoft.com/office/officeart/2005/8/layout/default"/>
    <dgm:cxn modelId="{AD25A6CF-4E8E-4DF5-994A-4D88B8CFD39A}" type="presOf" srcId="{314B6B02-6616-4093-A11C-5BF6EB2E8345}" destId="{E4AEB232-C5D6-4068-8F6F-33C21FA64E67}" srcOrd="0" destOrd="0" presId="urn:microsoft.com/office/officeart/2005/8/layout/default"/>
    <dgm:cxn modelId="{01743BE2-B935-45A6-8BEF-5E9571418D5C}" type="presOf" srcId="{F1A3A14E-4D6A-4142-A052-E30C1874E4A0}" destId="{691EA1DD-24BC-40CC-8A77-D6797A196451}" srcOrd="0" destOrd="0" presId="urn:microsoft.com/office/officeart/2005/8/layout/default"/>
    <dgm:cxn modelId="{0BF5E9E5-2579-443A-A508-019FA243843B}" srcId="{D3667F4E-FC43-4959-8535-7066FEA2B7DE}" destId="{FB9625AA-EACB-446E-9BB3-B679639D9D0D}" srcOrd="2" destOrd="0" parTransId="{B361E0F1-9C65-4A69-9057-22885071A18C}" sibTransId="{58993547-7C2E-43D2-A84A-E06E09544517}"/>
    <dgm:cxn modelId="{BBB779F2-316D-47FF-AEF2-9FC1A952C052}" srcId="{D3667F4E-FC43-4959-8535-7066FEA2B7DE}" destId="{8A4ACF98-C6A6-4533-B466-54EE71E17B99}" srcOrd="1" destOrd="0" parTransId="{1630F8ED-C195-492F-9C54-F5E7C7D63B63}" sibTransId="{1FBFF9D1-96C7-4BA5-BDC2-F92E8DF1968B}"/>
    <dgm:cxn modelId="{460FADFD-7AE3-468E-89AE-DC7E37FFCE0A}" type="presParOf" srcId="{D0D5F1B0-C301-4CC7-9466-D037D82A750C}" destId="{E4AEB232-C5D6-4068-8F6F-33C21FA64E67}" srcOrd="0" destOrd="0" presId="urn:microsoft.com/office/officeart/2005/8/layout/default"/>
    <dgm:cxn modelId="{0E71916F-E5DA-47CE-B02D-1787E20C182D}" type="presParOf" srcId="{D0D5F1B0-C301-4CC7-9466-D037D82A750C}" destId="{5188EBB7-3062-48CB-9FB9-58FE92558C76}" srcOrd="1" destOrd="0" presId="urn:microsoft.com/office/officeart/2005/8/layout/default"/>
    <dgm:cxn modelId="{7FCE5263-C702-4243-A2DD-DFF840BCACBC}" type="presParOf" srcId="{D0D5F1B0-C301-4CC7-9466-D037D82A750C}" destId="{A7B5A7EF-8129-48D4-9730-54AEDDBC145A}" srcOrd="2" destOrd="0" presId="urn:microsoft.com/office/officeart/2005/8/layout/default"/>
    <dgm:cxn modelId="{0A09B681-2F1F-43A2-95BE-56C78CE1D6AC}" type="presParOf" srcId="{D0D5F1B0-C301-4CC7-9466-D037D82A750C}" destId="{5572997C-F920-4F3A-AB87-2D5CF7E81230}" srcOrd="3" destOrd="0" presId="urn:microsoft.com/office/officeart/2005/8/layout/default"/>
    <dgm:cxn modelId="{FE9166FD-496B-4610-8284-EAA8EC68DC11}" type="presParOf" srcId="{D0D5F1B0-C301-4CC7-9466-D037D82A750C}" destId="{A37FC76A-4002-44B0-AC83-B8809DA3DF5F}" srcOrd="4" destOrd="0" presId="urn:microsoft.com/office/officeart/2005/8/layout/default"/>
    <dgm:cxn modelId="{B2FA2D82-6A38-40CD-9C95-D05C241F4C90}" type="presParOf" srcId="{D0D5F1B0-C301-4CC7-9466-D037D82A750C}" destId="{CE4A48F5-AAA3-47A8-99C7-627BCEA2967B}" srcOrd="5" destOrd="0" presId="urn:microsoft.com/office/officeart/2005/8/layout/default"/>
    <dgm:cxn modelId="{80C51C74-EEFA-4EFC-8F54-FA19E96C2547}" type="presParOf" srcId="{D0D5F1B0-C301-4CC7-9466-D037D82A750C}" destId="{691EA1DD-24BC-40CC-8A77-D6797A19645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EB232-C5D6-4068-8F6F-33C21FA64E67}">
      <dsp:nvSpPr>
        <dsp:cNvPr id="0" name=""/>
        <dsp:cNvSpPr/>
      </dsp:nvSpPr>
      <dsp:spPr>
        <a:xfrm>
          <a:off x="809" y="438518"/>
          <a:ext cx="3155802" cy="18934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project main aim is to create an affordable and flexible automation system without the need of expensive apps.</a:t>
          </a:r>
        </a:p>
      </dsp:txBody>
      <dsp:txXfrm>
        <a:off x="809" y="438518"/>
        <a:ext cx="3155802" cy="1893481"/>
      </dsp:txXfrm>
    </dsp:sp>
    <dsp:sp modelId="{A7B5A7EF-8129-48D4-9730-54AEDDBC145A}">
      <dsp:nvSpPr>
        <dsp:cNvPr id="0" name=""/>
        <dsp:cNvSpPr/>
      </dsp:nvSpPr>
      <dsp:spPr>
        <a:xfrm>
          <a:off x="3472192" y="438518"/>
          <a:ext cx="3155802" cy="189348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Controlled via a web page hosted on the ESP32 over Wi-Fi.</a:t>
          </a:r>
        </a:p>
      </dsp:txBody>
      <dsp:txXfrm>
        <a:off x="3472192" y="438518"/>
        <a:ext cx="3155802" cy="1893481"/>
      </dsp:txXfrm>
    </dsp:sp>
    <dsp:sp modelId="{A37FC76A-4002-44B0-AC83-B8809DA3DF5F}">
      <dsp:nvSpPr>
        <dsp:cNvPr id="0" name=""/>
        <dsp:cNvSpPr/>
      </dsp:nvSpPr>
      <dsp:spPr>
        <a:xfrm>
          <a:off x="809" y="2647580"/>
          <a:ext cx="3155802" cy="18934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User-friendly, low-cost, and scalable smart home solution.</a:t>
          </a:r>
        </a:p>
      </dsp:txBody>
      <dsp:txXfrm>
        <a:off x="809" y="2647580"/>
        <a:ext cx="3155802" cy="1893481"/>
      </dsp:txXfrm>
    </dsp:sp>
    <dsp:sp modelId="{691EA1DD-24BC-40CC-8A77-D6797A196451}">
      <dsp:nvSpPr>
        <dsp:cNvPr id="0" name=""/>
        <dsp:cNvSpPr/>
      </dsp:nvSpPr>
      <dsp:spPr>
        <a:xfrm>
          <a:off x="3472192" y="2647580"/>
          <a:ext cx="3155802" cy="189348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project involves building a basic smart home system using esp32 microcontroller and Arduino IDE.</a:t>
          </a:r>
        </a:p>
      </dsp:txBody>
      <dsp:txXfrm>
        <a:off x="3472192" y="2647580"/>
        <a:ext cx="3155802" cy="1893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52B9-6E58-4DE8-85E0-A03A81C546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B29F-0660-441F-AF09-DE793BF27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0B29F-0660-441F-AF09-DE793BF272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1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8FD49-B936-4C0C-96F9-EF761B276C2A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3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ED04A-FEAC-4428-9754-07E9C274953B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06FA-555D-4DF5-B07C-000ADAE0FB99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563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D332-44A7-4E27-B4F4-755C3E17FA6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9FF0-3680-4EA9-BB84-AA500D8826E1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6082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997C-6C6A-4A41-A7C1-2B74D7DA594D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6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7E3F-798B-4364-BB93-D0AFD62D39D6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3C9C-C0B4-4E70-9BB7-69B3C3646CE7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54F1C-3777-4E4D-B6E5-E69573AC8B76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CC7EB-156C-4839-AB37-BF02F8B14A4A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9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FB604-0027-4FE0-AAE1-9F8E6747BB06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C087-A25F-438C-99F8-C2DD91B49A3A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96E77-AD93-4B86-8A72-65FFA1C232B5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1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6B16-2239-4FAF-8736-231F0389F1D0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4AD8-8E77-42B8-98C7-E640DAE14497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3155-5F88-4803-9A50-B3C4639F2D87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C446-90A5-419D-A45B-FAE7AD234BA8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54F2E8-9021-4446-9EB8-B8894E2C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402B7-C89F-05C6-B546-D67028E88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PowerPoint: Smart House Automation System using ESP32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PD1315D</a:t>
            </a:r>
          </a:p>
        </p:txBody>
      </p:sp>
      <p:pic>
        <p:nvPicPr>
          <p:cNvPr id="5" name="Picture 4" descr="A group of men standing in front of a bulletin board&#10;&#10;AI-generated content may be incorrect.">
            <a:extLst>
              <a:ext uri="{FF2B5EF4-FFF2-40B4-BE49-F238E27FC236}">
                <a16:creationId xmlns:a16="http://schemas.microsoft.com/office/drawing/2014/main" id="{1DB29575-478F-E6D2-17DE-D4648003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72" y="1142897"/>
            <a:ext cx="6390979" cy="5416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1A9D839-6066-8B00-C5F0-FAE338B2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Group Members of Group 4B: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Gafane L.A.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Mokone 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Baloyi S.T.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Simelane 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Ganyani M.W.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E04A-CDD6-8ADD-F4DA-25C9ECF4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1FB16-4003-2917-25C9-C2A9204A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BD350-053F-4C96-A59D-3D27096904BA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1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6F2CB6-5F7A-98CC-7045-8965B3C9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interface screenshot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phone&#10;&#10;AI-generated content may be incorrect.">
            <a:extLst>
              <a:ext uri="{FF2B5EF4-FFF2-40B4-BE49-F238E27FC236}">
                <a16:creationId xmlns:a16="http://schemas.microsoft.com/office/drawing/2014/main" id="{C57C58E3-8874-6724-AFFE-2C3CC26ED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92" y="1265315"/>
            <a:ext cx="1950903" cy="43353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E3BE-98D6-0690-FF68-B41DC0D7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FC54F1C-3777-4E4D-B6E5-E69573AC8B76}" type="datetime1">
              <a:rPr lang="en-US" smtClean="0"/>
              <a:pPr defTabSz="914400"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B3C4E-9000-0FBB-71B5-8A93AE95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8054F2E8-9021-4446-9EB8-B8894E2C7074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82AD-F9DB-36C2-9654-821B4D09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Web Interface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D2FC4-FCA1-02F5-2475-22CAF0B9A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void setup()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</a:t>
            </a:r>
            <a:r>
              <a:rPr lang="en-US" dirty="0" err="1"/>
              <a:t>Serial.begin</a:t>
            </a:r>
            <a:r>
              <a:rPr lang="en-US" dirty="0"/>
              <a:t>(115200);            // Start serial monitor</a:t>
            </a:r>
          </a:p>
          <a:p>
            <a:r>
              <a:rPr lang="en-US" dirty="0"/>
              <a:t>  </a:t>
            </a:r>
            <a:r>
              <a:rPr lang="en-US" dirty="0" err="1"/>
              <a:t>pinMode</a:t>
            </a:r>
            <a:r>
              <a:rPr lang="en-US" dirty="0"/>
              <a:t>(..., OUTPUT);           // Set device pins as outputs</a:t>
            </a:r>
          </a:p>
          <a:p>
            <a:r>
              <a:rPr lang="en-US" dirty="0"/>
              <a:t>  </a:t>
            </a:r>
            <a:r>
              <a:rPr lang="en-US" dirty="0" err="1"/>
              <a:t>WiFi.begin</a:t>
            </a:r>
            <a:r>
              <a:rPr lang="en-US" dirty="0"/>
              <a:t>(</a:t>
            </a:r>
            <a:r>
              <a:rPr lang="en-US" dirty="0" err="1"/>
              <a:t>ssid</a:t>
            </a:r>
            <a:r>
              <a:rPr lang="en-US" dirty="0"/>
              <a:t>, password);     // Connect to Wi-Fi</a:t>
            </a:r>
          </a:p>
          <a:p>
            <a:r>
              <a:rPr lang="en-US" dirty="0"/>
              <a:t>  </a:t>
            </a:r>
            <a:r>
              <a:rPr lang="en-US" dirty="0" err="1"/>
              <a:t>server.on</a:t>
            </a:r>
            <a:r>
              <a:rPr lang="en-US" dirty="0"/>
              <a:t>("/", </a:t>
            </a:r>
            <a:r>
              <a:rPr lang="en-US" dirty="0" err="1"/>
              <a:t>handleRoot</a:t>
            </a:r>
            <a:r>
              <a:rPr lang="en-US" dirty="0"/>
              <a:t>);     // Define homepage route</a:t>
            </a:r>
          </a:p>
          <a:p>
            <a:r>
              <a:rPr lang="en-US" dirty="0"/>
              <a:t>  </a:t>
            </a:r>
            <a:r>
              <a:rPr lang="en-US" dirty="0" err="1"/>
              <a:t>server.begin</a:t>
            </a:r>
            <a:r>
              <a:rPr lang="en-US" dirty="0"/>
              <a:t>();                 // Start the web server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Purpose : - prepare hardware and WI-FI.</a:t>
            </a:r>
          </a:p>
          <a:p>
            <a:r>
              <a:rPr lang="en-US" dirty="0"/>
              <a:t>Starts the web  Interface for remote control.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15138-7AD8-3C2B-8F57-0949483D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BB167-E838-84D2-B40D-88E84B12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BEF-23BD-46E6-A976-D3BD6D82D859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Control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server.on</a:t>
            </a:r>
            <a:r>
              <a:rPr lang="en-US" dirty="0"/>
              <a:t>("/light1/on", []() 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(LIGHT1_PIN, HIGH);</a:t>
            </a:r>
          </a:p>
          <a:p>
            <a:r>
              <a:rPr lang="en-US" dirty="0"/>
              <a:t>  </a:t>
            </a:r>
            <a:r>
              <a:rPr lang="en-US" dirty="0" err="1"/>
              <a:t>handleRoot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r>
              <a:rPr lang="en-US" dirty="0" err="1"/>
              <a:t>server.on</a:t>
            </a:r>
            <a:r>
              <a:rPr lang="en-US" dirty="0"/>
              <a:t>("/light1/off", []() {</a:t>
            </a:r>
          </a:p>
          <a:p>
            <a:r>
              <a:rPr lang="en-US" dirty="0"/>
              <a:t>  </a:t>
            </a:r>
            <a:r>
              <a:rPr lang="en-US" dirty="0" err="1"/>
              <a:t>digitalWrite</a:t>
            </a:r>
            <a:r>
              <a:rPr lang="en-US" dirty="0"/>
              <a:t>(LIGHT1_PIN, LOW);</a:t>
            </a:r>
          </a:p>
          <a:p>
            <a:r>
              <a:rPr lang="en-US" dirty="0"/>
              <a:t>  </a:t>
            </a:r>
            <a:r>
              <a:rPr lang="en-US" dirty="0" err="1"/>
              <a:t>handleRoot</a:t>
            </a:r>
            <a:r>
              <a:rPr lang="en-US" dirty="0"/>
              <a:t>();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Repeated for each device</a:t>
            </a:r>
          </a:p>
          <a:p>
            <a:r>
              <a:rPr lang="en-US" dirty="0"/>
              <a:t>Purpose: - Allows turning devices on/off remotely.</a:t>
            </a:r>
          </a:p>
          <a:p>
            <a:r>
              <a:rPr lang="en-US" dirty="0"/>
              <a:t>- each route  corresponds to a device action.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DFCED-3D1C-9B94-2A2E-B3D63A65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DF118-B487-EABE-ABDD-DBA4BB80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28BE1-B872-43EA-ACE8-603516EC8D79}" type="datetime1">
              <a:rPr lang="en-US" smtClean="0"/>
              <a:t>5/13/2025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80DDC-78F9-9C6B-E636-DA36DD0C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The ESP32 Smart Home project was successful.</a:t>
            </a:r>
            <a:br>
              <a:rPr lang="en-US" dirty="0"/>
            </a:br>
            <a:r>
              <a:rPr lang="en-US" dirty="0"/>
              <a:t>We built a simple and low-cost system that controls 4 lights and 2 plugs through a web browser.</a:t>
            </a:r>
            <a:br>
              <a:rPr lang="en-US" dirty="0"/>
            </a:br>
            <a:r>
              <a:rPr lang="en-US" dirty="0"/>
              <a:t>The system is fast, easy to use, and does not depend on any external cloud service.</a:t>
            </a:r>
            <a:br>
              <a:rPr lang="en-US" dirty="0"/>
            </a:br>
            <a:r>
              <a:rPr lang="en-US" dirty="0"/>
              <a:t>Future improvements could include controlling real appliances using relays and adding secure login to the web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EFD99-32AC-5890-C62B-C771985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Conclusion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BA5C3-9DE3-CE5A-F3A2-4CA8B8FC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FB61B-E24C-BEA1-55B3-4CF270BB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D1C5-A211-4C73-9ECC-4CAC7F0B2707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E0CD6-4169-4E10-3A43-EFC03A9F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DE3016-F7F4-8425-D1D9-D3E22028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E192-85EE-D7E0-A71B-B78C9B0A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3825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BFCF072-FAD7-4CAC-A08B-D34612E23689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1655D-98C1-16ED-EEF7-320703EB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54F2E8-9021-4446-9EB8-B8894E2C707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C6CE4E87-B332-43BA-64D8-30E44C44B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653647"/>
              </p:ext>
            </p:extLst>
          </p:nvPr>
        </p:nvGraphicFramePr>
        <p:xfrm>
          <a:off x="1327718" y="290285"/>
          <a:ext cx="5523025" cy="5571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240">
                  <a:extLst>
                    <a:ext uri="{9D8B030D-6E8A-4147-A177-3AD203B41FA5}">
                      <a16:colId xmlns:a16="http://schemas.microsoft.com/office/drawing/2014/main" val="2292283913"/>
                    </a:ext>
                  </a:extLst>
                </a:gridCol>
                <a:gridCol w="3633785">
                  <a:extLst>
                    <a:ext uri="{9D8B030D-6E8A-4147-A177-3AD203B41FA5}">
                      <a16:colId xmlns:a16="http://schemas.microsoft.com/office/drawing/2014/main" val="1295146578"/>
                    </a:ext>
                  </a:extLst>
                </a:gridCol>
              </a:tblGrid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Page Numbers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Content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3941267295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1.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Cover Page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3313152120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2.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Table of content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3586657897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3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Introduction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2964216237"/>
                  </a:ext>
                </a:extLst>
              </a:tr>
              <a:tr h="632317">
                <a:tc>
                  <a:txBody>
                    <a:bodyPr/>
                    <a:lstStyle/>
                    <a:p>
                      <a:r>
                        <a:rPr lang="en-US" sz="1300"/>
                        <a:t>4.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Components and Distribution Board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1155447115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 dirty="0"/>
                        <a:t>5.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Block Diagram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3650900606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6.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Circuit Diagram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2060789432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7.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Detailed device wiring overview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871011497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/>
                        <a:t>8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Detailed device wiring overview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4167515618"/>
                  </a:ext>
                </a:extLst>
              </a:tr>
              <a:tr h="389282">
                <a:tc>
                  <a:txBody>
                    <a:bodyPr/>
                    <a:lstStyle/>
                    <a:p>
                      <a:r>
                        <a:rPr lang="en-US" sz="1300"/>
                        <a:t>9.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ESP32 Pin Assignment</a:t>
                      </a:r>
                      <a:endParaRPr lang="en-US" sz="1300" dirty="0"/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3864696002"/>
                  </a:ext>
                </a:extLst>
              </a:tr>
              <a:tr h="389282">
                <a:tc>
                  <a:txBody>
                    <a:bodyPr/>
                    <a:lstStyle/>
                    <a:p>
                      <a:r>
                        <a:rPr lang="en-US" sz="1300"/>
                        <a:t>10.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interface screenshot</a:t>
                      </a:r>
                      <a:endParaRPr lang="en-US" sz="1300" dirty="0"/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2752434713"/>
                  </a:ext>
                </a:extLst>
              </a:tr>
              <a:tr h="389282">
                <a:tc>
                  <a:txBody>
                    <a:bodyPr/>
                    <a:lstStyle/>
                    <a:p>
                      <a:r>
                        <a:rPr lang="en-US" sz="1300" dirty="0"/>
                        <a:t>11.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 Interface Code</a:t>
                      </a:r>
                      <a:endParaRPr lang="en-US" sz="1300" dirty="0"/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3091012209"/>
                  </a:ext>
                </a:extLst>
              </a:tr>
              <a:tr h="389282">
                <a:tc>
                  <a:txBody>
                    <a:bodyPr/>
                    <a:lstStyle/>
                    <a:p>
                      <a:r>
                        <a:rPr lang="en-US" sz="1300" dirty="0"/>
                        <a:t>12.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Device Control Logic</a:t>
                      </a:r>
                      <a:endParaRPr lang="en-US" sz="1300" dirty="0"/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2654148027"/>
                  </a:ext>
                </a:extLst>
              </a:tr>
              <a:tr h="375780">
                <a:tc>
                  <a:txBody>
                    <a:bodyPr/>
                    <a:lstStyle/>
                    <a:p>
                      <a:r>
                        <a:rPr lang="en-US" sz="1300" dirty="0"/>
                        <a:t>13.</a:t>
                      </a:r>
                    </a:p>
                  </a:txBody>
                  <a:tcPr marL="55345" marR="55345" marT="33851" marB="33851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Conclusion</a:t>
                      </a:r>
                    </a:p>
                  </a:txBody>
                  <a:tcPr marL="55345" marR="55345" marT="33851" marB="33851"/>
                </a:tc>
                <a:extLst>
                  <a:ext uri="{0D108BD9-81ED-4DB2-BD59-A6C34878D82A}">
                    <a16:rowId xmlns:a16="http://schemas.microsoft.com/office/drawing/2014/main" val="93713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78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F2AE8-9469-DB00-D780-A32DD757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Introduction</a:t>
            </a:r>
            <a:br>
              <a:rPr lang="en-US" sz="4400"/>
            </a:br>
            <a:endParaRPr lang="en-US" sz="44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C43D604-9590-4C20-D11F-ACB52F298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7728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93BD3-682E-D836-72FB-B06FA965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9588-F91A-AB6B-680F-F995F7D2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4BEC7-4905-499A-9146-0F419311A1E6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lectronics protoboard">
            <a:extLst>
              <a:ext uri="{FF2B5EF4-FFF2-40B4-BE49-F238E27FC236}">
                <a16:creationId xmlns:a16="http://schemas.microsoft.com/office/drawing/2014/main" id="{92DE5BF9-FA72-02B9-1F3A-A8EB8BD7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891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9DBC4-271F-2C59-D7EE-0E084244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Components and Distribution Board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1ABD9-027A-590F-C0B3-4E488FEF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Components: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ESP32 Dev Board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LEDs (x4)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-LEDs(2x to represent the plugs)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Fan (or DC Motor)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Sockets (x3)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- 220Ω Resistors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Breadboard and Jumper Wires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External Power Source (optional)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USB cable (to upload code to ESP32)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000" b="1" dirty="0"/>
              <a:t>Distribution Board Usage: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Safely splits AC live and neutral wires.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Each appliance is isolated and controlled through a relay.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Ensures safety and scalability for high-voltage devices.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1D389-912E-9F48-3654-7B4EEC75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1B2DA-B87B-7158-66ED-C5E0A57A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4B15-F6C9-4A63-81A1-A1CB9B88E850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7F8F1-D01D-C6EC-0FA8-F38C4FCB4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Block Diagram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3E7D-D21D-2A63-C88B-0930CB96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291903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Wi-Fi Router ➔ ESP32 (Web Server)</a:t>
            </a:r>
          </a:p>
          <a:p>
            <a:r>
              <a:rPr lang="en-US" dirty="0">
                <a:solidFill>
                  <a:srgbClr val="FFFFFF"/>
                </a:solidFill>
              </a:rPr>
              <a:t>- ESP32 Outputs ➔ Relay Modules</a:t>
            </a:r>
          </a:p>
          <a:p>
            <a:r>
              <a:rPr lang="en-US" dirty="0">
                <a:solidFill>
                  <a:srgbClr val="FFFFFF"/>
                </a:solidFill>
              </a:rPr>
              <a:t>- Relay Modules ➔ Lights, Fan, Sockets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A91A-9253-0898-2CF9-9AF99170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3825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1354CA-DB61-4667-AB45-0FA67C32A0E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2EC1-76B1-3A91-6BE3-F6A3E47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54F2E8-9021-4446-9EB8-B8894E2C707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 descr="A black background with white rectangular labels&#10;&#10;Description automatically generated">
            <a:extLst>
              <a:ext uri="{FF2B5EF4-FFF2-40B4-BE49-F238E27FC236}">
                <a16:creationId xmlns:a16="http://schemas.microsoft.com/office/drawing/2014/main" id="{38288448-359C-6550-BC74-A2A661A6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10" y="355714"/>
            <a:ext cx="4899059" cy="621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4DAB-5492-5AD9-9D9A-7BD29A18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Circuit Diagram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BD8A-854C-38DA-6C9E-63CCFCED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GPIO Pins:</a:t>
            </a:r>
          </a:p>
          <a:p>
            <a:r>
              <a:rPr lang="en-US" dirty="0"/>
              <a:t>  - Light 1: GPIO 12</a:t>
            </a:r>
          </a:p>
          <a:p>
            <a:r>
              <a:rPr lang="en-US" dirty="0"/>
              <a:t>  - Light 2: GPIO 13</a:t>
            </a:r>
          </a:p>
          <a:p>
            <a:r>
              <a:rPr lang="en-US" dirty="0"/>
              <a:t>  - Light 3: GPIO 14</a:t>
            </a:r>
          </a:p>
          <a:p>
            <a:r>
              <a:rPr lang="en-US" dirty="0"/>
              <a:t>  - Light 4: GPIO 27</a:t>
            </a:r>
          </a:p>
          <a:p>
            <a:r>
              <a:rPr lang="en-US" dirty="0"/>
              <a:t>  - Fan: GPIO 26</a:t>
            </a:r>
          </a:p>
          <a:p>
            <a:r>
              <a:rPr lang="en-US" dirty="0"/>
              <a:t>  - Sockets: GPIO 25, 33, 32</a:t>
            </a:r>
          </a:p>
          <a:p>
            <a:r>
              <a:rPr lang="en-US" dirty="0"/>
              <a:t>- ESP32 Controls Low Voltage</a:t>
            </a:r>
          </a:p>
          <a:p>
            <a:r>
              <a:rPr lang="en-US" dirty="0"/>
              <a:t>- Relays Switch High 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DF651-7BD8-CAA9-F6D8-C0B3F3DF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5D4CA-E92B-13FC-B635-2F3F6F39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761D-17EE-454E-A24D-0B3CC9894C6A}" type="datetime1">
              <a:rPr lang="en-US" smtClean="0"/>
              <a:t>5/13/2025</a:t>
            </a:fld>
            <a:endParaRPr lang="en-US"/>
          </a:p>
        </p:txBody>
      </p:sp>
      <p:pic>
        <p:nvPicPr>
          <p:cNvPr id="7" name="Picture 6" descr="A circuit board with many small red and blue rectangular objects&#10;&#10;Description automatically generated">
            <a:extLst>
              <a:ext uri="{FF2B5EF4-FFF2-40B4-BE49-F238E27FC236}">
                <a16:creationId xmlns:a16="http://schemas.microsoft.com/office/drawing/2014/main" id="{1DE69865-F290-38F8-3A81-7DB9546AD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23" y="2160589"/>
            <a:ext cx="7471148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F64E8-C0FD-D212-8535-438BF0DB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Detailed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8218-4E1A-1B74-CA07-BC9967E6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GPIO Control Pins: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Lights Pin:12,13,14,27.                                                                                                                            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Sockets Pins:25,33,32.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Fan Pin:26.</a:t>
            </a:r>
          </a:p>
          <a:p>
            <a:pPr>
              <a:lnSpc>
                <a:spcPct val="90000"/>
              </a:lnSpc>
            </a:pPr>
            <a:endParaRPr lang="en-US" sz="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Microcontroller setup.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ESP 32 DEV module is used.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Configured as wifi web server.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Runs in a simple HTTP server to control lights and plugs</a:t>
            </a:r>
          </a:p>
          <a:p>
            <a:pPr>
              <a:lnSpc>
                <a:spcPct val="90000"/>
              </a:lnSpc>
            </a:pPr>
            <a:endParaRPr lang="en-US" sz="7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Device control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4 LEDs To simulates lights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2 LEDS To simulated Plugs</a:t>
            </a:r>
          </a:p>
          <a:p>
            <a:pPr>
              <a:lnSpc>
                <a:spcPct val="90000"/>
              </a:lnSpc>
            </a:pPr>
            <a:r>
              <a:rPr lang="en-US" sz="700">
                <a:solidFill>
                  <a:schemeClr val="bg1"/>
                </a:solidFill>
              </a:rPr>
              <a:t>Controlled individually through HTTP request from web server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70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3D26F5-06A8-656B-092E-EC77DEC0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1" r="31520"/>
          <a:stretch/>
        </p:blipFill>
        <p:spPr>
          <a:xfrm>
            <a:off x="6096001" y="1196470"/>
            <a:ext cx="5143500" cy="4452544"/>
          </a:xfrm>
          <a:prstGeom prst="rect">
            <a:avLst/>
          </a:prstGeom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BE06-5A68-D6A5-FB8D-CA3BDB83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3E3D-7C6E-B40B-6C3F-A78035EF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D38-B3CD-438A-A73E-45E3F27AD0ED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8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3723-8FBF-DD5D-F0E0-99FDC0712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/>
              <a:t>Detailed desigh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39AA-C374-3368-DD2A-A8A71227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00"/>
              <a:t>Power supply</a:t>
            </a:r>
          </a:p>
          <a:p>
            <a:pPr>
              <a:lnSpc>
                <a:spcPct val="90000"/>
              </a:lnSpc>
            </a:pPr>
            <a:r>
              <a:rPr lang="en-US" sz="700"/>
              <a:t>ESP32 powered with USB cable</a:t>
            </a:r>
          </a:p>
          <a:p>
            <a:pPr>
              <a:lnSpc>
                <a:spcPct val="90000"/>
              </a:lnSpc>
            </a:pPr>
            <a:r>
              <a:rPr lang="en-US" sz="700"/>
              <a:t>LEDs powered from esp32 GPIOs safely using 220 ohm resistors</a:t>
            </a:r>
          </a:p>
          <a:p>
            <a:pPr>
              <a:lnSpc>
                <a:spcPct val="90000"/>
              </a:lnSpc>
            </a:pPr>
            <a:endParaRPr lang="en-US" sz="700"/>
          </a:p>
          <a:p>
            <a:pPr>
              <a:lnSpc>
                <a:spcPct val="90000"/>
              </a:lnSpc>
            </a:pPr>
            <a:r>
              <a:rPr lang="en-US" sz="700"/>
              <a:t>WIFI configuration</a:t>
            </a:r>
          </a:p>
          <a:p>
            <a:pPr>
              <a:lnSpc>
                <a:spcPct val="90000"/>
              </a:lnSpc>
            </a:pPr>
            <a:r>
              <a:rPr lang="en-US" sz="700"/>
              <a:t>ESP32 connects to home WIFI network</a:t>
            </a:r>
          </a:p>
          <a:p>
            <a:pPr>
              <a:lnSpc>
                <a:spcPct val="90000"/>
              </a:lnSpc>
            </a:pPr>
            <a:r>
              <a:rPr lang="en-US" sz="700"/>
              <a:t>IP address assighned to the router</a:t>
            </a:r>
          </a:p>
          <a:p>
            <a:pPr>
              <a:lnSpc>
                <a:spcPct val="90000"/>
              </a:lnSpc>
            </a:pPr>
            <a:r>
              <a:rPr lang="en-US" sz="700"/>
              <a:t>User accessed ESP32 server through the browser by typing the IP address</a:t>
            </a:r>
          </a:p>
          <a:p>
            <a:pPr>
              <a:lnSpc>
                <a:spcPct val="90000"/>
              </a:lnSpc>
            </a:pPr>
            <a:endParaRPr lang="en-US" sz="700"/>
          </a:p>
          <a:p>
            <a:pPr>
              <a:lnSpc>
                <a:spcPct val="90000"/>
              </a:lnSpc>
            </a:pPr>
            <a:r>
              <a:rPr lang="en-US" sz="700"/>
              <a:t>Web server Design</a:t>
            </a:r>
          </a:p>
          <a:p>
            <a:pPr>
              <a:lnSpc>
                <a:spcPct val="90000"/>
              </a:lnSpc>
            </a:pPr>
            <a:r>
              <a:rPr lang="en-US" sz="700"/>
              <a:t>Simple web page designed inside the ESP32</a:t>
            </a:r>
          </a:p>
          <a:p>
            <a:pPr>
              <a:lnSpc>
                <a:spcPct val="90000"/>
              </a:lnSpc>
            </a:pPr>
            <a:r>
              <a:rPr lang="en-US" sz="700"/>
              <a:t>HTML links are used for ON/OFF control</a:t>
            </a:r>
          </a:p>
          <a:p>
            <a:pPr>
              <a:lnSpc>
                <a:spcPct val="90000"/>
              </a:lnSpc>
            </a:pPr>
            <a:r>
              <a:rPr lang="en-US" sz="700"/>
              <a:t>Each light sends a specific URL request</a:t>
            </a:r>
          </a:p>
          <a:p>
            <a:pPr>
              <a:lnSpc>
                <a:spcPct val="90000"/>
              </a:lnSpc>
            </a:pPr>
            <a:endParaRPr lang="en-US" sz="700"/>
          </a:p>
          <a:p>
            <a:pPr>
              <a:lnSpc>
                <a:spcPct val="90000"/>
              </a:lnSpc>
            </a:pPr>
            <a:r>
              <a:rPr lang="en-US" sz="700"/>
              <a:t>Safety </a:t>
            </a:r>
          </a:p>
          <a:p>
            <a:pPr>
              <a:lnSpc>
                <a:spcPct val="90000"/>
              </a:lnSpc>
            </a:pPr>
            <a:r>
              <a:rPr lang="en-US" sz="700"/>
              <a:t>Resistor protects the LEDs from high current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46184E-86BA-859F-2801-B1C84CC7C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65" r="4188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828B-C59D-6FCA-FBBF-7FEA99F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EC2E0-D167-F418-1EB1-4235135D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2ECC-0E1B-4B91-BAB0-55883E70A913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E70D-5D3C-E425-1788-6030FE24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972"/>
          </a:xfrm>
        </p:spPr>
        <p:txBody>
          <a:bodyPr/>
          <a:lstStyle/>
          <a:p>
            <a:r>
              <a:rPr lang="en-US" dirty="0"/>
              <a:t> ESP32 Pin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59F5-74A1-F47C-CF98-7EF6EBCE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463"/>
            <a:ext cx="8596668" cy="4564900"/>
          </a:xfrm>
        </p:spPr>
        <p:txBody>
          <a:bodyPr/>
          <a:lstStyle/>
          <a:p>
            <a:r>
              <a:rPr lang="en-US" dirty="0"/>
              <a:t>Pin Assignment:</a:t>
            </a:r>
          </a:p>
          <a:p>
            <a:br>
              <a:rPr lang="en-US" dirty="0"/>
            </a:br>
            <a:r>
              <a:rPr lang="en-US" dirty="0"/>
              <a:t>#define LIGHT1_PIN 12</a:t>
            </a:r>
          </a:p>
          <a:p>
            <a:r>
              <a:rPr lang="en-US" dirty="0"/>
              <a:t>#define LIGHT2_PIN 13</a:t>
            </a:r>
          </a:p>
          <a:p>
            <a:r>
              <a:rPr lang="en-US" dirty="0"/>
              <a:t>#define LIGHT3_PIN 14</a:t>
            </a:r>
          </a:p>
          <a:p>
            <a:r>
              <a:rPr lang="en-US" dirty="0"/>
              <a:t>#define LIGHT4_PIN 27</a:t>
            </a:r>
          </a:p>
          <a:p>
            <a:r>
              <a:rPr lang="en-US" dirty="0"/>
              <a:t>#define FAN_PIN 26</a:t>
            </a:r>
          </a:p>
          <a:p>
            <a:r>
              <a:rPr lang="en-US" dirty="0"/>
              <a:t>#define SOCKET1_PIN 25</a:t>
            </a:r>
          </a:p>
          <a:p>
            <a:r>
              <a:rPr lang="en-US" dirty="0"/>
              <a:t>#define SOCKET2_PIN 33</a:t>
            </a:r>
          </a:p>
          <a:p>
            <a:r>
              <a:rPr lang="en-US" dirty="0"/>
              <a:t>#define SOCKET3_PIN 32</a:t>
            </a:r>
          </a:p>
          <a:p>
            <a:r>
              <a:rPr lang="en-US" dirty="0"/>
              <a:t>- Purpose : - Maps physical devices to pin 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E6A85-0E59-B7C9-EAC4-4B055D1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F2E8-9021-4446-9EB8-B8894E2C7074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395E8-BF03-9057-7795-995EAC3C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ADD4-E87F-4A04-8404-2AF6DA9A9617}" type="datetime1">
              <a:rPr lang="en-US" smtClean="0"/>
              <a:t>5/13/2025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41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813</Words>
  <Application>Microsoft Office PowerPoint</Application>
  <PresentationFormat>Widescreen</PresentationFormat>
  <Paragraphs>211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</vt:lpstr>
      <vt:lpstr>PowerPoint: Smart House Automation System using ESP32 PD1315D</vt:lpstr>
      <vt:lpstr>Table of Contents</vt:lpstr>
      <vt:lpstr>Introduction </vt:lpstr>
      <vt:lpstr>Components and Distribution Board </vt:lpstr>
      <vt:lpstr>Block Diagram </vt:lpstr>
      <vt:lpstr>Circuit Diagram</vt:lpstr>
      <vt:lpstr>Detailed design</vt:lpstr>
      <vt:lpstr>Detailed desigh</vt:lpstr>
      <vt:lpstr> ESP32 Pin Assignment</vt:lpstr>
      <vt:lpstr>Web interface screenshot</vt:lpstr>
      <vt:lpstr>Web Interface Code</vt:lpstr>
      <vt:lpstr>Device Control Logic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Baloi</dc:creator>
  <cp:lastModifiedBy>S Simelane</cp:lastModifiedBy>
  <cp:revision>5</cp:revision>
  <dcterms:created xsi:type="dcterms:W3CDTF">2025-04-28T20:17:02Z</dcterms:created>
  <dcterms:modified xsi:type="dcterms:W3CDTF">2025-05-13T14:47:42Z</dcterms:modified>
</cp:coreProperties>
</file>