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61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57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39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9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78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0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8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7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5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71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16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420519"/>
            <a:ext cx="7766936" cy="266230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500" b="1" spc="100" dirty="0"/>
              <a:t>Analyse approfondie des risques liés aux accidents d'avion et recommandations pour la sécurité </a:t>
            </a:r>
            <a:r>
              <a:rPr lang="fr-FR" sz="4500" b="1" spc="100" dirty="0"/>
              <a:t>aérienne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35340" y="4594860"/>
            <a:ext cx="3375660" cy="2263140"/>
          </a:xfrm>
        </p:spPr>
        <p:txBody>
          <a:bodyPr>
            <a:normAutofit/>
          </a:bodyPr>
          <a:lstStyle/>
          <a:p>
            <a:pPr algn="ctr">
              <a:lnSpc>
                <a:spcPts val="2145"/>
              </a:lnSpc>
              <a:spcBef>
                <a:spcPts val="1030"/>
              </a:spcBef>
              <a:spcAft>
                <a:spcPts val="1030"/>
              </a:spcAft>
            </a:pPr>
            <a:r>
              <a:rPr lang="fr-FR" i="1" dirty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Objectif : Identifier les facteurs de risque et améliorer la sécurité aérienne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GB" i="1" dirty="0" smtClean="0">
              <a:solidFill>
                <a:srgbClr val="404040"/>
              </a:solidFill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GB" i="1" dirty="0" err="1" smtClean="0">
                <a:solidFill>
                  <a:srgbClr val="40404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Preparé</a:t>
            </a:r>
            <a:r>
              <a:rPr lang="en-GB" i="1" dirty="0" smtClean="0">
                <a:solidFill>
                  <a:srgbClr val="40404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i="1" dirty="0">
                <a:solidFill>
                  <a:srgbClr val="40404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 </a:t>
            </a:r>
            <a:r>
              <a:rPr lang="en-GB" b="1" i="1" dirty="0" err="1">
                <a:solidFill>
                  <a:srgbClr val="40404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Sébastien</a:t>
            </a:r>
            <a:r>
              <a:rPr lang="en-GB" b="1" i="1" dirty="0">
                <a:solidFill>
                  <a:srgbClr val="404040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JEAN LOUIS</a:t>
            </a:r>
            <a:endParaRPr lang="fr-FR" b="1" dirty="0">
              <a:solidFill>
                <a:srgbClr val="4040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8143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/>
              <a:t>Recommandations</a:t>
            </a:r>
            <a:r>
              <a:rPr lang="en-GB" b="1" dirty="0"/>
              <a:t> (2/2)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400" b="1" dirty="0"/>
              <a:t>📋 </a:t>
            </a:r>
            <a:r>
              <a:rPr lang="en-GB" sz="2400" b="1" dirty="0" err="1"/>
              <a:t>Politiques</a:t>
            </a:r>
            <a:r>
              <a:rPr lang="en-GB" sz="2400" b="1" dirty="0"/>
              <a:t> </a:t>
            </a:r>
            <a:r>
              <a:rPr lang="en-GB" sz="2400" b="1" dirty="0" err="1"/>
              <a:t>opérationnelles</a:t>
            </a:r>
            <a:endParaRPr lang="en-GB" sz="2000" dirty="0"/>
          </a:p>
          <a:p>
            <a:pPr lvl="0">
              <a:lnSpc>
                <a:spcPct val="150000"/>
              </a:lnSpc>
            </a:pPr>
            <a:r>
              <a:rPr lang="en-GB" sz="2400" dirty="0" err="1"/>
              <a:t>Protocoles</a:t>
            </a:r>
            <a:r>
              <a:rPr lang="en-GB" sz="2400" dirty="0"/>
              <a:t> </a:t>
            </a:r>
            <a:r>
              <a:rPr lang="en-GB" sz="2400" dirty="0" err="1"/>
              <a:t>météo</a:t>
            </a:r>
            <a:r>
              <a:rPr lang="en-GB" sz="2400" dirty="0"/>
              <a:t> </a:t>
            </a:r>
            <a:r>
              <a:rPr lang="en-GB" sz="2400" dirty="0" err="1"/>
              <a:t>stricts</a:t>
            </a:r>
            <a:r>
              <a:rPr lang="en-GB" sz="2400" dirty="0"/>
              <a:t> :</a:t>
            </a:r>
            <a:endParaRPr lang="en-GB" sz="20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sz="1700" i="1" dirty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Interdire les vols en IMC sans certification pilote adéquate.</a:t>
            </a:r>
            <a:endParaRPr lang="en-GB" sz="1700" i="1" dirty="0">
              <a:solidFill>
                <a:srgbClr val="4040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sz="1700" i="1" dirty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Surveillance renforcée en temps réel.</a:t>
            </a:r>
            <a:endParaRPr lang="en-GB" sz="1700" i="1" dirty="0">
              <a:solidFill>
                <a:srgbClr val="4040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2400" dirty="0"/>
              <a:t>→ </a:t>
            </a:r>
            <a:r>
              <a:rPr lang="fr-FR" sz="2400" dirty="0" smtClean="0"/>
              <a:t>Maintenance </a:t>
            </a:r>
            <a:r>
              <a:rPr lang="fr-FR" sz="2400" dirty="0"/>
              <a:t>accrue pour les phases critiques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1884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Conclusion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Résultats</a:t>
            </a:r>
            <a:r>
              <a:rPr lang="en-GB" b="1" dirty="0"/>
              <a:t> </a:t>
            </a:r>
            <a:r>
              <a:rPr lang="en-GB" b="1" dirty="0" err="1"/>
              <a:t>clés</a:t>
            </a:r>
            <a:r>
              <a:rPr lang="en-GB" dirty="0"/>
              <a:t> :</a:t>
            </a:r>
          </a:p>
          <a:p>
            <a:pPr lvl="1">
              <a:lnSpc>
                <a:spcPct val="14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sz="1700" i="1" dirty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Modèles </a:t>
            </a:r>
            <a:r>
              <a:rPr lang="fr-FR" sz="1700" i="1" dirty="0" err="1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Cessna</a:t>
            </a:r>
            <a:r>
              <a:rPr lang="fr-FR" sz="1700" i="1" dirty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/Piper </a:t>
            </a:r>
            <a:r>
              <a:rPr lang="fr-FR" sz="1700" i="1" dirty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fr-FR" sz="1700" i="1" dirty="0" smtClean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700" i="1" dirty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sûrs malgré leur fréquence d’accidents.</a:t>
            </a:r>
            <a:endParaRPr lang="en-GB" sz="1700" i="1" dirty="0">
              <a:solidFill>
                <a:srgbClr val="4040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700" i="1" dirty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IMC </a:t>
            </a:r>
            <a:r>
              <a:rPr lang="en-GB" sz="1700" i="1" dirty="0" smtClean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700" i="1" dirty="0" err="1" smtClean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risque</a:t>
            </a:r>
            <a:r>
              <a:rPr lang="en-GB" sz="1700" i="1" dirty="0" smtClean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i="1" dirty="0" err="1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mortel</a:t>
            </a:r>
            <a:r>
              <a:rPr lang="en-GB" sz="1700" i="1" dirty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i="1" dirty="0" err="1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élevé</a:t>
            </a:r>
            <a:r>
              <a:rPr lang="en-GB" sz="1700" i="1" dirty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4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700" i="1" dirty="0" err="1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Décollage</a:t>
            </a:r>
            <a:r>
              <a:rPr lang="en-GB" sz="1700" i="1" dirty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sz="1700" i="1" dirty="0" err="1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atterrissage</a:t>
            </a:r>
            <a:r>
              <a:rPr lang="en-GB" sz="1700" i="1" dirty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700" i="1" dirty="0" smtClean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700" i="1" dirty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phases critiques</a:t>
            </a:r>
            <a:r>
              <a:rPr lang="en-GB" sz="1700" i="1" dirty="0" smtClean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4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GB" sz="1700" i="1" dirty="0">
              <a:solidFill>
                <a:srgbClr val="4040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 err="1"/>
              <a:t>Prochaines</a:t>
            </a:r>
            <a:r>
              <a:rPr lang="en-GB" b="1" dirty="0"/>
              <a:t> </a:t>
            </a:r>
            <a:r>
              <a:rPr lang="en-GB" b="1" dirty="0" err="1"/>
              <a:t>étapes</a:t>
            </a:r>
            <a:r>
              <a:rPr lang="en-GB" dirty="0"/>
              <a:t> :</a:t>
            </a:r>
          </a:p>
          <a:p>
            <a:pPr lvl="1">
              <a:lnSpc>
                <a:spcPct val="14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700" i="1" dirty="0" err="1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Implémentation</a:t>
            </a:r>
            <a:r>
              <a:rPr lang="en-GB" sz="1700" i="1" dirty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lang="en-GB" sz="1700" i="1" dirty="0" err="1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recommandations</a:t>
            </a:r>
            <a:r>
              <a:rPr lang="en-GB" sz="1700" i="1" dirty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4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sz="1700" i="1" dirty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Analyse continue des données pour mise à jour des protocoles</a:t>
            </a:r>
          </a:p>
        </p:txBody>
      </p:sp>
    </p:spTree>
    <p:extLst>
      <p:ext uri="{BB962C8B-B14F-4D97-AF65-F5344CB8AC3E}">
        <p14:creationId xmlns:p14="http://schemas.microsoft.com/office/powerpoint/2010/main" val="12905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b="1" dirty="0" err="1"/>
              <a:t>Objectif</a:t>
            </a:r>
            <a:r>
              <a:rPr lang="en-GB" b="1" dirty="0"/>
              <a:t> de </a:t>
            </a:r>
            <a:r>
              <a:rPr lang="en-GB" b="1" dirty="0" err="1"/>
              <a:t>l’étude</a:t>
            </a:r>
            <a:r>
              <a:rPr lang="en-GB" dirty="0"/>
              <a:t/>
            </a:r>
            <a:br>
              <a:rPr lang="en-GB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lnSpc>
                <a:spcPts val="2145"/>
              </a:lnSpc>
              <a:spcBef>
                <a:spcPts val="0"/>
              </a:spcBef>
              <a:spcAft>
                <a:spcPts val="300"/>
              </a:spcAft>
              <a:buSzPts val="1000"/>
              <a:buNone/>
              <a:tabLst>
                <a:tab pos="457200" algn="l"/>
              </a:tabLst>
            </a:pPr>
            <a:r>
              <a:rPr lang="fr-FR" b="1" dirty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Analyser les données d’accidents d’avions pour </a:t>
            </a:r>
            <a:endParaRPr lang="en-GB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ts val="2145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fr-FR" dirty="0" smtClean="0">
              <a:solidFill>
                <a:srgbClr val="4040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145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fr-FR" i="1" dirty="0">
              <a:solidFill>
                <a:srgbClr val="4040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145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i="1" dirty="0" smtClean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Identifier </a:t>
            </a:r>
            <a:r>
              <a:rPr lang="fr-FR" i="1" dirty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 modèles à risque.</a:t>
            </a:r>
            <a:endParaRPr lang="en-GB" sz="14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ts val="2145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i="1" dirty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Évaluer l’impact des conditions météorologiques.</a:t>
            </a:r>
            <a:endParaRPr lang="en-GB" sz="14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ts val="2145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i="1" dirty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Déterminer les phases de vol critiques</a:t>
            </a:r>
            <a:r>
              <a:rPr lang="fr-FR" dirty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fr-FR" dirty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>
              <a:solidFill>
                <a:srgbClr val="4040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145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fr-FR" sz="1400" b="1" dirty="0" smtClean="0">
              <a:solidFill>
                <a:srgbClr val="4040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145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fr-FR" sz="1400" b="1" dirty="0">
              <a:solidFill>
                <a:srgbClr val="4040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016" lvl="1" indent="0">
              <a:lnSpc>
                <a:spcPts val="2145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fr-FR" sz="1400" b="1" dirty="0" smtClean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</a:t>
            </a:r>
            <a:r>
              <a:rPr lang="en-GB" sz="1400" b="1" dirty="0" smtClean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GB" sz="1400" b="1" dirty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lang="en-GB" sz="1400" b="1" dirty="0" err="1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lang="en-GB" dirty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 </a:t>
            </a:r>
            <a:r>
              <a:rPr lang="en-GB" i="1" dirty="0" smtClean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AviationData.csv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634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dirty="0"/>
              <a:t>Top 10 des modèles d’avions par nombre d’accidents</a:t>
            </a:r>
            <a:r>
              <a:rPr lang="en-GB" dirty="0"/>
              <a:t/>
            </a:r>
            <a:br>
              <a:rPr lang="en-GB" dirty="0"/>
            </a:b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156" y="2160588"/>
            <a:ext cx="10464800" cy="437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Observations clés</a:t>
            </a:r>
            <a:r>
              <a:rPr lang="fr-FR" dirty="0"/>
              <a:t> 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ts val="2145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fr-FR" dirty="0" smtClean="0"/>
          </a:p>
          <a:p>
            <a:pPr lvl="1">
              <a:lnSpc>
                <a:spcPts val="2145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fr-FR" dirty="0"/>
          </a:p>
          <a:p>
            <a:pPr lvl="1">
              <a:lnSpc>
                <a:spcPts val="2145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dirty="0" smtClean="0"/>
              <a:t> </a:t>
            </a:r>
            <a:r>
              <a:rPr lang="fr-FR" i="1" dirty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Modèles </a:t>
            </a:r>
            <a:r>
              <a:rPr lang="fr-FR" i="1" dirty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 plus impliqués : </a:t>
            </a:r>
            <a:r>
              <a:rPr lang="fr-FR" i="1" dirty="0" err="1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Cessna</a:t>
            </a:r>
            <a:r>
              <a:rPr lang="fr-FR" i="1" dirty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Piper, </a:t>
            </a:r>
            <a:r>
              <a:rPr lang="fr-FR" i="1" dirty="0" err="1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Beech</a:t>
            </a:r>
            <a:r>
              <a:rPr lang="fr-FR" i="1" dirty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Boeing, Airbus.</a:t>
            </a:r>
            <a:endParaRPr lang="en-GB" i="1" dirty="0">
              <a:solidFill>
                <a:srgbClr val="4040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145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fr-FR" i="1" dirty="0" smtClean="0">
              <a:solidFill>
                <a:srgbClr val="4040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145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fr-FR" i="1" dirty="0">
              <a:solidFill>
                <a:srgbClr val="4040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145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i="1" dirty="0" err="1" smtClean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Cessna</a:t>
            </a:r>
            <a:r>
              <a:rPr lang="fr-FR" i="1" dirty="0" smtClean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i="1" dirty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172 et Piper PA-28 : Nombre élevé d’accidents mais faible taux de mortalité (bonne résistance aux crashes).</a:t>
            </a:r>
            <a:endParaRPr lang="en-GB" i="1" dirty="0">
              <a:solidFill>
                <a:srgbClr val="4040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382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Gravité des accidents selon les conditions météorologiques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488" y="2084832"/>
            <a:ext cx="10193867" cy="455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4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Observations clés</a:t>
            </a:r>
            <a:r>
              <a:rPr lang="fr-FR" dirty="0"/>
              <a:t> 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ts val="2145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fr-FR" b="1" dirty="0" smtClean="0"/>
          </a:p>
          <a:p>
            <a:pPr lvl="1">
              <a:lnSpc>
                <a:spcPts val="2145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fr-FR" b="1" dirty="0"/>
          </a:p>
          <a:p>
            <a:pPr lvl="1">
              <a:lnSpc>
                <a:spcPts val="2145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b="1" dirty="0" smtClean="0"/>
              <a:t> </a:t>
            </a:r>
            <a:r>
              <a:rPr lang="fr-FR" b="1" i="1" dirty="0" smtClean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VMC </a:t>
            </a:r>
            <a:r>
              <a:rPr lang="fr-FR" b="1" i="1" dirty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(vol à vue)</a:t>
            </a:r>
            <a:r>
              <a:rPr lang="fr-FR" i="1" dirty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 Majorité des accidents, mais moins graves.</a:t>
            </a:r>
            <a:endParaRPr lang="en-GB" i="1" dirty="0">
              <a:solidFill>
                <a:srgbClr val="4040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145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fr-FR" i="1" dirty="0" smtClean="0">
              <a:solidFill>
                <a:srgbClr val="4040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145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fr-FR" i="1" dirty="0">
              <a:solidFill>
                <a:srgbClr val="4040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2145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b="1" i="1" dirty="0" smtClean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IMC </a:t>
            </a:r>
            <a:r>
              <a:rPr lang="fr-FR" b="1" i="1" dirty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(vol aux instruments)</a:t>
            </a:r>
            <a:r>
              <a:rPr lang="fr-FR" i="1" dirty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 Moins fréquents mais plus mortels.</a:t>
            </a:r>
            <a:br>
              <a:rPr lang="fr-FR" i="1" dirty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i="1" dirty="0">
              <a:solidFill>
                <a:srgbClr val="4040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fr-FR" dirty="0"/>
          </a:p>
          <a:p>
            <a:pPr lvl="0"/>
            <a:r>
              <a:rPr lang="fr-FR" dirty="0" smtClean="0"/>
              <a:t>        → </a:t>
            </a:r>
            <a:r>
              <a:rPr lang="fr-FR" dirty="0"/>
              <a:t>Risque accru en mauvaises conditions météo.</a:t>
            </a:r>
            <a:endParaRPr lang="en-GB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437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Phases de vol critiques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756" y="2286000"/>
            <a:ext cx="1030675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1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Répartition des accidents par phase</a:t>
            </a:r>
            <a:r>
              <a:rPr lang="fr-FR" dirty="0"/>
              <a:t> 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ctr"/>
            <a:r>
              <a:rPr lang="en-GB" b="1" dirty="0" smtClean="0"/>
              <a:t>  </a:t>
            </a:r>
            <a:r>
              <a:rPr lang="en-GB" b="1" dirty="0" err="1" smtClean="0"/>
              <a:t>Atterrissage</a:t>
            </a:r>
            <a:r>
              <a:rPr lang="en-GB" dirty="0"/>
              <a:t> (25</a:t>
            </a:r>
            <a:r>
              <a:rPr lang="en-GB" dirty="0" smtClean="0"/>
              <a:t>%)</a:t>
            </a:r>
          </a:p>
          <a:p>
            <a:pPr lvl="0" algn="ctr"/>
            <a:endParaRPr lang="en-GB" dirty="0"/>
          </a:p>
          <a:p>
            <a:pPr lvl="0" algn="ctr"/>
            <a:r>
              <a:rPr lang="en-GB" b="1" dirty="0" err="1"/>
              <a:t>Décollage</a:t>
            </a:r>
            <a:r>
              <a:rPr lang="en-GB" dirty="0"/>
              <a:t> (20</a:t>
            </a:r>
            <a:r>
              <a:rPr lang="en-GB" dirty="0" smtClean="0"/>
              <a:t>%)</a:t>
            </a:r>
          </a:p>
          <a:p>
            <a:pPr lvl="0" algn="ctr"/>
            <a:endParaRPr lang="en-GB" dirty="0" smtClean="0"/>
          </a:p>
          <a:p>
            <a:pPr lvl="0" algn="ctr"/>
            <a:r>
              <a:rPr lang="fr-FR" b="1" dirty="0" smtClean="0"/>
              <a:t>Croisière</a:t>
            </a:r>
            <a:r>
              <a:rPr lang="fr-FR" dirty="0" smtClean="0"/>
              <a:t> (15%)</a:t>
            </a:r>
            <a:br>
              <a:rPr lang="fr-FR" dirty="0" smtClean="0"/>
            </a:br>
            <a:endParaRPr lang="fr-FR" dirty="0" smtClean="0"/>
          </a:p>
          <a:p>
            <a:pPr lvl="0"/>
            <a:r>
              <a:rPr lang="fr-FR" dirty="0" smtClean="0"/>
              <a:t>→</a:t>
            </a:r>
            <a:r>
              <a:rPr lang="fr-FR" dirty="0"/>
              <a:t> </a:t>
            </a:r>
            <a:r>
              <a:rPr lang="fr-FR" b="1" dirty="0"/>
              <a:t>40% des accidents</a:t>
            </a:r>
            <a:r>
              <a:rPr lang="fr-FR" dirty="0"/>
              <a:t> surviennent pendant le décollage/atterrissage.</a:t>
            </a:r>
            <a:endParaRPr lang="en-GB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062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/>
              <a:t>Recommandations</a:t>
            </a:r>
            <a:r>
              <a:rPr lang="en-GB" b="1" dirty="0"/>
              <a:t> (1/2)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sz="2400" b="1" dirty="0" smtClean="0"/>
              <a:t>🛩 </a:t>
            </a:r>
            <a:r>
              <a:rPr lang="en-GB" sz="2400" b="1" dirty="0"/>
              <a:t>Acquisition </a:t>
            </a:r>
            <a:r>
              <a:rPr lang="en-GB" sz="2400" b="1" dirty="0" err="1" smtClean="0"/>
              <a:t>d’aéronefs</a:t>
            </a:r>
            <a:endParaRPr lang="en-GB" sz="20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i="1" dirty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Privilégier les modèles </a:t>
            </a:r>
            <a:r>
              <a:rPr lang="fr-FR" i="1" dirty="0" err="1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Cessna</a:t>
            </a:r>
            <a:r>
              <a:rPr lang="fr-FR" i="1" dirty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172 et Piper PA-28 (sécurité éprouvée).</a:t>
            </a:r>
            <a:endParaRPr lang="en-GB" i="1" dirty="0">
              <a:solidFill>
                <a:srgbClr val="4040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i="1" dirty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Éviter les modèles avec taux de mortalité élevé</a:t>
            </a:r>
            <a:r>
              <a:rPr lang="fr-FR" i="1" dirty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8016" lvl="1" indent="0">
              <a:lnSpc>
                <a:spcPts val="2145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endParaRPr lang="en-GB" i="1" dirty="0">
              <a:solidFill>
                <a:srgbClr val="4040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b="1" dirty="0"/>
              <a:t>👨‍✈️ Formation des </a:t>
            </a:r>
            <a:r>
              <a:rPr lang="en-GB" sz="2400" b="1" dirty="0" err="1"/>
              <a:t>pilotes</a:t>
            </a:r>
            <a:endParaRPr lang="en-GB" sz="2000" dirty="0"/>
          </a:p>
          <a:p>
            <a:pPr lvl="0">
              <a:lnSpc>
                <a:spcPct val="150000"/>
              </a:lnSpc>
            </a:pPr>
            <a:r>
              <a:rPr lang="en-GB" sz="2400" dirty="0" err="1"/>
              <a:t>Renforcer</a:t>
            </a:r>
            <a:r>
              <a:rPr lang="en-GB" sz="2400" dirty="0"/>
              <a:t> la formation sur :</a:t>
            </a:r>
            <a:endParaRPr lang="en-GB" sz="20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i="1" dirty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Décollage/atterrissage (phases à haut risque).</a:t>
            </a:r>
            <a:endParaRPr lang="en-GB" i="1" dirty="0">
              <a:solidFill>
                <a:srgbClr val="4040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i="1" dirty="0">
                <a:solidFill>
                  <a:srgbClr val="40404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 aux instruments (IMC) pour réduire les accidents mortels.</a:t>
            </a:r>
            <a:endParaRPr lang="en-GB" i="1" dirty="0">
              <a:solidFill>
                <a:srgbClr val="4040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800" i="1" dirty="0">
              <a:solidFill>
                <a:srgbClr val="404040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711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606</TotalTime>
  <Words>130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Courier New</vt:lpstr>
      <vt:lpstr>Segoe UI</vt:lpstr>
      <vt:lpstr>Times New Roman</vt:lpstr>
      <vt:lpstr>Tw Cen MT</vt:lpstr>
      <vt:lpstr>Tw Cen MT Condensed</vt:lpstr>
      <vt:lpstr>Wingdings 3</vt:lpstr>
      <vt:lpstr>Integral</vt:lpstr>
      <vt:lpstr>Analyse approfondie des risques liés aux accidents d'avion et recommandations pour la sécurité aérienne </vt:lpstr>
      <vt:lpstr>Objectif de l’étude  </vt:lpstr>
      <vt:lpstr>Top 10 des modèles d’avions par nombre d’accidents </vt:lpstr>
      <vt:lpstr>Observations clés </vt:lpstr>
      <vt:lpstr>Gravité des accidents selon les conditions météorologiques</vt:lpstr>
      <vt:lpstr>Observations clés </vt:lpstr>
      <vt:lpstr>Phases de vol critiques</vt:lpstr>
      <vt:lpstr>Répartition des accidents par phase </vt:lpstr>
      <vt:lpstr>Recommandations (1/2)</vt:lpstr>
      <vt:lpstr>Recommandations (2/2)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</cp:revision>
  <dcterms:created xsi:type="dcterms:W3CDTF">2025-07-11T14:40:39Z</dcterms:created>
  <dcterms:modified xsi:type="dcterms:W3CDTF">2025-07-12T00:47:13Z</dcterms:modified>
</cp:coreProperties>
</file>