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Roboto Slab"/>
      <p:regular r:id="rId68"/>
      <p:bold r:id="rId69"/>
    </p:embeddedFont>
    <p:embeddedFont>
      <p:font typeface="Robo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B3F2CC-7B8F-47CA-A5A0-046BA9F2223A}">
  <a:tblStyle styleId="{48B3F2CC-7B8F-47CA-A5A0-046BA9F22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Slab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e1f94280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e1f94280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e1f9428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e1f9428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e1f94280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e1f94280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e1f942803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e1f942803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1f942803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e1f942803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1f942803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1f942803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1f942803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e1f942803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e1f942803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e1f942803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e1f942803_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e1f942803_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e1f942803_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e1f942803_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e1f9428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e1f9428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e1f942803_9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e1f942803_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e1f942803_9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e1f942803_9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e1f942803_9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e1f942803_9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e1f942803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e1f942803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e1f942803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e1f942803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e1f942803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e1f942803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e1f942803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e1f942803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e1f942803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e1f94280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e1f942803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e1f942803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e1f942803_1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e1f942803_1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e1f9428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e1f9428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e1f942803_1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e1f942803_1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e1f942803_1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e1f942803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e1f942803_1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e1f942803_1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e1f942803_1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e1f942803_1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e1f942803_1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e1f942803_1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e1f942803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e1f942803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e1f942803_1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e1f942803_1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e1f942803_1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e1f942803_1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e1f942803_1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e1f942803_1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e1f942803_1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e1f942803_1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1f94280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e1f94280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e1f942803_1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4e1f942803_1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e1f942803_1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4e1f942803_1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e1f942803_1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4e1f942803_1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e1f942803_1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4e1f942803_1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e1f942803_1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e1f942803_1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e1f942803_1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e1f942803_1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e1f942803_1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4e1f942803_1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4e1f942803_1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4e1f942803_1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e1f942803_1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4e1f942803_1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e1f942803_1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4e1f942803_1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1f94280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e1f94280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e1f942803_1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4e1f942803_1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e1f942803_1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4e1f942803_1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4e1f942803_1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4e1f942803_1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e1f942803_1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4e1f942803_1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e1f942803_1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e1f942803_1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4e1f942803_1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4e1f942803_1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4e1f942803_1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4e1f942803_1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4e1f942803_1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4e1f942803_1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4e1f942803_1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4e1f942803_1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e1f942803_1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e1f942803_1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1f94280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e1f94280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4e1f942803_1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4e1f942803_1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4e1f942803_1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4e1f942803_1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e1f94280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e1f94280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e1f9428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e1f9428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e1f9428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e1f9428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ITV AEA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Emma Fernández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Adrián Potenciano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Ángel Chivite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estaciones (Actor: &lt;&lt;Super-Admin&gt;&gt;)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1856600"/>
                <a:gridCol w="538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Autenticación de Super-Admin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Guardar estación en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Eliminar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estación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Actualizar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estación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citas (Actor: &lt;&lt;Trabajador&gt;&gt;)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117750"/>
                <a:gridCol w="51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no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RNF-01.1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creación de cita se realiza mediante un inspector con menos de 5 citas asociadas. y se deberán introducir los datos del vehículo y su propietario, generándose un informe el cual estará vacío con el atributo “no apto”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RNF-01.2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Una cita se podrá crear si hay menos de 8 citas creadas en el intervalo de 30 minutos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búsqueda de la cita se podrá realizar mediante la matrícula del vehículo, tipo de vehículo y la fecha de la última revisión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 actualizar una cita, se selecciona si es apto o no apto, asignando los datos del informe, y actualizando el informe que se encuentra vacío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citas (Actor: &lt;&lt;Trabajador&gt;&gt;) (cont.)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117750"/>
                <a:gridCol w="51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no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 exportar un informe de la cita, podremos elegir el formato de exportación a JSON o Markdown, tendrá los datos del propietario del vehículo, el vehículo, el trabajador que gestione la inspección, datos del informe de la inspección y datos de la cita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base de datos está creada en MariaDB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lógica de la aplicación está realizada con Kotlin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trabajadores (Actor: &lt;&lt;Admin&gt;&gt;)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117750"/>
                <a:gridCol w="51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no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búsqueda se realizará mediante el DNI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base de datos está creada en MariaDB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RNF-09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lógica de la aplicación está realizada con Kotlin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vehículos (Actor: &lt;&lt;Admin&gt;&gt;)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117750"/>
                <a:gridCol w="51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no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búsqueda se realizará mediante la matrícula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base de datos está creada en MariaDB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lógica de la aplicación está realizada con Kotlin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propietarios (Actor: &lt;&lt;Admin&gt;&gt;)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117750"/>
                <a:gridCol w="51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no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búsqueda se realizará mediante el usuario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base de datos está creada en MariaDB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lógica de la aplicación está realizada con Kotlin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estaciones (Actor: &lt;&lt;Super-Admin&gt;&gt;)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117750"/>
                <a:gridCol w="51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no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búsqueda se realizará mediante el ID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base de datos está creada en MariaDB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RNF-18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La lógica de la aplicación está realizada con Kotlin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citas (Actor: &lt;&lt;Trabajador&gt;&gt;)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1856600"/>
                <a:gridCol w="538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ID será la clave primaria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estado corresponderá a “Apto” o “No apto”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fecha y hora tendrá formato: yyyy-MM-ddTHH:mm:ss.SSS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RI-04.1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Aptitud del frenado del vehículo, decimal formato: 0.00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RI-04.2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Aptitud de la contaminación del vehículo, decimal formato: 0.00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RI-04.3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fecha del informe tendrá un formato: yyyy-MM-dd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citas (Actor: &lt;&lt;Trabajador&gt;&gt;) (cont.)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00" name="Google Shape;200;p30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50"/>
                <a:gridCol w="491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RI-04.4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Aptitud del interior del vehículo, mediante apto o no apto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RI-04.5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Aptitud de luces del vehículo, mediante apto o no apto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RI-04.6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Aptitud general del vehículo, mediante apto o no apto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Tendrá como referencia al usuario del trabajador que gestionará la cita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Tendrá como referencia a la matrícula del vehículo del que se realizará la inspección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trabajadores (Actor: &lt;&lt;Admin&gt;&gt;)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08" name="Google Shape;208;p31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00"/>
                <a:gridCol w="491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clave primaria será el nombre de usuario y será único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email será único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trabajador tendrá una contraseña cifrada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trabajador tendrá la fecha de contratación en formato yyyy-mm-dd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300"/>
              <a:t>Introducción</a:t>
            </a:r>
            <a:endParaRPr sz="13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Descripción del proyecto</a:t>
            </a:r>
            <a:endParaRPr sz="11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Análisis económico y tecnológico</a:t>
            </a:r>
            <a:endParaRPr sz="11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Objetivos</a:t>
            </a:r>
            <a:endParaRPr sz="11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300"/>
              <a:t>Especificación de requisitos</a:t>
            </a:r>
            <a:endParaRPr sz="13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Requisitos funcionales</a:t>
            </a:r>
            <a:endParaRPr sz="11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Requisitos no funcionales</a:t>
            </a:r>
            <a:endParaRPr sz="11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Requisitos de información</a:t>
            </a:r>
            <a:endParaRPr sz="11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300"/>
              <a:t>Planificación y gestión de tareas</a:t>
            </a:r>
            <a:endParaRPr sz="13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Filosofía GitFlow</a:t>
            </a:r>
            <a:endParaRPr sz="11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Uso de Kanban</a:t>
            </a:r>
            <a:endParaRPr sz="11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Tareas y responsabilidades del proyecto</a:t>
            </a:r>
            <a:endParaRPr sz="11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300"/>
              <a:t>Diseño de la base de datos</a:t>
            </a:r>
            <a:endParaRPr sz="13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Modelo E/R</a:t>
            </a:r>
            <a:endParaRPr sz="1100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100"/>
              <a:t>Modelo físico</a:t>
            </a:r>
            <a:endParaRPr sz="11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300"/>
              <a:t>Diseño de la página web</a:t>
            </a:r>
            <a:endParaRPr sz="1300"/>
          </a:p>
          <a:p>
            <a:pPr indent="-292258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083"/>
              <a:t>Logo y eslogan</a:t>
            </a:r>
            <a:endParaRPr sz="1083"/>
          </a:p>
          <a:p>
            <a:pPr indent="-292258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083"/>
              <a:t>Creación y especificaciones</a:t>
            </a:r>
            <a:endParaRPr sz="1083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6"/>
            </a:pPr>
            <a:r>
              <a:rPr lang="es" sz="1300"/>
              <a:t>Diagramas y diseño de la aplicación de escritorio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Diagramas de casos de uso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Diagrama de clases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Diagrama de secuencias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6"/>
            </a:pPr>
            <a:r>
              <a:rPr lang="es" sz="1300"/>
              <a:t>Creación de la aplicación de escritorio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Programación y patrones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Arquitectura basada en principios SOLID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Uso de Railway Oriented Programming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Interfaz de escritorio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 sz="1100"/>
              <a:t>Pruebas del software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6"/>
            </a:pPr>
            <a:r>
              <a:rPr lang="es" sz="1300"/>
              <a:t>Detalles y conclusiones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trabajadores (Actor: &lt;&lt;Admin&gt;&gt;) (cont.)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16" name="Google Shape;216;p32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00"/>
                <a:gridCol w="491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RI-11.1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Adminstración (1650€)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RI-11.2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Electricidad (1800€)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RI-11.3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Motor (1700€)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RI-11.4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Mecánica (1600€)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RI-11.5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Interior (1750€)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RI-11.6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Responsable (+1000€ sobre el salario de la especialidad)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trabajadores (Actor: &lt;&lt;Admin&gt;&gt;) (cont.)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00"/>
                <a:gridCol w="491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Cada trabajador no atenderá más de 4 citas por intervalo de 30 minutos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trabajador tendrá como referencia el ID de la estación en la que trabaja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trabajador tendrá un campo para saber si es el gerente de la estación o 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vehículos (Actor: &lt;&lt;Admin&gt;&gt;)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00"/>
                <a:gridCol w="491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matrícula debe ser una cadena de texto que favorezca la expresión “1111XXX”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marca debe ser una cadena de texto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modelo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debe ser una cadena de texto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fecha de matriculación debe tener formato yyyy-mm-dd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fecha de revisión debe tener formato yyyy-mm-dd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vehículos (Actor: &lt;&lt;Admin&gt;&gt;) (cont.)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00"/>
                <a:gridCol w="491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tipo de motor podrá ser uno de los siguientes valores: Gasolina, Diésel, Híbrido o Eléctrico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tipo de vehículo podrá ser uno de los siguientes valores: Turismo, Furgoneta, Camión o Motocicleta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propietarios (Actor: &lt;&lt;Admin&gt;&gt;)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00"/>
                <a:gridCol w="491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DNI será una cadena de texto como clave primaria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nombre será una cadena de texto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apellido será una cadena de texto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correo será una cadena con el formato xxx@xxx.xx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teléfono será una cadena con el formato 666 666 666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información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estaciones (Actor: &lt;&lt;Super-Admin&gt;&gt;)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56" name="Google Shape;256;p37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2320900"/>
                <a:gridCol w="491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de información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DNI es una clave primaria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nombre será una cadena de texto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La dirección será una cadena de texto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correo será una cadena con el formato xxx@xxx.xx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RI-32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teléfono será una cadena con el formato 666 666 666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Filosofía GitFlow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distintas ramas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Main: versiones finales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Dev: integra ramas de desarrollo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Features: implementan una función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Hotfixes: corrigen errores</a:t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Planificación y especificación de tareas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825" y="1896463"/>
            <a:ext cx="3778275" cy="22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Kanban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87900" y="1744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gestión visual de tareas y el seguimiento del progreso del proyecto, implementamos un tablero Kanban mediante “</a:t>
            </a:r>
            <a:r>
              <a:rPr b="1" lang="es"/>
              <a:t>Trello</a:t>
            </a:r>
            <a:r>
              <a:rPr lang="es"/>
              <a:t>”.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Las columnas más destacables son: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-Borrador de tareas: Tareas globales a particionar.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-Listar tareas: Especifica que puntos completar.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-En proceso: Trabajo que esta completándose.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-En revision: Otro miembro del equipo revisa la tarea finalizada.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-Hecho: Trabajo completado y revisado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Planificación y especificación de tareas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y responsabilidades del proyecto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Durante la fase de planificación, se asignaron tareas específicas a cada miembro del equipo de acuerdo con sus habilidades y conocimientos.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Para no dejar a todos los miembros sin entender los distintos aspectos que nos habíamos dividido, ideamos</a:t>
            </a:r>
            <a:r>
              <a:rPr lang="es" u="sng">
                <a:latin typeface="Times New Roman"/>
                <a:ea typeface="Times New Roman"/>
                <a:cs typeface="Times New Roman"/>
                <a:sym typeface="Times New Roman"/>
              </a:rPr>
              <a:t> en el tablero Kanban el apartado de revisión,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así podríamos entender todos sobre el trabajo realizado de otro compañero.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No nos centramos en designar distintos roles dentro del grupo, ya que partimos de un conocimiento muy similar.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Planificación y especificación de tareas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E/R</a:t>
            </a:r>
            <a:endParaRPr/>
          </a:p>
        </p:txBody>
      </p:sp>
      <p:sp>
        <p:nvSpPr>
          <p:cNvPr id="284" name="Google Shape;284;p41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base de datos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486225"/>
            <a:ext cx="78295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5719050" y="461875"/>
            <a:ext cx="689100" cy="686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desarrollar un sistema de gestión de una ITV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Infraestructura dividida: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Página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Base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Aplicación de escritorio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aplicación permite gestionar citas, registrar vehículos y propietarios, 		      y generar informes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Introducción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525" y="368550"/>
            <a:ext cx="865050" cy="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físico</a:t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base de datos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229050"/>
            <a:ext cx="75438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Físico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/>
              <a:t>Siguiendo un </a:t>
            </a:r>
            <a:r>
              <a:rPr b="1" lang="es" u="sng"/>
              <a:t>flujo lógico</a:t>
            </a:r>
            <a:r>
              <a:rPr lang="es"/>
              <a:t>, recomendamos realizar las siguientes operaciones en este orden: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Disponer siempre en primer lugar de algún “Trabajador”, permitimos que su ID de estación sea nula en caso de cerrar alguna estación.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Agregar, modificar o eliminar registros en la entidad "Propietario".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 continuación, se pueden agregar, modificar o eliminar registros en la entidad "Vehículo".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Posteriormente, se deben gestionar las operaciones relacionadas con la entidad "Informe".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Por último, realizar las operaciones en la entidad "Cita".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3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base de datos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Físico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/>
              <a:t>En cuanto a las restricciones, todas las entidades excepto el Trabajador no permiten nulabilidad en sus campos de claves foráneas.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/>
              <a:t>Es importante tener en cuenta el orden en el que se deben realizar las operaciones de agregación, modificación o eliminación en la base de datos para mantener la integridad de los datos. 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base de datos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Logo y Slogan</a:t>
            </a:r>
            <a:endParaRPr/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Significado del logo</a:t>
            </a:r>
            <a:r>
              <a:rPr lang="es"/>
              <a:t>: El logo de la AEA consiste en un diseño en color azul que corresponden a "Asociación Española Automovilística".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u="sng"/>
              <a:t>Significado del eslogan</a:t>
            </a:r>
            <a:r>
              <a:rPr lang="es"/>
              <a:t>: El eslogan "Seguridad en cada inspección ITV, tu confianza ante todo". Destaca el enfoque prioritario en la seguridad de los vehículos y la importancia de generar confianza en los propietarios de estos.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página web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38" y="2244063"/>
            <a:ext cx="1264075" cy="12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Logo y Slogan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6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página web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48" y="1378250"/>
            <a:ext cx="7637914" cy="35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y especificación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Diseño: El enfoque es en una experiencia de usuario intuitiva y agradable, con elementos visuales y enlaces para facilitar la navegación y el acceso rápido a diferentes secciones de la página. El estilo es moderno y profesional.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Estructura: Se utilizan contenedores y elementos de diseño para separar visualmente las secciones de la página, como el encabezado, el cuerpo y el banner inferior.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Experiencia del usuario: Se incluyen elementos interactivos para captar la atención del usuario y proporcionar detalles relevantes de manera dinámica.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página web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y especificación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diseño ha sido implementado utilizando estilos CSS y scripts JavaScript, lo que permite una mayor flexibilidad y adaptabilidad a diferentes dispositivos y tamaños de pantalla.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página web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3" y="2470725"/>
            <a:ext cx="2023275" cy="24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677" y="2470725"/>
            <a:ext cx="2108185" cy="249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1447" y="2470725"/>
            <a:ext cx="2864654" cy="24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 de uso</a:t>
            </a:r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Sistema Gestor de Citas:</a:t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7" name="Google Shape;3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525" y="721800"/>
            <a:ext cx="3794325" cy="43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 de uso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Sistema Gestor de Propietario:</a:t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54" name="Google Shape;354;p50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00" y="1087875"/>
            <a:ext cx="4531674" cy="39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 de uso</a:t>
            </a:r>
            <a:endParaRPr/>
          </a:p>
        </p:txBody>
      </p:sp>
      <p:sp>
        <p:nvSpPr>
          <p:cNvPr id="361" name="Google Shape;361;p51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Sistema Gestor de Vehículos:</a:t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4117"/>
            <a:ext cx="4466101" cy="392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económico y tecnológico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económico: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Salario bruto de junior: 1600€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trabajadores durante 2 semanas: </a:t>
            </a:r>
            <a:r>
              <a:rPr b="1" lang="es"/>
              <a:t>800€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tiene en cuenta el uso de licencias libres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se tienen en cuenta gastos estructurales y salarios de otras posiciones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Introducción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tecnológico: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4387800" y="19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1182850"/>
                <a:gridCol w="3128625"/>
              </a:tblGrid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Herramientas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Entornos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IntelliJ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Web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HTML, CSS, JavaScript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Base de datos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MariaDB, DataGrip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Programación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Kotlin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Interfaces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JavaFX, SceneBuilder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Dependencias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Mockito, JUnit, Gson, Koin, Logger, Results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Diagramas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LucidChart, draw.io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 de uso</a:t>
            </a:r>
            <a:endParaRPr/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Sistema Gestor de Trabajador:</a:t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70" name="Google Shape;370;p52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75" y="1099700"/>
            <a:ext cx="4009750" cy="395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 de uso</a:t>
            </a:r>
            <a:endParaRPr/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Sistema Gestor de Estaciones:</a:t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600" y="1212044"/>
            <a:ext cx="4468625" cy="381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 de uso</a:t>
            </a:r>
            <a:endParaRPr/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Sistema Gestor de Citas:</a:t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525" y="721800"/>
            <a:ext cx="3794325" cy="43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clases</a:t>
            </a:r>
            <a:endParaRPr/>
          </a:p>
        </p:txBody>
      </p:sp>
      <p:sp>
        <p:nvSpPr>
          <p:cNvPr id="393" name="Google Shape;393;p55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Diagrama&#10;&#10;Descripción generada automáticamente"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25" y="1388800"/>
            <a:ext cx="7417750" cy="36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clases</a:t>
            </a:r>
            <a:endParaRPr/>
          </a:p>
        </p:txBody>
      </p:sp>
      <p:sp>
        <p:nvSpPr>
          <p:cNvPr id="401" name="Google Shape;401;p56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Navegabilidad: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Desde la clase Cita, se puede acceder al informe, al Trabajador asignado y al Vehículo relacionados con la cita.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Desde la clase Trabajador, se puede acceder a la Estación a la que pertenece.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500"/>
              <a:buFont typeface="Noto Sans Symbols"/>
              <a:buChar char="●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Desde la clase Vehículo, se puede acceder al Propietario del vehículo.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 </a:t>
            </a:r>
            <a:endParaRPr/>
          </a:p>
        </p:txBody>
      </p:sp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Crear/dar de alta una cita: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313" y="1910775"/>
            <a:ext cx="5433374" cy="2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</a:t>
            </a:r>
            <a:endParaRPr/>
          </a:p>
        </p:txBody>
      </p:sp>
      <p:sp>
        <p:nvSpPr>
          <p:cNvPr id="416" name="Google Shape;416;p58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RouterManager se encarga de la navegación entre las vistas de la aplicación, como redirigir a la vista de creación de citas desde la vista de detalles del trabajador.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DetailsCitaView muestra los detalles de una cita existente y DetailsCitaViewController maneja la lógica y la interacción del usuario en esa vista.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CitaValidator valida los datos ingresados por el usuario antes de crear una cita.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4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58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</a:t>
            </a:r>
            <a:endParaRPr/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CitaViewModel actúa como intermediario entre la vista y el modelo de datos, procesando los datos ingresados por el usuario y realizando validaciones con CitaValidator. También contiene la lógica de negocio relacionada con la creación de citas.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CitaRepository maneja las operaciones de creación y gestión de citas, interactuando con el DataManager para acceder y modificar los datos en la base de datos.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DataManager es la capa de acceso a datos de la aplicación, proporcionando métodos y funcionalidades para operar en la base de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59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 </a:t>
            </a:r>
            <a:endParaRPr/>
          </a:p>
        </p:txBody>
      </p:sp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Actualizar trabajador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Interfaz de usuario gráfica&#10;&#10;Descripción generada automáticamente"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87" y="1915175"/>
            <a:ext cx="5546226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 </a:t>
            </a:r>
            <a:endParaRPr/>
          </a:p>
        </p:txBody>
      </p:sp>
      <p:sp>
        <p:nvSpPr>
          <p:cNvPr id="438" name="Google Shape;438;p61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AdminView y AdminViewController: Interfaz de usuario y lógica de interacción para actualizar datos de trabajadores.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RouterManager: Gestiona la navegación entre vistas, redirigiendo al administrador a la vista de actualización de trabajador desde la vista de detalles del trabajador.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DetailsWorkerView y DetailsWorkerViewController: Muestra los detalles de un trabajador existente y maneja la interacción del usuario en esa vista.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WorkerValidator: Valida los datos ingresados por el administrador antes de actualizar un trabajador.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4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61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Desarrollar una página web atractiva y funcional que promueva los servicios ofrecidos por la ITV y facilite la solicitud de citas.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Diseñar un sistema gestor centralizado de almacenamiento de información que permita el registro y gestión eficiente de datos relevantes de la ITV.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aplicación de escritorio que simplifique la gestión de citas e inspecciones.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Aprender la dinámica de trabajo en equipo y las dificultades que conlleva, y empleo de tecnologías que nos facilite la organización.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Introducción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 </a:t>
            </a:r>
            <a:endParaRPr/>
          </a:p>
        </p:txBody>
      </p:sp>
      <p:sp>
        <p:nvSpPr>
          <p:cNvPr id="445" name="Google Shape;445;p62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WorkerViewModel: Intermediario entre la vista y el modelo de datos, procesa los datos ingresados y realiza validaciones utilizando WorkerValidator. Contiene la lógica de negocio relacionada con la actualización de trabajadores.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WorkerRepository: Maneja las operaciones de actualización y gestión de trabajadores, interactuando con DataManager para acceder y modificar los datos en la base de datos.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DataManager: Capa de acceso a datos, proporciona métodos y funcionalidades para operar en la base de datos.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 </a:t>
            </a:r>
            <a:endParaRPr/>
          </a:p>
        </p:txBody>
      </p:sp>
      <p:sp>
        <p:nvSpPr>
          <p:cNvPr id="452" name="Google Shape;452;p63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Actualizar trabajador: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54" name="Google Shape;4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900" y="241864"/>
            <a:ext cx="4178700" cy="4821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secuencia </a:t>
            </a:r>
            <a:endParaRPr/>
          </a:p>
        </p:txBody>
      </p:sp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WorkerView y WorkerViewController son responsables de la interfaz de usuario y la lógica de interacción para que los trabajadores interactúen con la aplicación y exporten citas a MarkDown.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RouterManager se encarga de la navegación entre vistas, redirigiendo al trabajador desde la WorkerView a la vista de DecisionExportView.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DecisionExportView y DecisionExportViewController permiten al trabajador seleccionar la opción de exportar la cita a MarkDown.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Storage gestiona el almacenamiento de datos en la aplicación y se utiliza para guardar el archivo MarkDown generado con la cita exportada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 y diseño de aplicación de escritorio​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patrones y arquitectura</a:t>
            </a:r>
            <a:endParaRPr/>
          </a:p>
        </p:txBody>
      </p:sp>
      <p:sp>
        <p:nvSpPr>
          <p:cNvPr id="467" name="Google Shape;467;p65"/>
          <p:cNvSpPr txBox="1"/>
          <p:nvPr>
            <p:ph idx="1" type="body"/>
          </p:nvPr>
        </p:nvSpPr>
        <p:spPr>
          <a:xfrm>
            <a:off x="387900" y="1479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Para el diseño de la aplicación de escritorio basada en la arquitectura </a:t>
            </a: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MVVM</a:t>
            </a:r>
            <a:endParaRPr sz="24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/>
              <a:t>Capa de interfaz de usuario (View): Muestra la interfaz gráfica y captura las interacciones del usuario.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/>
              <a:t>Capa de lógica de negocio (ViewModel): Actúa como intermediario entre la vista y el modelo, proporcionando los datos y comandos necesarios para la interfaz de usuario.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/>
              <a:t>Capa de acceso a datos (Model): Representa los datos y la lógica de negocio, encargándose de acceder y manipular los datos, así como de realizar operaciones relacionadas con la lógica de negocio.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4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65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patrones y arquitectura</a:t>
            </a:r>
            <a:endParaRPr/>
          </a:p>
        </p:txBody>
      </p:sp>
      <p:sp>
        <p:nvSpPr>
          <p:cNvPr id="474" name="Google Shape;474;p66"/>
          <p:cNvSpPr txBox="1"/>
          <p:nvPr>
            <p:ph idx="1" type="body"/>
          </p:nvPr>
        </p:nvSpPr>
        <p:spPr>
          <a:xfrm>
            <a:off x="387900" y="1226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Patrones: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Patrón Observer: Se utiliza SimpleObjectProperty como sujeto observable para notificar cambios a otros componentes.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Patrón Singleton: Se aplica en clases como "DatabaseManager", "Repositories", "Storages" y "ViewModels" para garantizar una única instancia.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Patrón State: Se implementa mediante las clases "CitaState" y "CrearModificarCitaState" para gestionar el estado y transferir datos entre controladores.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Patrón Adapter: Se utiliza en los mappers para convertir objetos a formatos específicos como JSON y Markdown, utilizando Dto's como adaptadores.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66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SOLID</a:t>
            </a:r>
            <a:endParaRPr/>
          </a:p>
        </p:txBody>
      </p:sp>
      <p:sp>
        <p:nvSpPr>
          <p:cNvPr id="481" name="Google Shape;481;p67"/>
          <p:cNvSpPr txBox="1"/>
          <p:nvPr>
            <p:ph idx="1" type="body"/>
          </p:nvPr>
        </p:nvSpPr>
        <p:spPr>
          <a:xfrm>
            <a:off x="387900" y="1357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SRP: Cada clase tiene una única responsabilidad y función específica.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OCP: Las clases están abiertas para su extensión y cerradas para su modificación.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LSP: Las clases derivadas pueden sustituir a las clases base sin alterar el comportamiento del programa.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ISP: Las interfaces son específicas y contienen solo los métodos necesarios para su implementación en las clases.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DIP: Las clases dependen de abstracciones, facilitado por Koin al automatizar las dependencias.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67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Railway Oriented Programming</a:t>
            </a:r>
            <a:endParaRPr/>
          </a:p>
        </p:txBody>
      </p:sp>
      <p:sp>
        <p:nvSpPr>
          <p:cNvPr id="488" name="Google Shape;488;p68"/>
          <p:cNvSpPr txBox="1"/>
          <p:nvPr>
            <p:ph idx="1" type="body"/>
          </p:nvPr>
        </p:nvSpPr>
        <p:spPr>
          <a:xfrm>
            <a:off x="387900" y="1357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Validaciones con ROP: El patrón ROP se utiliza para estructurar el flujo de trabajo en las validaciones, facilitando la comprensión y el mantenimiento del código. Cada etapa se encarga de validar un campo específico, lo que mejora la detección de errores por parte del usuario.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Exportación de citas con errores: El patrón ROP se aplica en la exportación de citas con errores para controlar de manera precisa los posibles problemas durante el proceso. Esto permite mostrar los errores de forma clara y brindar una experiencia más útil al usuario.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68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 escritorio</a:t>
            </a:r>
            <a:endParaRPr/>
          </a:p>
        </p:txBody>
      </p:sp>
      <p:sp>
        <p:nvSpPr>
          <p:cNvPr id="495" name="Google Shape;495;p69"/>
          <p:cNvSpPr txBox="1"/>
          <p:nvPr>
            <p:ph idx="1" type="body"/>
          </p:nvPr>
        </p:nvSpPr>
        <p:spPr>
          <a:xfrm>
            <a:off x="387900" y="1357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69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97" name="Google Shape;4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325" y="1032550"/>
            <a:ext cx="5409361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 escritorio</a:t>
            </a:r>
            <a:endParaRPr/>
          </a:p>
        </p:txBody>
      </p:sp>
      <p:sp>
        <p:nvSpPr>
          <p:cNvPr id="503" name="Google Shape;503;p70"/>
          <p:cNvSpPr txBox="1"/>
          <p:nvPr>
            <p:ph idx="1" type="body"/>
          </p:nvPr>
        </p:nvSpPr>
        <p:spPr>
          <a:xfrm>
            <a:off x="387900" y="1357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 de Lista de Citas: Muestra una lista de citas registradas con información detallada. Permite editar, exportar y filtrar las citas por matrícula, tipo de vehículo y fecha.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Vista de Acerca de: Muestra información sobre la ITV.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Vista de Creación de Cita: Permite ingresar los detalles necesarios para crear una nueva cita.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Vista de Edición de Cita: Permite modificar los detalles de una cita existente. Muestra y edita los campos de la cita</a:t>
            </a:r>
            <a:endParaRPr/>
          </a:p>
        </p:txBody>
      </p:sp>
      <p:sp>
        <p:nvSpPr>
          <p:cNvPr id="504" name="Google Shape;504;p70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del Software</a:t>
            </a:r>
            <a:endParaRPr/>
          </a:p>
        </p:txBody>
      </p:sp>
      <p:sp>
        <p:nvSpPr>
          <p:cNvPr id="510" name="Google Shape;510;p71"/>
          <p:cNvSpPr txBox="1"/>
          <p:nvPr>
            <p:ph idx="1" type="body"/>
          </p:nvPr>
        </p:nvSpPr>
        <p:spPr>
          <a:xfrm>
            <a:off x="337175" y="1357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1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12" name="Google Shape;51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50" y="1357975"/>
            <a:ext cx="3873376" cy="35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250" y="1357975"/>
            <a:ext cx="4479175" cy="8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citas (Actor: &lt;&lt;Trabajador&gt;&gt;)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1856600"/>
                <a:gridCol w="538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Autenticación de Trabajador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Crear cita seleccionando inspector y añadir vehículo y propietario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Eliminar cita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Actualizar cita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Exportar informe de cita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Exportar todas las citas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del Software</a:t>
            </a:r>
            <a:endParaRPr/>
          </a:p>
        </p:txBody>
      </p:sp>
      <p:sp>
        <p:nvSpPr>
          <p:cNvPr id="519" name="Google Shape;519;p72"/>
          <p:cNvSpPr txBox="1"/>
          <p:nvPr>
            <p:ph idx="1" type="body"/>
          </p:nvPr>
        </p:nvSpPr>
        <p:spPr>
          <a:xfrm>
            <a:off x="387900" y="1357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/>
              <a:t>Hemos utilizado Mockito y Junit para realizar pruebas. JUnit nos permitió estructurar y ejecutar las pruebas de manera organizada. Mockito nos permitió crear objetos simulados, llamados "mocks". Al final, logramos una cobertura del 81% en los servicios y del 97% en los almacenamientos (storages) en los apartados relevantes.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2"/>
          <p:cNvSpPr txBox="1"/>
          <p:nvPr/>
        </p:nvSpPr>
        <p:spPr>
          <a:xfrm>
            <a:off x="387900" y="181150"/>
            <a:ext cx="4178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Creacion de aplicacion de escritorio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Detalles y conclusiones</a:t>
            </a:r>
            <a:endParaRPr/>
          </a:p>
        </p:txBody>
      </p:sp>
      <p:sp>
        <p:nvSpPr>
          <p:cNvPr id="526" name="Google Shape;526;p73"/>
          <p:cNvSpPr txBox="1"/>
          <p:nvPr>
            <p:ph idx="1" type="body"/>
          </p:nvPr>
        </p:nvSpPr>
        <p:spPr>
          <a:xfrm>
            <a:off x="291275" y="1357949"/>
            <a:ext cx="83682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Se ha utilizado </a:t>
            </a:r>
            <a:r>
              <a:rPr b="1" lang="es" u="sng">
                <a:latin typeface="Times New Roman"/>
                <a:ea typeface="Times New Roman"/>
                <a:cs typeface="Times New Roman"/>
                <a:sym typeface="Times New Roman"/>
              </a:rPr>
              <a:t>SonarLint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para detectar posibles “Code Smells” y tener una buena calidad en nuestro código y favorecer la filosofía “Clean Code”.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3"/>
          <p:cNvSpPr txBox="1"/>
          <p:nvPr/>
        </p:nvSpPr>
        <p:spPr>
          <a:xfrm>
            <a:off x="387900" y="181150"/>
            <a:ext cx="41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y Conclusiones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28" name="Google Shape;5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40899"/>
            <a:ext cx="4284490" cy="226692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3"/>
          <p:cNvSpPr txBox="1"/>
          <p:nvPr/>
        </p:nvSpPr>
        <p:spPr>
          <a:xfrm>
            <a:off x="291275" y="2340900"/>
            <a:ext cx="42288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Hemos aplicado una metodología secuencial y estructurada, favoreciendo el ciclo de vida en cascada.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caso de éxito, continuamos al siguiente trabajo a la vez que otro compañero supervisaba preguntándose si era correcto con un anterior apartado del ciclo.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trabajadores (Actor: &lt;&lt;Admin&gt;&gt;)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1856600"/>
                <a:gridCol w="538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Autenticación de Admin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Guardar trabajador en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Eliminar trabajador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Actualizar trabajador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Realizar trabajador del inspector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Exportar todos los trabajadores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vehículos (Actor: &lt;&lt;Admin&gt;&gt;)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1856600"/>
                <a:gridCol w="538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Autenticación de Admin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Guardar vehículo en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Eliminar vehículo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Actualizar vehículo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gestor de propietarios (Actor: &lt;&lt;Admin&gt;&gt;)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87900" y="1811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Especificación de requisitos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952500" y="1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{48B3F2CC-7B8F-47CA-A5A0-046BA9F2223A}</a:tableStyleId>
              </a:tblPr>
              <a:tblGrid>
                <a:gridCol w="1856600"/>
                <a:gridCol w="538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Requisito funcional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Autenticación de Admin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Guardar propietario en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Eliminar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propietario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RF-20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Actualizar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propietario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de la base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