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5F0FF9-5E79-466F-9D57-4BAC7A58AAE3}">
  <a:tblStyle styleId="{B55F0FF9-5E79-466F-9D57-4BAC7A58A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formatter.com/xml-validator-xsd.html" TargetMode="External"/><Relationship Id="rId4" Type="http://schemas.openxmlformats.org/officeDocument/2006/relationships/hyperlink" Target="https://www.xmlvalidation.com/index.php?id=1&amp;L=0" TargetMode="External"/><Relationship Id="rId9" Type="http://schemas.openxmlformats.org/officeDocument/2006/relationships/hyperlink" Target="https://www.youtube.com/watch?v=RH0o-QjnwDg" TargetMode="External"/><Relationship Id="rId5" Type="http://schemas.openxmlformats.org/officeDocument/2006/relationships/hyperlink" Target="https://codebeautify.org/xmlvalidator" TargetMode="External"/><Relationship Id="rId6" Type="http://schemas.openxmlformats.org/officeDocument/2006/relationships/hyperlink" Target="https://www.w3schools.com/xml/xml_validator.asp" TargetMode="External"/><Relationship Id="rId7" Type="http://schemas.openxmlformats.org/officeDocument/2006/relationships/hyperlink" Target="https://en.wikipedia.org/wiki/Document_type_definition" TargetMode="External"/><Relationship Id="rId8" Type="http://schemas.openxmlformats.org/officeDocument/2006/relationships/hyperlink" Target="https://en.wikipedia.org/wiki/X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584200" marR="101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3600"/>
              <a:t>Инструменты онлайн-валидации XML-документов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853150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ru"/>
              <a:t>Выполнил: Ковеченков Владислав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06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XML-document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779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&lt;?xml version=”1.0” encoding=”iso-8859-8” standalone=”yes” ?&gt;</a:t>
            </a:r>
            <a:br>
              <a:rPr lang="ru"/>
            </a:br>
            <a:r>
              <a:rPr lang="ru"/>
              <a:t>&lt;CURRENCIES&gt;</a:t>
            </a:r>
            <a:br>
              <a:rPr lang="ru"/>
            </a:br>
            <a:r>
              <a:rPr lang="ru"/>
              <a:t>  &lt;LAST_UPDATE&gt;2004-07-29&lt;/LAST_UPDATE&gt;</a:t>
            </a:r>
            <a:br>
              <a:rPr lang="ru"/>
            </a:br>
            <a:r>
              <a:rPr lang="ru"/>
              <a:t>  &lt;CURRENCY&gt;</a:t>
            </a:r>
            <a:br>
              <a:rPr lang="ru"/>
            </a:br>
            <a:r>
              <a:rPr lang="ru"/>
              <a:t>    &lt;NAME&gt;dollar&lt;/NAME&gt;</a:t>
            </a:r>
            <a:br>
              <a:rPr lang="ru"/>
            </a:br>
            <a:r>
              <a:rPr lang="ru"/>
              <a:t>    &lt;UNIT&gt;1&lt;/UNIT&gt;</a:t>
            </a:r>
            <a:br>
              <a:rPr lang="ru"/>
            </a:br>
            <a:r>
              <a:rPr lang="ru"/>
              <a:t>    &lt;CURRENCYCODE&gt;USD&lt;/CURRENCYCODE&gt;</a:t>
            </a:r>
            <a:br>
              <a:rPr lang="ru"/>
            </a:br>
            <a:r>
              <a:rPr lang="ru"/>
              <a:t>    &lt;COUNTRY&gt;USA&lt;/COUNTRY&gt;</a:t>
            </a:r>
            <a:br>
              <a:rPr lang="ru"/>
            </a:br>
            <a:r>
              <a:rPr lang="ru"/>
              <a:t>    &lt;RATE&gt;4.527&lt;/RATE&gt;</a:t>
            </a:r>
            <a:br>
              <a:rPr lang="ru"/>
            </a:br>
            <a:r>
              <a:rPr lang="ru"/>
              <a:t>    &lt;CHANGE&gt;0.044&lt;/CHANGE&gt;</a:t>
            </a:r>
            <a:br>
              <a:rPr lang="ru"/>
            </a:br>
            <a:r>
              <a:rPr lang="ru"/>
              <a:t>  &lt;/CURRENCY&gt;</a:t>
            </a:r>
            <a:br>
              <a:rPr lang="ru"/>
            </a:br>
            <a:r>
              <a:rPr lang="ru"/>
              <a:t>&lt;/CURRENCIES&gt;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/>
              <a:t>well-formed XML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2400"/>
              <a:t>И</a:t>
            </a:r>
            <a:r>
              <a:rPr lang="ru" sz="2400"/>
              <a:t>меет один корневой элемент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2400"/>
              <a:t>Для каждого открывающего тэга имеет закрывающий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2400"/>
              <a:t>Чувствителен к регистру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2400"/>
              <a:t>Соблюдается строгая вложенность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2400"/>
              <a:t>Все значения атрибутов заключены в кавычки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Docyment Type Definition - DTD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&lt;DOCTYPE note</a:t>
            </a:r>
            <a:br>
              <a:rPr lang="ru"/>
            </a:br>
            <a:r>
              <a:rPr lang="ru"/>
              <a:t>[</a:t>
            </a:r>
            <a:br>
              <a:rPr lang="ru"/>
            </a:br>
            <a:r>
              <a:rPr lang="ru"/>
              <a:t>&lt;!ELEMENT note (to, from, heading, body)&gt;</a:t>
            </a:r>
            <a:br>
              <a:rPr lang="ru"/>
            </a:br>
            <a:r>
              <a:rPr lang="ru"/>
              <a:t>&lt;!ELEMENT to (#PCDATA)&gt;</a:t>
            </a:r>
            <a:br>
              <a:rPr lang="ru"/>
            </a:br>
            <a:r>
              <a:rPr lang="ru"/>
              <a:t>&lt;!ELEMENT from (#PCDATA)&gt;</a:t>
            </a:r>
            <a:br>
              <a:rPr lang="ru"/>
            </a:br>
            <a:r>
              <a:rPr lang="ru"/>
              <a:t>&lt;!ELEMENT body (#PCDATA)&gt;</a:t>
            </a:r>
            <a:br>
              <a:rPr lang="ru"/>
            </a:br>
            <a:r>
              <a:rPr lang="ru"/>
              <a:t>]&gt;</a:t>
            </a:r>
            <a:br>
              <a:rPr lang="ru"/>
            </a:br>
            <a:br>
              <a:rPr lang="ru"/>
            </a:b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note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note (to,from,heading,body)&gt;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to (#PCDATA)&gt;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from (#PCDATA)&gt;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heading (#PCDATA)&gt;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&lt;!ELEMENT body (#PCDATA)&gt;</a:t>
            </a:r>
          </a:p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]&gt;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50" y="3114412"/>
            <a:ext cx="37147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XML Schema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&lt;xs:element name=”note”&gt;</a:t>
            </a:r>
            <a:br>
              <a:rPr lang="ru"/>
            </a:br>
            <a:r>
              <a:rPr lang="ru"/>
              <a:t>&lt;xs:complexType&gt;</a:t>
            </a:r>
            <a:br>
              <a:rPr lang="ru"/>
            </a:br>
            <a:r>
              <a:rPr lang="ru"/>
              <a:t>    &lt;xs:sequence&gt;</a:t>
            </a:r>
            <a:br>
              <a:rPr lang="ru"/>
            </a:br>
            <a:r>
              <a:rPr lang="ru"/>
              <a:t>        &lt;xs:element name=”to” type=”xs:string”/&gt;</a:t>
            </a:r>
            <a:br>
              <a:rPr lang="ru"/>
            </a:br>
            <a:r>
              <a:rPr lang="ru"/>
              <a:t>        &lt;xs:element name=”from” type=”xs:string”/&gt;</a:t>
            </a:r>
            <a:br>
              <a:rPr lang="ru"/>
            </a:br>
            <a:r>
              <a:rPr lang="ru"/>
              <a:t>        &lt;xs:element name=”heading” type=”xs:string”/&gt;</a:t>
            </a:r>
            <a:br>
              <a:rPr lang="ru"/>
            </a:br>
            <a:r>
              <a:rPr lang="ru"/>
              <a:t>        &lt;xs:element name=”body” type=”xs:string”/&gt;</a:t>
            </a:r>
            <a:br>
              <a:rPr lang="ru"/>
            </a:br>
            <a:r>
              <a:rPr lang="ru"/>
              <a:t>    &lt;/xs:sequence&gt;</a:t>
            </a:r>
            <a:br>
              <a:rPr lang="ru"/>
            </a:br>
            <a:r>
              <a:rPr lang="ru"/>
              <a:t>&lt;xs:complexType&gt;</a:t>
            </a:r>
            <a:br>
              <a:rPr lang="ru"/>
            </a:br>
            <a:r>
              <a:rPr lang="ru"/>
              <a:t>&lt;/xs:element&gt;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752" y="3319300"/>
            <a:ext cx="4392925" cy="17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Онлайн-валидация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Поисковый запрос(google): xml online validation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/>
              <a:t>Рассмотрены первые три интернет ресурса по валидации XML документов.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952500" y="26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{B55F0FF9-5E79-466F-9D57-4BAC7A58AAE3}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3F3F3"/>
                          </a:solidFill>
                        </a:rPr>
                        <a:t>codebeautify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xmlvalidation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freeformatter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XML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DTD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:(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:(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:(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XSD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:(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:(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cool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012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/>
              <a:t>Выводы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На первый взгляд валидация .xml документов онлайн оказалась не такой простой задачей, как может показаться. Проведя поверхностный анализ ресурсов, можно наблюдать, что технология онлайн-валидации xml документов могла бы быть совершеннее. Однако есть и ресурсы, которые достойно справляются с задачей и поддерживают xml schema валидацию, которая на данный момент является рекомендацией W3C 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31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Использованные ресурсы	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620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Валидаторы: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https://www.freeformatter.com/xml-validator-xsd.html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4"/>
              </a:rPr>
              <a:t>https://www.xmlvalidation.com/index.php?id=1&amp;L=0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5"/>
              </a:rPr>
              <a:t>https://codebeautify.org/xmlvalidator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Информационные источники: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6"/>
              </a:rPr>
              <a:t>https://www.w3schools.com/xml/xml_validator.asp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7"/>
              </a:rPr>
              <a:t>https://en.wikipedia.org/wiki/Document_type_definition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8"/>
              </a:rPr>
              <a:t>https://en.wikipedia.org/wiki/XML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Занимательный рассказ профессора Дэвида Брэилсфорда о зарождении технологии: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9"/>
              </a:rPr>
              <a:t>https://www.youtube.com/watch?v=RH0o-QjnwDg</a:t>
            </a:r>
            <a:br>
              <a:rPr lang="ru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ru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163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