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115C-6F57-4CE6-A92E-1C8EE8FE3218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F2DD-FBC4-48C2-808F-73B8DF39B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46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115C-6F57-4CE6-A92E-1C8EE8FE3218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F2DD-FBC4-48C2-808F-73B8DF39B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16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115C-6F57-4CE6-A92E-1C8EE8FE3218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F2DD-FBC4-48C2-808F-73B8DF39B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98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115C-6F57-4CE6-A92E-1C8EE8FE3218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F2DD-FBC4-48C2-808F-73B8DF39B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40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115C-6F57-4CE6-A92E-1C8EE8FE3218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F2DD-FBC4-48C2-808F-73B8DF39B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90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115C-6F57-4CE6-A92E-1C8EE8FE3218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F2DD-FBC4-48C2-808F-73B8DF39B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3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115C-6F57-4CE6-A92E-1C8EE8FE3218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F2DD-FBC4-48C2-808F-73B8DF39B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69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115C-6F57-4CE6-A92E-1C8EE8FE3218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F2DD-FBC4-48C2-808F-73B8DF39B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66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115C-6F57-4CE6-A92E-1C8EE8FE3218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F2DD-FBC4-48C2-808F-73B8DF39B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38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115C-6F57-4CE6-A92E-1C8EE8FE3218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F2DD-FBC4-48C2-808F-73B8DF39B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3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115C-6F57-4CE6-A92E-1C8EE8FE3218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F2DD-FBC4-48C2-808F-73B8DF39B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83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5115C-6F57-4CE6-A92E-1C8EE8FE3218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6F2DD-FBC4-48C2-808F-73B8DF39B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73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363" y="552048"/>
            <a:ext cx="6611273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52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0" y="0"/>
            <a:ext cx="1184736" cy="1031096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-152400" y="939800"/>
            <a:ext cx="1252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92100" y="190500"/>
            <a:ext cx="687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Docker: [Container]</a:t>
            </a:r>
            <a:endParaRPr lang="ko-KR" altLang="en-US" sz="3600" dirty="0">
              <a:latin typeface="HG굴린꼬딕씨 80g" panose="02020603020101020101" pitchFamily="18" charset="-127"/>
              <a:ea typeface="HG굴린꼬딕씨 80g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100" y="1152860"/>
            <a:ext cx="11609614" cy="1200329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&gt; Docker </a:t>
            </a:r>
            <a:r>
              <a:rPr lang="ko-KR" altLang="en-US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컨테이너 접속 </a:t>
            </a:r>
            <a:endParaRPr lang="en-US" altLang="ko-KR" sz="2800" dirty="0">
              <a:latin typeface="HG굴린꼬딕씨 80g" panose="02020603020101020101" pitchFamily="18" charset="-127"/>
              <a:ea typeface="HG굴린꼬딕씨 80g" panose="02020603020101020101" pitchFamily="18" charset="-127"/>
            </a:endParaRPr>
          </a:p>
          <a:p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$ docker  exec -it 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mysql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-container bash </a:t>
            </a:r>
          </a:p>
          <a:p>
            <a:r>
              <a:rPr lang="en-US" altLang="ko-KR" sz="20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     (-it : interactive </a:t>
            </a:r>
            <a:r>
              <a:rPr lang="ko-KR" altLang="en-US" sz="20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모드</a:t>
            </a:r>
            <a:r>
              <a:rPr lang="en-US" altLang="ko-KR" sz="20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, pseudo-TTY : </a:t>
            </a:r>
            <a:r>
              <a:rPr lang="ko-KR" altLang="en-US" sz="20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터미널</a:t>
            </a:r>
            <a:r>
              <a:rPr lang="en-US" altLang="ko-KR" sz="2000" dirty="0">
                <a:latin typeface="HG굴린꼬딕씨 20g" panose="02020603020101020101" pitchFamily="18" charset="-127"/>
                <a:ea typeface="HG굴린꼬딕씨 20g" panose="02020603020101020101" pitchFamily="18" charset="-127"/>
              </a:rPr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4" y="2627803"/>
            <a:ext cx="8841077" cy="36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93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0" y="0"/>
            <a:ext cx="1184736" cy="1031096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-152400" y="939800"/>
            <a:ext cx="1252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92100" y="190500"/>
            <a:ext cx="687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Docker: [</a:t>
            </a:r>
            <a:r>
              <a:rPr lang="ko-KR" altLang="en-US" sz="36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주요 명령어</a:t>
            </a:r>
            <a:r>
              <a:rPr lang="en-US" altLang="ko-KR" sz="36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]</a:t>
            </a:r>
            <a:endParaRPr lang="ko-KR" altLang="en-US" sz="3600" dirty="0">
              <a:latin typeface="HG굴린꼬딕씨 80g" panose="02020603020101020101" pitchFamily="18" charset="-127"/>
              <a:ea typeface="HG굴린꼬딕씨 80g" panose="0202060302010102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972748"/>
              </p:ext>
            </p:extLst>
          </p:nvPr>
        </p:nvGraphicFramePr>
        <p:xfrm>
          <a:off x="277586" y="1163096"/>
          <a:ext cx="11638643" cy="589312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86529">
                  <a:extLst>
                    <a:ext uri="{9D8B030D-6E8A-4147-A177-3AD203B41FA5}">
                      <a16:colId xmlns:a16="http://schemas.microsoft.com/office/drawing/2014/main" val="755867065"/>
                    </a:ext>
                  </a:extLst>
                </a:gridCol>
                <a:gridCol w="3033485">
                  <a:extLst>
                    <a:ext uri="{9D8B030D-6E8A-4147-A177-3AD203B41FA5}">
                      <a16:colId xmlns:a16="http://schemas.microsoft.com/office/drawing/2014/main" val="377102898"/>
                    </a:ext>
                  </a:extLst>
                </a:gridCol>
                <a:gridCol w="5718629">
                  <a:extLst>
                    <a:ext uri="{9D8B030D-6E8A-4147-A177-3AD203B41FA5}">
                      <a16:colId xmlns:a16="http://schemas.microsoft.com/office/drawing/2014/main" val="1279744142"/>
                    </a:ext>
                  </a:extLst>
                </a:gridCol>
              </a:tblGrid>
              <a:tr h="406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HG굴린꼬딕씨 20g" panose="02020603020101020101" pitchFamily="18" charset="-127"/>
                          <a:ea typeface="HG굴린꼬딕씨 20g" panose="02020603020101020101" pitchFamily="18" charset="-127"/>
                        </a:rPr>
                        <a:t>명령어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HG굴린꼬딕씨 20g" panose="02020603020101020101" pitchFamily="18" charset="-127"/>
                          <a:ea typeface="HG굴린꼬딕씨 20g" panose="02020603020101020101" pitchFamily="18" charset="-127"/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102003"/>
                  </a:ext>
                </a:extLst>
              </a:tr>
              <a:tr h="406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docker</a:t>
                      </a: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  build</a:t>
                      </a:r>
                      <a:endParaRPr lang="ko-KR" altLang="en-US" sz="2400" kern="120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  <a:ea typeface="HG굴린꼬딕씨 80g" panose="0202060302010102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latin typeface="HG굴린꼬딕씨 20g" panose="02020603020101020101" pitchFamily="18" charset="-127"/>
                          <a:ea typeface="HG굴린꼬딕씨 20g" panose="02020603020101020101" pitchFamily="18" charset="-127"/>
                        </a:rPr>
                        <a:t>Dockerfile</a:t>
                      </a:r>
                      <a:r>
                        <a:rPr lang="ko-KR" altLang="en-US" sz="2000" dirty="0">
                          <a:latin typeface="HG굴린꼬딕씨 20g" panose="02020603020101020101" pitchFamily="18" charset="-127"/>
                          <a:ea typeface="HG굴린꼬딕씨 20g" panose="02020603020101020101" pitchFamily="18" charset="-127"/>
                        </a:rPr>
                        <a:t>로 이미지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$ </a:t>
                      </a:r>
                      <a:r>
                        <a:rPr lang="en-US" altLang="ko-KR" sz="2400" kern="1200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docker</a:t>
                      </a: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 build  --tag webgoat:8.2  .</a:t>
                      </a:r>
                      <a:endParaRPr lang="ko-KR" altLang="en-US" sz="2400" kern="120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  <a:ea typeface="HG굴린꼬딕씨 80g" panose="020206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711780"/>
                  </a:ext>
                </a:extLst>
              </a:tr>
              <a:tr h="10324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docker</a:t>
                      </a: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  run</a:t>
                      </a:r>
                      <a:endParaRPr lang="ko-KR" altLang="en-US" sz="2400" kern="120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  <a:ea typeface="HG굴린꼬딕씨 80g" panose="0202060302010102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HG굴린꼬딕씨 20g" panose="02020603020101020101" pitchFamily="18" charset="-127"/>
                          <a:ea typeface="HG굴린꼬딕씨 20g" panose="02020603020101020101" pitchFamily="18" charset="-127"/>
                        </a:rPr>
                        <a:t>컨테이너 생성 후 실행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$ </a:t>
                      </a:r>
                      <a:r>
                        <a:rPr lang="en-US" altLang="ko-KR" sz="2400" kern="1200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docker</a:t>
                      </a: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  run  --name </a:t>
                      </a:r>
                      <a:r>
                        <a:rPr lang="en-US" altLang="ko-KR" sz="2400" kern="1200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mysql</a:t>
                      </a: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-container  -e MYSQL_ROOT_PASSWORD=‘12345’ -d -p 3306:3306 </a:t>
                      </a:r>
                      <a:r>
                        <a:rPr lang="en-US" altLang="ko-KR" sz="2400" kern="1200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mysql:latest</a:t>
                      </a: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272720"/>
                  </a:ext>
                </a:extLst>
              </a:tr>
              <a:tr h="406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docker</a:t>
                      </a: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  </a:t>
                      </a:r>
                      <a:r>
                        <a:rPr lang="en-US" altLang="ko-KR" sz="2400" kern="1200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ps</a:t>
                      </a:r>
                      <a:endParaRPr lang="ko-KR" altLang="en-US" sz="2400" kern="120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  <a:ea typeface="HG굴린꼬딕씨 80g" panose="0202060302010102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HG굴린꼬딕씨 20g" panose="02020603020101020101" pitchFamily="18" charset="-127"/>
                          <a:ea typeface="HG굴린꼬딕씨 20g" panose="02020603020101020101" pitchFamily="18" charset="-127"/>
                        </a:rPr>
                        <a:t>실행중인 컨테이너 목록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$ </a:t>
                      </a:r>
                      <a:r>
                        <a:rPr lang="en-US" altLang="ko-KR" sz="2400" kern="1200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docker</a:t>
                      </a: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2400" kern="1200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ps</a:t>
                      </a: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 –a</a:t>
                      </a:r>
                      <a:endParaRPr lang="ko-KR" altLang="en-US" sz="2400" kern="120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  <a:ea typeface="HG굴린꼬딕씨 80g" panose="020206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555412"/>
                  </a:ext>
                </a:extLst>
              </a:tr>
              <a:tr h="406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docker</a:t>
                      </a: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  logs</a:t>
                      </a:r>
                      <a:endParaRPr lang="ko-KR" altLang="en-US" sz="2400" kern="120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  <a:ea typeface="HG굴린꼬딕씨 80g" panose="0202060302010102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HG굴린꼬딕씨 20g" panose="02020603020101020101" pitchFamily="18" charset="-127"/>
                          <a:ea typeface="HG굴린꼬딕씨 20g" panose="02020603020101020101" pitchFamily="18" charset="-127"/>
                        </a:rPr>
                        <a:t>컨테이너의 로그 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$ </a:t>
                      </a:r>
                      <a:r>
                        <a:rPr lang="en-US" altLang="ko-KR" sz="2400" kern="1200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docker</a:t>
                      </a: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 logs </a:t>
                      </a:r>
                      <a:r>
                        <a:rPr lang="en-US" altLang="ko-KR" sz="2400" kern="1200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mysql</a:t>
                      </a: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-container</a:t>
                      </a:r>
                      <a:endParaRPr lang="ko-KR" altLang="en-US" sz="2400" kern="120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  <a:ea typeface="HG굴린꼬딕씨 80g" panose="020206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925760"/>
                  </a:ext>
                </a:extLst>
              </a:tr>
              <a:tr h="406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docker  stop | start |    </a:t>
                      </a:r>
                    </a:p>
                    <a:p>
                      <a:pPr latinLnBrk="1"/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               restart</a:t>
                      </a:r>
                      <a:endParaRPr lang="ko-KR" altLang="en-US" sz="2400" kern="120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  <a:ea typeface="HG굴린꼬딕씨 80g" panose="0202060302010102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HG굴린꼬딕씨 20g" panose="02020603020101020101" pitchFamily="18" charset="-127"/>
                          <a:ea typeface="HG굴린꼬딕씨 20g" panose="02020603020101020101" pitchFamily="18" charset="-127"/>
                        </a:rPr>
                        <a:t>컨테이너 중지</a:t>
                      </a:r>
                      <a:r>
                        <a:rPr lang="en-US" altLang="ko-KR" sz="2000" dirty="0">
                          <a:latin typeface="HG굴린꼬딕씨 20g" panose="02020603020101020101" pitchFamily="18" charset="-127"/>
                          <a:ea typeface="HG굴린꼬딕씨 20g" panose="02020603020101020101" pitchFamily="18" charset="-127"/>
                        </a:rPr>
                        <a:t>/</a:t>
                      </a:r>
                      <a:r>
                        <a:rPr lang="ko-KR" altLang="en-US" sz="2000" dirty="0">
                          <a:latin typeface="HG굴린꼬딕씨 20g" panose="02020603020101020101" pitchFamily="18" charset="-127"/>
                          <a:ea typeface="HG굴린꼬딕씨 20g" panose="02020603020101020101" pitchFamily="18" charset="-127"/>
                        </a:rPr>
                        <a:t>시작</a:t>
                      </a:r>
                      <a:r>
                        <a:rPr lang="en-US" altLang="ko-KR" sz="2000" dirty="0">
                          <a:latin typeface="HG굴린꼬딕씨 20g" panose="02020603020101020101" pitchFamily="18" charset="-127"/>
                          <a:ea typeface="HG굴린꼬딕씨 20g" panose="02020603020101020101" pitchFamily="18" charset="-127"/>
                        </a:rPr>
                        <a:t>/</a:t>
                      </a:r>
                      <a:r>
                        <a:rPr lang="ko-KR" altLang="en-US" sz="2000" dirty="0" err="1">
                          <a:latin typeface="HG굴린꼬딕씨 20g" panose="02020603020101020101" pitchFamily="18" charset="-127"/>
                          <a:ea typeface="HG굴린꼬딕씨 20g" panose="02020603020101020101" pitchFamily="18" charset="-127"/>
                        </a:rPr>
                        <a:t>재시작</a:t>
                      </a:r>
                      <a:endParaRPr lang="ko-KR" altLang="en-US" sz="2000" dirty="0">
                        <a:latin typeface="HG굴린꼬딕씨 20g" panose="02020603020101020101" pitchFamily="18" charset="-127"/>
                        <a:ea typeface="HG굴린꼬딕씨 20g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$ </a:t>
                      </a:r>
                      <a:r>
                        <a:rPr lang="en-US" altLang="ko-KR" sz="2400" kern="1200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docker</a:t>
                      </a: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 stop </a:t>
                      </a:r>
                      <a:r>
                        <a:rPr lang="en-US" altLang="ko-KR" sz="2400" kern="1200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mysql</a:t>
                      </a: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-container</a:t>
                      </a:r>
                      <a:endParaRPr lang="ko-KR" altLang="en-US" sz="2400" kern="120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  <a:ea typeface="HG굴린꼬딕씨 80g" panose="020206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460757"/>
                  </a:ext>
                </a:extLst>
              </a:tr>
              <a:tr h="719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docker</a:t>
                      </a: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  </a:t>
                      </a:r>
                      <a:r>
                        <a:rPr lang="en-US" altLang="ko-KR" sz="2400" kern="1200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rm</a:t>
                      </a:r>
                      <a:endParaRPr lang="ko-KR" altLang="en-US" sz="2400" kern="120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  <a:ea typeface="HG굴린꼬딕씨 80g" panose="0202060302010102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HG굴린꼬딕씨 20g" panose="02020603020101020101" pitchFamily="18" charset="-127"/>
                          <a:ea typeface="HG굴린꼬딕씨 20g" panose="02020603020101020101" pitchFamily="18" charset="-127"/>
                        </a:rPr>
                        <a:t>컨테이너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$ </a:t>
                      </a:r>
                      <a:r>
                        <a:rPr lang="en-US" altLang="ko-KR" sz="2400" kern="1200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docker</a:t>
                      </a: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2400" kern="1200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rm</a:t>
                      </a: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2400" kern="1200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mysql</a:t>
                      </a: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-container  (</a:t>
                      </a:r>
                      <a:r>
                        <a:rPr lang="ko-KR" altLang="en-US" sz="24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이름으로 삭제</a:t>
                      </a: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$ </a:t>
                      </a:r>
                      <a:r>
                        <a:rPr lang="en-US" altLang="ko-KR" sz="2400" kern="1200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docker</a:t>
                      </a: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2400" kern="1200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rm</a:t>
                      </a: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 4342bb838f20      (</a:t>
                      </a:r>
                      <a:r>
                        <a:rPr lang="ko-KR" altLang="en-US" sz="24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컨테이너 </a:t>
                      </a: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ID</a:t>
                      </a:r>
                      <a:r>
                        <a:rPr lang="ko-KR" altLang="en-US" sz="24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로 삭제</a:t>
                      </a: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2400" kern="120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  <a:ea typeface="HG굴린꼬딕씨 80g" panose="020206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909387"/>
                  </a:ext>
                </a:extLst>
              </a:tr>
              <a:tr h="406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docker</a:t>
                      </a: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  </a:t>
                      </a:r>
                      <a:r>
                        <a:rPr lang="en-US" altLang="ko-KR" sz="2400" kern="1200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rmi</a:t>
                      </a:r>
                      <a:endParaRPr lang="ko-KR" altLang="en-US" sz="2400" kern="120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  <a:ea typeface="HG굴린꼬딕씨 80g" panose="0202060302010102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HG굴린꼬딕씨 20g" panose="02020603020101020101" pitchFamily="18" charset="-127"/>
                          <a:ea typeface="HG굴린꼬딕씨 20g" panose="02020603020101020101" pitchFamily="18" charset="-127"/>
                        </a:rPr>
                        <a:t>Docker </a:t>
                      </a:r>
                      <a:r>
                        <a:rPr lang="ko-KR" altLang="en-US" sz="2000" dirty="0">
                          <a:latin typeface="HG굴린꼬딕씨 20g" panose="02020603020101020101" pitchFamily="18" charset="-127"/>
                          <a:ea typeface="HG굴린꼬딕씨 20g" panose="02020603020101020101" pitchFamily="18" charset="-127"/>
                        </a:rPr>
                        <a:t>이미지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$ </a:t>
                      </a:r>
                      <a:r>
                        <a:rPr lang="en-US" altLang="ko-KR" sz="2400" kern="1200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docker</a:t>
                      </a: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2400" kern="1200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rmi</a:t>
                      </a: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2400" kern="1200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mysql:latest</a:t>
                      </a:r>
                      <a:endParaRPr lang="ko-KR" altLang="en-US" sz="2400" kern="120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  <a:ea typeface="HG굴린꼬딕씨 80g" panose="020206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2147"/>
                  </a:ext>
                </a:extLst>
              </a:tr>
              <a:tr h="406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kern="1200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docker</a:t>
                      </a: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 exec</a:t>
                      </a:r>
                      <a:endParaRPr lang="ko-KR" altLang="en-US" sz="2400" kern="120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  <a:ea typeface="HG굴린꼬딕씨 80g" panose="0202060302010102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HG굴린꼬딕씨 20g" panose="02020603020101020101" pitchFamily="18" charset="-127"/>
                          <a:ea typeface="HG굴린꼬딕씨 20g" panose="02020603020101020101" pitchFamily="18" charset="-127"/>
                        </a:rPr>
                        <a:t>컨테이너 접속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$ </a:t>
                      </a:r>
                      <a:r>
                        <a:rPr lang="en-US" altLang="ko-KR" sz="2400" kern="1200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docker</a:t>
                      </a: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  exec -it </a:t>
                      </a:r>
                      <a:r>
                        <a:rPr lang="en-US" altLang="ko-KR" sz="2400" kern="1200" dirty="0" err="1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mysql</a:t>
                      </a: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  <a:ea typeface="HG굴린꼬딕씨 80g" panose="02020603020101020101" pitchFamily="18" charset="-127"/>
                          <a:cs typeface="+mn-cs"/>
                        </a:rPr>
                        <a:t>-container bash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246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272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0" y="0"/>
            <a:ext cx="1184736" cy="1031096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-152400" y="939800"/>
            <a:ext cx="1252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92100" y="190500"/>
            <a:ext cx="687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Docker: [</a:t>
            </a:r>
            <a:r>
              <a:rPr lang="ko-KR" altLang="en-US" sz="36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주요 명령어</a:t>
            </a:r>
            <a:r>
              <a:rPr lang="en-US" altLang="ko-KR" sz="36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]</a:t>
            </a:r>
            <a:endParaRPr lang="ko-KR" altLang="en-US" sz="3600" dirty="0">
              <a:latin typeface="HG굴린꼬딕씨 80g" panose="02020603020101020101" pitchFamily="18" charset="-127"/>
              <a:ea typeface="HG굴린꼬딕씨 80g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099" y="1294037"/>
            <a:ext cx="11566071" cy="2677656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&gt; Docker  </a:t>
            </a:r>
            <a:r>
              <a:rPr lang="ko-KR" altLang="en-US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삭제하기</a:t>
            </a:r>
            <a:endParaRPr lang="en-US" altLang="ko-KR" sz="2800" dirty="0">
              <a:latin typeface="HG굴린꼬딕씨 80g" panose="02020603020101020101" pitchFamily="18" charset="-127"/>
              <a:ea typeface="HG굴린꼬딕씨 80g" panose="02020603020101020101" pitchFamily="18" charset="-127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ko-KR" sz="2800" dirty="0">
              <a:latin typeface="HG굴린꼬딕씨 80g" panose="02020603020101020101" pitchFamily="18" charset="-127"/>
              <a:ea typeface="HG굴린꼬딕씨 80g" panose="02020603020101020101" pitchFamily="18" charset="-127"/>
            </a:endParaRPr>
          </a:p>
          <a:p>
            <a:r>
              <a:rPr lang="en-US" altLang="ko-KR" sz="28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$ </a:t>
            </a:r>
            <a:r>
              <a:rPr lang="en-US" altLang="ko-KR" sz="28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sudo</a:t>
            </a:r>
            <a:r>
              <a:rPr lang="en-US" altLang="ko-KR" sz="28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apt-get remove --purge </a:t>
            </a:r>
            <a:r>
              <a:rPr lang="en-US" altLang="ko-KR" sz="28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docker-ce</a:t>
            </a:r>
            <a:r>
              <a:rPr lang="en-US" altLang="ko-KR" sz="28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</a:t>
            </a:r>
            <a:r>
              <a:rPr lang="en-US" altLang="ko-KR" sz="28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docker</a:t>
            </a:r>
            <a:r>
              <a:rPr lang="en-US" altLang="ko-KR" sz="28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-</a:t>
            </a:r>
            <a:r>
              <a:rPr lang="en-US" altLang="ko-KR" sz="28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ce</a:t>
            </a:r>
            <a:r>
              <a:rPr lang="en-US" altLang="ko-KR" sz="28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-cli containerd.io </a:t>
            </a:r>
            <a:r>
              <a:rPr lang="en-US" altLang="ko-KR" sz="28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docker</a:t>
            </a:r>
            <a:r>
              <a:rPr lang="en-US" altLang="ko-KR" sz="28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-</a:t>
            </a:r>
            <a:r>
              <a:rPr lang="en-US" altLang="ko-KR" sz="28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buidlx</a:t>
            </a:r>
            <a:r>
              <a:rPr lang="en-US" altLang="ko-KR" sz="28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-plugin </a:t>
            </a:r>
            <a:r>
              <a:rPr lang="en-US" altLang="ko-KR" sz="28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docker</a:t>
            </a:r>
            <a:r>
              <a:rPr lang="en-US" altLang="ko-KR" sz="28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-compose-plugin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ko-KR" sz="2800" dirty="0">
              <a:latin typeface="HG굴린꼬딕씨 80g" panose="02020603020101020101" pitchFamily="18" charset="-127"/>
              <a:ea typeface="HG굴린꼬딕씨 80g" panose="02020603020101020101" pitchFamily="18" charset="-127"/>
            </a:endParaRPr>
          </a:p>
          <a:p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* --purge </a:t>
            </a:r>
            <a:r>
              <a:rPr lang="en-US" altLang="ko-KR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(</a:t>
            </a:r>
            <a:r>
              <a:rPr lang="ko-KR" altLang="en-US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설치파일까지 완전히 삭제</a:t>
            </a:r>
            <a:r>
              <a:rPr lang="en-US" altLang="ko-KR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33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0" y="0"/>
            <a:ext cx="1184736" cy="1031096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-152400" y="939800"/>
            <a:ext cx="1252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92100" y="190500"/>
            <a:ext cx="687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Docker : [architecture]</a:t>
            </a:r>
            <a:endParaRPr lang="ko-KR" altLang="en-US" sz="3600" dirty="0">
              <a:latin typeface="HG굴린꼬딕씨 80g" panose="02020603020101020101" pitchFamily="18" charset="-127"/>
              <a:ea typeface="HG굴린꼬딕씨 80g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100" y="1031096"/>
            <a:ext cx="11751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- Go</a:t>
            </a:r>
            <a:r>
              <a:rPr lang="ko-KR" altLang="en-US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언어로 작성된 리눅스 컨테이너 기반 오픈소스 가상화 플랫폼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08344" y="5257835"/>
            <a:ext cx="3830400" cy="7974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Bahnschrift Light SemiCondensed" panose="020B0502040204020203" pitchFamily="34" charset="0"/>
                <a:ea typeface="HY헤드라인M" panose="02030600000101010101" pitchFamily="18" charset="-127"/>
              </a:rPr>
              <a:t>Infrastructure</a:t>
            </a:r>
            <a:endParaRPr lang="ko-KR" altLang="en-US" sz="2000" dirty="0">
              <a:latin typeface="Bahnschrift Light SemiCondensed" panose="020B0502040204020203" pitchFamily="34" charset="0"/>
              <a:ea typeface="HY헤드라인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08343" y="4406935"/>
            <a:ext cx="3830400" cy="797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Bahnschrift Light SemiCondensed" panose="020B0502040204020203" pitchFamily="34" charset="0"/>
                <a:ea typeface="HY헤드라인M" panose="02030600000101010101" pitchFamily="18" charset="-127"/>
              </a:rPr>
              <a:t>Host Operating System</a:t>
            </a:r>
            <a:endParaRPr lang="ko-KR" altLang="en-US" sz="2000" dirty="0">
              <a:latin typeface="Bahnschrift Light SemiCondensed" panose="020B0502040204020203" pitchFamily="34" charset="0"/>
              <a:ea typeface="HY헤드라인M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08343" y="3556035"/>
            <a:ext cx="3830400" cy="7974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Bahnschrift Light SemiCondensed" panose="020B0502040204020203" pitchFamily="34" charset="0"/>
                <a:ea typeface="HY헤드라인M" panose="02030600000101010101" pitchFamily="18" charset="-127"/>
              </a:rPr>
              <a:t>Docker</a:t>
            </a:r>
            <a:endParaRPr lang="ko-KR" altLang="en-US" sz="2000" dirty="0">
              <a:latin typeface="Bahnschrift Light SemiCondensed" panose="020B0502040204020203" pitchFamily="34" charset="0"/>
              <a:ea typeface="HY헤드라인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13106" y="2556588"/>
            <a:ext cx="1225647" cy="945989"/>
          </a:xfrm>
          <a:prstGeom prst="rect">
            <a:avLst/>
          </a:prstGeom>
          <a:pattFill prst="openDmn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38100">
            <a:solidFill>
              <a:schemeClr val="accent1">
                <a:shade val="50000"/>
                <a:alpha val="99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APP.01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HG굴린꼬딕씨 80g" panose="02020603020101020101" pitchFamily="18" charset="-127"/>
              <a:ea typeface="HG굴린꼬딕씨 80g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82071" y="6108735"/>
            <a:ext cx="220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[Docker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구조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]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HG굴린꼬딕씨 80g" panose="02020603020101020101" pitchFamily="18" charset="-127"/>
              <a:ea typeface="HG굴린꼬딕씨 80g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05790" y="5297908"/>
            <a:ext cx="3662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Server with CPU/HDD/Memory/Network</a:t>
            </a:r>
            <a:endParaRPr lang="ko-KR" altLang="en-US" sz="2000" dirty="0">
              <a:latin typeface="HG굴린꼬딕씨 80g" panose="02020603020101020101" pitchFamily="18" charset="-127"/>
              <a:ea typeface="HG굴린꼬딕씨 80g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05790" y="4560282"/>
            <a:ext cx="2819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Ubuntu-24.04</a:t>
            </a:r>
            <a:endParaRPr lang="ko-KR" altLang="en-US" sz="2000" dirty="0">
              <a:latin typeface="HG굴린꼬딕씨 80g" panose="02020603020101020101" pitchFamily="18" charset="-127"/>
              <a:ea typeface="HG굴린꼬딕씨 80g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05790" y="3750427"/>
            <a:ext cx="2819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가상화 플랫폼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05790" y="2659138"/>
            <a:ext cx="4045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컨테이너로 감싼 </a:t>
            </a:r>
            <a:r>
              <a:rPr lang="ko-KR" altLang="en-US" sz="2000" dirty="0" err="1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도커</a:t>
            </a:r>
            <a:r>
              <a:rPr lang="ko-KR" altLang="en-US" sz="20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 이미지</a:t>
            </a:r>
            <a:endParaRPr lang="en-US" altLang="ko-KR" sz="2000" dirty="0">
              <a:latin typeface="HG굴린꼬딕씨 80g" panose="02020603020101020101" pitchFamily="18" charset="-127"/>
              <a:ea typeface="HG굴린꼬딕씨 80g" panose="02020603020101020101" pitchFamily="18" charset="-127"/>
            </a:endParaRPr>
          </a:p>
          <a:p>
            <a:r>
              <a:rPr lang="en-US" altLang="ko-KR" sz="20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(ex: </a:t>
            </a:r>
            <a:r>
              <a:rPr lang="en-US" altLang="ko-KR" sz="2000" dirty="0" err="1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jdk</a:t>
            </a:r>
            <a:r>
              <a:rPr lang="en-US" altLang="ko-KR" sz="20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/</a:t>
            </a:r>
            <a:r>
              <a:rPr lang="en-US" altLang="ko-KR" sz="2000" dirty="0" err="1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mysql</a:t>
            </a:r>
            <a:r>
              <a:rPr lang="en-US" altLang="ko-KR" sz="20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/apache/</a:t>
            </a:r>
            <a:r>
              <a:rPr lang="ko-KR" altLang="en-US" sz="20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빌드 소스 등</a:t>
            </a:r>
            <a:r>
              <a:rPr lang="en-US" altLang="ko-KR" sz="20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)</a:t>
            </a:r>
            <a:endParaRPr lang="ko-KR" altLang="en-US" sz="2000" dirty="0">
              <a:latin typeface="HG굴린꼬딕씨 80g" panose="02020603020101020101" pitchFamily="18" charset="-127"/>
              <a:ea typeface="HG굴린꼬딕씨 80g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03769" y="2556588"/>
            <a:ext cx="1225647" cy="945989"/>
          </a:xfrm>
          <a:prstGeom prst="rect">
            <a:avLst/>
          </a:prstGeom>
          <a:pattFill prst="openDmn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38100">
            <a:solidFill>
              <a:schemeClr val="accent1">
                <a:shade val="50000"/>
                <a:alpha val="99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APP.02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HG굴린꼬딕씨 80g" panose="02020603020101020101" pitchFamily="18" charset="-127"/>
              <a:ea typeface="HG굴린꼬딕씨 80g" panose="0202060302010102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094432" y="2556588"/>
            <a:ext cx="1225647" cy="945989"/>
          </a:xfrm>
          <a:prstGeom prst="rect">
            <a:avLst/>
          </a:prstGeom>
          <a:pattFill prst="openDmn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38100">
            <a:solidFill>
              <a:schemeClr val="accent1">
                <a:shade val="50000"/>
                <a:alpha val="99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APP.03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HG굴린꼬딕씨 80g" panose="02020603020101020101" pitchFamily="18" charset="-127"/>
              <a:ea typeface="HG굴린꼬딕씨 80g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19384" y="2210414"/>
            <a:ext cx="1272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Container #1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  <a:latin typeface="HG굴린꼬딕씨 80g" panose="02020603020101020101" pitchFamily="18" charset="-127"/>
              <a:ea typeface="HG굴린꼬딕씨 80g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87013" y="2210414"/>
            <a:ext cx="1272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Container #2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  <a:latin typeface="HG굴린꼬딕씨 80g" panose="02020603020101020101" pitchFamily="18" charset="-127"/>
              <a:ea typeface="HG굴린꼬딕씨 80g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59722" y="2210414"/>
            <a:ext cx="1272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Container #3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  <a:latin typeface="HG굴린꼬딕씨 80g" panose="02020603020101020101" pitchFamily="18" charset="-127"/>
              <a:ea typeface="HG굴린꼬딕씨 80g" panose="02020603020101020101" pitchFamily="18" charset="-127"/>
            </a:endParaRPr>
          </a:p>
        </p:txBody>
      </p:sp>
      <p:cxnSp>
        <p:nvCxnSpPr>
          <p:cNvPr id="31" name="꺾인 연결선 30"/>
          <p:cNvCxnSpPr>
            <a:stCxn id="27" idx="1"/>
            <a:endCxn id="12" idx="1"/>
          </p:cNvCxnSpPr>
          <p:nvPr/>
        </p:nvCxnSpPr>
        <p:spPr>
          <a:xfrm rot="10800000" flipV="1">
            <a:off x="3513106" y="2379691"/>
            <a:ext cx="6278" cy="649892"/>
          </a:xfrm>
          <a:prstGeom prst="bentConnector3">
            <a:avLst>
              <a:gd name="adj1" fmla="val 3741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6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0" y="0"/>
            <a:ext cx="1184736" cy="1031096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-152400" y="939800"/>
            <a:ext cx="1252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92100" y="190500"/>
            <a:ext cx="687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Docker : [architecture]</a:t>
            </a:r>
            <a:endParaRPr lang="ko-KR" altLang="en-US" sz="3600" dirty="0">
              <a:latin typeface="HG굴린꼬딕씨 80g" panose="02020603020101020101" pitchFamily="18" charset="-127"/>
              <a:ea typeface="HG굴린꼬딕씨 80g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100" y="1031096"/>
            <a:ext cx="1175113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- </a:t>
            </a:r>
            <a:r>
              <a:rPr lang="ko-KR" altLang="en-US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장점 </a:t>
            </a:r>
            <a:r>
              <a:rPr lang="en-US" altLang="ko-KR" sz="24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: VMware</a:t>
            </a:r>
            <a:r>
              <a:rPr lang="ko-KR" altLang="en-US" sz="24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가 </a:t>
            </a:r>
            <a:r>
              <a:rPr lang="en-US" altLang="ko-KR" sz="24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 OS</a:t>
            </a:r>
            <a:r>
              <a:rPr lang="ko-KR" altLang="en-US" sz="24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위에 </a:t>
            </a:r>
            <a:r>
              <a:rPr lang="en-US" altLang="ko-KR" sz="24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hypervisor </a:t>
            </a:r>
            <a:r>
              <a:rPr lang="ko-KR" altLang="en-US" sz="24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가상화 엔진을 탑재하고</a:t>
            </a:r>
            <a:r>
              <a:rPr lang="en-US" altLang="ko-KR" sz="24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, </a:t>
            </a:r>
            <a:r>
              <a:rPr lang="ko-KR" altLang="en-US" sz="24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그 위에 </a:t>
            </a:r>
            <a:r>
              <a:rPr lang="en-US" altLang="ko-KR" sz="24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Guest OS</a:t>
            </a:r>
            <a:r>
              <a:rPr lang="ko-KR" altLang="en-US" sz="24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를 운영하는 구조인데 반해</a:t>
            </a:r>
            <a:r>
              <a:rPr lang="en-US" altLang="ko-KR" sz="24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,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Docker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는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OS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의 커널을 공유하면서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Docker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엔진에서 동작하는 컨테이너 기반의 가상화</a:t>
            </a:r>
            <a:r>
              <a:rPr lang="ko-KR" altLang="en-US" sz="24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임</a:t>
            </a:r>
            <a:r>
              <a:rPr lang="en-US" altLang="ko-KR" sz="24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. I/O </a:t>
            </a:r>
            <a:r>
              <a:rPr lang="ko-KR" altLang="en-US" sz="24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처리가 빠르고 </a:t>
            </a:r>
            <a:r>
              <a:rPr lang="ko-KR" altLang="en-US" sz="2400" dirty="0" err="1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성능효율</a:t>
            </a:r>
            <a:r>
              <a:rPr lang="ko-KR" altLang="en-US" sz="24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 항상 효과 발생</a:t>
            </a:r>
            <a:r>
              <a:rPr lang="en-US" altLang="ko-KR" sz="24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.</a:t>
            </a:r>
            <a:endParaRPr lang="ko-KR" altLang="en-US" sz="2400" dirty="0">
              <a:latin typeface="HG굴린꼬딕씨 80g" panose="02020603020101020101" pitchFamily="18" charset="-127"/>
              <a:ea typeface="HG굴린꼬딕씨 80g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868" y="2391798"/>
            <a:ext cx="97536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4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0" y="0"/>
            <a:ext cx="1184736" cy="1031096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-152400" y="939800"/>
            <a:ext cx="1252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92100" y="190500"/>
            <a:ext cx="687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Docker : [Installation]</a:t>
            </a:r>
            <a:endParaRPr lang="ko-KR" altLang="en-US" sz="3600" dirty="0">
              <a:latin typeface="HG굴린꼬딕씨 80g" panose="02020603020101020101" pitchFamily="18" charset="-127"/>
              <a:ea typeface="HG굴린꼬딕씨 80g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100" y="964836"/>
            <a:ext cx="11751136" cy="1261884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&gt; </a:t>
            </a:r>
            <a:r>
              <a:rPr lang="ko-KR" altLang="en-US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간단 설치 </a:t>
            </a:r>
            <a:r>
              <a:rPr lang="en-US" altLang="ko-KR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:  </a:t>
            </a:r>
          </a:p>
          <a:p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     $ 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sudo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apt update </a:t>
            </a:r>
          </a:p>
          <a:p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     $ 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sudo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apt install -y docker-io </a:t>
            </a:r>
            <a:endParaRPr lang="ko-KR" altLang="en-US" sz="2400" dirty="0">
              <a:latin typeface="Bahnschrift Light SemiCondensed" panose="020B0502040204020203" pitchFamily="34" charset="0"/>
              <a:ea typeface="HG굴린꼬딕씨 80g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100" y="2441375"/>
            <a:ext cx="11751136" cy="3970318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&gt; </a:t>
            </a:r>
            <a:r>
              <a:rPr lang="ko-KR" altLang="en-US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최신판 설치 </a:t>
            </a:r>
            <a:r>
              <a:rPr lang="en-US" altLang="ko-KR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:  </a:t>
            </a:r>
          </a:p>
          <a:p>
            <a:r>
              <a:rPr lang="en-US" altLang="ko-KR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1. [</a:t>
            </a:r>
            <a:r>
              <a:rPr lang="ko-KR" altLang="en-US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시스템 패키지 업데이트</a:t>
            </a:r>
            <a:r>
              <a:rPr lang="en-US" altLang="ko-KR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]</a:t>
            </a:r>
          </a:p>
          <a:p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   $ 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sudo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apt-get update                                                </a:t>
            </a:r>
          </a:p>
          <a:p>
            <a:endParaRPr lang="en-US" altLang="ko-KR" sz="2800" dirty="0">
              <a:latin typeface="HG굴린꼬딕씨 80g" panose="02020603020101020101" pitchFamily="18" charset="-127"/>
              <a:ea typeface="HG굴린꼬딕씨 80g" panose="02020603020101020101" pitchFamily="18" charset="-127"/>
            </a:endParaRPr>
          </a:p>
          <a:p>
            <a:r>
              <a:rPr lang="en-US" altLang="ko-KR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2. [</a:t>
            </a:r>
            <a:r>
              <a:rPr lang="ko-KR" altLang="en-US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필수 패키지 설치</a:t>
            </a:r>
            <a:r>
              <a:rPr lang="en-US" altLang="ko-KR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]  </a:t>
            </a:r>
          </a:p>
          <a:p>
            <a:r>
              <a:rPr lang="en-US" altLang="ko-KR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    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$ 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sudo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apt-get install ca-certificates curl 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gnupg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             </a:t>
            </a:r>
          </a:p>
          <a:p>
            <a:endParaRPr lang="en-US" altLang="ko-KR" sz="2800" dirty="0">
              <a:latin typeface="HG굴린꼬딕씨 80g" panose="02020603020101020101" pitchFamily="18" charset="-127"/>
              <a:ea typeface="HG굴린꼬딕씨 80g" panose="02020603020101020101" pitchFamily="18" charset="-127"/>
            </a:endParaRPr>
          </a:p>
          <a:p>
            <a:r>
              <a:rPr lang="en-US" altLang="ko-KR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3. [keyrings </a:t>
            </a:r>
            <a:r>
              <a:rPr lang="ko-KR" altLang="en-US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디렉토리 생성</a:t>
            </a:r>
            <a:r>
              <a:rPr lang="en-US" altLang="ko-KR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]</a:t>
            </a:r>
          </a:p>
          <a:p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   $ 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sudo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install –m 0755 –d /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etc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/apt/keyrings</a:t>
            </a:r>
          </a:p>
        </p:txBody>
      </p:sp>
    </p:spTree>
    <p:extLst>
      <p:ext uri="{BB962C8B-B14F-4D97-AF65-F5344CB8AC3E}">
        <p14:creationId xmlns:p14="http://schemas.microsoft.com/office/powerpoint/2010/main" val="229930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0" y="0"/>
            <a:ext cx="1184736" cy="1031096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-152400" y="939800"/>
            <a:ext cx="1252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92100" y="190500"/>
            <a:ext cx="687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Docker : [Installation]</a:t>
            </a:r>
            <a:endParaRPr lang="ko-KR" altLang="en-US" sz="3600" dirty="0">
              <a:latin typeface="HG굴린꼬딕씨 80g" panose="02020603020101020101" pitchFamily="18" charset="-127"/>
              <a:ea typeface="HG굴린꼬딕씨 80g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100" y="1229416"/>
            <a:ext cx="11751136" cy="544764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&gt; </a:t>
            </a:r>
            <a:r>
              <a:rPr lang="ko-KR" altLang="en-US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최신판 설치 </a:t>
            </a:r>
            <a:r>
              <a:rPr lang="en-US" altLang="ko-KR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:  </a:t>
            </a:r>
          </a:p>
          <a:p>
            <a:r>
              <a:rPr lang="en-US" altLang="ko-KR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4. [</a:t>
            </a:r>
            <a:r>
              <a:rPr lang="ko-KR" altLang="en-US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공식 </a:t>
            </a:r>
            <a:r>
              <a:rPr lang="en-US" altLang="ko-KR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GPG </a:t>
            </a:r>
            <a:r>
              <a:rPr lang="ko-KR" altLang="en-US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키 추가</a:t>
            </a:r>
            <a:r>
              <a:rPr lang="en-US" altLang="ko-KR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]</a:t>
            </a:r>
          </a:p>
          <a:p>
            <a:r>
              <a:rPr lang="en-US" altLang="ko-KR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 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$ 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sudo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curl –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fsSL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https://download.docker.com/linux/ubuntu/gpg -o  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etc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/apt/keyrings/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docker.asc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                                                     </a:t>
            </a:r>
          </a:p>
          <a:p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$ 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sudo</a:t>
            </a:r>
            <a:r>
              <a:rPr lang="ko-KR" altLang="en-US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chmod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a+r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/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etc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/apt/keyrings/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docker.asc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  (</a:t>
            </a:r>
            <a:r>
              <a:rPr lang="ko-KR" altLang="en-US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누구나 읽을 수 있게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)</a:t>
            </a:r>
          </a:p>
          <a:p>
            <a:endParaRPr lang="en-US" altLang="ko-KR" sz="2800" dirty="0">
              <a:latin typeface="HG굴린꼬딕씨 80g" panose="02020603020101020101" pitchFamily="18" charset="-127"/>
              <a:ea typeface="HG굴린꼬딕씨 80g" panose="02020603020101020101" pitchFamily="18" charset="-127"/>
            </a:endParaRPr>
          </a:p>
          <a:p>
            <a:r>
              <a:rPr lang="en-US" altLang="ko-KR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5. [Docker </a:t>
            </a:r>
            <a:r>
              <a:rPr lang="ko-KR" altLang="en-US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원격</a:t>
            </a:r>
            <a:r>
              <a:rPr lang="en-US" altLang="ko-KR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 </a:t>
            </a:r>
            <a:r>
              <a:rPr lang="ko-KR" altLang="en-US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저장소 추가</a:t>
            </a:r>
            <a:r>
              <a:rPr lang="en-US" altLang="ko-KR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]</a:t>
            </a:r>
          </a:p>
          <a:p>
            <a:r>
              <a:rPr lang="en-US" altLang="ko-KR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 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$ echo "deb [arch=amd64 signed-by=/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etc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/apt/keyrings/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docker.asc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] https://download.docker.com/linux/ubuntu $(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lsb_release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-cs) stable" | 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sudo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tee /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etc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/apt/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sources.list.d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/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docker.list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&gt; /dev/null</a:t>
            </a:r>
          </a:p>
          <a:p>
            <a:r>
              <a:rPr lang="en-US" altLang="ko-KR" sz="28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$ </a:t>
            </a:r>
            <a:r>
              <a:rPr lang="en-US" altLang="ko-KR" sz="28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sudo</a:t>
            </a:r>
            <a:r>
              <a:rPr lang="ko-KR" altLang="en-US" sz="28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</a:t>
            </a:r>
            <a:r>
              <a:rPr lang="en-US" altLang="ko-KR" sz="28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apt-get</a:t>
            </a:r>
            <a:r>
              <a:rPr lang="ko-KR" altLang="en-US" sz="28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</a:t>
            </a:r>
            <a:r>
              <a:rPr lang="en-US" altLang="ko-KR" sz="28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update</a:t>
            </a:r>
          </a:p>
          <a:p>
            <a:r>
              <a:rPr lang="en-US" altLang="ko-KR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6. [</a:t>
            </a:r>
            <a:r>
              <a:rPr lang="ko-KR" altLang="en-US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최신버전 </a:t>
            </a:r>
            <a:r>
              <a:rPr lang="en-US" altLang="ko-KR" sz="2800" dirty="0" err="1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docker</a:t>
            </a:r>
            <a:r>
              <a:rPr lang="en-US" altLang="ko-KR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 </a:t>
            </a:r>
            <a:r>
              <a:rPr lang="ko-KR" altLang="en-US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설치</a:t>
            </a:r>
            <a:r>
              <a:rPr lang="en-US" altLang="ko-KR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]</a:t>
            </a:r>
          </a:p>
          <a:p>
            <a:r>
              <a:rPr lang="en-US" altLang="ko-KR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   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$ 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sudo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apt-get install -y docker-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ce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docker-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ce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-cli containerd.io docker-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buildx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-plugin  docker-compose-plugin</a:t>
            </a:r>
            <a:endParaRPr lang="ko-KR" altLang="en-US" sz="2400" dirty="0">
              <a:latin typeface="Bahnschrift Light SemiCondensed" panose="020B0502040204020203" pitchFamily="34" charset="0"/>
              <a:ea typeface="HG굴린꼬딕씨 80g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7693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0" y="0"/>
            <a:ext cx="1184736" cy="1031096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-152400" y="939800"/>
            <a:ext cx="1252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92100" y="190500"/>
            <a:ext cx="687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Docker: [Installation]</a:t>
            </a:r>
            <a:endParaRPr lang="ko-KR" altLang="en-US" sz="3600" dirty="0">
              <a:latin typeface="HG굴린꼬딕씨 80g" panose="02020603020101020101" pitchFamily="18" charset="-127"/>
              <a:ea typeface="HG굴린꼬딕씨 80g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100" y="955475"/>
            <a:ext cx="11751136" cy="489364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7. [</a:t>
            </a:r>
            <a:r>
              <a:rPr lang="ko-KR" altLang="en-US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설치 확인</a:t>
            </a:r>
            <a:r>
              <a:rPr lang="en-US" altLang="ko-KR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]</a:t>
            </a:r>
          </a:p>
          <a:p>
            <a:r>
              <a:rPr lang="en-US" altLang="ko-KR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    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$ 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sudo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docker version (</a:t>
            </a:r>
            <a:r>
              <a:rPr lang="ko-KR" altLang="en-US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또는 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-v]</a:t>
            </a:r>
          </a:p>
          <a:p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   $ 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sudo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docker run hello-world</a:t>
            </a:r>
          </a:p>
          <a:p>
            <a:endParaRPr lang="en-US" altLang="ko-KR" sz="2800" dirty="0">
              <a:latin typeface="HG굴린꼬딕씨 80g" panose="02020603020101020101" pitchFamily="18" charset="-127"/>
              <a:ea typeface="HG굴린꼬딕씨 80g" panose="02020603020101020101" pitchFamily="18" charset="-127"/>
            </a:endParaRPr>
          </a:p>
          <a:p>
            <a:r>
              <a:rPr lang="en-US" altLang="ko-KR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8. [</a:t>
            </a:r>
            <a:r>
              <a:rPr lang="en-US" altLang="ko-KR" sz="2800" dirty="0" err="1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sudo</a:t>
            </a:r>
            <a:r>
              <a:rPr lang="en-US" altLang="ko-KR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 </a:t>
            </a:r>
            <a:r>
              <a:rPr lang="ko-KR" altLang="en-US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없이 </a:t>
            </a:r>
            <a:r>
              <a:rPr lang="en-US" altLang="ko-KR" sz="2800" dirty="0" err="1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docker</a:t>
            </a:r>
            <a:r>
              <a:rPr lang="en-US" altLang="ko-KR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 </a:t>
            </a:r>
            <a:r>
              <a:rPr lang="ko-KR" altLang="en-US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사용하기</a:t>
            </a:r>
            <a:r>
              <a:rPr lang="en-US" altLang="ko-KR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]</a:t>
            </a:r>
          </a:p>
          <a:p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   $ 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sudo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group add docker </a:t>
            </a:r>
          </a:p>
          <a:p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   $ 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sudo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usermod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–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aG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docker $USER</a:t>
            </a:r>
          </a:p>
          <a:p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   $ groups</a:t>
            </a:r>
          </a:p>
          <a:p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   $ 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newgrp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docker</a:t>
            </a:r>
          </a:p>
          <a:p>
            <a:endParaRPr lang="en-US" altLang="ko-KR" sz="2800" dirty="0">
              <a:latin typeface="HG굴린꼬딕씨 80g" panose="02020603020101020101" pitchFamily="18" charset="-127"/>
              <a:ea typeface="HG굴린꼬딕씨 80g" panose="02020603020101020101" pitchFamily="18" charset="-127"/>
            </a:endParaRPr>
          </a:p>
          <a:p>
            <a:r>
              <a:rPr lang="en-US" altLang="ko-KR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-‘</a:t>
            </a:r>
            <a:r>
              <a:rPr lang="en-US" altLang="ko-KR" sz="2800" dirty="0" err="1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kimchobo</a:t>
            </a:r>
            <a:r>
              <a:rPr lang="en-US" altLang="ko-KR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’ </a:t>
            </a:r>
            <a:r>
              <a:rPr lang="ko-KR" altLang="en-US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계정 로그아웃 후 로그인 </a:t>
            </a:r>
            <a:endParaRPr lang="en-US" altLang="ko-KR" sz="2800" dirty="0">
              <a:latin typeface="HG굴린꼬딕씨 80g" panose="02020603020101020101" pitchFamily="18" charset="-127"/>
              <a:ea typeface="HG굴린꼬딕씨 80g" panose="02020603020101020101" pitchFamily="18" charset="-127"/>
            </a:endParaRPr>
          </a:p>
          <a:p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   $ docker run hello-world </a:t>
            </a:r>
            <a:r>
              <a:rPr lang="ko-KR" altLang="en-US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실행</a:t>
            </a:r>
            <a:endParaRPr lang="en-US" altLang="ko-KR" sz="2400" dirty="0">
              <a:latin typeface="Bahnschrift Light SemiCondensed" panose="020B0502040204020203" pitchFamily="34" charset="0"/>
              <a:ea typeface="HG굴린꼬딕씨 80g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9981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0" y="0"/>
            <a:ext cx="1184736" cy="1031096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-152400" y="939800"/>
            <a:ext cx="1252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92100" y="190500"/>
            <a:ext cx="687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Docker: [images]</a:t>
            </a:r>
            <a:endParaRPr lang="ko-KR" altLang="en-US" sz="3600" dirty="0">
              <a:latin typeface="HG굴린꼬딕씨 80g" panose="02020603020101020101" pitchFamily="18" charset="-127"/>
              <a:ea typeface="HG굴린꼬딕씨 80g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100" y="955475"/>
            <a:ext cx="11582400" cy="4585871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&gt; Docker Hub</a:t>
            </a:r>
            <a:r>
              <a:rPr lang="ko-KR" altLang="en-US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에 있는 이미지 가져오기</a:t>
            </a:r>
            <a:endParaRPr lang="en-US" altLang="ko-KR" sz="2800" dirty="0">
              <a:latin typeface="HG굴린꼬딕씨 80g" panose="02020603020101020101" pitchFamily="18" charset="-127"/>
              <a:ea typeface="HG굴린꼬딕씨 80g" panose="02020603020101020101" pitchFamily="18" charset="-127"/>
            </a:endParaRPr>
          </a:p>
          <a:p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$ docker pull 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mysql:latest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</a:t>
            </a:r>
          </a:p>
          <a:p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$ docker pull mysql:8.0.23</a:t>
            </a:r>
          </a:p>
          <a:p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$ docker</a:t>
            </a:r>
            <a:r>
              <a:rPr lang="ko-KR" altLang="en-US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pull</a:t>
            </a:r>
            <a:r>
              <a:rPr lang="ko-KR" altLang="en-US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openjdk:11.0.2</a:t>
            </a:r>
          </a:p>
          <a:p>
            <a:endParaRPr lang="en-US" altLang="ko-KR" sz="2800" dirty="0">
              <a:latin typeface="HG굴린꼬딕씨 80g" panose="02020603020101020101" pitchFamily="18" charset="-127"/>
              <a:ea typeface="HG굴린꼬딕씨 80g" panose="02020603020101020101" pitchFamily="18" charset="-127"/>
            </a:endParaRPr>
          </a:p>
          <a:p>
            <a:r>
              <a:rPr lang="en-US" altLang="ko-KR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&gt; Docker </a:t>
            </a:r>
            <a:r>
              <a:rPr lang="ko-KR" altLang="en-US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이미지 목록보기</a:t>
            </a:r>
            <a:endParaRPr lang="en-US" altLang="ko-KR" sz="2800" dirty="0">
              <a:latin typeface="HG굴린꼬딕씨 80g" panose="02020603020101020101" pitchFamily="18" charset="-127"/>
              <a:ea typeface="HG굴린꼬딕씨 80g" panose="02020603020101020101" pitchFamily="18" charset="-127"/>
            </a:endParaRPr>
          </a:p>
          <a:p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$ docker images</a:t>
            </a:r>
          </a:p>
          <a:p>
            <a:endParaRPr lang="en-US" altLang="ko-KR" sz="2800" dirty="0">
              <a:latin typeface="HG굴린꼬딕씨 80g" panose="02020603020101020101" pitchFamily="18" charset="-127"/>
              <a:ea typeface="HG굴린꼬딕씨 80g" panose="02020603020101020101" pitchFamily="18" charset="-127"/>
            </a:endParaRPr>
          </a:p>
          <a:p>
            <a:r>
              <a:rPr lang="en-US" altLang="ko-KR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&gt; Docker </a:t>
            </a:r>
            <a:r>
              <a:rPr lang="ko-KR" altLang="en-US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이미지 삭제하기</a:t>
            </a:r>
            <a:endParaRPr lang="en-US" altLang="ko-KR" sz="2800" dirty="0">
              <a:latin typeface="HG굴린꼬딕씨 80g" panose="02020603020101020101" pitchFamily="18" charset="-127"/>
              <a:ea typeface="HG굴린꼬딕씨 80g" panose="02020603020101020101" pitchFamily="18" charset="-127"/>
            </a:endParaRPr>
          </a:p>
          <a:p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$ docker 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rmi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 mysql:8.0.23    (Image name]</a:t>
            </a:r>
          </a:p>
          <a:p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$ docker 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rmi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 cbe8815cbea8 (Image ID)</a:t>
            </a:r>
          </a:p>
        </p:txBody>
      </p:sp>
    </p:spTree>
    <p:extLst>
      <p:ext uri="{BB962C8B-B14F-4D97-AF65-F5344CB8AC3E}">
        <p14:creationId xmlns:p14="http://schemas.microsoft.com/office/powerpoint/2010/main" val="2664392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0" y="0"/>
            <a:ext cx="1184736" cy="1031096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-152400" y="939800"/>
            <a:ext cx="1252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92100" y="190500"/>
            <a:ext cx="687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Docker: [Container]</a:t>
            </a:r>
            <a:endParaRPr lang="ko-KR" altLang="en-US" sz="3600" dirty="0">
              <a:latin typeface="HG굴린꼬딕씨 80g" panose="02020603020101020101" pitchFamily="18" charset="-127"/>
              <a:ea typeface="HG굴린꼬딕씨 80g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100" y="955475"/>
            <a:ext cx="11582400" cy="5693866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&gt; Docker </a:t>
            </a:r>
            <a:r>
              <a:rPr lang="ko-KR" altLang="en-US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컨테이너 생성 및 시작 </a:t>
            </a:r>
            <a:endParaRPr lang="en-US" altLang="ko-KR" sz="2800" dirty="0">
              <a:latin typeface="HG굴린꼬딕씨 80g" panose="02020603020101020101" pitchFamily="18" charset="-127"/>
              <a:ea typeface="HG굴린꼬딕씨 80g" panose="02020603020101020101" pitchFamily="18" charset="-127"/>
            </a:endParaRPr>
          </a:p>
          <a:p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$ docker  run  --name 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mysql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-container  -e MYSQL_ROOT_PASSWORD=‘12345’ -d -p 3306:3306 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mysql:latest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</a:t>
            </a:r>
          </a:p>
          <a:p>
            <a:endParaRPr lang="en-US" altLang="ko-KR" sz="2800" dirty="0">
              <a:latin typeface="HG굴린꼬딕씨 80g" panose="02020603020101020101" pitchFamily="18" charset="-127"/>
              <a:ea typeface="HG굴린꼬딕씨 80g" panose="02020603020101020101" pitchFamily="18" charset="-127"/>
            </a:endParaRPr>
          </a:p>
          <a:p>
            <a:r>
              <a:rPr lang="en-US" altLang="ko-KR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&gt; Docker </a:t>
            </a:r>
            <a:r>
              <a:rPr lang="ko-KR" altLang="en-US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컨테이너 보기</a:t>
            </a:r>
            <a:endParaRPr lang="en-US" altLang="ko-KR" sz="2800" dirty="0">
              <a:latin typeface="HG굴린꼬딕씨 80g" panose="02020603020101020101" pitchFamily="18" charset="-127"/>
              <a:ea typeface="HG굴린꼬딕씨 80g" panose="02020603020101020101" pitchFamily="18" charset="-127"/>
            </a:endParaRPr>
          </a:p>
          <a:p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$ docker  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ps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</a:t>
            </a:r>
          </a:p>
          <a:p>
            <a:endParaRPr lang="en-US" altLang="ko-KR" sz="2800" dirty="0">
              <a:latin typeface="HG굴린꼬딕씨 80g" panose="02020603020101020101" pitchFamily="18" charset="-127"/>
              <a:ea typeface="HG굴린꼬딕씨 80g" panose="02020603020101020101" pitchFamily="18" charset="-127"/>
            </a:endParaRPr>
          </a:p>
          <a:p>
            <a:endParaRPr lang="en-US" altLang="ko-KR" sz="2800" dirty="0">
              <a:latin typeface="HG굴린꼬딕씨 80g" panose="02020603020101020101" pitchFamily="18" charset="-127"/>
              <a:ea typeface="HG굴린꼬딕씨 80g" panose="02020603020101020101" pitchFamily="18" charset="-127"/>
            </a:endParaRPr>
          </a:p>
          <a:p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$ docker  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ps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-a  (</a:t>
            </a:r>
            <a:r>
              <a:rPr lang="ko-KR" altLang="en-US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실행중이</a:t>
            </a:r>
            <a:r>
              <a:rPr lang="ko-KR" altLang="en-US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아닌 컨테이너 포함해서 목록보기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)</a:t>
            </a:r>
          </a:p>
          <a:p>
            <a:endParaRPr lang="en-US" altLang="ko-KR" sz="2800" dirty="0">
              <a:latin typeface="HG굴린꼬딕씨 80g" panose="02020603020101020101" pitchFamily="18" charset="-127"/>
              <a:ea typeface="HG굴린꼬딕씨 80g" panose="02020603020101020101" pitchFamily="18" charset="-127"/>
            </a:endParaRPr>
          </a:p>
          <a:p>
            <a:r>
              <a:rPr lang="en-US" altLang="ko-KR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&gt; Docker </a:t>
            </a:r>
            <a:r>
              <a:rPr lang="ko-KR" altLang="en-US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컨테이너 삭제</a:t>
            </a:r>
            <a:endParaRPr lang="en-US" altLang="ko-KR" sz="2800" dirty="0">
              <a:latin typeface="HG굴린꼬딕씨 80g" panose="02020603020101020101" pitchFamily="18" charset="-127"/>
              <a:ea typeface="HG굴린꼬딕씨 80g" panose="02020603020101020101" pitchFamily="18" charset="-127"/>
            </a:endParaRPr>
          </a:p>
          <a:p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$ docker  rm [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container_name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]</a:t>
            </a:r>
          </a:p>
          <a:p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$ docker  rm 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mysql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-container</a:t>
            </a:r>
          </a:p>
          <a:p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$ docker  rm 434  [CONTAINER ID </a:t>
            </a:r>
            <a:r>
              <a:rPr lang="ko-KR" altLang="en-US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첫 </a:t>
            </a:r>
            <a:r>
              <a:rPr lang="ko-KR" altLang="en-US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세글자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]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52" y="3555984"/>
            <a:ext cx="10058400" cy="4133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78981" y="5311466"/>
            <a:ext cx="3033486" cy="1200329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주의</a:t>
            </a:r>
            <a:r>
              <a:rPr lang="en-US" altLang="ko-KR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: Container</a:t>
            </a:r>
            <a:r>
              <a:rPr lang="ko-KR" altLang="en-US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가 사용중인 </a:t>
            </a:r>
            <a:r>
              <a:rPr lang="en-US" altLang="ko-KR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Image </a:t>
            </a:r>
            <a:r>
              <a:rPr lang="ko-KR" altLang="en-US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는 삭제할 수 없으므로</a:t>
            </a:r>
            <a:r>
              <a:rPr lang="en-US" altLang="ko-KR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, </a:t>
            </a:r>
            <a:r>
              <a:rPr lang="ko-KR" altLang="en-US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반드시 </a:t>
            </a:r>
            <a:r>
              <a:rPr lang="en-US" altLang="ko-KR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Container</a:t>
            </a:r>
            <a:r>
              <a:rPr lang="ko-KR" altLang="en-US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를 먼저 삭제 후</a:t>
            </a:r>
            <a:r>
              <a:rPr lang="en-US" altLang="ko-KR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, Docker Image</a:t>
            </a:r>
            <a:r>
              <a:rPr lang="ko-KR" altLang="en-US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를 삭제한다</a:t>
            </a:r>
            <a:r>
              <a:rPr lang="en-US" altLang="ko-KR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.</a:t>
            </a:r>
            <a:endParaRPr lang="ko-KR" altLang="en-US" dirty="0">
              <a:latin typeface="HG굴린꼬딕씨 80g" panose="02020603020101020101" pitchFamily="18" charset="-127"/>
              <a:ea typeface="HG굴린꼬딕씨 80g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15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0" y="0"/>
            <a:ext cx="1184736" cy="1031096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-152400" y="939800"/>
            <a:ext cx="1252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92100" y="190500"/>
            <a:ext cx="687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Docker: [Container]</a:t>
            </a:r>
            <a:endParaRPr lang="ko-KR" altLang="en-US" sz="3600" dirty="0">
              <a:latin typeface="HG굴린꼬딕씨 80g" panose="02020603020101020101" pitchFamily="18" charset="-127"/>
              <a:ea typeface="HG굴린꼬딕씨 80g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099" y="1526261"/>
            <a:ext cx="11566071" cy="1692771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&gt; Docker   </a:t>
            </a:r>
            <a:r>
              <a:rPr lang="ko-KR" altLang="en-US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컨테이너 시작</a:t>
            </a:r>
            <a:r>
              <a:rPr lang="en-US" altLang="ko-KR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/</a:t>
            </a:r>
            <a:r>
              <a:rPr lang="ko-KR" altLang="en-US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중지</a:t>
            </a:r>
            <a:r>
              <a:rPr lang="en-US" altLang="ko-KR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/</a:t>
            </a:r>
            <a:r>
              <a:rPr lang="ko-KR" altLang="en-US" sz="2800" dirty="0" err="1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재시작</a:t>
            </a:r>
            <a:r>
              <a:rPr lang="ko-KR" altLang="en-US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 </a:t>
            </a:r>
            <a:endParaRPr lang="en-US" altLang="ko-KR" sz="2800" dirty="0">
              <a:latin typeface="HG굴린꼬딕씨 80g" panose="02020603020101020101" pitchFamily="18" charset="-127"/>
              <a:ea typeface="HG굴린꼬딕씨 80g" panose="02020603020101020101" pitchFamily="18" charset="-127"/>
            </a:endParaRPr>
          </a:p>
          <a:p>
            <a:r>
              <a:rPr lang="en-US" altLang="ko-KR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  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$ docker  start    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mysql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-latest</a:t>
            </a:r>
          </a:p>
          <a:p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 $ docker  stop     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mysql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-latest</a:t>
            </a:r>
          </a:p>
          <a:p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 $ docker  restart 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mysql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-latest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2098" y="3681633"/>
            <a:ext cx="11566071" cy="236988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&gt; Docker  </a:t>
            </a:r>
            <a:r>
              <a:rPr lang="ko-KR" altLang="en-US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서비스 시작</a:t>
            </a:r>
            <a:r>
              <a:rPr lang="en-US" altLang="ko-KR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/</a:t>
            </a:r>
            <a:r>
              <a:rPr lang="ko-KR" altLang="en-US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중지</a:t>
            </a:r>
            <a:r>
              <a:rPr lang="en-US" altLang="ko-KR" sz="2800" dirty="0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/</a:t>
            </a:r>
            <a:r>
              <a:rPr lang="ko-KR" altLang="en-US" sz="2800" dirty="0" err="1">
                <a:latin typeface="HG굴린꼬딕씨 80g" panose="02020603020101020101" pitchFamily="18" charset="-127"/>
                <a:ea typeface="HG굴린꼬딕씨 80g" panose="02020603020101020101" pitchFamily="18" charset="-127"/>
              </a:rPr>
              <a:t>재시작</a:t>
            </a:r>
            <a:endParaRPr lang="en-US" altLang="ko-KR" sz="2800" dirty="0">
              <a:latin typeface="HG굴린꼬딕씨 80g" panose="02020603020101020101" pitchFamily="18" charset="-127"/>
              <a:ea typeface="HG굴린꼬딕씨 80g" panose="02020603020101020101" pitchFamily="18" charset="-127"/>
            </a:endParaRPr>
          </a:p>
          <a:p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$ 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sudo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systemctl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 start     docker</a:t>
            </a:r>
          </a:p>
          <a:p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$ 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sudo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systemctl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 stop      docker</a:t>
            </a:r>
          </a:p>
          <a:p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$ 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sudo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systemctl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 restart  docker</a:t>
            </a:r>
          </a:p>
          <a:p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$ 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sudo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systemctl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 enable  docker  (</a:t>
            </a:r>
            <a:r>
              <a:rPr lang="ko-KR" altLang="en-US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부팅할 때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,</a:t>
            </a:r>
            <a:r>
              <a:rPr lang="ko-KR" altLang="en-US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docker </a:t>
            </a:r>
            <a:r>
              <a:rPr lang="ko-KR" altLang="en-US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서비스 자동 시작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)</a:t>
            </a:r>
          </a:p>
          <a:p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$ 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sudo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</a:t>
            </a:r>
            <a:r>
              <a:rPr lang="en-US" altLang="ko-KR" sz="2400" dirty="0" err="1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systemctl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  status   docker  (docker</a:t>
            </a:r>
            <a:r>
              <a:rPr lang="ko-KR" altLang="en-US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가 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active </a:t>
            </a:r>
            <a:r>
              <a:rPr lang="ko-KR" altLang="en-US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상태인지 확인</a:t>
            </a:r>
            <a:r>
              <a:rPr lang="en-US" altLang="ko-KR" sz="2400" dirty="0">
                <a:latin typeface="Bahnschrift Light SemiCondensed" panose="020B0502040204020203" pitchFamily="34" charset="0"/>
                <a:ea typeface="HG굴린꼬딕씨 80g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1028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861</Words>
  <Application>Microsoft Office PowerPoint</Application>
  <PresentationFormat>와이드스크린</PresentationFormat>
  <Paragraphs>134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HG굴린꼬딕씨 20g</vt:lpstr>
      <vt:lpstr>HG굴린꼬딕씨 80g</vt:lpstr>
      <vt:lpstr>맑은 고딕</vt:lpstr>
      <vt:lpstr>Arial</vt:lpstr>
      <vt:lpstr>Bahnschrift Light SemiCondensed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KWANGJIN KIM</dc:creator>
  <cp:lastModifiedBy>Administrator</cp:lastModifiedBy>
  <cp:revision>58</cp:revision>
  <dcterms:created xsi:type="dcterms:W3CDTF">2025-04-12T22:46:18Z</dcterms:created>
  <dcterms:modified xsi:type="dcterms:W3CDTF">2025-04-16T06:26:25Z</dcterms:modified>
</cp:coreProperties>
</file>