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4" r:id="rId35"/>
    <p:sldId id="295" r:id="rId36"/>
    <p:sldId id="296" r:id="rId37"/>
    <p:sldId id="298" r:id="rId38"/>
    <p:sldId id="299" r:id="rId39"/>
    <p:sldId id="300" r:id="rId40"/>
    <p:sldId id="302" r:id="rId41"/>
    <p:sldId id="303" r:id="rId42"/>
    <p:sldId id="304" r:id="rId43"/>
    <p:sldId id="306" r:id="rId44"/>
    <p:sldId id="307" r:id="rId45"/>
    <p:sldId id="308" r:id="rId46"/>
    <p:sldId id="260" r:id="rId4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22" d="100"/>
          <a:sy n="122" d="100"/>
        </p:scale>
        <p:origin x="9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368179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87692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223740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82097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1798047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3030465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934027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60950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876019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371876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15276877-1270-41FD-ACD9-65110A453743}" type="datetimeFigureOut">
              <a:rPr lang="ko-KR" altLang="en-US" smtClean="0"/>
              <a:t>2025-03-21</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1203595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76877-1270-41FD-ACD9-65110A453743}" type="datetimeFigureOut">
              <a:rPr lang="ko-KR" altLang="en-US" smtClean="0"/>
              <a:t>2025-03-21</a:t>
            </a:fld>
            <a:endParaRPr lang="ko-KR" alt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72397-4C55-4BDD-B2A8-007E9D06B80D}" type="slidenum">
              <a:rPr lang="ko-KR" altLang="en-US" smtClean="0"/>
              <a:t>‹#›</a:t>
            </a:fld>
            <a:endParaRPr lang="ko-KR" altLang="en-US"/>
          </a:p>
        </p:txBody>
      </p:sp>
    </p:spTree>
    <p:extLst>
      <p:ext uri="{BB962C8B-B14F-4D97-AF65-F5344CB8AC3E}">
        <p14:creationId xmlns:p14="http://schemas.microsoft.com/office/powerpoint/2010/main" val="546077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bin"/><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7358"/>
          </a:xfrm>
          <a:prstGeom prst="rect">
            <a:avLst/>
          </a:prstGeom>
        </p:spPr>
      </p:pic>
      <p:sp>
        <p:nvSpPr>
          <p:cNvPr id="7" name="직사각형 6">
            <a:extLst>
              <a:ext uri="{FF2B5EF4-FFF2-40B4-BE49-F238E27FC236}">
                <a16:creationId xmlns:a16="http://schemas.microsoft.com/office/drawing/2014/main" id="{2E53E800-75C4-42F8-82F3-85CA21A40321}"/>
              </a:ext>
            </a:extLst>
          </p:cNvPr>
          <p:cNvSpPr/>
          <p:nvPr/>
        </p:nvSpPr>
        <p:spPr>
          <a:xfrm>
            <a:off x="1" y="2564904"/>
            <a:ext cx="12192000" cy="104698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4267" dirty="0">
                <a:latin typeface="HG굴린꼬딕씨 80g" panose="02020603020101020101" pitchFamily="18" charset="-127"/>
                <a:ea typeface="HG굴린꼬딕씨 80g" panose="02020603020101020101" pitchFamily="18" charset="-127"/>
              </a:rPr>
              <a:t>네트워크 및 </a:t>
            </a:r>
            <a:r>
              <a:rPr lang="ko-KR" altLang="en-US" sz="4267" dirty="0" err="1">
                <a:latin typeface="HG굴린꼬딕씨 80g" panose="02020603020101020101" pitchFamily="18" charset="-127"/>
                <a:ea typeface="HG굴린꼬딕씨 80g" panose="02020603020101020101" pitchFamily="18" charset="-127"/>
              </a:rPr>
              <a:t>서버보안</a:t>
            </a:r>
            <a:r>
              <a:rPr lang="ko-KR" altLang="en-US" sz="4267" dirty="0">
                <a:latin typeface="HG굴린꼬딕씨 80g" panose="02020603020101020101" pitchFamily="18" charset="-127"/>
                <a:ea typeface="HG굴린꼬딕씨 80g" panose="02020603020101020101" pitchFamily="18" charset="-127"/>
              </a:rPr>
              <a:t> 엔지니어 양성과정</a:t>
            </a:r>
            <a:endParaRPr lang="ko-KR" altLang="en-US" sz="4267" dirty="0">
              <a:solidFill>
                <a:schemeClr val="bg1"/>
              </a:solidFill>
              <a:latin typeface="HG굴린꼬딕씨 80g" panose="02020603020101020101" pitchFamily="18" charset="-127"/>
              <a:ea typeface="HG굴린꼬딕씨 80g" panose="02020603020101020101" pitchFamily="18" charset="-127"/>
            </a:endParaRPr>
          </a:p>
        </p:txBody>
      </p:sp>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5" name="TextBox 4"/>
          <p:cNvSpPr txBox="1"/>
          <p:nvPr/>
        </p:nvSpPr>
        <p:spPr>
          <a:xfrm>
            <a:off x="2851378" y="3376154"/>
            <a:ext cx="8546841" cy="523220"/>
          </a:xfrm>
          <a:prstGeom prst="rect">
            <a:avLst/>
          </a:prstGeom>
          <a:noFill/>
        </p:spPr>
        <p:txBody>
          <a:bodyPr wrap="square" rtlCol="0">
            <a:spAutoFit/>
          </a:bodyPr>
          <a:lstStyle/>
          <a:p>
            <a:r>
              <a:rPr lang="en-US" altLang="ko-KR" sz="2800" dirty="0">
                <a:solidFill>
                  <a:schemeClr val="bg1">
                    <a:lumMod val="85000"/>
                  </a:schemeClr>
                </a:solidFill>
                <a:latin typeface="HG굴린꼬딕씨 80g" panose="02020603020101020101" pitchFamily="18" charset="-127"/>
                <a:ea typeface="HG굴린꼬딕씨 80g" panose="02020603020101020101" pitchFamily="18" charset="-127"/>
              </a:rPr>
              <a:t>(</a:t>
            </a:r>
            <a:r>
              <a:rPr lang="ko-KR" altLang="en-US" sz="2800" dirty="0" err="1">
                <a:solidFill>
                  <a:schemeClr val="bg1">
                    <a:lumMod val="85000"/>
                  </a:schemeClr>
                </a:solidFill>
                <a:latin typeface="HG굴린꼬딕씨 80g" panose="02020603020101020101" pitchFamily="18" charset="-127"/>
                <a:ea typeface="HG굴린꼬딕씨 80g" panose="02020603020101020101" pitchFamily="18" charset="-127"/>
              </a:rPr>
              <a:t>코드관리</a:t>
            </a:r>
            <a:r>
              <a:rPr lang="ko-KR" altLang="en-US" sz="2800" dirty="0">
                <a:solidFill>
                  <a:schemeClr val="bg1">
                    <a:lumMod val="85000"/>
                  </a:schemeClr>
                </a:solidFill>
                <a:latin typeface="HG굴린꼬딕씨 80g" panose="02020603020101020101" pitchFamily="18" charset="-127"/>
                <a:ea typeface="HG굴린꼬딕씨 80g" panose="02020603020101020101" pitchFamily="18" charset="-127"/>
              </a:rPr>
              <a:t> 필수 툴</a:t>
            </a:r>
            <a:r>
              <a:rPr lang="en-US" altLang="ko-KR" sz="2800" dirty="0">
                <a:solidFill>
                  <a:schemeClr val="bg1">
                    <a:lumMod val="85000"/>
                  </a:schemeClr>
                </a:solidFill>
                <a:latin typeface="HG굴린꼬딕씨 80g" panose="02020603020101020101" pitchFamily="18" charset="-127"/>
                <a:ea typeface="HG굴린꼬딕씨 80g" panose="02020603020101020101" pitchFamily="18" charset="-127"/>
              </a:rPr>
              <a:t>:  </a:t>
            </a:r>
            <a:r>
              <a:rPr lang="en-US" altLang="ko-KR" sz="2800" dirty="0">
                <a:solidFill>
                  <a:schemeClr val="accent4">
                    <a:lumMod val="60000"/>
                    <a:lumOff val="40000"/>
                  </a:schemeClr>
                </a:solidFill>
                <a:latin typeface="HG굴린꼬딕씨 80g" panose="02020603020101020101" pitchFamily="18" charset="-127"/>
                <a:ea typeface="HG굴린꼬딕씨 80g" panose="02020603020101020101" pitchFamily="18" charset="-127"/>
              </a:rPr>
              <a:t>GIT,  GITHUB </a:t>
            </a:r>
            <a:r>
              <a:rPr lang="ko-KR" altLang="en-US" sz="2800" dirty="0">
                <a:solidFill>
                  <a:schemeClr val="bg1">
                    <a:lumMod val="85000"/>
                  </a:schemeClr>
                </a:solidFill>
                <a:latin typeface="HG굴린꼬딕씨 80g" panose="02020603020101020101" pitchFamily="18" charset="-127"/>
                <a:ea typeface="HG굴린꼬딕씨 80g" panose="02020603020101020101" pitchFamily="18" charset="-127"/>
              </a:rPr>
              <a:t>사용법</a:t>
            </a:r>
            <a:r>
              <a:rPr lang="en-US" altLang="ko-KR" sz="2800" dirty="0">
                <a:solidFill>
                  <a:schemeClr val="bg1">
                    <a:lumMod val="85000"/>
                  </a:schemeClr>
                </a:solidFill>
                <a:latin typeface="HG굴린꼬딕씨 80g" panose="02020603020101020101" pitchFamily="18" charset="-127"/>
                <a:ea typeface="HG굴린꼬딕씨 80g" panose="02020603020101020101" pitchFamily="18" charset="-127"/>
              </a:rPr>
              <a:t>)</a:t>
            </a:r>
            <a:endParaRPr lang="ko-KR" altLang="en-US" sz="2800" dirty="0">
              <a:solidFill>
                <a:schemeClr val="bg1">
                  <a:lumMod val="85000"/>
                </a:schemeClr>
              </a:solidFill>
              <a:latin typeface="HG굴린꼬딕씨 80g" panose="02020603020101020101" pitchFamily="18" charset="-127"/>
              <a:ea typeface="HG굴린꼬딕씨 80g" panose="02020603020101020101" pitchFamily="18" charset="-127"/>
            </a:endParaRPr>
          </a:p>
        </p:txBody>
      </p:sp>
    </p:spTree>
    <p:extLst>
      <p:ext uri="{BB962C8B-B14F-4D97-AF65-F5344CB8AC3E}">
        <p14:creationId xmlns:p14="http://schemas.microsoft.com/office/powerpoint/2010/main" val="2731540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2441694"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err="1">
                <a:latin typeface="HG굴린꼬딕씨 80g" panose="02020603020101020101" pitchFamily="18" charset="-127"/>
                <a:ea typeface="HG굴린꼬딕씨 80g" panose="02020603020101020101" pitchFamily="18" charset="-127"/>
              </a:rPr>
              <a:t>환경구성</a:t>
            </a:r>
            <a:endParaRPr lang="ko-KR" altLang="en-US" sz="2800" dirty="0">
              <a:latin typeface="HG굴린꼬딕씨 80g" panose="02020603020101020101" pitchFamily="18" charset="-127"/>
              <a:ea typeface="HG굴린꼬딕씨 80g" panose="02020603020101020101" pitchFamily="18" charset="-127"/>
            </a:endParaRPr>
          </a:p>
        </p:txBody>
      </p:sp>
      <p:sp>
        <p:nvSpPr>
          <p:cNvPr id="2" name="직사각형 1"/>
          <p:cNvSpPr/>
          <p:nvPr/>
        </p:nvSpPr>
        <p:spPr>
          <a:xfrm>
            <a:off x="1639076" y="2506644"/>
            <a:ext cx="9949543" cy="3046988"/>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8) </a:t>
            </a:r>
            <a:r>
              <a:rPr lang="en-US" altLang="ko-KR" sz="2400" dirty="0" err="1">
                <a:latin typeface="여기어때 잘난체 2" panose="00000500000000000000" pitchFamily="50" charset="-127"/>
                <a:ea typeface="여기어때 잘난체 2" panose="00000500000000000000" pitchFamily="50" charset="-127"/>
              </a:rPr>
              <a:t>git</a:t>
            </a:r>
            <a:r>
              <a:rPr lang="ko-KR" altLang="en-US" sz="2400" dirty="0">
                <a:latin typeface="여기어때 잘난체 2" panose="00000500000000000000" pitchFamily="50" charset="-127"/>
                <a:ea typeface="여기어때 잘난체 2" panose="00000500000000000000" pitchFamily="50" charset="-127"/>
              </a:rPr>
              <a:t>에서 자동 </a:t>
            </a:r>
            <a:r>
              <a:rPr lang="ko-KR" altLang="en-US" sz="2400" dirty="0" err="1">
                <a:latin typeface="여기어때 잘난체 2" panose="00000500000000000000" pitchFamily="50" charset="-127"/>
                <a:ea typeface="여기어때 잘난체 2" panose="00000500000000000000" pitchFamily="50" charset="-127"/>
              </a:rPr>
              <a:t>엔터키</a:t>
            </a:r>
            <a:r>
              <a:rPr lang="ko-KR" altLang="en-US" sz="2400" dirty="0">
                <a:latin typeface="여기어때 잘난체 2" panose="00000500000000000000" pitchFamily="50" charset="-127"/>
                <a:ea typeface="여기어때 잘난체 2" panose="00000500000000000000" pitchFamily="50" charset="-127"/>
              </a:rPr>
              <a:t> 설정</a:t>
            </a: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--global </a:t>
            </a:r>
            <a:r>
              <a:rPr lang="en-US" altLang="ko-KR" sz="2400" dirty="0" err="1">
                <a:latin typeface="HG굴린꼬딕씨 80g" panose="02020603020101020101" pitchFamily="18" charset="-127"/>
                <a:ea typeface="HG굴린꼬딕씨 80g" panose="02020603020101020101" pitchFamily="18" charset="-127"/>
              </a:rPr>
              <a:t>core.autocrlf</a:t>
            </a:r>
            <a:r>
              <a:rPr lang="en-US" altLang="ko-KR" sz="2400" dirty="0">
                <a:latin typeface="HG굴린꼬딕씨 80g" panose="02020603020101020101" pitchFamily="18" charset="-127"/>
                <a:ea typeface="HG굴린꼬딕씨 80g" panose="02020603020101020101" pitchFamily="18" charset="-127"/>
              </a:rPr>
              <a:t> true   </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a:t>
            </a:r>
            <a:r>
              <a:rPr lang="ko-KR" altLang="en-US" sz="2400" dirty="0">
                <a:latin typeface="HG굴린꼬딕씨 80g" panose="02020603020101020101" pitchFamily="18" charset="-127"/>
                <a:ea typeface="HG굴린꼬딕씨 80g" panose="02020603020101020101" pitchFamily="18" charset="-127"/>
              </a:rPr>
              <a:t>윈도우에서 명령어 </a:t>
            </a:r>
            <a:r>
              <a:rPr lang="ko-KR" altLang="en-US" sz="2400" dirty="0" err="1">
                <a:latin typeface="HG굴린꼬딕씨 80g" panose="02020603020101020101" pitchFamily="18" charset="-127"/>
                <a:ea typeface="HG굴린꼬딕씨 80g" panose="02020603020101020101" pitchFamily="18" charset="-127"/>
              </a:rPr>
              <a:t>줄바꿈</a:t>
            </a:r>
            <a:r>
              <a:rPr lang="ko-KR" altLang="en-US" sz="2400" dirty="0">
                <a:latin typeface="HG굴린꼬딕씨 80g" panose="02020603020101020101" pitchFamily="18" charset="-127"/>
                <a:ea typeface="HG굴린꼬딕씨 80g" panose="02020603020101020101" pitchFamily="18" charset="-127"/>
              </a:rPr>
              <a:t> 처리에서 </a:t>
            </a:r>
            <a:r>
              <a:rPr lang="en-US" altLang="ko-KR" sz="2400" dirty="0" err="1">
                <a:latin typeface="HG굴린꼬딕씨 80g" panose="02020603020101020101" pitchFamily="18" charset="-127"/>
                <a:ea typeface="HG굴린꼬딕씨 80g" panose="02020603020101020101" pitchFamily="18" charset="-127"/>
              </a:rPr>
              <a:t>crlf</a:t>
            </a:r>
            <a:r>
              <a:rPr lang="ko-KR" altLang="en-US" sz="2400" dirty="0">
                <a:latin typeface="HG굴린꼬딕씨 80g" panose="02020603020101020101" pitchFamily="18" charset="-127"/>
                <a:ea typeface="HG굴린꼬딕씨 80g" panose="02020603020101020101" pitchFamily="18" charset="-127"/>
              </a:rPr>
              <a:t>가 사용됨</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git</a:t>
            </a:r>
            <a:r>
              <a:rPr lang="ko-KR" altLang="en-US" sz="2400" dirty="0">
                <a:latin typeface="HG굴린꼬딕씨 80g" panose="02020603020101020101" pitchFamily="18" charset="-127"/>
                <a:ea typeface="HG굴린꼬딕씨 80g" panose="02020603020101020101" pitchFamily="18" charset="-127"/>
              </a:rPr>
              <a:t>으로 올라갈 때 </a:t>
            </a:r>
            <a:r>
              <a:rPr lang="en-US" altLang="ko-KR" sz="2400" dirty="0" err="1">
                <a:latin typeface="HG굴린꼬딕씨 80g" panose="02020603020101020101" pitchFamily="18" charset="-127"/>
                <a:ea typeface="HG굴린꼬딕씨 80g" panose="02020603020101020101" pitchFamily="18" charset="-127"/>
              </a:rPr>
              <a:t>crlf</a:t>
            </a:r>
            <a:r>
              <a:rPr lang="ko-KR" altLang="en-US" sz="2400" dirty="0">
                <a:latin typeface="HG굴린꼬딕씨 80g" panose="02020603020101020101" pitchFamily="18" charset="-127"/>
                <a:ea typeface="HG굴린꼬딕씨 80g" panose="02020603020101020101" pitchFamily="18" charset="-127"/>
              </a:rPr>
              <a:t>가 삭제됨</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반대로 </a:t>
            </a:r>
            <a:r>
              <a:rPr lang="en-US" altLang="ko-KR" sz="2400" dirty="0" err="1">
                <a:latin typeface="HG굴린꼬딕씨 80g" panose="02020603020101020101" pitchFamily="18" charset="-127"/>
                <a:ea typeface="HG굴린꼬딕씨 80g" panose="02020603020101020101" pitchFamily="18" charset="-127"/>
              </a:rPr>
              <a:t>git</a:t>
            </a:r>
            <a:r>
              <a:rPr lang="ko-KR" altLang="en-US" sz="2400" dirty="0">
                <a:latin typeface="HG굴린꼬딕씨 80g" panose="02020603020101020101" pitchFamily="18" charset="-127"/>
                <a:ea typeface="HG굴린꼬딕씨 80g" panose="02020603020101020101" pitchFamily="18" charset="-127"/>
              </a:rPr>
              <a:t>에서 파일을 가져올 때는 </a:t>
            </a:r>
            <a:r>
              <a:rPr lang="en-US" altLang="ko-KR" sz="2400" dirty="0" err="1">
                <a:latin typeface="HG굴린꼬딕씨 80g" panose="02020603020101020101" pitchFamily="18" charset="-127"/>
                <a:ea typeface="HG굴린꼬딕씨 80g" panose="02020603020101020101" pitchFamily="18" charset="-127"/>
              </a:rPr>
              <a:t>crlf</a:t>
            </a:r>
            <a:r>
              <a:rPr lang="ko-KR" altLang="en-US" sz="2400" dirty="0">
                <a:latin typeface="HG굴린꼬딕씨 80g" panose="02020603020101020101" pitchFamily="18" charset="-127"/>
                <a:ea typeface="HG굴린꼬딕씨 80g" panose="02020603020101020101" pitchFamily="18" charset="-127"/>
              </a:rPr>
              <a:t>를 붙여줌</a:t>
            </a:r>
            <a:r>
              <a:rPr lang="en-US" altLang="ko-KR" sz="2400" dirty="0">
                <a:latin typeface="HG굴린꼬딕씨 80g" panose="02020603020101020101" pitchFamily="18" charset="-127"/>
                <a:ea typeface="HG굴린꼬딕씨 80g" panose="02020603020101020101" pitchFamily="18"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a:t>
            </a:r>
            <a:r>
              <a:rPr lang="en-US" altLang="ko-KR" sz="2400" dirty="0" err="1">
                <a:latin typeface="HG굴린꼬딕씨 80g" panose="02020603020101020101" pitchFamily="18" charset="-127"/>
                <a:ea typeface="HG굴린꼬딕씨 80g" panose="02020603020101020101" pitchFamily="18" charset="-127"/>
              </a:rPr>
              <a:t>crlf</a:t>
            </a:r>
            <a:r>
              <a:rPr lang="en-US" altLang="ko-KR" sz="2400" dirty="0">
                <a:latin typeface="HG굴린꼬딕씨 80g" panose="02020603020101020101" pitchFamily="18" charset="-127"/>
                <a:ea typeface="HG굴린꼬딕씨 80g" panose="02020603020101020101" pitchFamily="18" charset="-127"/>
              </a:rPr>
              <a:t>: carriage return(\r): </a:t>
            </a:r>
            <a:r>
              <a:rPr lang="ko-KR" altLang="en-US" sz="2400" dirty="0">
                <a:latin typeface="HG굴린꼬딕씨 80g" panose="02020603020101020101" pitchFamily="18" charset="-127"/>
                <a:ea typeface="HG굴린꼬딕씨 80g" panose="02020603020101020101" pitchFamily="18" charset="-127"/>
              </a:rPr>
              <a:t>커서를 텍스트의 시작 위치로</a:t>
            </a:r>
            <a:r>
              <a:rPr lang="en-US" altLang="ko-KR" sz="2400" dirty="0">
                <a:latin typeface="HG굴린꼬딕씨 80g" panose="02020603020101020101" pitchFamily="18" charset="-127"/>
                <a:ea typeface="HG굴린꼬딕씨 80g" panose="02020603020101020101" pitchFamily="18" charset="-127"/>
              </a:rPr>
              <a:t>,  line feed(\n): </a:t>
            </a:r>
            <a:r>
              <a:rPr lang="ko-KR" altLang="en-US" sz="2400" dirty="0">
                <a:latin typeface="HG굴린꼬딕씨 80g" panose="02020603020101020101" pitchFamily="18" charset="-127"/>
                <a:ea typeface="HG굴린꼬딕씨 80g" panose="02020603020101020101" pitchFamily="18" charset="-127"/>
              </a:rPr>
              <a:t>커서를 다음 줄 내려주는 역할</a:t>
            </a:r>
            <a:endParaRPr lang="en-US" altLang="ko-KR" sz="2400"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3452120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3785652"/>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9) </a:t>
            </a:r>
            <a:r>
              <a:rPr lang="ko-KR" altLang="en-US" sz="2400" dirty="0">
                <a:latin typeface="여기어때 잘난체 2" panose="00000500000000000000" pitchFamily="50" charset="-127"/>
                <a:ea typeface="여기어때 잘난체 2" panose="00000500000000000000" pitchFamily="50" charset="-127"/>
              </a:rPr>
              <a:t>윈도우</a:t>
            </a:r>
            <a:r>
              <a:rPr lang="en-US" altLang="ko-KR" sz="2400" dirty="0">
                <a:latin typeface="여기어때 잘난체 2" panose="00000500000000000000" pitchFamily="50" charset="-127"/>
                <a:ea typeface="여기어때 잘난체 2" panose="00000500000000000000" pitchFamily="50" charset="-127"/>
              </a:rPr>
              <a:t>&gt; </a:t>
            </a:r>
            <a:r>
              <a:rPr lang="ko-KR" altLang="en-US" sz="2400" dirty="0" err="1">
                <a:latin typeface="여기어때 잘난체 2" panose="00000500000000000000" pitchFamily="50" charset="-127"/>
                <a:ea typeface="여기어때 잘난체 2" panose="00000500000000000000" pitchFamily="50" charset="-127"/>
              </a:rPr>
              <a:t>내문서</a:t>
            </a:r>
            <a:r>
              <a:rPr lang="ko-KR" altLang="en-US" sz="2400" dirty="0">
                <a:latin typeface="여기어때 잘난체 2" panose="00000500000000000000" pitchFamily="50" charset="-127"/>
                <a:ea typeface="여기어때 잘난체 2" panose="00000500000000000000" pitchFamily="50" charset="-127"/>
              </a:rPr>
              <a:t> </a:t>
            </a:r>
            <a:r>
              <a:rPr lang="en-US" altLang="ko-KR" sz="2400" dirty="0">
                <a:latin typeface="여기어때 잘난체 2" panose="00000500000000000000" pitchFamily="50" charset="-127"/>
                <a:ea typeface="여기어때 잘난체 2" panose="00000500000000000000" pitchFamily="50" charset="-127"/>
              </a:rPr>
              <a:t>&gt; projects</a:t>
            </a:r>
            <a:r>
              <a:rPr lang="ko-KR" altLang="en-US" sz="2400" dirty="0">
                <a:latin typeface="여기어때 잘난체 2" panose="00000500000000000000" pitchFamily="50" charset="-127"/>
                <a:ea typeface="여기어때 잘난체 2" panose="00000500000000000000" pitchFamily="50" charset="-127"/>
              </a:rPr>
              <a:t>라는 폴더를 만든다</a:t>
            </a:r>
            <a:r>
              <a:rPr lang="en-US" altLang="ko-KR" sz="2400" dirty="0">
                <a:latin typeface="여기어때 잘난체 2" panose="00000500000000000000" pitchFamily="50" charset="-127"/>
                <a:ea typeface="여기어때 잘난체 2" panose="00000500000000000000" pitchFamily="50"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ko-KR" altLang="en-US" sz="2400" dirty="0">
                <a:latin typeface="HG굴린꼬딕씨 80g" panose="02020603020101020101" pitchFamily="18" charset="-127"/>
                <a:ea typeface="HG굴린꼬딕씨 80g" panose="02020603020101020101" pitchFamily="18" charset="-127"/>
              </a:rPr>
              <a:t>만들어진 </a:t>
            </a:r>
            <a:r>
              <a:rPr lang="en-US" altLang="ko-KR" sz="2400" dirty="0">
                <a:latin typeface="HG굴린꼬딕씨 80g" panose="02020603020101020101" pitchFamily="18" charset="-127"/>
                <a:ea typeface="HG굴린꼬딕씨 80g" panose="02020603020101020101" pitchFamily="18" charset="-127"/>
              </a:rPr>
              <a:t>projects </a:t>
            </a:r>
            <a:r>
              <a:rPr lang="ko-KR" altLang="en-US" sz="2400" dirty="0">
                <a:latin typeface="HG굴린꼬딕씨 80g" panose="02020603020101020101" pitchFamily="18" charset="-127"/>
                <a:ea typeface="HG굴린꼬딕씨 80g" panose="02020603020101020101" pitchFamily="18" charset="-127"/>
              </a:rPr>
              <a:t>폴더 위에서 마우스 </a:t>
            </a:r>
            <a:r>
              <a:rPr lang="ko-KR" altLang="en-US" sz="2400" dirty="0" err="1">
                <a:latin typeface="HG굴린꼬딕씨 80g" panose="02020603020101020101" pitchFamily="18" charset="-127"/>
                <a:ea typeface="HG굴린꼬딕씨 80g" panose="02020603020101020101" pitchFamily="18" charset="-127"/>
              </a:rPr>
              <a:t>우클릭</a:t>
            </a:r>
            <a:r>
              <a:rPr lang="ko-KR" altLang="en-US" sz="2400" dirty="0">
                <a:latin typeface="HG굴린꼬딕씨 80g" panose="02020603020101020101" pitchFamily="18" charset="-127"/>
                <a:ea typeface="HG굴린꼬딕씨 80g" panose="02020603020101020101" pitchFamily="18" charset="-127"/>
              </a:rPr>
              <a:t> </a:t>
            </a:r>
            <a:r>
              <a:rPr lang="en-US" altLang="ko-KR" sz="2400" dirty="0">
                <a:latin typeface="HG굴린꼬딕씨 80g" panose="02020603020101020101" pitchFamily="18" charset="-127"/>
                <a:ea typeface="HG굴린꼬딕씨 80g" panose="02020603020101020101" pitchFamily="18" charset="-127"/>
              </a:rPr>
              <a:t>&gt; </a:t>
            </a:r>
            <a:r>
              <a:rPr lang="ko-KR" altLang="en-US" sz="2400" dirty="0">
                <a:latin typeface="HG굴린꼬딕씨 80g" panose="02020603020101020101" pitchFamily="18" charset="-127"/>
                <a:ea typeface="HG굴린꼬딕씨 80g" panose="02020603020101020101" pitchFamily="18" charset="-127"/>
              </a:rPr>
              <a:t>터미널에서 열기 </a:t>
            </a:r>
          </a:p>
          <a:p>
            <a:r>
              <a:rPr lang="en-US" altLang="ko-KR" sz="2400" dirty="0">
                <a:latin typeface="HG굴린꼬딕씨 80g" panose="02020603020101020101" pitchFamily="18" charset="-127"/>
                <a:ea typeface="HG굴린꼬딕씨 80g" panose="02020603020101020101" pitchFamily="18" charset="-127"/>
              </a:rPr>
              <a:t>PS C:\Users\USER\Documents\projects&gt;</a:t>
            </a:r>
          </a:p>
          <a:p>
            <a:endParaRPr lang="en-US" altLang="ko-KR" sz="2400" dirty="0">
              <a:latin typeface="HG굴린꼬딕씨 80g" panose="02020603020101020101" pitchFamily="18" charset="-127"/>
              <a:ea typeface="HG굴린꼬딕씨 80g" panose="02020603020101020101" pitchFamily="18" charset="-127"/>
            </a:endParaRP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여기어때 잘난체 2" panose="00000500000000000000" pitchFamily="50" charset="-127"/>
                <a:ea typeface="여기어때 잘난체 2" panose="00000500000000000000" pitchFamily="50" charset="-127"/>
              </a:rPr>
              <a:t>10) projects </a:t>
            </a:r>
            <a:r>
              <a:rPr lang="ko-KR" altLang="en-US" sz="2400" dirty="0">
                <a:latin typeface="여기어때 잘난체 2" panose="00000500000000000000" pitchFamily="50" charset="-127"/>
                <a:ea typeface="여기어때 잘난체 2" panose="00000500000000000000" pitchFamily="50" charset="-127"/>
              </a:rPr>
              <a:t>폴더 하위에 </a:t>
            </a:r>
            <a:r>
              <a:rPr lang="en-US" altLang="ko-KR" sz="2400" dirty="0" err="1">
                <a:latin typeface="여기어때 잘난체 2" panose="00000500000000000000" pitchFamily="50" charset="-127"/>
                <a:ea typeface="여기어때 잘난체 2" panose="00000500000000000000" pitchFamily="50" charset="-127"/>
              </a:rPr>
              <a:t>git</a:t>
            </a:r>
            <a:r>
              <a:rPr lang="ko-KR" altLang="en-US" sz="2400" dirty="0">
                <a:latin typeface="여기어때 잘난체 2" panose="00000500000000000000" pitchFamily="50" charset="-127"/>
                <a:ea typeface="여기어때 잘난체 2" panose="00000500000000000000" pitchFamily="50" charset="-127"/>
              </a:rPr>
              <a:t>이라는 폴더를 만들자</a:t>
            </a:r>
            <a:r>
              <a:rPr lang="en-US" altLang="ko-KR" sz="2400" dirty="0">
                <a:latin typeface="여기어때 잘난체 2" panose="00000500000000000000" pitchFamily="50" charset="-127"/>
                <a:ea typeface="여기어때 잘난체 2" panose="00000500000000000000" pitchFamily="50"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C:\Users\USER\Documents\projects&gt; </a:t>
            </a:r>
            <a:r>
              <a:rPr lang="en-US" altLang="ko-KR" sz="2400" dirty="0" err="1">
                <a:latin typeface="HG굴린꼬딕씨 80g" panose="02020603020101020101" pitchFamily="18" charset="-127"/>
                <a:ea typeface="HG굴린꼬딕씨 80g" panose="02020603020101020101" pitchFamily="18" charset="-127"/>
              </a:rPr>
              <a:t>mkdir</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p>
          <a:p>
            <a:r>
              <a:rPr lang="en-US" altLang="ko-KR" sz="2400" dirty="0">
                <a:latin typeface="HG굴린꼬딕씨 80g" panose="02020603020101020101" pitchFamily="18" charset="-127"/>
                <a:ea typeface="HG굴린꼬딕씨 80g" panose="02020603020101020101" pitchFamily="18" charset="-127"/>
              </a:rPr>
              <a:t>PS C:\Users\USER\Documents\projects&gt; cd </a:t>
            </a:r>
            <a:r>
              <a:rPr lang="en-US" altLang="ko-KR" sz="2400" dirty="0" err="1">
                <a:latin typeface="HG굴린꼬딕씨 80g" panose="02020603020101020101" pitchFamily="18" charset="-127"/>
                <a:ea typeface="HG굴린꼬딕씨 80g" panose="02020603020101020101" pitchFamily="18" charset="-127"/>
              </a:rPr>
              <a:t>git</a:t>
            </a:r>
            <a:endParaRPr lang="en-US" altLang="ko-KR" sz="2400"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323204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3046988"/>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11) </a:t>
            </a:r>
            <a:r>
              <a:rPr lang="ko-KR" altLang="en-US" sz="2400" dirty="0">
                <a:latin typeface="여기어때 잘난체 2" panose="00000500000000000000" pitchFamily="50" charset="-127"/>
                <a:ea typeface="여기어때 잘난체 2" panose="00000500000000000000" pitchFamily="50" charset="-127"/>
              </a:rPr>
              <a:t>현재 디렉토리</a:t>
            </a:r>
            <a:r>
              <a:rPr lang="en-US" altLang="ko-KR" sz="2400" dirty="0">
                <a:latin typeface="여기어때 잘난체 2" panose="00000500000000000000" pitchFamily="50" charset="-127"/>
                <a:ea typeface="여기어때 잘난체 2" panose="00000500000000000000" pitchFamily="50" charset="-127"/>
              </a:rPr>
              <a:t>(</a:t>
            </a:r>
            <a:r>
              <a:rPr lang="en-US" altLang="ko-KR" sz="2400" dirty="0" err="1">
                <a:latin typeface="여기어때 잘난체 2" panose="00000500000000000000" pitchFamily="50" charset="-127"/>
                <a:ea typeface="여기어때 잘난체 2" panose="00000500000000000000" pitchFamily="50" charset="-127"/>
              </a:rPr>
              <a:t>git</a:t>
            </a:r>
            <a:r>
              <a:rPr lang="en-US" altLang="ko-KR" sz="2400" dirty="0">
                <a:latin typeface="여기어때 잘난체 2" panose="00000500000000000000" pitchFamily="50" charset="-127"/>
                <a:ea typeface="여기어때 잘난체 2" panose="00000500000000000000" pitchFamily="50" charset="-127"/>
              </a:rPr>
              <a:t>)</a:t>
            </a:r>
            <a:r>
              <a:rPr lang="ko-KR" altLang="en-US" sz="2400" dirty="0">
                <a:latin typeface="여기어때 잘난체 2" panose="00000500000000000000" pitchFamily="50" charset="-127"/>
                <a:ea typeface="여기어때 잘난체 2" panose="00000500000000000000" pitchFamily="50" charset="-127"/>
              </a:rPr>
              <a:t>에서 </a:t>
            </a:r>
            <a:r>
              <a:rPr lang="en-US" altLang="ko-KR" sz="2400" dirty="0" err="1">
                <a:latin typeface="여기어때 잘난체 2" panose="00000500000000000000" pitchFamily="50" charset="-127"/>
                <a:ea typeface="여기어때 잘난체 2" panose="00000500000000000000" pitchFamily="50" charset="-127"/>
              </a:rPr>
              <a:t>git</a:t>
            </a:r>
            <a:r>
              <a:rPr lang="ko-KR" altLang="en-US" sz="2400" dirty="0">
                <a:latin typeface="여기어때 잘난체 2" panose="00000500000000000000" pitchFamily="50" charset="-127"/>
                <a:ea typeface="여기어때 잘난체 2" panose="00000500000000000000" pitchFamily="50" charset="-127"/>
              </a:rPr>
              <a:t>을 초기화 하기</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C:\Users\USER\Documents\projects\git&gt;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init</a:t>
            </a:r>
            <a:endParaRPr lang="en-US" altLang="ko-KR" sz="2400" dirty="0">
              <a:latin typeface="HG굴린꼬딕씨 80g" panose="02020603020101020101" pitchFamily="18" charset="-127"/>
              <a:ea typeface="HG굴린꼬딕씨 80g" panose="02020603020101020101" pitchFamily="18" charset="-127"/>
            </a:endParaRPr>
          </a:p>
          <a:p>
            <a:r>
              <a:rPr lang="ko-KR" altLang="en-US" sz="2400" dirty="0">
                <a:latin typeface="HG굴린꼬딕씨 80g" panose="02020603020101020101" pitchFamily="18" charset="-127"/>
                <a:ea typeface="HG굴린꼬딕씨 80g" panose="02020603020101020101" pitchFamily="18" charset="-127"/>
              </a:rPr>
              <a:t>결과</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디렉토리가 생성됨</a:t>
            </a:r>
            <a:endParaRPr lang="en-US" altLang="ko-KR" sz="2400" dirty="0">
              <a:latin typeface="HG굴린꼬딕씨 80g" panose="02020603020101020101" pitchFamily="18" charset="-127"/>
              <a:ea typeface="HG굴린꼬딕씨 80g" panose="02020603020101020101" pitchFamily="18" charset="-127"/>
            </a:endParaRP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C:\Users\USER\Documents\projects\git&gt;dir /a (</a:t>
            </a:r>
            <a:r>
              <a:rPr lang="ko-KR" altLang="en-US" sz="2400" dirty="0">
                <a:latin typeface="HG굴린꼬딕씨 80g" panose="02020603020101020101" pitchFamily="18" charset="-127"/>
                <a:ea typeface="HG굴린꼬딕씨 80g" panose="02020603020101020101" pitchFamily="18" charset="-127"/>
              </a:rPr>
              <a:t>숨김파일까지 보기</a:t>
            </a:r>
            <a:r>
              <a:rPr lang="en-US" altLang="ko-KR" sz="2400" dirty="0">
                <a:latin typeface="HG굴린꼬딕씨 80g" panose="02020603020101020101" pitchFamily="18" charset="-127"/>
                <a:ea typeface="HG굴린꼬딕씨 80g" panose="02020603020101020101" pitchFamily="18" charset="-127"/>
              </a:rPr>
              <a:t>)</a:t>
            </a:r>
          </a:p>
          <a:p>
            <a:r>
              <a:rPr lang="en-US" altLang="ko-KR" sz="2400" dirty="0">
                <a:latin typeface="HG굴린꼬딕씨 80g" panose="02020603020101020101" pitchFamily="18" charset="-127"/>
                <a:ea typeface="HG굴린꼬딕씨 80g" panose="02020603020101020101" pitchFamily="18" charset="-127"/>
              </a:rPr>
              <a:t>PS C:\Users\USER\Documents\projects\git&gt;get-childitem -force (</a:t>
            </a:r>
            <a:r>
              <a:rPr lang="en-US" altLang="ko-KR" sz="2400" dirty="0" err="1">
                <a:latin typeface="HG굴린꼬딕씨 80g" panose="02020603020101020101" pitchFamily="18" charset="-127"/>
                <a:ea typeface="HG굴린꼬딕씨 80g" panose="02020603020101020101" pitchFamily="18" charset="-127"/>
              </a:rPr>
              <a:t>powershell</a:t>
            </a:r>
            <a:r>
              <a:rPr lang="ko-KR" altLang="en-US" sz="2400" dirty="0">
                <a:latin typeface="HG굴린꼬딕씨 80g" panose="02020603020101020101" pitchFamily="18" charset="-127"/>
                <a:ea typeface="HG굴린꼬딕씨 80g" panose="02020603020101020101" pitchFamily="18" charset="-127"/>
              </a:rPr>
              <a:t>에서 </a:t>
            </a:r>
            <a:r>
              <a:rPr lang="en-US" altLang="ko-KR" sz="2400" dirty="0" err="1">
                <a:latin typeface="HG굴린꼬딕씨 80g" panose="02020603020101020101" pitchFamily="18" charset="-127"/>
                <a:ea typeface="HG굴린꼬딕씨 80g" panose="02020603020101020101" pitchFamily="18" charset="-127"/>
              </a:rPr>
              <a:t>dir</a:t>
            </a:r>
            <a:r>
              <a:rPr lang="en-US" altLang="ko-KR" sz="2400" dirty="0">
                <a:latin typeface="HG굴린꼬딕씨 80g" panose="02020603020101020101" pitchFamily="18" charset="-127"/>
                <a:ea typeface="HG굴린꼬딕씨 80g" panose="02020603020101020101" pitchFamily="18" charset="-127"/>
              </a:rPr>
              <a:t> /a </a:t>
            </a:r>
            <a:r>
              <a:rPr lang="ko-KR" altLang="en-US" sz="2400" dirty="0">
                <a:latin typeface="HG굴린꼬딕씨 80g" panose="02020603020101020101" pitchFamily="18" charset="-127"/>
                <a:ea typeface="HG굴린꼬딕씨 80g" panose="02020603020101020101" pitchFamily="18" charset="-127"/>
              </a:rPr>
              <a:t>명령어가 작동하지 않을 때 사용함</a:t>
            </a:r>
            <a:r>
              <a:rPr lang="en-US" altLang="ko-KR" sz="2400" dirty="0">
                <a:latin typeface="HG굴린꼬딕씨 80g" panose="02020603020101020101" pitchFamily="18" charset="-127"/>
                <a:ea typeface="HG굴린꼬딕씨 80g" panose="02020603020101020101" pitchFamily="18" charset="-127"/>
              </a:rPr>
              <a: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033173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3046988"/>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12&gt; </a:t>
            </a:r>
            <a:r>
              <a:rPr lang="ko-KR" altLang="en-US" sz="2400" dirty="0">
                <a:latin typeface="여기어때 잘난체 2" panose="00000500000000000000" pitchFamily="50" charset="-127"/>
                <a:ea typeface="여기어때 잘난체 2" panose="00000500000000000000" pitchFamily="50" charset="-127"/>
              </a:rPr>
              <a:t>현재 </a:t>
            </a:r>
            <a:r>
              <a:rPr lang="en-US" altLang="ko-KR" sz="2400" dirty="0" err="1">
                <a:latin typeface="여기어때 잘난체 2" panose="00000500000000000000" pitchFamily="50" charset="-127"/>
                <a:ea typeface="여기어때 잘난체 2" panose="00000500000000000000" pitchFamily="50" charset="-127"/>
              </a:rPr>
              <a:t>git</a:t>
            </a:r>
            <a:r>
              <a:rPr lang="ko-KR" altLang="en-US" sz="2400" dirty="0">
                <a:latin typeface="여기어때 잘난체 2" panose="00000500000000000000" pitchFamily="50" charset="-127"/>
                <a:ea typeface="여기어때 잘난체 2" panose="00000500000000000000" pitchFamily="50" charset="-127"/>
              </a:rPr>
              <a:t>의 </a:t>
            </a:r>
            <a:r>
              <a:rPr lang="ko-KR" altLang="en-US" sz="2400" dirty="0" err="1">
                <a:latin typeface="여기어때 잘난체 2" panose="00000500000000000000" pitchFamily="50" charset="-127"/>
                <a:ea typeface="여기어때 잘난체 2" panose="00000500000000000000" pitchFamily="50" charset="-127"/>
              </a:rPr>
              <a:t>상태보기</a:t>
            </a:r>
            <a:r>
              <a:rPr lang="en-US" altLang="ko-KR" sz="2400" dirty="0">
                <a:latin typeface="여기어때 잘난체 2" panose="00000500000000000000" pitchFamily="50" charset="-127"/>
                <a:ea typeface="여기어때 잘난체 2" panose="00000500000000000000" pitchFamily="50" charset="-127"/>
              </a:rPr>
              <a:t>(commit</a:t>
            </a:r>
            <a:r>
              <a:rPr lang="ko-KR" altLang="en-US" sz="2400" dirty="0">
                <a:latin typeface="여기어때 잘난체 2" panose="00000500000000000000" pitchFamily="50" charset="-127"/>
                <a:ea typeface="여기어때 잘난체 2" panose="00000500000000000000" pitchFamily="50" charset="-127"/>
              </a:rPr>
              <a:t>이 처리되었는지 확인 등</a:t>
            </a:r>
            <a:r>
              <a:rPr lang="en-US" altLang="ko-KR" sz="2400" dirty="0">
                <a:latin typeface="여기어때 잘난체 2" panose="00000500000000000000" pitchFamily="50" charset="-127"/>
                <a:ea typeface="여기어때 잘난체 2" panose="00000500000000000000" pitchFamily="50" charset="-127"/>
              </a:rPr>
              <a:t>)</a:t>
            </a:r>
          </a:p>
          <a:p>
            <a:r>
              <a:rPr lang="en-US" altLang="ko-KR" sz="2400" dirty="0">
                <a:latin typeface="HG굴린꼬딕씨 80g" panose="02020603020101020101" pitchFamily="18" charset="-127"/>
                <a:ea typeface="HG굴린꼬딕씨 80g" panose="02020603020101020101" pitchFamily="18" charset="-127"/>
              </a:rPr>
              <a:t>PS C:\Users\USER\Documents\projects\git&gt;git status</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a:t>
            </a:r>
            <a:r>
              <a:rPr lang="ko-KR" altLang="en-US" sz="2400" dirty="0">
                <a:latin typeface="HG굴린꼬딕씨 80g" panose="02020603020101020101" pitchFamily="18" charset="-127"/>
                <a:ea typeface="HG굴린꼬딕씨 80g" panose="02020603020101020101" pitchFamily="18" charset="-127"/>
              </a:rPr>
              <a:t>결과</a:t>
            </a:r>
            <a:r>
              <a:rPr lang="en-US" altLang="ko-KR" sz="2400" dirty="0">
                <a:latin typeface="HG굴린꼬딕씨 80g" panose="02020603020101020101" pitchFamily="18" charset="-127"/>
                <a:ea typeface="HG굴린꼬딕씨 80g" panose="02020603020101020101" pitchFamily="18" charset="-127"/>
              </a:rPr>
              <a:t>)</a:t>
            </a:r>
          </a:p>
          <a:p>
            <a:r>
              <a:rPr lang="en-US" altLang="ko-KR" sz="2400" dirty="0">
                <a:latin typeface="HG굴린꼬딕씨 80g" panose="02020603020101020101" pitchFamily="18" charset="-127"/>
                <a:ea typeface="HG굴린꼬딕씨 80g" panose="02020603020101020101" pitchFamily="18" charset="-127"/>
              </a:rPr>
              <a:t> On branch main</a:t>
            </a:r>
          </a:p>
          <a:p>
            <a:r>
              <a:rPr lang="en-US" altLang="ko-KR" sz="2400" dirty="0">
                <a:latin typeface="HG굴린꼬딕씨 80g" panose="02020603020101020101" pitchFamily="18" charset="-127"/>
                <a:ea typeface="HG굴린꼬딕씨 80g" panose="02020603020101020101" pitchFamily="18" charset="-127"/>
              </a:rPr>
              <a:t>Your branch is up to date with 'origin/main'.</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nothing to commit, working tree clean</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229690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2308324"/>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13&gt; </a:t>
            </a:r>
            <a:r>
              <a:rPr lang="ko-KR" altLang="en-US" sz="2400" dirty="0">
                <a:latin typeface="여기어때 잘난체 2" panose="00000500000000000000" pitchFamily="50" charset="-127"/>
                <a:ea typeface="여기어때 잘난체 2" panose="00000500000000000000" pitchFamily="50" charset="-127"/>
              </a:rPr>
              <a:t>명령어 </a:t>
            </a:r>
            <a:r>
              <a:rPr lang="en-US" altLang="ko-KR" sz="2400" dirty="0">
                <a:latin typeface="여기어때 잘난체 2" panose="00000500000000000000" pitchFamily="50" charset="-127"/>
                <a:ea typeface="여기어때 잘난체 2" panose="00000500000000000000" pitchFamily="50" charset="-127"/>
              </a:rPr>
              <a:t>alias </a:t>
            </a:r>
            <a:r>
              <a:rPr lang="ko-KR" altLang="en-US" sz="2400" dirty="0">
                <a:latin typeface="여기어때 잘난체 2" panose="00000500000000000000" pitchFamily="50" charset="-127"/>
                <a:ea typeface="여기어때 잘난체 2" panose="00000500000000000000" pitchFamily="50" charset="-127"/>
              </a:rPr>
              <a:t>만들기</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C:\Users\USER\Documents\projects\git&gt;git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--global alias.st status   </a:t>
            </a:r>
          </a:p>
          <a:p>
            <a:r>
              <a:rPr lang="en-US" altLang="ko-KR" sz="2400" dirty="0">
                <a:latin typeface="HG굴린꼬딕씨 80g" panose="02020603020101020101" pitchFamily="18" charset="-127"/>
                <a:ea typeface="HG굴린꼬딕씨 80g" panose="02020603020101020101" pitchFamily="18" charset="-127"/>
              </a:rPr>
              <a:t>PS C:\Users\USER\Documents\projects\git&gt;git status </a:t>
            </a:r>
            <a:r>
              <a:rPr lang="ko-KR" altLang="en-US" sz="2400" dirty="0">
                <a:latin typeface="HG굴린꼬딕씨 80g" panose="02020603020101020101" pitchFamily="18" charset="-127"/>
                <a:ea typeface="HG굴린꼬딕씨 80g" panose="02020603020101020101" pitchFamily="18" charset="-127"/>
              </a:rPr>
              <a:t>대신</a:t>
            </a:r>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C:\Users\USER\Documents\projects\git&gt;git </a:t>
            </a:r>
            <a:r>
              <a:rPr lang="en-US" altLang="ko-KR" sz="2400" dirty="0" err="1">
                <a:latin typeface="HG굴린꼬딕씨 80g" panose="02020603020101020101" pitchFamily="18" charset="-127"/>
                <a:ea typeface="HG굴린꼬딕씨 80g" panose="02020603020101020101" pitchFamily="18" charset="-127"/>
              </a:rPr>
              <a:t>st</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err="1">
                <a:latin typeface="HG굴린꼬딕씨 80g" panose="02020603020101020101" pitchFamily="18" charset="-127"/>
                <a:ea typeface="HG굴린꼬딕씨 80g" panose="02020603020101020101" pitchFamily="18" charset="-127"/>
              </a:rPr>
              <a:t>사용가능함</a:t>
            </a:r>
            <a:r>
              <a:rPr lang="en-US" altLang="ko-KR" sz="2400" dirty="0">
                <a:latin typeface="HG굴린꼬딕씨 80g" panose="02020603020101020101" pitchFamily="18" charset="-127"/>
                <a:ea typeface="HG굴린꼬딕씨 80g" panose="02020603020101020101" pitchFamily="18" charset="-127"/>
              </a:rPr>
              <a:t>.</a:t>
            </a:r>
          </a:p>
          <a:p>
            <a:endParaRPr lang="en-US" altLang="ko-KR" sz="2400"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284801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1569660"/>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14&gt; </a:t>
            </a:r>
            <a:r>
              <a:rPr lang="en-US" altLang="ko-KR" sz="2400" dirty="0" err="1">
                <a:latin typeface="여기어때 잘난체 2" panose="00000500000000000000" pitchFamily="50" charset="-127"/>
                <a:ea typeface="여기어때 잘난체 2" panose="00000500000000000000" pitchFamily="50" charset="-127"/>
              </a:rPr>
              <a:t>git</a:t>
            </a:r>
            <a:r>
              <a:rPr lang="en-US" altLang="ko-KR" sz="2400" dirty="0">
                <a:latin typeface="여기어때 잘난체 2" panose="00000500000000000000" pitchFamily="50" charset="-127"/>
                <a:ea typeface="여기어때 잘난체 2" panose="00000500000000000000" pitchFamily="50" charset="-127"/>
              </a:rPr>
              <a:t> </a:t>
            </a:r>
            <a:r>
              <a:rPr lang="en-US" altLang="ko-KR" sz="2400" dirty="0" err="1">
                <a:latin typeface="여기어때 잘난체 2" panose="00000500000000000000" pitchFamily="50" charset="-127"/>
                <a:ea typeface="여기어때 잘난체 2" panose="00000500000000000000" pitchFamily="50" charset="-127"/>
              </a:rPr>
              <a:t>config</a:t>
            </a:r>
            <a:r>
              <a:rPr lang="en-US" altLang="ko-KR" sz="2400" dirty="0">
                <a:latin typeface="여기어때 잘난체 2" panose="00000500000000000000" pitchFamily="50" charset="-127"/>
                <a:ea typeface="여기어때 잘난체 2" panose="00000500000000000000" pitchFamily="50" charset="-127"/>
              </a:rPr>
              <a:t> </a:t>
            </a:r>
            <a:r>
              <a:rPr lang="ko-KR" altLang="en-US" sz="2400" dirty="0">
                <a:latin typeface="여기어때 잘난체 2" panose="00000500000000000000" pitchFamily="50" charset="-127"/>
                <a:ea typeface="여기어때 잘난체 2" panose="00000500000000000000" pitchFamily="50" charset="-127"/>
              </a:rPr>
              <a:t>다음에 올 수 있는 명령어 미리 알아보기</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C:\Users\USER\Documents\projects\git&gt;git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--h   (--h </a:t>
            </a:r>
            <a:r>
              <a:rPr lang="ko-KR" altLang="en-US" sz="2400" dirty="0">
                <a:latin typeface="HG굴린꼬딕씨 80g" panose="02020603020101020101" pitchFamily="18" charset="-127"/>
                <a:ea typeface="HG굴린꼬딕씨 80g" panose="02020603020101020101" pitchFamily="18" charset="-127"/>
              </a:rPr>
              <a:t>옵션으로 이 다음에 올 수 있는 명령어를 볼 수 있다</a:t>
            </a:r>
            <a:r>
              <a:rPr lang="en-US" altLang="ko-KR" sz="2400" dirty="0">
                <a:latin typeface="HG굴린꼬딕씨 80g" panose="02020603020101020101" pitchFamily="18" charset="-127"/>
                <a:ea typeface="HG굴린꼬딕씨 80g" panose="02020603020101020101" pitchFamily="18" charset="-127"/>
              </a:rPr>
              <a: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799173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4216539"/>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15&gt; </a:t>
            </a:r>
            <a:r>
              <a:rPr lang="en-US" altLang="ko-KR" sz="2400" dirty="0" err="1">
                <a:latin typeface="여기어때 잘난체 2" panose="00000500000000000000" pitchFamily="50" charset="-127"/>
                <a:ea typeface="여기어때 잘난체 2" panose="00000500000000000000" pitchFamily="50" charset="-127"/>
              </a:rPr>
              <a:t>git</a:t>
            </a:r>
            <a:r>
              <a:rPr lang="en-US" altLang="ko-KR" sz="2400" dirty="0">
                <a:latin typeface="여기어때 잘난체 2" panose="00000500000000000000" pitchFamily="50" charset="-127"/>
                <a:ea typeface="여기어때 잘난체 2" panose="00000500000000000000" pitchFamily="50" charset="-127"/>
              </a:rPr>
              <a:t> workflow </a:t>
            </a:r>
            <a:r>
              <a:rPr lang="ko-KR" altLang="en-US" sz="2400" dirty="0">
                <a:latin typeface="여기어때 잘난체 2" panose="00000500000000000000" pitchFamily="50" charset="-127"/>
                <a:ea typeface="여기어때 잘난체 2" panose="00000500000000000000" pitchFamily="50" charset="-127"/>
              </a:rPr>
              <a:t>이해하기 </a:t>
            </a:r>
            <a:r>
              <a:rPr lang="en-US" altLang="ko-KR" sz="2400" dirty="0">
                <a:latin typeface="여기어때 잘난체 2" panose="00000500000000000000" pitchFamily="50" charset="-127"/>
                <a:ea typeface="여기어때 잘난체 2" panose="00000500000000000000" pitchFamily="50" charset="-127"/>
              </a:rPr>
              <a:t>(</a:t>
            </a:r>
            <a:r>
              <a:rPr lang="ko-KR" altLang="en-US" sz="2400" dirty="0">
                <a:latin typeface="여기어때 잘난체 2" panose="00000500000000000000" pitchFamily="50" charset="-127"/>
                <a:ea typeface="여기어때 잘난체 2" panose="00000500000000000000" pitchFamily="50" charset="-127"/>
              </a:rPr>
              <a:t>처리과정</a:t>
            </a:r>
            <a:r>
              <a:rPr lang="en-US" altLang="ko-KR" sz="2400" dirty="0">
                <a:latin typeface="여기어때 잘난체 2" panose="00000500000000000000" pitchFamily="50" charset="-127"/>
                <a:ea typeface="여기어때 잘난체 2" panose="00000500000000000000" pitchFamily="50" charset="-127"/>
              </a:rPr>
              <a:t>)</a:t>
            </a:r>
          </a:p>
          <a:p>
            <a:endParaRPr lang="en-US" altLang="ko-KR" sz="2400" dirty="0">
              <a:latin typeface="HG굴린꼬딕씨 80g" panose="02020603020101020101" pitchFamily="18" charset="-127"/>
              <a:ea typeface="HG굴린꼬딕씨 80g" panose="02020603020101020101" pitchFamily="18" charset="-127"/>
            </a:endParaRPr>
          </a:p>
          <a:p>
            <a:endParaRPr lang="en-US" altLang="ko-KR" sz="2400" dirty="0">
              <a:effectLst>
                <a:outerShdw blurRad="50800" dist="38100" dir="2700000" algn="tl" rotWithShape="0">
                  <a:prstClr val="black">
                    <a:alpha val="40000"/>
                  </a:prstClr>
                </a:outerShdw>
              </a:effectLst>
              <a:latin typeface="HG굴린꼬딕씨 80g" panose="02020603020101020101" pitchFamily="18" charset="-127"/>
              <a:ea typeface="HG굴린꼬딕씨 80g" panose="02020603020101020101" pitchFamily="18" charset="-127"/>
            </a:endParaRPr>
          </a:p>
          <a:p>
            <a:r>
              <a:rPr lang="en-US" altLang="ko-KR" sz="2400" dirty="0">
                <a:effectLst>
                  <a:outerShdw blurRad="50800" dist="38100" dir="2700000" algn="tl" rotWithShape="0">
                    <a:prstClr val="black">
                      <a:alpha val="40000"/>
                    </a:prstClr>
                  </a:outerShdw>
                </a:effectLst>
                <a:latin typeface="HG굴린꼬딕씨 80g" panose="02020603020101020101" pitchFamily="18" charset="-127"/>
                <a:ea typeface="HG굴린꼬딕씨 80g" panose="02020603020101020101" pitchFamily="18" charset="-127"/>
              </a:rPr>
              <a:t>working directory &lt;---&gt; staging area &lt;---&gt; </a:t>
            </a:r>
            <a:r>
              <a:rPr lang="en-US" altLang="ko-KR" sz="2400" dirty="0" err="1">
                <a:effectLst>
                  <a:outerShdw blurRad="50800" dist="38100" dir="2700000" algn="tl" rotWithShape="0">
                    <a:prstClr val="black">
                      <a:alpha val="40000"/>
                    </a:prstClr>
                  </a:outerShdw>
                </a:effectLst>
                <a:latin typeface="HG굴린꼬딕씨 80g" panose="02020603020101020101" pitchFamily="18" charset="-127"/>
                <a:ea typeface="HG굴린꼬딕씨 80g" panose="02020603020101020101" pitchFamily="18" charset="-127"/>
              </a:rPr>
              <a:t>git</a:t>
            </a:r>
            <a:r>
              <a:rPr lang="en-US" altLang="ko-KR" sz="2400" dirty="0">
                <a:effectLst>
                  <a:outerShdw blurRad="50800" dist="38100" dir="2700000" algn="tl" rotWithShape="0">
                    <a:prstClr val="black">
                      <a:alpha val="40000"/>
                    </a:prstClr>
                  </a:outerShdw>
                </a:effectLst>
                <a:latin typeface="HG굴린꼬딕씨 80g" panose="02020603020101020101" pitchFamily="18" charset="-127"/>
                <a:ea typeface="HG굴린꼬딕씨 80g" panose="02020603020101020101" pitchFamily="18" charset="-127"/>
              </a:rPr>
              <a:t> directory &lt;----&gt; </a:t>
            </a:r>
            <a:r>
              <a:rPr lang="en-US" altLang="ko-KR" sz="2400" dirty="0" err="1">
                <a:effectLst>
                  <a:outerShdw blurRad="50800" dist="38100" dir="2700000" algn="tl" rotWithShape="0">
                    <a:prstClr val="black">
                      <a:alpha val="40000"/>
                    </a:prstClr>
                  </a:outerShdw>
                </a:effectLst>
                <a:latin typeface="HG굴린꼬딕씨 80g" panose="02020603020101020101" pitchFamily="18" charset="-127"/>
                <a:ea typeface="HG굴린꼬딕씨 80g" panose="02020603020101020101" pitchFamily="18" charset="-127"/>
              </a:rPr>
              <a:t>github</a:t>
            </a:r>
            <a:r>
              <a:rPr lang="en-US" altLang="ko-KR" sz="2400" dirty="0">
                <a:effectLst>
                  <a:outerShdw blurRad="50800" dist="38100" dir="2700000" algn="tl" rotWithShape="0">
                    <a:prstClr val="black">
                      <a:alpha val="40000"/>
                    </a:prstClr>
                  </a:outerShdw>
                </a:effectLst>
                <a:latin typeface="HG굴린꼬딕씨 80g" panose="02020603020101020101" pitchFamily="18" charset="-127"/>
                <a:ea typeface="HG굴린꼬딕씨 80g" panose="02020603020101020101" pitchFamily="18" charset="-127"/>
              </a:rPr>
              <a:t>(</a:t>
            </a:r>
            <a:r>
              <a:rPr lang="ko-KR" altLang="en-US" sz="2400" dirty="0">
                <a:effectLst>
                  <a:outerShdw blurRad="50800" dist="38100" dir="2700000" algn="tl" rotWithShape="0">
                    <a:prstClr val="black">
                      <a:alpha val="40000"/>
                    </a:prstClr>
                  </a:outerShdw>
                </a:effectLst>
                <a:latin typeface="HG굴린꼬딕씨 80g" panose="02020603020101020101" pitchFamily="18" charset="-127"/>
                <a:ea typeface="HG굴린꼬딕씨 80g" panose="02020603020101020101" pitchFamily="18" charset="-127"/>
              </a:rPr>
              <a:t>원격</a:t>
            </a:r>
            <a:r>
              <a:rPr lang="en-US" altLang="ko-KR" sz="2400" dirty="0">
                <a:effectLst>
                  <a:outerShdw blurRad="50800" dist="38100" dir="2700000" algn="tl" rotWithShape="0">
                    <a:prstClr val="black">
                      <a:alpha val="40000"/>
                    </a:prstClr>
                  </a:outerShdw>
                </a:effectLst>
                <a:latin typeface="HG굴린꼬딕씨 80g" panose="02020603020101020101" pitchFamily="18" charset="-127"/>
                <a:ea typeface="HG굴린꼬딕씨 80g" panose="02020603020101020101" pitchFamily="18" charset="-127"/>
              </a:rPr>
              <a:t>)</a:t>
            </a:r>
          </a:p>
          <a:p>
            <a:r>
              <a:rPr lang="en-US" altLang="ko-KR" sz="2400" dirty="0">
                <a:latin typeface="HG굴린꼬딕씨 80g" panose="02020603020101020101" pitchFamily="18" charset="-127"/>
                <a:ea typeface="HG굴린꼬딕씨 80g" panose="02020603020101020101" pitchFamily="18" charset="-127"/>
              </a:rPr>
              <a:t>                                   </a:t>
            </a:r>
            <a:r>
              <a:rPr lang="en-US" altLang="ko-KR" sz="2400" dirty="0">
                <a:solidFill>
                  <a:schemeClr val="accent2">
                    <a:lumMod val="75000"/>
                  </a:schemeClr>
                </a:solidFill>
                <a:latin typeface="HG굴린꼬딕씨 80g" panose="02020603020101020101" pitchFamily="18" charset="-127"/>
                <a:ea typeface="HG굴린꼬딕씨 80g" panose="02020603020101020101" pitchFamily="18" charset="-127"/>
              </a:rPr>
              <a:t>add                         commit                       push </a:t>
            </a:r>
          </a:p>
          <a:p>
            <a:r>
              <a:rPr lang="en-US" altLang="ko-KR" sz="2400" dirty="0">
                <a:solidFill>
                  <a:schemeClr val="accent2">
                    <a:lumMod val="75000"/>
                  </a:schemeClr>
                </a:solidFill>
                <a:latin typeface="HG굴린꼬딕씨 80g" panose="02020603020101020101" pitchFamily="18" charset="-127"/>
                <a:ea typeface="HG굴린꼬딕씨 80g" panose="02020603020101020101" pitchFamily="18" charset="-127"/>
              </a:rPr>
              <a:t>                                                                                                       pull</a:t>
            </a:r>
          </a:p>
          <a:p>
            <a:endParaRPr lang="en-US" altLang="ko-KR" sz="2400" dirty="0">
              <a:latin typeface="HG굴린꼬딕씨 80g" panose="02020603020101020101" pitchFamily="18" charset="-127"/>
              <a:ea typeface="HG굴린꼬딕씨 80g" panose="02020603020101020101" pitchFamily="18" charset="-127"/>
            </a:endParaRPr>
          </a:p>
          <a:p>
            <a:pPr marL="342900" indent="-342900">
              <a:buFont typeface="Arial" panose="020B0604020202020204" pitchFamily="34" charset="0"/>
              <a:buChar char="•"/>
            </a:pPr>
            <a:r>
              <a:rPr lang="en-US" altLang="ko-KR" sz="2000" dirty="0">
                <a:latin typeface="HG굴린꼬딕씨 80g" panose="02020603020101020101" pitchFamily="18" charset="-127"/>
                <a:ea typeface="HG굴린꼬딕씨 80g" panose="02020603020101020101" pitchFamily="18" charset="-127"/>
              </a:rPr>
              <a:t>commit</a:t>
            </a:r>
            <a:r>
              <a:rPr lang="ko-KR" altLang="en-US" sz="2000" dirty="0">
                <a:latin typeface="HG굴린꼬딕씨 80g" panose="02020603020101020101" pitchFamily="18" charset="-127"/>
                <a:ea typeface="HG굴린꼬딕씨 80g" panose="02020603020101020101" pitchFamily="18" charset="-127"/>
              </a:rPr>
              <a:t>된 파일에는 </a:t>
            </a:r>
            <a:r>
              <a:rPr lang="en-US" altLang="ko-KR" sz="2000" dirty="0">
                <a:latin typeface="HG굴린꼬딕씨 80g" panose="02020603020101020101" pitchFamily="18" charset="-127"/>
                <a:ea typeface="HG굴린꼬딕씨 80g" panose="02020603020101020101" pitchFamily="18" charset="-127"/>
              </a:rPr>
              <a:t>sha-1 hash </a:t>
            </a:r>
            <a:r>
              <a:rPr lang="ko-KR" altLang="en-US" sz="2000" dirty="0">
                <a:latin typeface="HG굴린꼬딕씨 80g" panose="02020603020101020101" pitchFamily="18" charset="-127"/>
                <a:ea typeface="HG굴린꼬딕씨 80g" panose="02020603020101020101" pitchFamily="18" charset="-127"/>
              </a:rPr>
              <a:t>코드</a:t>
            </a:r>
            <a:r>
              <a:rPr lang="en-US" altLang="ko-KR" sz="2000" dirty="0">
                <a:latin typeface="HG굴린꼬딕씨 80g" panose="02020603020101020101" pitchFamily="18" charset="-127"/>
                <a:ea typeface="HG굴린꼬딕씨 80g" panose="02020603020101020101" pitchFamily="18" charset="-127"/>
              </a:rPr>
              <a:t>(40 chars)</a:t>
            </a:r>
            <a:r>
              <a:rPr lang="ko-KR" altLang="en-US" sz="2000" dirty="0">
                <a:latin typeface="HG굴린꼬딕씨 80g" panose="02020603020101020101" pitchFamily="18" charset="-127"/>
                <a:ea typeface="HG굴린꼬딕씨 80g" panose="02020603020101020101" pitchFamily="18" charset="-127"/>
              </a:rPr>
              <a:t>가 부여됨</a:t>
            </a:r>
            <a:r>
              <a:rPr lang="en-US" altLang="ko-KR" sz="2000" dirty="0">
                <a:latin typeface="HG굴린꼬딕씨 80g" panose="02020603020101020101" pitchFamily="18" charset="-127"/>
                <a:ea typeface="HG굴린꼬딕씨 80g" panose="02020603020101020101" pitchFamily="18" charset="-127"/>
              </a:rPr>
              <a:t>. </a:t>
            </a:r>
            <a:r>
              <a:rPr lang="ko-KR" altLang="en-US" sz="2000" dirty="0">
                <a:latin typeface="HG굴린꼬딕씨 80g" panose="02020603020101020101" pitchFamily="18" charset="-127"/>
                <a:ea typeface="HG굴린꼬딕씨 80g" panose="02020603020101020101" pitchFamily="18" charset="-127"/>
              </a:rPr>
              <a:t>이 </a:t>
            </a:r>
            <a:r>
              <a:rPr lang="ko-KR" altLang="en-US" sz="2000" dirty="0" err="1">
                <a:latin typeface="HG굴린꼬딕씨 80g" panose="02020603020101020101" pitchFamily="18" charset="-127"/>
                <a:ea typeface="HG굴린꼬딕씨 80g" panose="02020603020101020101" pitchFamily="18" charset="-127"/>
              </a:rPr>
              <a:t>해쉬</a:t>
            </a:r>
            <a:r>
              <a:rPr lang="ko-KR" altLang="en-US" sz="2000" dirty="0">
                <a:latin typeface="HG굴린꼬딕씨 80g" panose="02020603020101020101" pitchFamily="18" charset="-127"/>
                <a:ea typeface="HG굴린꼬딕씨 80g" panose="02020603020101020101" pitchFamily="18" charset="-127"/>
              </a:rPr>
              <a:t> 코드를 이용해서 버전 정보</a:t>
            </a:r>
            <a:endParaRPr lang="en-US" altLang="ko-KR" sz="2000" dirty="0">
              <a:latin typeface="HG굴린꼬딕씨 80g" panose="02020603020101020101" pitchFamily="18" charset="-127"/>
              <a:ea typeface="HG굴린꼬딕씨 80g" panose="02020603020101020101" pitchFamily="18" charset="-127"/>
            </a:endParaRPr>
          </a:p>
          <a:p>
            <a:r>
              <a:rPr lang="en-US" altLang="ko-KR" sz="2000" dirty="0">
                <a:latin typeface="HG굴린꼬딕씨 80g" panose="02020603020101020101" pitchFamily="18" charset="-127"/>
                <a:ea typeface="HG굴린꼬딕씨 80g" panose="02020603020101020101" pitchFamily="18" charset="-127"/>
              </a:rPr>
              <a:t>      </a:t>
            </a:r>
            <a:r>
              <a:rPr lang="ko-KR" altLang="en-US" sz="2000" dirty="0">
                <a:latin typeface="HG굴린꼬딕씨 80g" panose="02020603020101020101" pitchFamily="18" charset="-127"/>
                <a:ea typeface="HG굴린꼬딕씨 80g" panose="02020603020101020101" pitchFamily="18" charset="-127"/>
              </a:rPr>
              <a:t>를 참조하게 됨</a:t>
            </a:r>
            <a:r>
              <a:rPr lang="en-US" altLang="ko-KR" sz="2000" dirty="0">
                <a:latin typeface="HG굴린꼬딕씨 80g" panose="02020603020101020101" pitchFamily="18" charset="-127"/>
                <a:ea typeface="HG굴린꼬딕씨 80g" panose="02020603020101020101" pitchFamily="18" charset="-127"/>
              </a:rPr>
              <a:t>.</a:t>
            </a:r>
          </a:p>
          <a:p>
            <a:r>
              <a:rPr lang="en-US" altLang="ko-KR" sz="2000" dirty="0">
                <a:latin typeface="HG굴린꼬딕씨 80g" panose="02020603020101020101" pitchFamily="18" charset="-127"/>
                <a:ea typeface="HG굴린꼬딕씨 80g" panose="02020603020101020101" pitchFamily="18" charset="-127"/>
              </a:rPr>
              <a:t>    * message </a:t>
            </a:r>
          </a:p>
          <a:p>
            <a:r>
              <a:rPr lang="en-US" altLang="ko-KR" sz="2000" dirty="0">
                <a:latin typeface="HG굴린꼬딕씨 80g" panose="02020603020101020101" pitchFamily="18" charset="-127"/>
                <a:ea typeface="HG굴린꼬딕씨 80g" panose="02020603020101020101" pitchFamily="18" charset="-127"/>
              </a:rPr>
              <a:t>    * author </a:t>
            </a:r>
          </a:p>
          <a:p>
            <a:r>
              <a:rPr lang="en-US" altLang="ko-KR" sz="2000" dirty="0">
                <a:latin typeface="HG굴린꼬딕씨 80g" panose="02020603020101020101" pitchFamily="18" charset="-127"/>
                <a:ea typeface="HG굴린꼬딕씨 80g" panose="02020603020101020101" pitchFamily="18" charset="-127"/>
              </a:rPr>
              <a:t>    * date/time</a:t>
            </a:r>
          </a:p>
        </p:txBody>
      </p:sp>
      <p:cxnSp>
        <p:nvCxnSpPr>
          <p:cNvPr id="9" name="직선 화살표 연결선 8"/>
          <p:cNvCxnSpPr/>
          <p:nvPr/>
        </p:nvCxnSpPr>
        <p:spPr>
          <a:xfrm flipV="1">
            <a:off x="4767943" y="4049487"/>
            <a:ext cx="363894" cy="214604"/>
          </a:xfrm>
          <a:prstGeom prst="straightConnector1">
            <a:avLst/>
          </a:prstGeom>
          <a:ln w="317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 name="직선 화살표 연결선 9"/>
          <p:cNvCxnSpPr/>
          <p:nvPr/>
        </p:nvCxnSpPr>
        <p:spPr>
          <a:xfrm flipV="1">
            <a:off x="7504922" y="4049487"/>
            <a:ext cx="363894" cy="214604"/>
          </a:xfrm>
          <a:prstGeom prst="straightConnector1">
            <a:avLst/>
          </a:prstGeom>
          <a:ln w="317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p:cNvCxnSpPr/>
          <p:nvPr/>
        </p:nvCxnSpPr>
        <p:spPr>
          <a:xfrm flipV="1">
            <a:off x="9787808" y="4086811"/>
            <a:ext cx="363894" cy="214604"/>
          </a:xfrm>
          <a:prstGeom prst="straightConnector1">
            <a:avLst/>
          </a:prstGeom>
          <a:ln w="31750">
            <a:solidFill>
              <a:schemeClr val="bg2">
                <a:lumMod val="2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직선 화살표 연결선 11"/>
          <p:cNvCxnSpPr/>
          <p:nvPr/>
        </p:nvCxnSpPr>
        <p:spPr>
          <a:xfrm flipV="1">
            <a:off x="9736485" y="4436575"/>
            <a:ext cx="363894" cy="214604"/>
          </a:xfrm>
          <a:prstGeom prst="straightConnector1">
            <a:avLst/>
          </a:prstGeom>
          <a:ln w="31750">
            <a:solidFill>
              <a:schemeClr val="bg2">
                <a:lumMod val="25000"/>
              </a:schemeClr>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직사각형 12"/>
          <p:cNvSpPr/>
          <p:nvPr/>
        </p:nvSpPr>
        <p:spPr>
          <a:xfrm>
            <a:off x="1735493" y="3231618"/>
            <a:ext cx="3107095" cy="388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latin typeface="HG굴린꼬딕씨 80g" panose="02020603020101020101" pitchFamily="18" charset="-127"/>
                <a:ea typeface="HG굴린꼬딕씨 80g" panose="02020603020101020101" pitchFamily="18" charset="-127"/>
              </a:rPr>
              <a:t>버전관리</a:t>
            </a:r>
            <a:r>
              <a:rPr lang="ko-KR" altLang="en-US" dirty="0">
                <a:latin typeface="HG굴린꼬딕씨 80g" panose="02020603020101020101" pitchFamily="18" charset="-127"/>
                <a:ea typeface="HG굴린꼬딕씨 80g" panose="02020603020101020101" pitchFamily="18" charset="-127"/>
              </a:rPr>
              <a:t> 안됨</a:t>
            </a:r>
          </a:p>
        </p:txBody>
      </p:sp>
      <p:sp>
        <p:nvSpPr>
          <p:cNvPr id="14" name="직사각형 13"/>
          <p:cNvSpPr/>
          <p:nvPr/>
        </p:nvSpPr>
        <p:spPr>
          <a:xfrm>
            <a:off x="4460033" y="3231618"/>
            <a:ext cx="7053943" cy="388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latin typeface="HG굴린꼬딕씨 80g" panose="02020603020101020101" pitchFamily="18" charset="-127"/>
                <a:ea typeface="HG굴린꼬딕씨 80g" panose="02020603020101020101" pitchFamily="18" charset="-127"/>
              </a:rPr>
              <a:t>버전관리가</a:t>
            </a:r>
            <a:r>
              <a:rPr lang="ko-KR" altLang="en-US" dirty="0">
                <a:latin typeface="HG굴린꼬딕씨 80g" panose="02020603020101020101" pitchFamily="18" charset="-127"/>
                <a:ea typeface="HG굴린꼬딕씨 80g" panose="02020603020101020101" pitchFamily="18" charset="-127"/>
              </a:rPr>
              <a:t> 작동하는 구간</a:t>
            </a:r>
          </a:p>
        </p:txBody>
      </p:sp>
      <p:pic>
        <p:nvPicPr>
          <p:cNvPr id="15" name="그림 14"/>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863232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3416320"/>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16) working directory</a:t>
            </a:r>
            <a:r>
              <a:rPr lang="ko-KR" altLang="en-US" sz="2400" dirty="0">
                <a:latin typeface="여기어때 잘난체 2" panose="00000500000000000000" pitchFamily="50" charset="-127"/>
                <a:ea typeface="여기어때 잘난체 2" panose="00000500000000000000" pitchFamily="50" charset="-127"/>
              </a:rPr>
              <a:t>는 </a:t>
            </a:r>
            <a:r>
              <a:rPr lang="en-US" altLang="ko-KR" sz="2400" dirty="0">
                <a:latin typeface="여기어때 잘난체 2" panose="00000500000000000000" pitchFamily="50" charset="-127"/>
                <a:ea typeface="여기어때 잘난체 2" panose="00000500000000000000" pitchFamily="50" charset="-127"/>
              </a:rPr>
              <a:t>2</a:t>
            </a:r>
            <a:r>
              <a:rPr lang="ko-KR" altLang="en-US" sz="2400" dirty="0">
                <a:latin typeface="여기어때 잘난체 2" panose="00000500000000000000" pitchFamily="50" charset="-127"/>
                <a:ea typeface="여기어때 잘난체 2" panose="00000500000000000000" pitchFamily="50" charset="-127"/>
              </a:rPr>
              <a:t>가지 모드가 있음</a:t>
            </a:r>
            <a:r>
              <a:rPr lang="en-US" altLang="ko-KR" sz="2400" dirty="0">
                <a:latin typeface="여기어때 잘난체 2" panose="00000500000000000000" pitchFamily="50" charset="-127"/>
                <a:ea typeface="여기어때 잘난체 2" panose="00000500000000000000" pitchFamily="50" charset="-127"/>
              </a:rPr>
              <a:t>. </a:t>
            </a:r>
            <a:r>
              <a:rPr lang="en-US" altLang="ko-KR" sz="2400" dirty="0">
                <a:latin typeface="HG굴린꼬딕씨 80g" panose="02020603020101020101" pitchFamily="18" charset="-127"/>
                <a:ea typeface="HG굴린꼬딕씨 80g" panose="02020603020101020101" pitchFamily="18" charset="-127"/>
              </a:rPr>
              <a:t>untracked/tracked(modified | unmodified)</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여기어때 잘난체 2" panose="00000500000000000000" pitchFamily="50" charset="-127"/>
                <a:ea typeface="여기어때 잘난체 2" panose="00000500000000000000" pitchFamily="50" charset="-127"/>
              </a:rPr>
              <a:t>17) </a:t>
            </a:r>
            <a:r>
              <a:rPr lang="ko-KR" altLang="en-US" sz="2400" dirty="0">
                <a:latin typeface="여기어때 잘난체 2" panose="00000500000000000000" pitchFamily="50" charset="-127"/>
                <a:ea typeface="여기어때 잘난체 2" panose="00000500000000000000" pitchFamily="50" charset="-127"/>
              </a:rPr>
              <a:t>파일 생성하기 </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C:\Users\USER\Documents\projects\git&gt;echo hello world! &gt; a.txt </a:t>
            </a:r>
          </a:p>
          <a:p>
            <a:r>
              <a:rPr lang="en-US" altLang="ko-KR" sz="2400" dirty="0">
                <a:latin typeface="HG굴린꼬딕씨 80g" panose="02020603020101020101" pitchFamily="18" charset="-127"/>
                <a:ea typeface="HG굴린꼬딕씨 80g" panose="02020603020101020101" pitchFamily="18" charset="-127"/>
              </a:rPr>
              <a:t>PS C:\Users\USER\Documents\projects\git&gt;echo hello world! &gt; b.txt </a:t>
            </a:r>
          </a:p>
          <a:p>
            <a:r>
              <a:rPr lang="en-US" altLang="ko-KR" sz="2400" dirty="0">
                <a:latin typeface="HG굴린꼬딕씨 80g" panose="02020603020101020101" pitchFamily="18" charset="-127"/>
                <a:ea typeface="HG굴린꼬딕씨 80g" panose="02020603020101020101" pitchFamily="18" charset="-127"/>
              </a:rPr>
              <a:t>PS C:\Users\USER\Documents\projects\git&gt;echo hello world! &gt; c.txt </a:t>
            </a:r>
          </a:p>
          <a:p>
            <a:r>
              <a:rPr lang="en-US" altLang="ko-KR" sz="2400" dirty="0">
                <a:latin typeface="HG굴린꼬딕씨 80g" panose="02020603020101020101" pitchFamily="18" charset="-127"/>
                <a:ea typeface="HG굴린꼬딕씨 80g" panose="02020603020101020101" pitchFamily="18" charset="-127"/>
              </a:rPr>
              <a:t>PS C:\Users\USER\Documents\projects\git&gt;ls    (</a:t>
            </a:r>
            <a:r>
              <a:rPr lang="ko-KR" altLang="en-US" sz="2400" dirty="0">
                <a:latin typeface="HG굴린꼬딕씨 80g" panose="02020603020101020101" pitchFamily="18" charset="-127"/>
                <a:ea typeface="HG굴린꼬딕씨 80g" panose="02020603020101020101" pitchFamily="18" charset="-127"/>
              </a:rPr>
              <a:t>파일 목록 보기</a:t>
            </a:r>
            <a:r>
              <a:rPr lang="en-US" altLang="ko-KR" sz="2400" dirty="0">
                <a:latin typeface="HG굴린꼬딕씨 80g" panose="02020603020101020101" pitchFamily="18" charset="-127"/>
                <a:ea typeface="HG굴린꼬딕씨 80g" panose="02020603020101020101" pitchFamily="18" charset="-127"/>
              </a:rPr>
              <a:t>)</a:t>
            </a:r>
          </a:p>
        </p:txBody>
      </p:sp>
      <p:pic>
        <p:nvPicPr>
          <p:cNvPr id="15" name="그림 14"/>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794347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3416320"/>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18) commit</a:t>
            </a:r>
            <a:r>
              <a:rPr lang="ko-KR" altLang="en-US" sz="2400" dirty="0">
                <a:latin typeface="여기어때 잘난체 2" panose="00000500000000000000" pitchFamily="50" charset="-127"/>
                <a:ea typeface="여기어때 잘난체 2" panose="00000500000000000000" pitchFamily="50" charset="-127"/>
              </a:rPr>
              <a:t> </a:t>
            </a:r>
            <a:r>
              <a:rPr lang="ko-KR" altLang="en-US" sz="2400" dirty="0" err="1">
                <a:latin typeface="여기어때 잘난체 2" panose="00000500000000000000" pitchFamily="50" charset="-127"/>
                <a:ea typeface="여기어때 잘난체 2" panose="00000500000000000000" pitchFamily="50" charset="-127"/>
              </a:rPr>
              <a:t>상태보기</a:t>
            </a:r>
            <a:endParaRPr lang="ko-KR" altLang="en-US" sz="2400" dirty="0">
              <a:latin typeface="여기어때 잘난체 2" panose="00000500000000000000" pitchFamily="50" charset="-127"/>
              <a:ea typeface="여기어때 잘난체 2" panose="00000500000000000000" pitchFamily="50" charset="-127"/>
            </a:endParaRPr>
          </a:p>
          <a:p>
            <a:r>
              <a:rPr lang="en-US" altLang="ko-KR" sz="2400" dirty="0">
                <a:latin typeface="HG굴린꼬딕씨 80g" panose="02020603020101020101" pitchFamily="18" charset="-127"/>
                <a:ea typeface="HG굴린꼬딕씨 80g" panose="02020603020101020101" pitchFamily="18" charset="-127"/>
              </a:rPr>
              <a:t>PS C:\Users\USER\Documents\projects\git&gt;git status </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On branch master</a:t>
            </a:r>
          </a:p>
          <a:p>
            <a:r>
              <a:rPr lang="en-US" altLang="ko-KR" dirty="0">
                <a:latin typeface="HG굴린꼬딕씨 80g" panose="02020603020101020101" pitchFamily="18" charset="-127"/>
                <a:ea typeface="HG굴린꼬딕씨 80g" panose="02020603020101020101" pitchFamily="18" charset="-127"/>
              </a:rPr>
              <a:t>No commits yet</a:t>
            </a:r>
          </a:p>
          <a:p>
            <a:r>
              <a:rPr lang="en-US" altLang="ko-KR" dirty="0">
                <a:latin typeface="HG굴린꼬딕씨 80g" panose="02020603020101020101" pitchFamily="18" charset="-127"/>
                <a:ea typeface="HG굴린꼬딕씨 80g" panose="02020603020101020101" pitchFamily="18" charset="-127"/>
              </a:rPr>
              <a:t>Untracked files:</a:t>
            </a:r>
          </a:p>
          <a:p>
            <a:r>
              <a:rPr lang="en-US" altLang="ko-KR" dirty="0">
                <a:latin typeface="HG굴린꼬딕씨 80g" panose="02020603020101020101" pitchFamily="18" charset="-127"/>
                <a:ea typeface="HG굴린꼬딕씨 80g" panose="02020603020101020101" pitchFamily="18" charset="-127"/>
              </a:rPr>
              <a:t>  (use "</a:t>
            </a:r>
            <a:r>
              <a:rPr lang="en-US" altLang="ko-KR" dirty="0" err="1">
                <a:latin typeface="HG굴린꼬딕씨 80g" panose="02020603020101020101" pitchFamily="18" charset="-127"/>
                <a:ea typeface="HG굴린꼬딕씨 80g" panose="02020603020101020101" pitchFamily="18" charset="-127"/>
              </a:rPr>
              <a:t>git</a:t>
            </a:r>
            <a:r>
              <a:rPr lang="en-US" altLang="ko-KR" dirty="0">
                <a:latin typeface="HG굴린꼬딕씨 80g" panose="02020603020101020101" pitchFamily="18" charset="-127"/>
                <a:ea typeface="HG굴린꼬딕씨 80g" panose="02020603020101020101" pitchFamily="18" charset="-127"/>
              </a:rPr>
              <a:t> add &lt;file&gt;..." to include in what will be committed)</a:t>
            </a:r>
          </a:p>
          <a:p>
            <a:r>
              <a:rPr lang="en-US" altLang="ko-KR" dirty="0">
                <a:latin typeface="HG굴린꼬딕씨 80g" panose="02020603020101020101" pitchFamily="18" charset="-127"/>
                <a:ea typeface="HG굴린꼬딕씨 80g" panose="02020603020101020101" pitchFamily="18" charset="-127"/>
              </a:rPr>
              <a:t>        a.txt</a:t>
            </a:r>
          </a:p>
          <a:p>
            <a:r>
              <a:rPr lang="en-US" altLang="ko-KR" dirty="0">
                <a:latin typeface="HG굴린꼬딕씨 80g" panose="02020603020101020101" pitchFamily="18" charset="-127"/>
                <a:ea typeface="HG굴린꼬딕씨 80g" panose="02020603020101020101" pitchFamily="18" charset="-127"/>
              </a:rPr>
              <a:t>        b.txt</a:t>
            </a:r>
          </a:p>
          <a:p>
            <a:r>
              <a:rPr lang="en-US" altLang="ko-KR" dirty="0">
                <a:latin typeface="HG굴린꼬딕씨 80g" panose="02020603020101020101" pitchFamily="18" charset="-127"/>
                <a:ea typeface="HG굴린꼬딕씨 80g" panose="02020603020101020101" pitchFamily="18" charset="-127"/>
              </a:rPr>
              <a:t>        c.txt</a:t>
            </a:r>
          </a:p>
          <a:p>
            <a:r>
              <a:rPr lang="en-US" altLang="ko-KR" dirty="0">
                <a:latin typeface="HG굴린꼬딕씨 80g" panose="02020603020101020101" pitchFamily="18" charset="-127"/>
                <a:ea typeface="HG굴린꼬딕씨 80g" panose="02020603020101020101" pitchFamily="18" charset="-127"/>
              </a:rPr>
              <a:t>nothing added to commit but untracked files present (use "</a:t>
            </a:r>
            <a:r>
              <a:rPr lang="en-US" altLang="ko-KR" dirty="0" err="1">
                <a:latin typeface="HG굴린꼬딕씨 80g" panose="02020603020101020101" pitchFamily="18" charset="-127"/>
                <a:ea typeface="HG굴린꼬딕씨 80g" panose="02020603020101020101" pitchFamily="18" charset="-127"/>
              </a:rPr>
              <a:t>git</a:t>
            </a:r>
            <a:r>
              <a:rPr lang="en-US" altLang="ko-KR" dirty="0">
                <a:latin typeface="HG굴린꼬딕씨 80g" panose="02020603020101020101" pitchFamily="18" charset="-127"/>
                <a:ea typeface="HG굴린꼬딕씨 80g" panose="02020603020101020101" pitchFamily="18" charset="-127"/>
              </a:rPr>
              <a:t> add" to track)</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38458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4339650"/>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19) a.txt </a:t>
            </a:r>
            <a:r>
              <a:rPr lang="ko-KR" altLang="en-US" sz="2400" dirty="0">
                <a:latin typeface="여기어때 잘난체 2" panose="00000500000000000000" pitchFamily="50" charset="-127"/>
                <a:ea typeface="여기어때 잘난체 2" panose="00000500000000000000" pitchFamily="50" charset="-127"/>
              </a:rPr>
              <a:t>파일을 </a:t>
            </a:r>
            <a:r>
              <a:rPr lang="en-US" altLang="ko-KR" sz="2400" dirty="0">
                <a:latin typeface="여기어때 잘난체 2" panose="00000500000000000000" pitchFamily="50" charset="-127"/>
                <a:ea typeface="여기어때 잘난체 2" panose="00000500000000000000" pitchFamily="50" charset="-127"/>
              </a:rPr>
              <a:t>tracking </a:t>
            </a:r>
            <a:r>
              <a:rPr lang="ko-KR" altLang="en-US" sz="2400" dirty="0">
                <a:latin typeface="여기어때 잘난체 2" panose="00000500000000000000" pitchFamily="50" charset="-127"/>
                <a:ea typeface="여기어때 잘난체 2" panose="00000500000000000000" pitchFamily="50" charset="-127"/>
              </a:rPr>
              <a:t>해보자</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C:\Users\route\projects\git&gt;git add a.txt </a:t>
            </a:r>
          </a:p>
          <a:p>
            <a:r>
              <a:rPr lang="en-US" altLang="ko-KR" sz="2400" dirty="0">
                <a:latin typeface="HG굴린꼬딕씨 80g" panose="02020603020101020101" pitchFamily="18" charset="-127"/>
                <a:ea typeface="HG굴린꼬딕씨 80g" panose="02020603020101020101" pitchFamily="18" charset="-127"/>
              </a:rPr>
              <a:t>PS C:\Users\route\projects\git&gt;git status </a:t>
            </a:r>
          </a:p>
          <a:p>
            <a:r>
              <a:rPr lang="en-US" altLang="ko-KR" dirty="0">
                <a:latin typeface="HG굴린꼬딕씨 80g" panose="02020603020101020101" pitchFamily="18" charset="-127"/>
                <a:ea typeface="HG굴린꼬딕씨 80g" panose="02020603020101020101" pitchFamily="18" charset="-127"/>
              </a:rPr>
              <a:t>---On branch master</a:t>
            </a:r>
          </a:p>
          <a:p>
            <a:r>
              <a:rPr lang="en-US" altLang="ko-KR" dirty="0">
                <a:latin typeface="HG굴린꼬딕씨 80g" panose="02020603020101020101" pitchFamily="18" charset="-127"/>
                <a:ea typeface="HG굴린꼬딕씨 80g" panose="02020603020101020101" pitchFamily="18" charset="-127"/>
              </a:rPr>
              <a:t>No commits yet</a:t>
            </a:r>
          </a:p>
          <a:p>
            <a:r>
              <a:rPr lang="en-US" altLang="ko-KR" dirty="0">
                <a:latin typeface="HG굴린꼬딕씨 80g" panose="02020603020101020101" pitchFamily="18" charset="-127"/>
                <a:ea typeface="HG굴린꼬딕씨 80g" panose="02020603020101020101" pitchFamily="18" charset="-127"/>
              </a:rPr>
              <a:t>Changes to be committed:</a:t>
            </a:r>
          </a:p>
          <a:p>
            <a:r>
              <a:rPr lang="en-US" altLang="ko-KR" dirty="0">
                <a:latin typeface="HG굴린꼬딕씨 80g" panose="02020603020101020101" pitchFamily="18" charset="-127"/>
                <a:ea typeface="HG굴린꼬딕씨 80g" panose="02020603020101020101" pitchFamily="18" charset="-127"/>
              </a:rPr>
              <a:t>  (use "</a:t>
            </a:r>
            <a:r>
              <a:rPr lang="en-US" altLang="ko-KR" dirty="0" err="1">
                <a:latin typeface="HG굴린꼬딕씨 80g" panose="02020603020101020101" pitchFamily="18" charset="-127"/>
                <a:ea typeface="HG굴린꼬딕씨 80g" panose="02020603020101020101" pitchFamily="18" charset="-127"/>
              </a:rPr>
              <a:t>git</a:t>
            </a:r>
            <a:r>
              <a:rPr lang="en-US" altLang="ko-KR" dirty="0">
                <a:latin typeface="HG굴린꼬딕씨 80g" panose="02020603020101020101" pitchFamily="18" charset="-127"/>
                <a:ea typeface="HG굴린꼬딕씨 80g" panose="02020603020101020101" pitchFamily="18" charset="-127"/>
              </a:rPr>
              <a:t> </a:t>
            </a:r>
            <a:r>
              <a:rPr lang="en-US" altLang="ko-KR" dirty="0" err="1">
                <a:latin typeface="HG굴린꼬딕씨 80g" panose="02020603020101020101" pitchFamily="18" charset="-127"/>
                <a:ea typeface="HG굴린꼬딕씨 80g" panose="02020603020101020101" pitchFamily="18" charset="-127"/>
              </a:rPr>
              <a:t>rm</a:t>
            </a:r>
            <a:r>
              <a:rPr lang="en-US" altLang="ko-KR" dirty="0">
                <a:latin typeface="HG굴린꼬딕씨 80g" panose="02020603020101020101" pitchFamily="18" charset="-127"/>
                <a:ea typeface="HG굴린꼬딕씨 80g" panose="02020603020101020101" pitchFamily="18" charset="-127"/>
              </a:rPr>
              <a:t> --cached &lt;file&gt;..." to </a:t>
            </a:r>
            <a:r>
              <a:rPr lang="en-US" altLang="ko-KR" dirty="0" err="1">
                <a:latin typeface="HG굴린꼬딕씨 80g" panose="02020603020101020101" pitchFamily="18" charset="-127"/>
                <a:ea typeface="HG굴린꼬딕씨 80g" panose="02020603020101020101" pitchFamily="18" charset="-127"/>
              </a:rPr>
              <a:t>unstage</a:t>
            </a:r>
            <a:r>
              <a:rPr lang="en-US" altLang="ko-KR" dirty="0">
                <a:latin typeface="HG굴린꼬딕씨 80g" panose="02020603020101020101" pitchFamily="18" charset="-127"/>
                <a:ea typeface="HG굴린꼬딕씨 80g" panose="02020603020101020101" pitchFamily="18" charset="-127"/>
              </a:rPr>
              <a:t>)</a:t>
            </a:r>
          </a:p>
          <a:p>
            <a:r>
              <a:rPr lang="en-US" altLang="ko-KR" dirty="0">
                <a:latin typeface="HG굴린꼬딕씨 80g" panose="02020603020101020101" pitchFamily="18" charset="-127"/>
                <a:ea typeface="HG굴린꼬딕씨 80g" panose="02020603020101020101" pitchFamily="18" charset="-127"/>
              </a:rPr>
              <a:t>        new file:   a.txt</a:t>
            </a:r>
          </a:p>
          <a:p>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Untracked files:</a:t>
            </a:r>
          </a:p>
          <a:p>
            <a:r>
              <a:rPr lang="en-US" altLang="ko-KR" dirty="0">
                <a:latin typeface="HG굴린꼬딕씨 80g" panose="02020603020101020101" pitchFamily="18" charset="-127"/>
                <a:ea typeface="HG굴린꼬딕씨 80g" panose="02020603020101020101" pitchFamily="18" charset="-127"/>
              </a:rPr>
              <a:t>  (use "</a:t>
            </a:r>
            <a:r>
              <a:rPr lang="en-US" altLang="ko-KR" dirty="0" err="1">
                <a:latin typeface="HG굴린꼬딕씨 80g" panose="02020603020101020101" pitchFamily="18" charset="-127"/>
                <a:ea typeface="HG굴린꼬딕씨 80g" panose="02020603020101020101" pitchFamily="18" charset="-127"/>
              </a:rPr>
              <a:t>git</a:t>
            </a:r>
            <a:r>
              <a:rPr lang="en-US" altLang="ko-KR" dirty="0">
                <a:latin typeface="HG굴린꼬딕씨 80g" panose="02020603020101020101" pitchFamily="18" charset="-127"/>
                <a:ea typeface="HG굴린꼬딕씨 80g" panose="02020603020101020101" pitchFamily="18" charset="-127"/>
              </a:rPr>
              <a:t> add &lt;file&gt;..." to include in what will be committed)</a:t>
            </a:r>
          </a:p>
          <a:p>
            <a:r>
              <a:rPr lang="en-US" altLang="ko-KR" dirty="0">
                <a:latin typeface="HG굴린꼬딕씨 80g" panose="02020603020101020101" pitchFamily="18" charset="-127"/>
                <a:ea typeface="HG굴린꼬딕씨 80g" panose="02020603020101020101" pitchFamily="18" charset="-127"/>
              </a:rPr>
              <a:t>        b.txt</a:t>
            </a:r>
          </a:p>
          <a:p>
            <a:r>
              <a:rPr lang="en-US" altLang="ko-KR" dirty="0">
                <a:latin typeface="HG굴린꼬딕씨 80g" panose="02020603020101020101" pitchFamily="18" charset="-127"/>
                <a:ea typeface="HG굴린꼬딕씨 80g" panose="02020603020101020101" pitchFamily="18" charset="-127"/>
              </a:rPr>
              <a:t>        c.txt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261595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5" name="그림 4"/>
          <p:cNvPicPr>
            <a:picLocks noChangeAspect="1"/>
          </p:cNvPicPr>
          <p:nvPr/>
        </p:nvPicPr>
        <p:blipFill>
          <a:blip r:embed="rId2">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6274837" y="520718"/>
            <a:ext cx="5377316" cy="3019693"/>
          </a:xfrm>
          <a:prstGeom prst="rect">
            <a:avLst/>
          </a:prstGeom>
        </p:spPr>
      </p:pic>
      <p:sp>
        <p:nvSpPr>
          <p:cNvPr id="3" name="TextBox 2"/>
          <p:cNvSpPr txBox="1"/>
          <p:nvPr/>
        </p:nvSpPr>
        <p:spPr>
          <a:xfrm>
            <a:off x="1222706" y="1740962"/>
            <a:ext cx="194316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a:latin typeface="여기어때 잘난체 2" panose="00000500000000000000" pitchFamily="50" charset="-127"/>
                <a:ea typeface="여기어때 잘난체 2" panose="00000500000000000000" pitchFamily="50" charset="-127"/>
              </a:rPr>
              <a:t>GIT</a:t>
            </a:r>
            <a:r>
              <a:rPr lang="ko-KR" altLang="en-US" sz="2400" dirty="0">
                <a:latin typeface="여기어때 잘난체 2" panose="00000500000000000000" pitchFamily="50" charset="-127"/>
                <a:ea typeface="여기어때 잘난체 2" panose="00000500000000000000" pitchFamily="50" charset="-127"/>
              </a:rPr>
              <a:t>이란</a:t>
            </a:r>
            <a:r>
              <a:rPr lang="en-US" altLang="ko-KR" sz="2400" dirty="0">
                <a:latin typeface="여기어때 잘난체 2" panose="00000500000000000000" pitchFamily="50" charset="-127"/>
                <a:ea typeface="여기어때 잘난체 2" panose="00000500000000000000" pitchFamily="50" charset="-127"/>
              </a:rPr>
              <a:t>?</a:t>
            </a:r>
            <a:endParaRPr lang="ko-KR" altLang="en-US" sz="2400" dirty="0">
              <a:latin typeface="여기어때 잘난체 2" panose="00000500000000000000" pitchFamily="50" charset="-127"/>
              <a:ea typeface="여기어때 잘난체 2" panose="00000500000000000000" pitchFamily="50" charset="-127"/>
            </a:endParaRPr>
          </a:p>
        </p:txBody>
      </p:sp>
      <p:sp>
        <p:nvSpPr>
          <p:cNvPr id="6" name="TextBox 5"/>
          <p:cNvSpPr txBox="1"/>
          <p:nvPr/>
        </p:nvSpPr>
        <p:spPr>
          <a:xfrm>
            <a:off x="1278294" y="2701720"/>
            <a:ext cx="9993086" cy="1938992"/>
          </a:xfrm>
          <a:prstGeom prst="rect">
            <a:avLst/>
          </a:prstGeom>
          <a:noFill/>
        </p:spPr>
        <p:txBody>
          <a:bodyPr wrap="square" rtlCol="0">
            <a:spAutoFit/>
          </a:bodyPr>
          <a:lstStyle/>
          <a:p>
            <a:pPr marL="342900" indent="-342900">
              <a:buAutoNum type="arabicParenR"/>
            </a:pPr>
            <a:r>
              <a:rPr lang="ko-KR" altLang="en-US" sz="2400" dirty="0">
                <a:latin typeface="HG굴린꼬딕씨 80g" panose="02020603020101020101" pitchFamily="18" charset="-127"/>
                <a:ea typeface="HG굴린꼬딕씨 80g" panose="02020603020101020101" pitchFamily="18" charset="-127"/>
              </a:rPr>
              <a:t>코드 형상 관리 도구</a:t>
            </a:r>
            <a:endParaRPr lang="en-US" altLang="ko-KR" sz="2400" dirty="0">
              <a:latin typeface="HG굴린꼬딕씨 80g" panose="02020603020101020101" pitchFamily="18" charset="-127"/>
              <a:ea typeface="HG굴린꼬딕씨 80g" panose="02020603020101020101" pitchFamily="18" charset="-127"/>
            </a:endParaRPr>
          </a:p>
          <a:p>
            <a:pPr marL="342900" indent="-342900">
              <a:buFontTx/>
              <a:buAutoNum type="arabicParenR"/>
            </a:pPr>
            <a:r>
              <a:rPr lang="ko-KR" altLang="en-US" sz="2400" dirty="0">
                <a:latin typeface="HG굴린꼬딕씨 80g" panose="02020603020101020101" pitchFamily="18" charset="-127"/>
                <a:ea typeface="HG굴린꼬딕씨 80g" panose="02020603020101020101" pitchFamily="18" charset="-127"/>
              </a:rPr>
              <a:t>파일을 버전 관리가 가능한 영역으로 등록하고</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파일의 버전을 등록하여</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그 버전들 사이의  자유로운 이동을 가능하게 하는 프로그램</a:t>
            </a:r>
            <a:endParaRPr lang="en-US" altLang="ko-KR" sz="2400" dirty="0">
              <a:latin typeface="HG굴린꼬딕씨 80g" panose="02020603020101020101" pitchFamily="18" charset="-127"/>
              <a:ea typeface="HG굴린꼬딕씨 80g" panose="02020603020101020101" pitchFamily="18" charset="-127"/>
            </a:endParaRPr>
          </a:p>
          <a:p>
            <a:pPr marL="342900" indent="-342900">
              <a:buFontTx/>
              <a:buAutoNum type="arabicParenR"/>
            </a:pPr>
            <a:r>
              <a:rPr lang="ko-KR" altLang="en-US" sz="2400" dirty="0">
                <a:latin typeface="HG굴린꼬딕씨 80g" panose="02020603020101020101" pitchFamily="18" charset="-127"/>
                <a:ea typeface="HG굴린꼬딕씨 80g" panose="02020603020101020101" pitchFamily="18" charset="-127"/>
              </a:rPr>
              <a:t>전세계  프로그래머와 시스템 관리자들이 대부분 사용하고 있음</a:t>
            </a:r>
            <a:r>
              <a:rPr lang="en-US" altLang="ko-KR" sz="2400" dirty="0">
                <a:latin typeface="HG굴린꼬딕씨 80g" panose="02020603020101020101" pitchFamily="18" charset="-127"/>
                <a:ea typeface="HG굴린꼬딕씨 80g" panose="02020603020101020101" pitchFamily="18" charset="-127"/>
              </a:rPr>
              <a:t>.</a:t>
            </a:r>
            <a:endParaRPr lang="ko-KR" altLang="en-US" sz="2400" dirty="0">
              <a:latin typeface="HG굴린꼬딕씨 80g" panose="02020603020101020101" pitchFamily="18" charset="-127"/>
              <a:ea typeface="HG굴린꼬딕씨 80g" panose="02020603020101020101" pitchFamily="18" charset="-127"/>
            </a:endParaRPr>
          </a:p>
          <a:p>
            <a:pPr marL="342900" indent="-342900">
              <a:buAutoNum type="arabicParenR"/>
            </a:pPr>
            <a:endParaRPr lang="ko-KR" altLang="en-US" sz="2400" dirty="0">
              <a:latin typeface="HG굴린꼬딕씨 80g" panose="02020603020101020101" pitchFamily="18" charset="-127"/>
              <a:ea typeface="HG굴린꼬딕씨 80g" panose="02020603020101020101" pitchFamily="18" charset="-127"/>
            </a:endParaRPr>
          </a:p>
        </p:txBody>
      </p:sp>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9" name="TextBox 8"/>
          <p:cNvSpPr txBox="1"/>
          <p:nvPr/>
        </p:nvSpPr>
        <p:spPr>
          <a:xfrm>
            <a:off x="1652408" y="4272677"/>
            <a:ext cx="9479012" cy="2585323"/>
          </a:xfrm>
          <a:prstGeom prst="rect">
            <a:avLst/>
          </a:prstGeom>
          <a:noFill/>
        </p:spPr>
        <p:txBody>
          <a:bodyPr wrap="square" rtlCol="0">
            <a:spAutoFit/>
          </a:bodyPr>
          <a:lstStyle/>
          <a:p>
            <a:pPr algn="just"/>
            <a:r>
              <a:rPr lang="en-US" altLang="ko-KR" dirty="0">
                <a:solidFill>
                  <a:schemeClr val="bg2">
                    <a:lumMod val="50000"/>
                  </a:schemeClr>
                </a:solidFill>
                <a:latin typeface="HG굴린꼬딕씨 80g" panose="02020603020101020101" pitchFamily="18" charset="-127"/>
                <a:ea typeface="HG굴린꼬딕씨 80g" panose="02020603020101020101" pitchFamily="18" charset="-127"/>
              </a:rPr>
              <a:t>What is a</a:t>
            </a:r>
            <a:r>
              <a:rPr lang="en-US" altLang="ko-KR" dirty="0">
                <a:solidFill>
                  <a:srgbClr val="FF0000"/>
                </a:solidFill>
                <a:latin typeface="HG굴린꼬딕씨 80g" panose="02020603020101020101" pitchFamily="18" charset="-127"/>
                <a:ea typeface="HG굴린꼬딕씨 80g" panose="02020603020101020101" pitchFamily="18" charset="-127"/>
              </a:rPr>
              <a:t> Version Control System (VCS)?</a:t>
            </a:r>
          </a:p>
          <a:p>
            <a:pPr algn="just"/>
            <a:r>
              <a:rPr lang="en-US" altLang="ko-KR" dirty="0">
                <a:solidFill>
                  <a:schemeClr val="bg2">
                    <a:lumMod val="50000"/>
                  </a:schemeClr>
                </a:solidFill>
                <a:latin typeface="HG굴린꼬딕씨 80g" panose="02020603020101020101" pitchFamily="18" charset="-127"/>
                <a:ea typeface="HG굴린꼬딕씨 80g" panose="02020603020101020101" pitchFamily="18" charset="-127"/>
              </a:rPr>
              <a:t>A Version Control System (VCS) is a collection of various software tools that allow professionals to record the changes that have been made to the respective documents and files by tracking the modifications made to the program code. One of the main reasons why VCS is necessary is that, often, software programs are developed by a group of developers who may be working from various parts of the globe. Since all of them make some contributions to the software code and keep making changes, it is important that the changes be communicated to other team members. This improves the management and efficiency while developing the software.</a:t>
            </a:r>
          </a:p>
          <a:p>
            <a:pPr algn="just"/>
            <a:endParaRPr lang="ko-KR" altLang="en-US" dirty="0">
              <a:solidFill>
                <a:schemeClr val="bg2">
                  <a:lumMod val="50000"/>
                </a:schemeClr>
              </a:solidFill>
              <a:latin typeface="HG굴린꼬딕씨 80g" panose="02020603020101020101" pitchFamily="18" charset="-127"/>
              <a:ea typeface="HG굴린꼬딕씨 80g" panose="02020603020101020101" pitchFamily="18" charset="-127"/>
            </a:endParaRPr>
          </a:p>
        </p:txBody>
      </p:sp>
      <p:cxnSp>
        <p:nvCxnSpPr>
          <p:cNvPr id="29" name="직선 화살표 연결선 28"/>
          <p:cNvCxnSpPr>
            <a:endCxn id="3" idx="3"/>
          </p:cNvCxnSpPr>
          <p:nvPr/>
        </p:nvCxnSpPr>
        <p:spPr>
          <a:xfrm flipH="1">
            <a:off x="3165867" y="2002572"/>
            <a:ext cx="37107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83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par>
                          <p:cTn id="7" fill="hold">
                            <p:stCondLst>
                              <p:cond delay="0"/>
                            </p:stCondLst>
                            <p:childTnLst>
                              <p:par>
                                <p:cTn id="8" presetID="3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p:cTn id="10" dur="1000" fill="hold"/>
                                        <p:tgtEl>
                                          <p:spTgt spid="5"/>
                                        </p:tgtEl>
                                        <p:attrNameLst>
                                          <p:attrName>ppt_w</p:attrName>
                                        </p:attrNameLst>
                                      </p:cBhvr>
                                      <p:tavLst>
                                        <p:tav tm="0">
                                          <p:val>
                                            <p:fltVal val="0"/>
                                          </p:val>
                                        </p:tav>
                                        <p:tav tm="100000">
                                          <p:val>
                                            <p:strVal val="#ppt_w"/>
                                          </p:val>
                                        </p:tav>
                                      </p:tavLst>
                                    </p:anim>
                                    <p:anim calcmode="lin" valueType="num">
                                      <p:cBhvr>
                                        <p:cTn id="11" dur="1000" fill="hold"/>
                                        <p:tgtEl>
                                          <p:spTgt spid="5"/>
                                        </p:tgtEl>
                                        <p:attrNameLst>
                                          <p:attrName>ppt_h</p:attrName>
                                        </p:attrNameLst>
                                      </p:cBhvr>
                                      <p:tavLst>
                                        <p:tav tm="0">
                                          <p:val>
                                            <p:fltVal val="0"/>
                                          </p:val>
                                        </p:tav>
                                        <p:tav tm="100000">
                                          <p:val>
                                            <p:strVal val="#ppt_h"/>
                                          </p:val>
                                        </p:tav>
                                      </p:tavLst>
                                    </p:anim>
                                    <p:anim calcmode="lin" valueType="num">
                                      <p:cBhvr>
                                        <p:cTn id="12" dur="1000" fill="hold"/>
                                        <p:tgtEl>
                                          <p:spTgt spid="5"/>
                                        </p:tgtEl>
                                        <p:attrNameLst>
                                          <p:attrName>style.rotation</p:attrName>
                                        </p:attrNameLst>
                                      </p:cBhvr>
                                      <p:tavLst>
                                        <p:tav tm="0">
                                          <p:val>
                                            <p:fltVal val="90"/>
                                          </p:val>
                                        </p:tav>
                                        <p:tav tm="100000">
                                          <p:val>
                                            <p:fltVal val="0"/>
                                          </p:val>
                                        </p:tav>
                                      </p:tavLst>
                                    </p:anim>
                                    <p:animEffect transition="in" filter="fade">
                                      <p:cBhvr>
                                        <p:cTn id="1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1938992"/>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20) b.txt, c.txt </a:t>
            </a:r>
            <a:r>
              <a:rPr lang="ko-KR" altLang="en-US" sz="2400" dirty="0">
                <a:latin typeface="여기어때 잘난체 2" panose="00000500000000000000" pitchFamily="50" charset="-127"/>
                <a:ea typeface="여기어때 잘난체 2" panose="00000500000000000000" pitchFamily="50" charset="-127"/>
              </a:rPr>
              <a:t>파일을 모두 </a:t>
            </a:r>
            <a:r>
              <a:rPr lang="en-US" altLang="ko-KR" sz="2400" dirty="0">
                <a:latin typeface="여기어때 잘난체 2" panose="00000500000000000000" pitchFamily="50" charset="-127"/>
                <a:ea typeface="여기어때 잘난체 2" panose="00000500000000000000" pitchFamily="50" charset="-127"/>
              </a:rPr>
              <a:t>staging </a:t>
            </a:r>
            <a:r>
              <a:rPr lang="ko-KR" altLang="en-US" sz="2400" dirty="0">
                <a:latin typeface="여기어때 잘난체 2" panose="00000500000000000000" pitchFamily="50" charset="-127"/>
                <a:ea typeface="여기어때 잘난체 2" panose="00000500000000000000" pitchFamily="50" charset="-127"/>
              </a:rPr>
              <a:t>상태로 바꾸자</a:t>
            </a:r>
          </a:p>
          <a:p>
            <a:r>
              <a:rPr lang="en-US" altLang="ko-KR" sz="2400" dirty="0">
                <a:latin typeface="HG굴린꼬딕씨 80g" panose="02020603020101020101" pitchFamily="18" charset="-127"/>
                <a:ea typeface="HG굴린꼬딕씨 80g" panose="02020603020101020101" pitchFamily="18" charset="-127"/>
              </a:rPr>
              <a:t>PS C:\Users\route\projects\git&gt;git add *.txt </a:t>
            </a:r>
          </a:p>
          <a:p>
            <a:r>
              <a:rPr lang="en-US" altLang="ko-KR" sz="2400" dirty="0">
                <a:latin typeface="HG굴린꼬딕씨 80g" panose="02020603020101020101" pitchFamily="18" charset="-127"/>
                <a:ea typeface="HG굴린꼬딕씨 80g" panose="02020603020101020101" pitchFamily="18" charset="-127"/>
              </a:rPr>
              <a:t>PS C:\Users\route\projects\git&gt;git status </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unstage</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하려면</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rm</a:t>
            </a:r>
            <a:r>
              <a:rPr lang="en-US" altLang="ko-KR" sz="2400" dirty="0">
                <a:latin typeface="HG굴린꼬딕씨 80g" panose="02020603020101020101" pitchFamily="18" charset="-127"/>
                <a:ea typeface="HG굴린꼬딕씨 80g" panose="02020603020101020101" pitchFamily="18" charset="-127"/>
              </a:rPr>
              <a:t> --cached *.txt </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2228185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4247317"/>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21) working directory</a:t>
            </a:r>
            <a:r>
              <a:rPr lang="ko-KR" altLang="en-US" sz="2400" dirty="0">
                <a:latin typeface="여기어때 잘난체 2" panose="00000500000000000000" pitchFamily="50" charset="-127"/>
                <a:ea typeface="여기어때 잘난체 2" panose="00000500000000000000" pitchFamily="50" charset="-127"/>
              </a:rPr>
              <a:t>에서 </a:t>
            </a:r>
            <a:r>
              <a:rPr lang="en-US" altLang="ko-KR" sz="2400" dirty="0">
                <a:latin typeface="여기어때 잘난체 2" panose="00000500000000000000" pitchFamily="50" charset="-127"/>
                <a:ea typeface="여기어때 잘난체 2" panose="00000500000000000000" pitchFamily="50" charset="-127"/>
              </a:rPr>
              <a:t>a.txt </a:t>
            </a:r>
            <a:r>
              <a:rPr lang="ko-KR" altLang="en-US" sz="2400" dirty="0">
                <a:latin typeface="여기어때 잘난체 2" panose="00000500000000000000" pitchFamily="50" charset="-127"/>
                <a:ea typeface="여기어때 잘난체 2" panose="00000500000000000000" pitchFamily="50" charset="-127"/>
              </a:rPr>
              <a:t>파일을 변경해보자</a:t>
            </a:r>
          </a:p>
          <a:p>
            <a:r>
              <a:rPr lang="en-US" altLang="ko-KR" sz="2400" dirty="0">
                <a:latin typeface="HG굴린꼬딕씨 80g" panose="02020603020101020101" pitchFamily="18" charset="-127"/>
                <a:ea typeface="HG굴린꼬딕씨 80g" panose="02020603020101020101" pitchFamily="18" charset="-127"/>
              </a:rPr>
              <a:t>PS C:\Users\route\projects\git&gt;echo crown &gt;&gt; a.txt </a:t>
            </a:r>
          </a:p>
          <a:p>
            <a:r>
              <a:rPr lang="en-US" altLang="ko-KR" sz="2400" dirty="0">
                <a:latin typeface="HG굴린꼬딕씨 80g" panose="02020603020101020101" pitchFamily="18" charset="-127"/>
                <a:ea typeface="HG굴린꼬딕씨 80g" panose="02020603020101020101" pitchFamily="18" charset="-127"/>
              </a:rPr>
              <a:t>PS C:\Users\route\projects\git&gt;git status </a:t>
            </a:r>
          </a:p>
          <a:p>
            <a:r>
              <a:rPr lang="en-US" altLang="ko-KR" dirty="0">
                <a:latin typeface="HG굴린꼬딕씨 80g" panose="02020603020101020101" pitchFamily="18" charset="-127"/>
                <a:ea typeface="HG굴린꼬딕씨 80g" panose="02020603020101020101" pitchFamily="18" charset="-127"/>
              </a:rPr>
              <a:t>On branch master</a:t>
            </a:r>
          </a:p>
          <a:p>
            <a:r>
              <a:rPr lang="en-US" altLang="ko-KR" dirty="0">
                <a:latin typeface="HG굴린꼬딕씨 80g" panose="02020603020101020101" pitchFamily="18" charset="-127"/>
                <a:ea typeface="HG굴린꼬딕씨 80g" panose="02020603020101020101" pitchFamily="18" charset="-127"/>
              </a:rPr>
              <a:t>No commits yet</a:t>
            </a:r>
          </a:p>
          <a:p>
            <a:r>
              <a:rPr lang="en-US" altLang="ko-KR" dirty="0">
                <a:latin typeface="HG굴린꼬딕씨 80g" panose="02020603020101020101" pitchFamily="18" charset="-127"/>
                <a:ea typeface="HG굴린꼬딕씨 80g" panose="02020603020101020101" pitchFamily="18" charset="-127"/>
              </a:rPr>
              <a:t>Changes to be committed:</a:t>
            </a:r>
          </a:p>
          <a:p>
            <a:r>
              <a:rPr lang="en-US" altLang="ko-KR" dirty="0">
                <a:latin typeface="HG굴린꼬딕씨 80g" panose="02020603020101020101" pitchFamily="18" charset="-127"/>
                <a:ea typeface="HG굴린꼬딕씨 80g" panose="02020603020101020101" pitchFamily="18" charset="-127"/>
              </a:rPr>
              <a:t>  (use "</a:t>
            </a:r>
            <a:r>
              <a:rPr lang="en-US" altLang="ko-KR" dirty="0" err="1">
                <a:latin typeface="HG굴린꼬딕씨 80g" panose="02020603020101020101" pitchFamily="18" charset="-127"/>
                <a:ea typeface="HG굴린꼬딕씨 80g" panose="02020603020101020101" pitchFamily="18" charset="-127"/>
              </a:rPr>
              <a:t>git</a:t>
            </a:r>
            <a:r>
              <a:rPr lang="en-US" altLang="ko-KR" dirty="0">
                <a:latin typeface="HG굴린꼬딕씨 80g" panose="02020603020101020101" pitchFamily="18" charset="-127"/>
                <a:ea typeface="HG굴린꼬딕씨 80g" panose="02020603020101020101" pitchFamily="18" charset="-127"/>
              </a:rPr>
              <a:t> </a:t>
            </a:r>
            <a:r>
              <a:rPr lang="en-US" altLang="ko-KR" dirty="0" err="1">
                <a:latin typeface="HG굴린꼬딕씨 80g" panose="02020603020101020101" pitchFamily="18" charset="-127"/>
                <a:ea typeface="HG굴린꼬딕씨 80g" panose="02020603020101020101" pitchFamily="18" charset="-127"/>
              </a:rPr>
              <a:t>rm</a:t>
            </a:r>
            <a:r>
              <a:rPr lang="en-US" altLang="ko-KR" dirty="0">
                <a:latin typeface="HG굴린꼬딕씨 80g" panose="02020603020101020101" pitchFamily="18" charset="-127"/>
                <a:ea typeface="HG굴린꼬딕씨 80g" panose="02020603020101020101" pitchFamily="18" charset="-127"/>
              </a:rPr>
              <a:t> --cached &lt;file&gt;..." to </a:t>
            </a:r>
            <a:r>
              <a:rPr lang="en-US" altLang="ko-KR" dirty="0" err="1">
                <a:latin typeface="HG굴린꼬딕씨 80g" panose="02020603020101020101" pitchFamily="18" charset="-127"/>
                <a:ea typeface="HG굴린꼬딕씨 80g" panose="02020603020101020101" pitchFamily="18" charset="-127"/>
              </a:rPr>
              <a:t>unstage</a:t>
            </a:r>
            <a:r>
              <a:rPr lang="en-US" altLang="ko-KR" dirty="0">
                <a:latin typeface="HG굴린꼬딕씨 80g" panose="02020603020101020101" pitchFamily="18" charset="-127"/>
                <a:ea typeface="HG굴린꼬딕씨 80g" panose="02020603020101020101" pitchFamily="18" charset="-127"/>
              </a:rPr>
              <a:t>)</a:t>
            </a:r>
          </a:p>
          <a:p>
            <a:r>
              <a:rPr lang="en-US" altLang="ko-KR" dirty="0">
                <a:latin typeface="HG굴린꼬딕씨 80g" panose="02020603020101020101" pitchFamily="18" charset="-127"/>
                <a:ea typeface="HG굴린꼬딕씨 80g" panose="02020603020101020101" pitchFamily="18" charset="-127"/>
              </a:rPr>
              <a:t>        new file:   a.txt</a:t>
            </a:r>
          </a:p>
          <a:p>
            <a:r>
              <a:rPr lang="en-US" altLang="ko-KR" dirty="0">
                <a:latin typeface="HG굴린꼬딕씨 80g" panose="02020603020101020101" pitchFamily="18" charset="-127"/>
                <a:ea typeface="HG굴린꼬딕씨 80g" panose="02020603020101020101" pitchFamily="18" charset="-127"/>
              </a:rPr>
              <a:t>        new file:   b.txt</a:t>
            </a:r>
          </a:p>
          <a:p>
            <a:r>
              <a:rPr lang="en-US" altLang="ko-KR" dirty="0">
                <a:latin typeface="HG굴린꼬딕씨 80g" panose="02020603020101020101" pitchFamily="18" charset="-127"/>
                <a:ea typeface="HG굴린꼬딕씨 80g" panose="02020603020101020101" pitchFamily="18" charset="-127"/>
              </a:rPr>
              <a:t>        new file:   c.txt</a:t>
            </a:r>
          </a:p>
          <a:p>
            <a:r>
              <a:rPr lang="en-US" altLang="ko-KR" dirty="0">
                <a:latin typeface="HG굴린꼬딕씨 80g" panose="02020603020101020101" pitchFamily="18" charset="-127"/>
                <a:ea typeface="HG굴린꼬딕씨 80g" panose="02020603020101020101" pitchFamily="18" charset="-127"/>
              </a:rPr>
              <a:t>Changes not staged for commit:</a:t>
            </a:r>
          </a:p>
          <a:p>
            <a:r>
              <a:rPr lang="en-US" altLang="ko-KR" dirty="0">
                <a:latin typeface="HG굴린꼬딕씨 80g" panose="02020603020101020101" pitchFamily="18" charset="-127"/>
                <a:ea typeface="HG굴린꼬딕씨 80g" panose="02020603020101020101" pitchFamily="18" charset="-127"/>
              </a:rPr>
              <a:t>  (use "</a:t>
            </a:r>
            <a:r>
              <a:rPr lang="en-US" altLang="ko-KR" dirty="0" err="1">
                <a:latin typeface="HG굴린꼬딕씨 80g" panose="02020603020101020101" pitchFamily="18" charset="-127"/>
                <a:ea typeface="HG굴린꼬딕씨 80g" panose="02020603020101020101" pitchFamily="18" charset="-127"/>
              </a:rPr>
              <a:t>git</a:t>
            </a:r>
            <a:r>
              <a:rPr lang="en-US" altLang="ko-KR" dirty="0">
                <a:latin typeface="HG굴린꼬딕씨 80g" panose="02020603020101020101" pitchFamily="18" charset="-127"/>
                <a:ea typeface="HG굴린꼬딕씨 80g" panose="02020603020101020101" pitchFamily="18" charset="-127"/>
              </a:rPr>
              <a:t> add &lt;file&gt;..." to update what will be committed)</a:t>
            </a:r>
          </a:p>
          <a:p>
            <a:r>
              <a:rPr lang="en-US" altLang="ko-KR" dirty="0">
                <a:latin typeface="HG굴린꼬딕씨 80g" panose="02020603020101020101" pitchFamily="18" charset="-127"/>
                <a:ea typeface="HG굴린꼬딕씨 80g" panose="02020603020101020101" pitchFamily="18" charset="-127"/>
              </a:rPr>
              <a:t>  (use "</a:t>
            </a:r>
            <a:r>
              <a:rPr lang="en-US" altLang="ko-KR" dirty="0" err="1">
                <a:latin typeface="HG굴린꼬딕씨 80g" panose="02020603020101020101" pitchFamily="18" charset="-127"/>
                <a:ea typeface="HG굴린꼬딕씨 80g" panose="02020603020101020101" pitchFamily="18" charset="-127"/>
              </a:rPr>
              <a:t>git</a:t>
            </a:r>
            <a:r>
              <a:rPr lang="en-US" altLang="ko-KR" dirty="0">
                <a:latin typeface="HG굴린꼬딕씨 80g" panose="02020603020101020101" pitchFamily="18" charset="-127"/>
                <a:ea typeface="HG굴린꼬딕씨 80g" panose="02020603020101020101" pitchFamily="18" charset="-127"/>
              </a:rPr>
              <a:t> restore &lt;file&gt;..." to discard changes in working directory)</a:t>
            </a:r>
          </a:p>
          <a:p>
            <a:r>
              <a:rPr lang="en-US" altLang="ko-KR" dirty="0">
                <a:latin typeface="HG굴린꼬딕씨 80g" panose="02020603020101020101" pitchFamily="18" charset="-127"/>
                <a:ea typeface="HG굴린꼬딕씨 80g" panose="02020603020101020101" pitchFamily="18" charset="-127"/>
              </a:rPr>
              <a:t>        modified:   a.txt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720894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10356189" cy="4431983"/>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22) working directory</a:t>
            </a:r>
            <a:r>
              <a:rPr lang="ko-KR" altLang="en-US" sz="2400" dirty="0">
                <a:latin typeface="여기어때 잘난체 2" panose="00000500000000000000" pitchFamily="50" charset="-127"/>
                <a:ea typeface="여기어때 잘난체 2" panose="00000500000000000000" pitchFamily="50" charset="-127"/>
              </a:rPr>
              <a:t>에서 수정된 파일 </a:t>
            </a:r>
            <a:r>
              <a:rPr lang="en-US" altLang="ko-KR" sz="2400" dirty="0">
                <a:latin typeface="여기어때 잘난체 2" panose="00000500000000000000" pitchFamily="50" charset="-127"/>
                <a:ea typeface="여기어때 잘난체 2" panose="00000500000000000000" pitchFamily="50" charset="-127"/>
              </a:rPr>
              <a:t>a.txt </a:t>
            </a:r>
            <a:r>
              <a:rPr lang="ko-KR" altLang="en-US" sz="2400" dirty="0">
                <a:latin typeface="여기어때 잘난체 2" panose="00000500000000000000" pitchFamily="50" charset="-127"/>
                <a:ea typeface="여기어때 잘난체 2" panose="00000500000000000000" pitchFamily="50" charset="-127"/>
              </a:rPr>
              <a:t>파일을 </a:t>
            </a:r>
            <a:r>
              <a:rPr lang="en-US" altLang="ko-KR" sz="2400" dirty="0">
                <a:latin typeface="여기어때 잘난체 2" panose="00000500000000000000" pitchFamily="50" charset="-127"/>
                <a:ea typeface="여기어때 잘난체 2" panose="00000500000000000000" pitchFamily="50" charset="-127"/>
              </a:rPr>
              <a:t>staging area</a:t>
            </a:r>
            <a:r>
              <a:rPr lang="ko-KR" altLang="en-US" sz="2400" dirty="0">
                <a:latin typeface="여기어때 잘난체 2" panose="00000500000000000000" pitchFamily="50" charset="-127"/>
                <a:ea typeface="여기어때 잘난체 2" panose="00000500000000000000" pitchFamily="50" charset="-127"/>
              </a:rPr>
              <a:t>로 보내자</a:t>
            </a:r>
            <a:r>
              <a:rPr lang="en-US" altLang="ko-KR" sz="2400" dirty="0">
                <a:latin typeface="여기어때 잘난체 2" panose="00000500000000000000" pitchFamily="50" charset="-127"/>
                <a:ea typeface="여기어때 잘난체 2" panose="00000500000000000000" pitchFamily="50" charset="-127"/>
              </a:rPr>
              <a:t>.</a:t>
            </a:r>
          </a:p>
          <a:p>
            <a:r>
              <a:rPr lang="en-US" altLang="ko-KR" sz="2400" dirty="0">
                <a:latin typeface="HG굴린꼬딕씨 80g" panose="02020603020101020101" pitchFamily="18" charset="-127"/>
                <a:ea typeface="HG굴린꼬딕씨 80g" panose="02020603020101020101" pitchFamily="18" charset="-127"/>
              </a:rPr>
              <a:t>PS C:\Users\route\projects\git&gt;git add a.txt </a:t>
            </a:r>
          </a:p>
          <a:p>
            <a:r>
              <a:rPr lang="en-US" altLang="ko-KR" sz="2400" dirty="0">
                <a:latin typeface="HG굴린꼬딕씨 80g" panose="02020603020101020101" pitchFamily="18" charset="-127"/>
                <a:ea typeface="HG굴린꼬딕씨 80g" panose="02020603020101020101" pitchFamily="18" charset="-127"/>
              </a:rPr>
              <a:t>PS C:\Users\route\projects\git&gt;git status </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On branch master</a:t>
            </a:r>
          </a:p>
          <a:p>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No commits yet</a:t>
            </a:r>
          </a:p>
          <a:p>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Changes to be committed:</a:t>
            </a:r>
          </a:p>
          <a:p>
            <a:r>
              <a:rPr lang="en-US" altLang="ko-KR" dirty="0">
                <a:latin typeface="HG굴린꼬딕씨 80g" panose="02020603020101020101" pitchFamily="18" charset="-127"/>
                <a:ea typeface="HG굴린꼬딕씨 80g" panose="02020603020101020101" pitchFamily="18" charset="-127"/>
              </a:rPr>
              <a:t>  (use "</a:t>
            </a:r>
            <a:r>
              <a:rPr lang="en-US" altLang="ko-KR" dirty="0" err="1">
                <a:latin typeface="HG굴린꼬딕씨 80g" panose="02020603020101020101" pitchFamily="18" charset="-127"/>
                <a:ea typeface="HG굴린꼬딕씨 80g" panose="02020603020101020101" pitchFamily="18" charset="-127"/>
              </a:rPr>
              <a:t>git</a:t>
            </a:r>
            <a:r>
              <a:rPr lang="en-US" altLang="ko-KR" dirty="0">
                <a:latin typeface="HG굴린꼬딕씨 80g" panose="02020603020101020101" pitchFamily="18" charset="-127"/>
                <a:ea typeface="HG굴린꼬딕씨 80g" panose="02020603020101020101" pitchFamily="18" charset="-127"/>
              </a:rPr>
              <a:t> </a:t>
            </a:r>
            <a:r>
              <a:rPr lang="en-US" altLang="ko-KR" dirty="0" err="1">
                <a:latin typeface="HG굴린꼬딕씨 80g" panose="02020603020101020101" pitchFamily="18" charset="-127"/>
                <a:ea typeface="HG굴린꼬딕씨 80g" panose="02020603020101020101" pitchFamily="18" charset="-127"/>
              </a:rPr>
              <a:t>rm</a:t>
            </a:r>
            <a:r>
              <a:rPr lang="en-US" altLang="ko-KR" dirty="0">
                <a:latin typeface="HG굴린꼬딕씨 80g" panose="02020603020101020101" pitchFamily="18" charset="-127"/>
                <a:ea typeface="HG굴린꼬딕씨 80g" panose="02020603020101020101" pitchFamily="18" charset="-127"/>
              </a:rPr>
              <a:t> --cached &lt;file&gt;..." to </a:t>
            </a:r>
            <a:r>
              <a:rPr lang="en-US" altLang="ko-KR" dirty="0" err="1">
                <a:latin typeface="HG굴린꼬딕씨 80g" panose="02020603020101020101" pitchFamily="18" charset="-127"/>
                <a:ea typeface="HG굴린꼬딕씨 80g" panose="02020603020101020101" pitchFamily="18" charset="-127"/>
              </a:rPr>
              <a:t>unstage</a:t>
            </a:r>
            <a:r>
              <a:rPr lang="en-US" altLang="ko-KR" dirty="0">
                <a:latin typeface="HG굴린꼬딕씨 80g" panose="02020603020101020101" pitchFamily="18" charset="-127"/>
                <a:ea typeface="HG굴린꼬딕씨 80g" panose="02020603020101020101" pitchFamily="18" charset="-127"/>
              </a:rPr>
              <a:t>)</a:t>
            </a:r>
          </a:p>
          <a:p>
            <a:r>
              <a:rPr lang="en-US" altLang="ko-KR" dirty="0">
                <a:latin typeface="HG굴린꼬딕씨 80g" panose="02020603020101020101" pitchFamily="18" charset="-127"/>
                <a:ea typeface="HG굴린꼬딕씨 80g" panose="02020603020101020101" pitchFamily="18" charset="-127"/>
              </a:rPr>
              <a:t>        new file:   a.txt</a:t>
            </a:r>
          </a:p>
          <a:p>
            <a:r>
              <a:rPr lang="en-US" altLang="ko-KR" dirty="0">
                <a:latin typeface="HG굴린꼬딕씨 80g" panose="02020603020101020101" pitchFamily="18" charset="-127"/>
                <a:ea typeface="HG굴린꼬딕씨 80g" panose="02020603020101020101" pitchFamily="18" charset="-127"/>
              </a:rPr>
              <a:t>        new file:   b.txt</a:t>
            </a:r>
          </a:p>
          <a:p>
            <a:r>
              <a:rPr lang="en-US" altLang="ko-KR" dirty="0">
                <a:latin typeface="HG굴린꼬딕씨 80g" panose="02020603020101020101" pitchFamily="18" charset="-127"/>
                <a:ea typeface="HG굴린꼬딕씨 80g" panose="02020603020101020101" pitchFamily="18" charset="-127"/>
              </a:rPr>
              <a:t>        new file:   c.txt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3278250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2677656"/>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23) stating area</a:t>
            </a:r>
            <a:r>
              <a:rPr lang="ko-KR" altLang="en-US" sz="2400" dirty="0">
                <a:latin typeface="여기어때 잘난체 2" panose="00000500000000000000" pitchFamily="50" charset="-127"/>
                <a:ea typeface="여기어때 잘난체 2" panose="00000500000000000000" pitchFamily="50" charset="-127"/>
              </a:rPr>
              <a:t>에 있는 *</a:t>
            </a:r>
            <a:r>
              <a:rPr lang="en-US" altLang="ko-KR" sz="2400" dirty="0">
                <a:latin typeface="여기어때 잘난체 2" panose="00000500000000000000" pitchFamily="50" charset="-127"/>
                <a:ea typeface="여기어때 잘난체 2" panose="00000500000000000000" pitchFamily="50" charset="-127"/>
              </a:rPr>
              <a:t>.txt </a:t>
            </a:r>
            <a:r>
              <a:rPr lang="ko-KR" altLang="en-US" sz="2400" dirty="0">
                <a:latin typeface="여기어때 잘난체 2" panose="00000500000000000000" pitchFamily="50" charset="-127"/>
                <a:ea typeface="여기어때 잘난체 2" panose="00000500000000000000" pitchFamily="50" charset="-127"/>
              </a:rPr>
              <a:t>파일들을 </a:t>
            </a:r>
            <a:r>
              <a:rPr lang="en-US" altLang="ko-KR" sz="2400" dirty="0">
                <a:latin typeface="여기어때 잘난체 2" panose="00000500000000000000" pitchFamily="50" charset="-127"/>
                <a:ea typeface="여기어때 잘난체 2" panose="00000500000000000000" pitchFamily="50" charset="-127"/>
              </a:rPr>
              <a:t>untracked </a:t>
            </a:r>
            <a:r>
              <a:rPr lang="ko-KR" altLang="en-US" sz="2400" dirty="0">
                <a:latin typeface="여기어때 잘난체 2" panose="00000500000000000000" pitchFamily="50" charset="-127"/>
                <a:ea typeface="여기어때 잘난체 2" panose="00000500000000000000" pitchFamily="50" charset="-127"/>
              </a:rPr>
              <a:t>상태로 바꾸자</a:t>
            </a:r>
            <a:r>
              <a:rPr lang="en-US" altLang="ko-KR" sz="2400" dirty="0">
                <a:latin typeface="여기어때 잘난체 2" panose="00000500000000000000" pitchFamily="50" charset="-127"/>
                <a:ea typeface="여기어때 잘난체 2" panose="00000500000000000000" pitchFamily="50" charset="-127"/>
              </a:rPr>
              <a:t>.</a:t>
            </a:r>
          </a:p>
          <a:p>
            <a:r>
              <a:rPr lang="en-US" altLang="ko-KR" sz="2400" dirty="0">
                <a:latin typeface="HG굴린꼬딕씨 80g" panose="02020603020101020101" pitchFamily="18" charset="-127"/>
                <a:ea typeface="HG굴린꼬딕씨 80g" panose="02020603020101020101" pitchFamily="18" charset="-127"/>
              </a:rPr>
              <a:t>PS C:\Users\route\projects\git&gt;git </a:t>
            </a:r>
            <a:r>
              <a:rPr lang="en-US" altLang="ko-KR" sz="2400" dirty="0" err="1">
                <a:latin typeface="HG굴린꼬딕씨 80g" panose="02020603020101020101" pitchFamily="18" charset="-127"/>
                <a:ea typeface="HG굴린꼬딕씨 80g" panose="02020603020101020101" pitchFamily="18" charset="-127"/>
              </a:rPr>
              <a:t>rm</a:t>
            </a:r>
            <a:r>
              <a:rPr lang="en-US" altLang="ko-KR" sz="2400" dirty="0">
                <a:latin typeface="HG굴린꼬딕씨 80g" panose="02020603020101020101" pitchFamily="18" charset="-127"/>
                <a:ea typeface="HG굴린꼬딕씨 80g" panose="02020603020101020101" pitchFamily="18" charset="-127"/>
              </a:rPr>
              <a:t> --cached *.txt </a:t>
            </a:r>
          </a:p>
          <a:p>
            <a:r>
              <a:rPr lang="en-US" altLang="ko-KR" sz="2400" dirty="0">
                <a:latin typeface="HG굴린꼬딕씨 80g" panose="02020603020101020101" pitchFamily="18" charset="-127"/>
                <a:ea typeface="HG굴린꼬딕씨 80g" panose="02020603020101020101" pitchFamily="18" charset="-127"/>
              </a:rPr>
              <a:t>PS C:\Users\route\projects\git&gt;git status </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여기어때 잘난체 2" panose="00000500000000000000" pitchFamily="50" charset="-127"/>
                <a:ea typeface="여기어때 잘난체 2" panose="00000500000000000000" pitchFamily="50" charset="-127"/>
              </a:rPr>
              <a:t>24) </a:t>
            </a:r>
            <a:r>
              <a:rPr lang="ko-KR" altLang="en-US" sz="2400" dirty="0">
                <a:latin typeface="여기어때 잘난체 2" panose="00000500000000000000" pitchFamily="50" charset="-127"/>
                <a:ea typeface="여기어때 잘난체 2" panose="00000500000000000000" pitchFamily="50" charset="-127"/>
              </a:rPr>
              <a:t>다음 </a:t>
            </a:r>
            <a:r>
              <a:rPr lang="en-US" altLang="ko-KR" sz="2400" dirty="0">
                <a:latin typeface="여기어때 잘난체 2" panose="00000500000000000000" pitchFamily="50" charset="-127"/>
                <a:ea typeface="여기어때 잘난체 2" panose="00000500000000000000" pitchFamily="50" charset="-127"/>
              </a:rPr>
              <a:t>2</a:t>
            </a:r>
            <a:r>
              <a:rPr lang="ko-KR" altLang="en-US" sz="2400" dirty="0">
                <a:latin typeface="여기어때 잘난체 2" panose="00000500000000000000" pitchFamily="50" charset="-127"/>
                <a:ea typeface="여기어때 잘난체 2" panose="00000500000000000000" pitchFamily="50" charset="-127"/>
              </a:rPr>
              <a:t>개의 명령어의 차이점은 무엇인가</a:t>
            </a:r>
            <a:r>
              <a:rPr lang="en-US" altLang="ko-KR" sz="2400" dirty="0">
                <a:latin typeface="여기어때 잘난체 2" panose="00000500000000000000" pitchFamily="50" charset="-127"/>
                <a:ea typeface="여기어때 잘난체 2" panose="00000500000000000000" pitchFamily="50" charset="-127"/>
              </a:rPr>
              <a:t>?</a:t>
            </a:r>
          </a:p>
          <a:p>
            <a:r>
              <a:rPr lang="en-US" altLang="ko-KR" sz="2400" dirty="0">
                <a:latin typeface="HG굴린꼬딕씨 80g" panose="02020603020101020101" pitchFamily="18" charset="-127"/>
                <a:ea typeface="HG굴린꼬딕씨 80g" panose="02020603020101020101" pitchFamily="18" charset="-127"/>
              </a:rPr>
              <a:t>PS C:\Users\route\projects\git&gt;git add *  </a:t>
            </a:r>
          </a:p>
          <a:p>
            <a:r>
              <a:rPr lang="en-US" altLang="ko-KR" sz="2400" dirty="0">
                <a:latin typeface="HG굴린꼬딕씨 80g" panose="02020603020101020101" pitchFamily="18" charset="-127"/>
                <a:ea typeface="HG굴린꼬딕씨 80g" panose="02020603020101020101" pitchFamily="18" charset="-127"/>
              </a:rPr>
              <a:t>PS C:\Users\route\projects\git&gt;git add . </a:t>
            </a:r>
            <a:endParaRPr lang="en-US" altLang="ko-KR"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3265214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4247317"/>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25) </a:t>
            </a:r>
            <a:r>
              <a:rPr lang="ko-KR" altLang="en-US" sz="2400" dirty="0">
                <a:latin typeface="여기어때 잘난체 2" panose="00000500000000000000" pitchFamily="50" charset="-127"/>
                <a:ea typeface="여기어때 잘난체 2" panose="00000500000000000000" pitchFamily="50" charset="-127"/>
              </a:rPr>
              <a:t>추적하지 않는 파일 목록 만들기</a:t>
            </a:r>
          </a:p>
          <a:p>
            <a:r>
              <a:rPr lang="en-US" altLang="ko-KR" sz="2400" dirty="0">
                <a:latin typeface="HG굴린꼬딕씨 80g" panose="02020603020101020101" pitchFamily="18" charset="-127"/>
                <a:ea typeface="HG굴린꼬딕씨 80g" panose="02020603020101020101" pitchFamily="18" charset="-127"/>
              </a:rPr>
              <a:t>PS C:\Users\route\projects\git&gt;echo style &gt; style.css</a:t>
            </a:r>
          </a:p>
          <a:p>
            <a:r>
              <a:rPr lang="en-US" altLang="ko-KR" sz="2400" dirty="0">
                <a:latin typeface="HG굴린꼬딕씨 80g" panose="02020603020101020101" pitchFamily="18" charset="-127"/>
                <a:ea typeface="HG굴린꼬딕씨 80g" panose="02020603020101020101" pitchFamily="18" charset="-127"/>
              </a:rPr>
              <a:t>PS C:\Users\route\projects\git&gt;echo log &gt; a.log </a:t>
            </a:r>
          </a:p>
          <a:p>
            <a:r>
              <a:rPr lang="en-US" altLang="ko-KR" sz="2400" dirty="0">
                <a:latin typeface="HG굴린꼬딕씨 80g" panose="02020603020101020101" pitchFamily="18" charset="-127"/>
                <a:ea typeface="HG굴린꼬딕씨 80g" panose="02020603020101020101" pitchFamily="18" charset="-127"/>
              </a:rPr>
              <a:t>PS C:\Users\route\projects\git&gt;ls    (</a:t>
            </a:r>
            <a:r>
              <a:rPr lang="ko-KR" altLang="en-US" sz="2400" dirty="0">
                <a:latin typeface="HG굴린꼬딕씨 80g" panose="02020603020101020101" pitchFamily="18" charset="-127"/>
                <a:ea typeface="HG굴린꼬딕씨 80g" panose="02020603020101020101" pitchFamily="18" charset="-127"/>
              </a:rPr>
              <a:t>파일 목록 보기</a:t>
            </a:r>
            <a:r>
              <a:rPr lang="en-US" altLang="ko-KR" sz="2400" dirty="0">
                <a:latin typeface="HG굴린꼬딕씨 80g" panose="02020603020101020101" pitchFamily="18" charset="-127"/>
                <a:ea typeface="HG굴린꼬딕씨 80g" panose="02020603020101020101" pitchFamily="18" charset="-127"/>
              </a:rPr>
              <a:t>)</a:t>
            </a:r>
          </a:p>
          <a:p>
            <a:r>
              <a:rPr lang="en-US" altLang="ko-KR" sz="2400" dirty="0">
                <a:latin typeface="HG굴린꼬딕씨 80g" panose="02020603020101020101" pitchFamily="18" charset="-127"/>
                <a:ea typeface="HG굴린꼬딕씨 80g" panose="02020603020101020101" pitchFamily="18" charset="-127"/>
              </a:rPr>
              <a:t>PS C:\Users\route\projects\git&gt;echo *.</a:t>
            </a:r>
            <a:r>
              <a:rPr lang="en-US" altLang="ko-KR" sz="2400">
                <a:latin typeface="HG굴린꼬딕씨 80g" panose="02020603020101020101" pitchFamily="18" charset="-127"/>
                <a:ea typeface="HG굴린꼬딕씨 80g" panose="02020603020101020101" pitchFamily="18" charset="-127"/>
              </a:rPr>
              <a:t>log  &gt;&gt; </a:t>
            </a:r>
            <a:r>
              <a:rPr lang="en-US" altLang="ko-KR" sz="2400" dirty="0">
                <a:latin typeface="HG굴린꼬딕씨 80g" panose="02020603020101020101" pitchFamily="18" charset="-127"/>
                <a:ea typeface="HG굴린꼬딕씨 80g" panose="02020603020101020101" pitchFamily="18" charset="-127"/>
              </a:rPr>
              <a:t>.</a:t>
            </a:r>
            <a:r>
              <a:rPr lang="en-US" altLang="ko-KR" sz="2400" dirty="0" err="1">
                <a:latin typeface="HG굴린꼬딕씨 80g" panose="02020603020101020101" pitchFamily="18" charset="-127"/>
                <a:ea typeface="HG굴린꼬딕씨 80g" panose="02020603020101020101" pitchFamily="18" charset="-127"/>
              </a:rPr>
              <a:t>gitignore</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gitignore</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파일 목록에 있는 파일들은 추적 안함</a:t>
            </a:r>
            <a:r>
              <a:rPr lang="en-US" altLang="ko-KR" sz="2400" dirty="0">
                <a:latin typeface="HG굴린꼬딕씨 80g" panose="02020603020101020101" pitchFamily="18" charset="-127"/>
                <a:ea typeface="HG굴린꼬딕씨 80g" panose="02020603020101020101" pitchFamily="18" charset="-127"/>
              </a:rPr>
              <a:t>.)</a:t>
            </a:r>
          </a:p>
          <a:p>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a:t>
            </a:r>
            <a:r>
              <a:rPr lang="en-US" altLang="ko-KR" dirty="0" err="1">
                <a:latin typeface="HG굴린꼬딕씨 80g" panose="02020603020101020101" pitchFamily="18" charset="-127"/>
                <a:ea typeface="HG굴린꼬딕씨 80g" panose="02020603020101020101" pitchFamily="18" charset="-127"/>
              </a:rPr>
              <a:t>gitigore</a:t>
            </a:r>
            <a:r>
              <a:rPr lang="en-US" altLang="ko-KR" dirty="0">
                <a:latin typeface="HG굴린꼬딕씨 80g" panose="02020603020101020101" pitchFamily="18" charset="-127"/>
                <a:ea typeface="HG굴린꼬딕씨 80g" panose="02020603020101020101" pitchFamily="18" charset="-127"/>
              </a:rPr>
              <a:t> </a:t>
            </a:r>
            <a:r>
              <a:rPr lang="ko-KR" altLang="en-US" dirty="0">
                <a:latin typeface="HG굴린꼬딕씨 80g" panose="02020603020101020101" pitchFamily="18" charset="-127"/>
                <a:ea typeface="HG굴린꼬딕씨 80g" panose="02020603020101020101" pitchFamily="18" charset="-127"/>
              </a:rPr>
              <a:t>파일을 편집해도 됨</a:t>
            </a:r>
            <a:r>
              <a:rPr lang="en-US" altLang="ko-KR" dirty="0">
                <a:latin typeface="HG굴린꼬딕씨 80g" panose="02020603020101020101" pitchFamily="18" charset="-127"/>
                <a:ea typeface="HG굴린꼬딕씨 80g" panose="02020603020101020101" pitchFamily="18" charset="-127"/>
              </a:rPr>
              <a:t>. </a:t>
            </a:r>
          </a:p>
          <a:p>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a.log </a:t>
            </a:r>
          </a:p>
          <a:p>
            <a:r>
              <a:rPr lang="en-US" altLang="ko-KR" dirty="0">
                <a:latin typeface="HG굴린꼬딕씨 80g" panose="02020603020101020101" pitchFamily="18" charset="-127"/>
                <a:ea typeface="HG굴린꼬딕씨 80g" panose="02020603020101020101" pitchFamily="18" charset="-127"/>
              </a:rPr>
              <a:t>*.log</a:t>
            </a:r>
          </a:p>
          <a:p>
            <a:r>
              <a:rPr lang="en-US" altLang="ko-KR" dirty="0">
                <a:latin typeface="HG굴린꼬딕씨 80g" panose="02020603020101020101" pitchFamily="18" charset="-127"/>
                <a:ea typeface="HG굴린꼬딕씨 80g" panose="02020603020101020101" pitchFamily="18" charset="-127"/>
              </a:rPr>
              <a:t>build/</a:t>
            </a:r>
          </a:p>
          <a:p>
            <a:r>
              <a:rPr lang="en-US" altLang="ko-KR" dirty="0">
                <a:latin typeface="HG굴린꼬딕씨 80g" panose="02020603020101020101" pitchFamily="18" charset="-127"/>
                <a:ea typeface="HG굴린꼬딕씨 80g" panose="02020603020101020101" pitchFamily="18" charset="-127"/>
              </a:rPr>
              <a:t>build/.log &lt;--build/*.log</a:t>
            </a:r>
            <a:r>
              <a:rPr lang="ko-KR" altLang="en-US" dirty="0">
                <a:latin typeface="HG굴린꼬딕씨 80g" panose="02020603020101020101" pitchFamily="18" charset="-127"/>
                <a:ea typeface="HG굴린꼬딕씨 80g" panose="02020603020101020101" pitchFamily="18" charset="-127"/>
              </a:rPr>
              <a:t>와 동일</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3451882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3970318"/>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26) </a:t>
            </a:r>
            <a:r>
              <a:rPr lang="en-US" altLang="ko-KR" sz="2400" dirty="0" err="1">
                <a:latin typeface="여기어때 잘난체 2" panose="00000500000000000000" pitchFamily="50" charset="-127"/>
                <a:ea typeface="여기어때 잘난체 2" panose="00000500000000000000" pitchFamily="50" charset="-127"/>
              </a:rPr>
              <a:t>git</a:t>
            </a:r>
            <a:r>
              <a:rPr lang="en-US" altLang="ko-KR" sz="2400" dirty="0">
                <a:latin typeface="여기어때 잘난체 2" panose="00000500000000000000" pitchFamily="50" charset="-127"/>
                <a:ea typeface="여기어때 잘난체 2" panose="00000500000000000000" pitchFamily="50" charset="-127"/>
              </a:rPr>
              <a:t> status </a:t>
            </a:r>
            <a:r>
              <a:rPr lang="ko-KR" altLang="en-US" sz="2400" dirty="0">
                <a:latin typeface="여기어때 잘난체 2" panose="00000500000000000000" pitchFamily="50" charset="-127"/>
                <a:ea typeface="여기어때 잘난체 2" panose="00000500000000000000" pitchFamily="50" charset="-127"/>
              </a:rPr>
              <a:t>간단하게 보기</a:t>
            </a:r>
          </a:p>
          <a:p>
            <a:r>
              <a:rPr lang="en-US" altLang="ko-KR" sz="2400" dirty="0">
                <a:latin typeface="HG굴린꼬딕씨 80g" panose="02020603020101020101" pitchFamily="18" charset="-127"/>
                <a:ea typeface="HG굴린꼬딕씨 80g" panose="02020603020101020101" pitchFamily="18" charset="-127"/>
              </a:rPr>
              <a:t>PS C:\Users\route\projects\git&gt;git status -s </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 echo lion &gt; c.txt</a:t>
            </a:r>
          </a:p>
          <a:p>
            <a:r>
              <a:rPr lang="en-US" altLang="ko-KR" sz="2400" dirty="0">
                <a:latin typeface="HG굴린꼬딕씨 80g" panose="02020603020101020101" pitchFamily="18" charset="-127"/>
                <a:ea typeface="HG굴린꼬딕씨 80g" panose="02020603020101020101" pitchFamily="18" charset="-127"/>
              </a:rPr>
              <a:t>PS C:\Users\route\projects\git&gt;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status -s</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A  a.txt</a:t>
            </a:r>
          </a:p>
          <a:p>
            <a:r>
              <a:rPr lang="en-US" altLang="ko-KR" dirty="0">
                <a:latin typeface="HG굴린꼬딕씨 80g" panose="02020603020101020101" pitchFamily="18" charset="-127"/>
                <a:ea typeface="HG굴린꼬딕씨 80g" panose="02020603020101020101" pitchFamily="18" charset="-127"/>
              </a:rPr>
              <a:t>A  b.txt</a:t>
            </a:r>
          </a:p>
          <a:p>
            <a:r>
              <a:rPr lang="en-US" altLang="ko-KR" dirty="0">
                <a:latin typeface="HG굴린꼬딕씨 80g" panose="02020603020101020101" pitchFamily="18" charset="-127"/>
                <a:ea typeface="HG굴린꼬딕씨 80g" panose="02020603020101020101" pitchFamily="18" charset="-127"/>
              </a:rPr>
              <a:t>AM c.txt      &lt;--A: add, M:modified</a:t>
            </a:r>
          </a:p>
          <a:p>
            <a:r>
              <a:rPr lang="en-US" altLang="ko-KR" dirty="0">
                <a:latin typeface="HG굴린꼬딕씨 80g" panose="02020603020101020101" pitchFamily="18" charset="-127"/>
                <a:ea typeface="HG굴린꼬딕씨 80g" panose="02020603020101020101" pitchFamily="18" charset="-127"/>
              </a:rPr>
              <a:t>?? .</a:t>
            </a:r>
            <a:r>
              <a:rPr lang="en-US" altLang="ko-KR" dirty="0" err="1">
                <a:latin typeface="HG굴린꼬딕씨 80g" panose="02020603020101020101" pitchFamily="18" charset="-127"/>
                <a:ea typeface="HG굴린꼬딕씨 80g" panose="02020603020101020101" pitchFamily="18" charset="-127"/>
              </a:rPr>
              <a:t>gitignore</a:t>
            </a:r>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 a.log</a:t>
            </a:r>
          </a:p>
          <a:p>
            <a:r>
              <a:rPr lang="en-US" altLang="ko-KR" dirty="0">
                <a:latin typeface="HG굴린꼬딕씨 80g" panose="02020603020101020101" pitchFamily="18" charset="-127"/>
                <a:ea typeface="HG굴린꼬딕씨 80g" panose="02020603020101020101" pitchFamily="18" charset="-127"/>
              </a:rPr>
              <a:t>?? style.css</a:t>
            </a:r>
            <a:endParaRPr lang="ko-KR" altLang="en-US"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414596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2308324"/>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27) working directory</a:t>
            </a:r>
            <a:r>
              <a:rPr lang="ko-KR" altLang="en-US" sz="2400" dirty="0">
                <a:latin typeface="여기어때 잘난체 2" panose="00000500000000000000" pitchFamily="50" charset="-127"/>
                <a:ea typeface="여기어때 잘난체 2" panose="00000500000000000000" pitchFamily="50" charset="-127"/>
              </a:rPr>
              <a:t>에 있는 파일들 중 변경된 내용 보기</a:t>
            </a:r>
          </a:p>
          <a:p>
            <a:r>
              <a:rPr lang="en-US" altLang="ko-KR" sz="2400" dirty="0">
                <a:latin typeface="HG굴린꼬딕씨 80g" panose="02020603020101020101" pitchFamily="18" charset="-127"/>
                <a:ea typeface="HG굴린꼬딕씨 80g" panose="02020603020101020101" pitchFamily="18" charset="-127"/>
              </a:rPr>
              <a:t>PS C:\Users\route\projects\git&gt;git diff </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여기어때 잘난체 2" panose="00000500000000000000" pitchFamily="50" charset="-127"/>
                <a:ea typeface="여기어때 잘난체 2" panose="00000500000000000000" pitchFamily="50" charset="-127"/>
              </a:rPr>
              <a:t>28) staging area </a:t>
            </a:r>
            <a:r>
              <a:rPr lang="ko-KR" altLang="en-US" sz="2400" dirty="0">
                <a:latin typeface="여기어때 잘난체 2" panose="00000500000000000000" pitchFamily="50" charset="-127"/>
                <a:ea typeface="여기어때 잘난체 2" panose="00000500000000000000" pitchFamily="50" charset="-127"/>
              </a:rPr>
              <a:t>포함하여 변경된 내용 보기</a:t>
            </a:r>
          </a:p>
          <a:p>
            <a:r>
              <a:rPr lang="en-US" altLang="ko-KR" sz="2400" dirty="0">
                <a:latin typeface="HG굴린꼬딕씨 80g" panose="02020603020101020101" pitchFamily="18" charset="-127"/>
                <a:ea typeface="HG굴린꼬딕씨 80g" panose="02020603020101020101" pitchFamily="18" charset="-127"/>
              </a:rPr>
              <a:t>PS C:\Users\route\projects\git&gt;git diff --staged</a:t>
            </a:r>
          </a:p>
          <a:p>
            <a:r>
              <a:rPr lang="en-US" altLang="ko-KR" sz="2400" dirty="0">
                <a:latin typeface="HG굴린꼬딕씨 80g" panose="02020603020101020101" pitchFamily="18" charset="-127"/>
                <a:ea typeface="HG굴린꼬딕씨 80g" panose="02020603020101020101" pitchFamily="18" charset="-127"/>
              </a:rPr>
              <a:t>PS C:\Users\route\projects\git&gt;git diff --cached (--staged</a:t>
            </a:r>
            <a:r>
              <a:rPr lang="ko-KR" altLang="en-US" sz="2400" dirty="0">
                <a:latin typeface="HG굴린꼬딕씨 80g" panose="02020603020101020101" pitchFamily="18" charset="-127"/>
                <a:ea typeface="HG굴린꼬딕씨 80g" panose="02020603020101020101" pitchFamily="18" charset="-127"/>
              </a:rPr>
              <a:t>와 </a:t>
            </a:r>
            <a:r>
              <a:rPr lang="ko-KR" altLang="en-US" sz="2400" dirty="0" err="1">
                <a:latin typeface="HG굴린꼬딕씨 80g" panose="02020603020101020101" pitchFamily="18" charset="-127"/>
                <a:ea typeface="HG굴린꼬딕씨 80g" panose="02020603020101020101" pitchFamily="18" charset="-127"/>
              </a:rPr>
              <a:t>동일명령어</a:t>
            </a:r>
            <a:r>
              <a:rPr lang="en-US" altLang="ko-KR" sz="2400" dirty="0">
                <a:latin typeface="HG굴린꼬딕씨 80g" panose="02020603020101020101" pitchFamily="18" charset="-127"/>
                <a:ea typeface="HG굴린꼬딕씨 80g" panose="02020603020101020101" pitchFamily="18" charset="-127"/>
              </a:rPr>
              <a: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993794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13376" y="1135727"/>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20415" y="1732203"/>
            <a:ext cx="9949543" cy="5078313"/>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29) </a:t>
            </a:r>
            <a:r>
              <a:rPr lang="en-US" altLang="ko-KR" sz="2400" dirty="0" err="1">
                <a:latin typeface="여기어때 잘난체 2" panose="00000500000000000000" pitchFamily="50" charset="-127"/>
                <a:ea typeface="여기어때 잘난체 2" panose="00000500000000000000" pitchFamily="50" charset="-127"/>
              </a:rPr>
              <a:t>config</a:t>
            </a:r>
            <a:r>
              <a:rPr lang="en-US" altLang="ko-KR" sz="2400" dirty="0">
                <a:latin typeface="여기어때 잘난체 2" panose="00000500000000000000" pitchFamily="50" charset="-127"/>
                <a:ea typeface="여기어때 잘난체 2" panose="00000500000000000000" pitchFamily="50" charset="-127"/>
              </a:rPr>
              <a:t> </a:t>
            </a:r>
            <a:r>
              <a:rPr lang="ko-KR" altLang="en-US" sz="2400" dirty="0">
                <a:latin typeface="여기어때 잘난체 2" panose="00000500000000000000" pitchFamily="50" charset="-127"/>
                <a:ea typeface="여기어때 잘난체 2" panose="00000500000000000000" pitchFamily="50" charset="-127"/>
              </a:rPr>
              <a:t>환경설정을 </a:t>
            </a:r>
            <a:r>
              <a:rPr lang="en-US" altLang="ko-KR" sz="2400" dirty="0" err="1">
                <a:latin typeface="여기어때 잘난체 2" panose="00000500000000000000" pitchFamily="50" charset="-127"/>
                <a:ea typeface="여기어때 잘난체 2" panose="00000500000000000000" pitchFamily="50" charset="-127"/>
              </a:rPr>
              <a:t>vscode</a:t>
            </a:r>
            <a:r>
              <a:rPr lang="ko-KR" altLang="en-US" sz="2400" dirty="0">
                <a:latin typeface="여기어때 잘난체 2" panose="00000500000000000000" pitchFamily="50" charset="-127"/>
                <a:ea typeface="여기어때 잘난체 2" panose="00000500000000000000" pitchFamily="50" charset="-127"/>
              </a:rPr>
              <a:t>로 변경하기</a:t>
            </a:r>
          </a:p>
          <a:p>
            <a:r>
              <a:rPr lang="en-US" altLang="ko-KR" sz="2400" dirty="0">
                <a:latin typeface="HG굴린꼬딕씨 80g" panose="02020603020101020101" pitchFamily="18" charset="-127"/>
                <a:ea typeface="HG굴린꼬딕씨 80g" panose="02020603020101020101" pitchFamily="18" charset="-127"/>
              </a:rPr>
              <a:t>PS C:\Users\route\projects\git&gt;git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--global -e  (</a:t>
            </a:r>
            <a:r>
              <a:rPr lang="ko-KR" altLang="en-US" sz="2400" dirty="0">
                <a:latin typeface="HG굴린꼬딕씨 80g" panose="02020603020101020101" pitchFamily="18" charset="-127"/>
                <a:ea typeface="HG굴린꼬딕씨 80g" panose="02020603020101020101" pitchFamily="18" charset="-127"/>
              </a:rPr>
              <a:t>구성 환경 편집</a:t>
            </a:r>
            <a:r>
              <a:rPr lang="en-US" altLang="ko-KR" sz="2400" dirty="0">
                <a:latin typeface="HG굴린꼬딕씨 80g" panose="02020603020101020101" pitchFamily="18" charset="-127"/>
                <a:ea typeface="HG굴린꼬딕씨 80g" panose="02020603020101020101" pitchFamily="18"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 This is </a:t>
            </a:r>
            <a:r>
              <a:rPr lang="en-US" altLang="ko-KR" dirty="0" err="1">
                <a:latin typeface="HG굴린꼬딕씨 80g" panose="02020603020101020101" pitchFamily="18" charset="-127"/>
                <a:ea typeface="HG굴린꼬딕씨 80g" panose="02020603020101020101" pitchFamily="18" charset="-127"/>
              </a:rPr>
              <a:t>Git's</a:t>
            </a:r>
            <a:r>
              <a:rPr lang="en-US" altLang="ko-KR" dirty="0">
                <a:latin typeface="HG굴린꼬딕씨 80g" panose="02020603020101020101" pitchFamily="18" charset="-127"/>
                <a:ea typeface="HG굴린꼬딕씨 80g" panose="02020603020101020101" pitchFamily="18" charset="-127"/>
              </a:rPr>
              <a:t> per-user configuration file.</a:t>
            </a:r>
          </a:p>
          <a:p>
            <a:r>
              <a:rPr lang="en-US" altLang="ko-KR" dirty="0">
                <a:latin typeface="HG굴린꼬딕씨 80g" panose="02020603020101020101" pitchFamily="18" charset="-127"/>
                <a:ea typeface="HG굴린꼬딕씨 80g" panose="02020603020101020101" pitchFamily="18" charset="-127"/>
              </a:rPr>
              <a:t>[user]</a:t>
            </a:r>
          </a:p>
          <a:p>
            <a:r>
              <a:rPr lang="en-US" altLang="ko-KR" dirty="0">
                <a:latin typeface="HG굴린꼬딕씨 80g" panose="02020603020101020101" pitchFamily="18" charset="-127"/>
                <a:ea typeface="HG굴린꼬딕씨 80g" panose="02020603020101020101" pitchFamily="18" charset="-127"/>
              </a:rPr>
              <a:t>	name = </a:t>
            </a:r>
            <a:r>
              <a:rPr lang="en-US" altLang="ko-KR" dirty="0" err="1">
                <a:latin typeface="HG굴린꼬딕씨 80g" panose="02020603020101020101" pitchFamily="18" charset="-127"/>
                <a:ea typeface="HG굴린꼬딕씨 80g" panose="02020603020101020101" pitchFamily="18" charset="-127"/>
              </a:rPr>
              <a:t>Kimchobo</a:t>
            </a:r>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	email = router128@hanmail.net</a:t>
            </a:r>
          </a:p>
          <a:p>
            <a:r>
              <a:rPr lang="en-US" altLang="ko-KR" dirty="0">
                <a:latin typeface="HG굴린꼬딕씨 80g" panose="02020603020101020101" pitchFamily="18" charset="-127"/>
                <a:ea typeface="HG굴린꼬딕씨 80g" panose="02020603020101020101" pitchFamily="18" charset="-127"/>
              </a:rPr>
              <a:t># Please adapt and uncomment the following lines:</a:t>
            </a:r>
          </a:p>
          <a:p>
            <a:r>
              <a:rPr lang="en-US" altLang="ko-KR" dirty="0">
                <a:latin typeface="HG굴린꼬딕씨 80g" panose="02020603020101020101" pitchFamily="18" charset="-127"/>
                <a:ea typeface="HG굴린꼬딕씨 80g" panose="02020603020101020101" pitchFamily="18" charset="-127"/>
              </a:rPr>
              <a:t>#	name = unknown</a:t>
            </a:r>
          </a:p>
          <a:p>
            <a:r>
              <a:rPr lang="en-US" altLang="ko-KR" dirty="0">
                <a:latin typeface="HG굴린꼬딕씨 80g" panose="02020603020101020101" pitchFamily="18" charset="-127"/>
                <a:ea typeface="HG굴린꼬딕씨 80g" panose="02020603020101020101" pitchFamily="18" charset="-127"/>
              </a:rPr>
              <a:t>#	email = USER@DESKTOP-VNGCC9K.(none)</a:t>
            </a:r>
          </a:p>
          <a:p>
            <a:r>
              <a:rPr lang="en-US" altLang="ko-KR" dirty="0">
                <a:latin typeface="HG굴린꼬딕씨 80g" panose="02020603020101020101" pitchFamily="18" charset="-127"/>
                <a:ea typeface="HG굴린꼬딕씨 80g" panose="02020603020101020101" pitchFamily="18" charset="-127"/>
              </a:rPr>
              <a:t>[core]</a:t>
            </a:r>
          </a:p>
          <a:p>
            <a:r>
              <a:rPr lang="en-US" altLang="ko-KR" dirty="0">
                <a:latin typeface="HG굴린꼬딕씨 80g" panose="02020603020101020101" pitchFamily="18" charset="-127"/>
                <a:ea typeface="HG굴린꼬딕씨 80g" panose="02020603020101020101" pitchFamily="18" charset="-127"/>
              </a:rPr>
              <a:t>	editor = code --wait</a:t>
            </a:r>
          </a:p>
          <a:p>
            <a:r>
              <a:rPr lang="en-US" altLang="ko-KR" dirty="0">
                <a:latin typeface="HG굴린꼬딕씨 80g" panose="02020603020101020101" pitchFamily="18" charset="-127"/>
                <a:ea typeface="HG굴린꼬딕씨 80g" panose="02020603020101020101" pitchFamily="18" charset="-127"/>
              </a:rPr>
              <a:t>[diff]  </a:t>
            </a:r>
          </a:p>
          <a:p>
            <a:r>
              <a:rPr lang="en-US" altLang="ko-KR" dirty="0">
                <a:latin typeface="HG굴린꼬딕씨 80g" panose="02020603020101020101" pitchFamily="18" charset="-127"/>
                <a:ea typeface="HG굴린꼬딕씨 80g" panose="02020603020101020101" pitchFamily="18" charset="-127"/>
              </a:rPr>
              <a:t>tool = </a:t>
            </a:r>
            <a:r>
              <a:rPr lang="en-US" altLang="ko-KR" dirty="0" err="1">
                <a:latin typeface="HG굴린꼬딕씨 80g" panose="02020603020101020101" pitchFamily="18" charset="-127"/>
                <a:ea typeface="HG굴린꼬딕씨 80g" panose="02020603020101020101" pitchFamily="18" charset="-127"/>
              </a:rPr>
              <a:t>vscode</a:t>
            </a:r>
            <a:r>
              <a:rPr lang="en-US" altLang="ko-KR" dirty="0">
                <a:latin typeface="HG굴린꼬딕씨 80g" panose="02020603020101020101" pitchFamily="18" charset="-127"/>
                <a:ea typeface="HG굴린꼬딕씨 80g" panose="02020603020101020101" pitchFamily="18" charset="-127"/>
              </a:rPr>
              <a:t> </a:t>
            </a:r>
          </a:p>
          <a:p>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a:t>
            </a:r>
            <a:r>
              <a:rPr lang="en-US" altLang="ko-KR" dirty="0" err="1">
                <a:latin typeface="HG굴린꼬딕씨 80g" panose="02020603020101020101" pitchFamily="18" charset="-127"/>
                <a:ea typeface="HG굴린꼬딕씨 80g" panose="02020603020101020101" pitchFamily="18" charset="-127"/>
              </a:rPr>
              <a:t>difftool</a:t>
            </a:r>
            <a:r>
              <a:rPr lang="en-US" altLang="ko-KR" dirty="0">
                <a:latin typeface="HG굴린꼬딕씨 80g" panose="02020603020101020101" pitchFamily="18" charset="-127"/>
                <a:ea typeface="HG굴린꼬딕씨 80g" panose="02020603020101020101" pitchFamily="18" charset="-127"/>
              </a:rPr>
              <a:t> "</a:t>
            </a:r>
            <a:r>
              <a:rPr lang="en-US" altLang="ko-KR" dirty="0" err="1">
                <a:latin typeface="HG굴린꼬딕씨 80g" panose="02020603020101020101" pitchFamily="18" charset="-127"/>
                <a:ea typeface="HG굴린꼬딕씨 80g" panose="02020603020101020101" pitchFamily="18" charset="-127"/>
              </a:rPr>
              <a:t>vscode</a:t>
            </a:r>
            <a:r>
              <a:rPr lang="en-US" altLang="ko-KR" dirty="0">
                <a:latin typeface="HG굴린꼬딕씨 80g" panose="02020603020101020101" pitchFamily="18" charset="-127"/>
                <a:ea typeface="HG굴린꼬딕씨 80g" panose="02020603020101020101" pitchFamily="18" charset="-127"/>
              </a:rPr>
              <a:t>"]</a:t>
            </a:r>
          </a:p>
          <a:p>
            <a:r>
              <a:rPr lang="en-US" altLang="ko-KR" dirty="0" err="1">
                <a:latin typeface="HG굴린꼬딕씨 80g" panose="02020603020101020101" pitchFamily="18" charset="-127"/>
                <a:ea typeface="HG굴린꼬딕씨 80g" panose="02020603020101020101" pitchFamily="18" charset="-127"/>
              </a:rPr>
              <a:t>cmd</a:t>
            </a:r>
            <a:r>
              <a:rPr lang="en-US" altLang="ko-KR" dirty="0">
                <a:latin typeface="HG굴린꼬딕씨 80g" panose="02020603020101020101" pitchFamily="18" charset="-127"/>
                <a:ea typeface="HG굴린꼬딕씨 80g" panose="02020603020101020101" pitchFamily="18" charset="-127"/>
              </a:rPr>
              <a:t> = code --wait --diff $LOCAL $REMOTE</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42206568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2308324"/>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30) VSCODE</a:t>
            </a:r>
            <a:r>
              <a:rPr lang="ko-KR" altLang="en-US" sz="2400" dirty="0">
                <a:latin typeface="여기어때 잘난체 2" panose="00000500000000000000" pitchFamily="50" charset="-127"/>
                <a:ea typeface="여기어때 잘난체 2" panose="00000500000000000000" pitchFamily="50" charset="-127"/>
              </a:rPr>
              <a:t>에서 </a:t>
            </a:r>
            <a:r>
              <a:rPr lang="en-US" altLang="ko-KR" sz="2400" dirty="0">
                <a:latin typeface="여기어때 잘난체 2" panose="00000500000000000000" pitchFamily="50" charset="-127"/>
                <a:ea typeface="여기어때 잘난체 2" panose="00000500000000000000" pitchFamily="50" charset="-127"/>
              </a:rPr>
              <a:t>diff </a:t>
            </a:r>
            <a:r>
              <a:rPr lang="ko-KR" altLang="en-US" sz="2400" dirty="0">
                <a:latin typeface="여기어때 잘난체 2" panose="00000500000000000000" pitchFamily="50" charset="-127"/>
                <a:ea typeface="여기어때 잘난체 2" panose="00000500000000000000" pitchFamily="50" charset="-127"/>
              </a:rPr>
              <a:t>명령어의 실행 결과를 본다</a:t>
            </a:r>
            <a:r>
              <a:rPr lang="en-US" altLang="ko-KR" sz="2400" dirty="0">
                <a:latin typeface="여기어때 잘난체 2" panose="00000500000000000000" pitchFamily="50" charset="-127"/>
                <a:ea typeface="여기어때 잘난체 2" panose="00000500000000000000" pitchFamily="50" charset="-127"/>
              </a:rPr>
              <a:t>.</a:t>
            </a:r>
          </a:p>
          <a:p>
            <a:r>
              <a:rPr lang="en-US" altLang="ko-KR" sz="2400" dirty="0">
                <a:latin typeface="HG굴린꼬딕씨 80g" panose="02020603020101020101" pitchFamily="18" charset="-127"/>
                <a:ea typeface="HG굴린꼬딕씨 80g" panose="02020603020101020101" pitchFamily="18" charset="-127"/>
              </a:rPr>
              <a:t>PS C:\Users\route\projects\git&gt;git </a:t>
            </a:r>
            <a:r>
              <a:rPr lang="en-US" altLang="ko-KR" sz="2400" dirty="0" err="1">
                <a:latin typeface="HG굴린꼬딕씨 80g" panose="02020603020101020101" pitchFamily="18" charset="-127"/>
                <a:ea typeface="HG굴린꼬딕씨 80g" panose="02020603020101020101" pitchFamily="18" charset="-127"/>
              </a:rPr>
              <a:t>difftool</a:t>
            </a:r>
            <a:r>
              <a:rPr lang="en-US" altLang="ko-KR" sz="2400" dirty="0">
                <a:latin typeface="HG굴린꼬딕씨 80g" panose="02020603020101020101" pitchFamily="18" charset="-127"/>
                <a:ea typeface="HG굴린꼬딕씨 80g" panose="02020603020101020101" pitchFamily="18" charset="-127"/>
              </a:rPr>
              <a:t>                   </a:t>
            </a:r>
          </a:p>
          <a:p>
            <a:r>
              <a:rPr lang="en-US" altLang="ko-KR" sz="2400" dirty="0">
                <a:latin typeface="HG굴린꼬딕씨 80g" panose="02020603020101020101" pitchFamily="18" charset="-127"/>
                <a:ea typeface="HG굴린꼬딕씨 80g" panose="02020603020101020101" pitchFamily="18" charset="-127"/>
              </a:rPr>
              <a:t>(working directory</a:t>
            </a:r>
            <a:r>
              <a:rPr lang="ko-KR" altLang="en-US" sz="2400" dirty="0">
                <a:latin typeface="HG굴린꼬딕씨 80g" panose="02020603020101020101" pitchFamily="18" charset="-127"/>
                <a:ea typeface="HG굴린꼬딕씨 80g" panose="02020603020101020101" pitchFamily="18" charset="-127"/>
              </a:rPr>
              <a:t>에서 달라진 내용 보기</a:t>
            </a:r>
            <a:r>
              <a:rPr lang="en-US" altLang="ko-KR" sz="2400" dirty="0">
                <a:latin typeface="HG굴린꼬딕씨 80g" panose="02020603020101020101" pitchFamily="18" charset="-127"/>
                <a:ea typeface="HG굴린꼬딕씨 80g" panose="02020603020101020101" pitchFamily="18"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C:\Users\route\projects\git&gt;git </a:t>
            </a:r>
            <a:r>
              <a:rPr lang="en-US" altLang="ko-KR" sz="2400" dirty="0" err="1">
                <a:latin typeface="HG굴린꼬딕씨 80g" panose="02020603020101020101" pitchFamily="18" charset="-127"/>
                <a:ea typeface="HG굴린꼬딕씨 80g" panose="02020603020101020101" pitchFamily="18" charset="-127"/>
              </a:rPr>
              <a:t>difftool</a:t>
            </a:r>
            <a:r>
              <a:rPr lang="en-US" altLang="ko-KR" sz="2400" dirty="0">
                <a:latin typeface="HG굴린꼬딕씨 80g" panose="02020603020101020101" pitchFamily="18" charset="-127"/>
                <a:ea typeface="HG굴린꼬딕씨 80g" panose="02020603020101020101" pitchFamily="18" charset="-127"/>
              </a:rPr>
              <a:t> --staged          </a:t>
            </a:r>
          </a:p>
          <a:p>
            <a:r>
              <a:rPr lang="en-US" altLang="ko-KR" sz="2400" dirty="0">
                <a:latin typeface="HG굴린꼬딕씨 80g" panose="02020603020101020101" pitchFamily="18" charset="-127"/>
                <a:ea typeface="HG굴린꼬딕씨 80g" panose="02020603020101020101" pitchFamily="18" charset="-127"/>
              </a:rPr>
              <a:t>(staging area</a:t>
            </a:r>
            <a:r>
              <a:rPr lang="ko-KR" altLang="en-US" sz="2400" dirty="0">
                <a:latin typeface="HG굴린꼬딕씨 80g" panose="02020603020101020101" pitchFamily="18" charset="-127"/>
                <a:ea typeface="HG굴린꼬딕씨 80g" panose="02020603020101020101" pitchFamily="18" charset="-127"/>
              </a:rPr>
              <a:t>에서 달라진 내용 보기</a:t>
            </a:r>
            <a:r>
              <a:rPr lang="en-US" altLang="ko-KR" sz="2400" dirty="0">
                <a:latin typeface="HG굴린꼬딕씨 80g" panose="02020603020101020101" pitchFamily="18" charset="-127"/>
                <a:ea typeface="HG굴린꼬딕씨 80g" panose="02020603020101020101" pitchFamily="18" charset="-127"/>
              </a:rPr>
              <a: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453251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1200329"/>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31) staging area</a:t>
            </a:r>
            <a:r>
              <a:rPr lang="ko-KR" altLang="en-US" sz="2400" dirty="0">
                <a:latin typeface="여기어때 잘난체 2" panose="00000500000000000000" pitchFamily="50" charset="-127"/>
                <a:ea typeface="여기어때 잘난체 2" panose="00000500000000000000" pitchFamily="50" charset="-127"/>
              </a:rPr>
              <a:t>에 있는 파일들을 </a:t>
            </a:r>
            <a:r>
              <a:rPr lang="en-US" altLang="ko-KR" sz="2400" dirty="0" err="1">
                <a:latin typeface="여기어때 잘난체 2" panose="00000500000000000000" pitchFamily="50" charset="-127"/>
                <a:ea typeface="여기어때 잘난체 2" panose="00000500000000000000" pitchFamily="50" charset="-127"/>
              </a:rPr>
              <a:t>git</a:t>
            </a:r>
            <a:r>
              <a:rPr lang="en-US" altLang="ko-KR" sz="2400" dirty="0">
                <a:latin typeface="여기어때 잘난체 2" panose="00000500000000000000" pitchFamily="50" charset="-127"/>
                <a:ea typeface="여기어때 잘난체 2" panose="00000500000000000000" pitchFamily="50" charset="-127"/>
              </a:rPr>
              <a:t> local depository</a:t>
            </a:r>
            <a:r>
              <a:rPr lang="ko-KR" altLang="en-US" sz="2400" dirty="0">
                <a:latin typeface="여기어때 잘난체 2" panose="00000500000000000000" pitchFamily="50" charset="-127"/>
                <a:ea typeface="여기어때 잘난체 2" panose="00000500000000000000" pitchFamily="50" charset="-127"/>
              </a:rPr>
              <a:t>로 보내기</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C:\Users\route\projects\git&gt;git commit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248043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5" name="그림 4"/>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5469477"/>
            <a:ext cx="2472611" cy="1388523"/>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pic>
        <p:nvPicPr>
          <p:cNvPr id="4" name="그림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6365" y="1101012"/>
            <a:ext cx="10058400" cy="5657850"/>
          </a:xfrm>
          <a:prstGeom prst="rect">
            <a:avLst/>
          </a:prstGeom>
        </p:spPr>
      </p:pic>
    </p:spTree>
    <p:extLst>
      <p:ext uri="{BB962C8B-B14F-4D97-AF65-F5344CB8AC3E}">
        <p14:creationId xmlns:p14="http://schemas.microsoft.com/office/powerpoint/2010/main" val="726361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13376" y="1135727"/>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20415" y="1732203"/>
            <a:ext cx="9949543" cy="4708981"/>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32) commit </a:t>
            </a:r>
            <a:r>
              <a:rPr lang="ko-KR" altLang="en-US" sz="2400" dirty="0">
                <a:latin typeface="여기어때 잘난체 2" panose="00000500000000000000" pitchFamily="50" charset="-127"/>
                <a:ea typeface="여기어때 잘난체 2" panose="00000500000000000000" pitchFamily="50" charset="-127"/>
              </a:rPr>
              <a:t>할 때</a:t>
            </a:r>
            <a:r>
              <a:rPr lang="en-US" altLang="ko-KR" sz="2400" dirty="0">
                <a:latin typeface="여기어때 잘난체 2" panose="00000500000000000000" pitchFamily="50" charset="-127"/>
                <a:ea typeface="여기어때 잘난체 2" panose="00000500000000000000" pitchFamily="50" charset="-127"/>
              </a:rPr>
              <a:t>, </a:t>
            </a:r>
            <a:r>
              <a:rPr lang="ko-KR" altLang="en-US" sz="2400" dirty="0">
                <a:latin typeface="여기어때 잘난체 2" panose="00000500000000000000" pitchFamily="50" charset="-127"/>
                <a:ea typeface="여기어때 잘난체 2" panose="00000500000000000000" pitchFamily="50" charset="-127"/>
              </a:rPr>
              <a:t>메시지까지 적기 </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C:\Users\route\projects\git&gt;git log</a:t>
            </a:r>
          </a:p>
          <a:p>
            <a:r>
              <a:rPr lang="en-US" altLang="ko-KR" sz="2400" dirty="0">
                <a:latin typeface="HG굴린꼬딕씨 80g" panose="02020603020101020101" pitchFamily="18" charset="-127"/>
                <a:ea typeface="HG굴린꼬딕씨 80g" panose="02020603020101020101" pitchFamily="18" charset="-127"/>
              </a:rPr>
              <a:t>PS C:\Users\route\projects\git&gt;echo added C &gt;&gt; c.txt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C:\Users\route\projects\git&gt;git add .</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C:\Users\route\projects\git&gt;git commit -m "second commit"</a:t>
            </a:r>
          </a:p>
          <a:p>
            <a:r>
              <a:rPr lang="en-US" altLang="ko-KR" dirty="0">
                <a:latin typeface="HG굴린꼬딕씨 80g" panose="02020603020101020101" pitchFamily="18" charset="-127"/>
                <a:ea typeface="HG굴린꼬딕씨 80g" panose="02020603020101020101" pitchFamily="18" charset="-127"/>
              </a:rPr>
              <a:t>[master (root-commit) e8bcadd] second message</a:t>
            </a:r>
          </a:p>
          <a:p>
            <a:r>
              <a:rPr lang="en-US" altLang="ko-KR" dirty="0">
                <a:latin typeface="HG굴린꼬딕씨 80g" panose="02020603020101020101" pitchFamily="18" charset="-127"/>
                <a:ea typeface="HG굴린꼬딕씨 80g" panose="02020603020101020101" pitchFamily="18" charset="-127"/>
              </a:rPr>
              <a:t> 3 files changed, 0 insertions(+), 0 deletions(-)</a:t>
            </a:r>
          </a:p>
          <a:p>
            <a:r>
              <a:rPr lang="en-US" altLang="ko-KR" dirty="0">
                <a:latin typeface="HG굴린꼬딕씨 80g" panose="02020603020101020101" pitchFamily="18" charset="-127"/>
                <a:ea typeface="HG굴린꼬딕씨 80g" panose="02020603020101020101" pitchFamily="18" charset="-127"/>
              </a:rPr>
              <a:t> create mode 100644 a.txt</a:t>
            </a:r>
          </a:p>
          <a:p>
            <a:r>
              <a:rPr lang="en-US" altLang="ko-KR" dirty="0">
                <a:latin typeface="HG굴린꼬딕씨 80g" panose="02020603020101020101" pitchFamily="18" charset="-127"/>
                <a:ea typeface="HG굴린꼬딕씨 80g" panose="02020603020101020101" pitchFamily="18" charset="-127"/>
              </a:rPr>
              <a:t> create mode 100644 b.txt</a:t>
            </a:r>
          </a:p>
          <a:p>
            <a:r>
              <a:rPr lang="en-US" altLang="ko-KR" dirty="0">
                <a:latin typeface="HG굴린꼬딕씨 80g" panose="02020603020101020101" pitchFamily="18" charset="-127"/>
                <a:ea typeface="HG굴린꼬딕씨 80g" panose="02020603020101020101" pitchFamily="18" charset="-127"/>
              </a:rPr>
              <a:t> create mode 100644 c.txt</a:t>
            </a:r>
          </a:p>
          <a:p>
            <a:endParaRPr lang="en-US" altLang="ko-KR"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435865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3416320"/>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33) Working Directory</a:t>
            </a:r>
            <a:r>
              <a:rPr lang="ko-KR" altLang="en-US" sz="2400" dirty="0">
                <a:latin typeface="여기어때 잘난체 2" panose="00000500000000000000" pitchFamily="50" charset="-127"/>
                <a:ea typeface="여기어때 잘난체 2" panose="00000500000000000000" pitchFamily="50" charset="-127"/>
              </a:rPr>
              <a:t>와 </a:t>
            </a:r>
            <a:r>
              <a:rPr lang="en-US" altLang="ko-KR" sz="2400" dirty="0">
                <a:latin typeface="여기어때 잘난체 2" panose="00000500000000000000" pitchFamily="50" charset="-127"/>
                <a:ea typeface="여기어때 잘난체 2" panose="00000500000000000000" pitchFamily="50" charset="-127"/>
              </a:rPr>
              <a:t>Staging Area</a:t>
            </a:r>
            <a:r>
              <a:rPr lang="ko-KR" altLang="en-US" sz="2400" dirty="0">
                <a:latin typeface="여기어때 잘난체 2" panose="00000500000000000000" pitchFamily="50" charset="-127"/>
                <a:ea typeface="여기어때 잘난체 2" panose="00000500000000000000" pitchFamily="50" charset="-127"/>
              </a:rPr>
              <a:t>의 모든 파일을 한꺼번에 </a:t>
            </a:r>
            <a:r>
              <a:rPr lang="en-US" altLang="ko-KR" sz="2400" dirty="0">
                <a:latin typeface="여기어때 잘난체 2" panose="00000500000000000000" pitchFamily="50" charset="-127"/>
                <a:ea typeface="여기어때 잘난체 2" panose="00000500000000000000" pitchFamily="50" charset="-127"/>
              </a:rPr>
              <a:t>commit</a:t>
            </a:r>
            <a:r>
              <a:rPr lang="ko-KR" altLang="en-US" sz="2400" dirty="0">
                <a:latin typeface="여기어때 잘난체 2" panose="00000500000000000000" pitchFamily="50" charset="-127"/>
                <a:ea typeface="여기어때 잘난체 2" panose="00000500000000000000" pitchFamily="50" charset="-127"/>
              </a:rPr>
              <a:t>하기 </a:t>
            </a:r>
          </a:p>
          <a:p>
            <a:r>
              <a:rPr lang="en-US" altLang="ko-KR" sz="2400" dirty="0">
                <a:latin typeface="HG굴린꼬딕씨 80g" panose="02020603020101020101" pitchFamily="18" charset="-127"/>
                <a:ea typeface="HG굴린꼬딕씨 80g" panose="02020603020101020101" pitchFamily="18" charset="-127"/>
              </a:rPr>
              <a:t>PS C:\Users\route\projects\git&gt;git commit -am "third commit"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[master a5cd084] third commit</a:t>
            </a:r>
          </a:p>
          <a:p>
            <a:r>
              <a:rPr lang="en-US" altLang="ko-KR" sz="2400" dirty="0">
                <a:latin typeface="HG굴린꼬딕씨 80g" panose="02020603020101020101" pitchFamily="18" charset="-127"/>
                <a:ea typeface="HG굴린꼬딕씨 80g" panose="02020603020101020101" pitchFamily="18" charset="-127"/>
              </a:rPr>
              <a:t> 1 file changed, 0 insertions(+), 0 deletions(-)</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 * </a:t>
            </a:r>
            <a:r>
              <a:rPr lang="ko-KR" altLang="en-US" sz="2400" dirty="0">
                <a:latin typeface="HG굴린꼬딕씨 80g" panose="02020603020101020101" pitchFamily="18" charset="-127"/>
                <a:ea typeface="HG굴린꼬딕씨 80g" panose="02020603020101020101" pitchFamily="18" charset="-127"/>
              </a:rPr>
              <a:t>계속해서 </a:t>
            </a:r>
            <a:r>
              <a:rPr lang="en-US" altLang="ko-KR" sz="2400" dirty="0">
                <a:latin typeface="HG굴린꼬딕씨 80g" panose="02020603020101020101" pitchFamily="18" charset="-127"/>
                <a:ea typeface="HG굴린꼬딕씨 80g" panose="02020603020101020101" pitchFamily="18" charset="-127"/>
              </a:rPr>
              <a:t>commit</a:t>
            </a:r>
            <a:r>
              <a:rPr lang="ko-KR" altLang="en-US" sz="2400" dirty="0">
                <a:latin typeface="HG굴린꼬딕씨 80g" panose="02020603020101020101" pitchFamily="18" charset="-127"/>
                <a:ea typeface="HG굴린꼬딕씨 80g" panose="02020603020101020101" pitchFamily="18" charset="-127"/>
              </a:rPr>
              <a:t>하고 있는 모든 파일은 같은 이름이라 할지라도 </a:t>
            </a:r>
            <a:r>
              <a:rPr lang="en-US" altLang="ko-KR" sz="2400" dirty="0">
                <a:latin typeface="HG굴린꼬딕씨 80g" panose="02020603020101020101" pitchFamily="18" charset="-127"/>
                <a:ea typeface="HG굴린꼬딕씨 80g" panose="02020603020101020101" pitchFamily="18" charset="-127"/>
              </a:rPr>
              <a:t>history</a:t>
            </a:r>
            <a:r>
              <a:rPr lang="ko-KR" altLang="en-US" sz="2400" dirty="0">
                <a:latin typeface="HG굴린꼬딕씨 80g" panose="02020603020101020101" pitchFamily="18" charset="-127"/>
                <a:ea typeface="HG굴린꼬딕씨 80g" panose="02020603020101020101" pitchFamily="18" charset="-127"/>
              </a:rPr>
              <a:t>를 모두 따로따로 가지고 있다</a:t>
            </a:r>
            <a:r>
              <a:rPr lang="en-US" altLang="ko-KR" sz="2400" dirty="0">
                <a:latin typeface="HG굴린꼬딕씨 80g" panose="02020603020101020101" pitchFamily="18" charset="-127"/>
                <a:ea typeface="HG굴린꼬딕씨 80g" panose="02020603020101020101" pitchFamily="18" charset="-127"/>
              </a:rPr>
              <a: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911000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11581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1881494"/>
            <a:ext cx="9949543" cy="4524315"/>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34) </a:t>
            </a:r>
            <a:r>
              <a:rPr lang="ko-KR" altLang="en-US" sz="2400" dirty="0" err="1">
                <a:latin typeface="여기어때 잘난체 2" panose="00000500000000000000" pitchFamily="50" charset="-127"/>
                <a:ea typeface="여기어때 잘난체 2" panose="00000500000000000000" pitchFamily="50" charset="-127"/>
              </a:rPr>
              <a:t>의미있는</a:t>
            </a:r>
            <a:r>
              <a:rPr lang="ko-KR" altLang="en-US" sz="2400" dirty="0">
                <a:latin typeface="여기어때 잘난체 2" panose="00000500000000000000" pitchFamily="50" charset="-127"/>
                <a:ea typeface="여기어때 잘난체 2" panose="00000500000000000000" pitchFamily="50" charset="-127"/>
              </a:rPr>
              <a:t> </a:t>
            </a:r>
            <a:r>
              <a:rPr lang="en-US" altLang="ko-KR" sz="2400" dirty="0">
                <a:latin typeface="여기어때 잘난체 2" panose="00000500000000000000" pitchFamily="50" charset="-127"/>
                <a:ea typeface="여기어때 잘난체 2" panose="00000500000000000000" pitchFamily="50" charset="-127"/>
              </a:rPr>
              <a:t>history </a:t>
            </a:r>
            <a:r>
              <a:rPr lang="ko-KR" altLang="en-US" sz="2400" dirty="0">
                <a:latin typeface="여기어때 잘난체 2" panose="00000500000000000000" pitchFamily="50" charset="-127"/>
                <a:ea typeface="여기어때 잘난체 2" panose="00000500000000000000" pitchFamily="50" charset="-127"/>
              </a:rPr>
              <a:t>이름들 예시 </a:t>
            </a:r>
          </a:p>
          <a:p>
            <a:endParaRPr lang="ko-KR" altLang="en-US" sz="2400" dirty="0">
              <a:latin typeface="HG굴린꼬딕씨 80g" panose="02020603020101020101" pitchFamily="18" charset="-127"/>
              <a:ea typeface="HG굴린꼬딕씨 80g" panose="02020603020101020101" pitchFamily="18" charset="-127"/>
            </a:endParaRPr>
          </a:p>
          <a:p>
            <a:r>
              <a:rPr lang="ko-KR" altLang="en-US" sz="2400" dirty="0">
                <a:latin typeface="HG굴린꼬딕씨 80g" panose="02020603020101020101" pitchFamily="18" charset="-127"/>
                <a:ea typeface="HG굴린꼬딕씨 80g" panose="02020603020101020101" pitchFamily="18" charset="-127"/>
              </a:rPr>
              <a:t> </a:t>
            </a:r>
            <a:r>
              <a:rPr lang="en-US" altLang="ko-KR" sz="2400" dirty="0">
                <a:latin typeface="HG굴린꼬딕씨 80g" panose="02020603020101020101" pitchFamily="18" charset="-127"/>
                <a:ea typeface="HG굴린꼬딕씨 80g" panose="02020603020101020101" pitchFamily="18" charset="-127"/>
              </a:rPr>
              <a:t>Initialize project </a:t>
            </a:r>
          </a:p>
          <a:p>
            <a:r>
              <a:rPr lang="en-US" altLang="ko-KR" sz="2400" dirty="0">
                <a:latin typeface="HG굴린꼬딕씨 80g" panose="02020603020101020101" pitchFamily="18" charset="-127"/>
                <a:ea typeface="HG굴린꼬딕씨 80g" panose="02020603020101020101" pitchFamily="18" charset="-127"/>
              </a:rPr>
              <a:t> Add </a:t>
            </a:r>
            <a:r>
              <a:rPr lang="en-US" altLang="ko-KR" sz="2400" dirty="0" err="1">
                <a:latin typeface="HG굴린꼬딕씨 80g" panose="02020603020101020101" pitchFamily="18" charset="-127"/>
                <a:ea typeface="HG굴린꼬딕씨 80g" panose="02020603020101020101" pitchFamily="18" charset="-127"/>
              </a:rPr>
              <a:t>LoginService</a:t>
            </a:r>
            <a:r>
              <a:rPr lang="en-US" altLang="ko-KR" sz="2400" dirty="0">
                <a:latin typeface="HG굴린꼬딕씨 80g" panose="02020603020101020101" pitchFamily="18" charset="-127"/>
                <a:ea typeface="HG굴린꼬딕씨 80g" panose="02020603020101020101" pitchFamily="18" charset="-127"/>
              </a:rPr>
              <a:t> module</a:t>
            </a:r>
          </a:p>
          <a:p>
            <a:r>
              <a:rPr lang="en-US" altLang="ko-KR" sz="2400" dirty="0">
                <a:latin typeface="HG굴린꼬딕씨 80g" panose="02020603020101020101" pitchFamily="18" charset="-127"/>
                <a:ea typeface="HG굴린꼬딕씨 80g" panose="02020603020101020101" pitchFamily="18" charset="-127"/>
              </a:rPr>
              <a:t> Add </a:t>
            </a:r>
            <a:r>
              <a:rPr lang="en-US" altLang="ko-KR" sz="2400" dirty="0" err="1">
                <a:latin typeface="HG굴린꼬딕씨 80g" panose="02020603020101020101" pitchFamily="18" charset="-127"/>
                <a:ea typeface="HG굴린꼬딕씨 80g" panose="02020603020101020101" pitchFamily="18" charset="-127"/>
              </a:rPr>
              <a:t>UserRepository</a:t>
            </a:r>
            <a:r>
              <a:rPr lang="en-US" altLang="ko-KR" sz="2400" dirty="0">
                <a:latin typeface="HG굴린꼬딕씨 80g" panose="02020603020101020101" pitchFamily="18" charset="-127"/>
                <a:ea typeface="HG굴린꼬딕씨 80g" panose="02020603020101020101" pitchFamily="18" charset="-127"/>
              </a:rPr>
              <a:t> module</a:t>
            </a:r>
          </a:p>
          <a:p>
            <a:r>
              <a:rPr lang="en-US" altLang="ko-KR" sz="2400" dirty="0">
                <a:latin typeface="HG굴린꼬딕씨 80g" panose="02020603020101020101" pitchFamily="18" charset="-127"/>
                <a:ea typeface="HG굴린꼬딕씨 80g" panose="02020603020101020101" pitchFamily="18" charset="-127"/>
              </a:rPr>
              <a:t> Add Welcome page </a:t>
            </a:r>
          </a:p>
          <a:p>
            <a:r>
              <a:rPr lang="en-US" altLang="ko-KR" sz="2400" dirty="0">
                <a:latin typeface="HG굴린꼬딕씨 80g" panose="02020603020101020101" pitchFamily="18" charset="-127"/>
                <a:ea typeface="HG굴린꼬딕씨 80g" panose="02020603020101020101" pitchFamily="18" charset="-127"/>
              </a:rPr>
              <a:t> Add About page</a:t>
            </a:r>
          </a:p>
          <a:p>
            <a:r>
              <a:rPr lang="en-US" altLang="ko-KR" sz="2400" dirty="0">
                <a:latin typeface="HG굴린꼬딕씨 80g" panose="02020603020101020101" pitchFamily="18" charset="-127"/>
                <a:ea typeface="HG굴린꼬딕씨 80g" panose="02020603020101020101" pitchFamily="18" charset="-127"/>
              </a:rPr>
              <a:t> Add light theme</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 *</a:t>
            </a:r>
            <a:r>
              <a:rPr lang="ko-KR" altLang="en-US" dirty="0">
                <a:latin typeface="HG굴린꼬딕씨 80g" panose="02020603020101020101" pitchFamily="18" charset="-127"/>
                <a:ea typeface="HG굴린꼬딕씨 80g" panose="02020603020101020101" pitchFamily="18" charset="-127"/>
              </a:rPr>
              <a:t>주의 </a:t>
            </a:r>
            <a:r>
              <a:rPr lang="en-US" altLang="ko-KR" dirty="0">
                <a:latin typeface="HG굴린꼬딕씨 80g" panose="02020603020101020101" pitchFamily="18" charset="-127"/>
                <a:ea typeface="HG굴린꼬딕씨 80g" panose="02020603020101020101" pitchFamily="18" charset="-127"/>
              </a:rPr>
              <a:t>‘Fix crashing on login module’</a:t>
            </a:r>
            <a:r>
              <a:rPr lang="ko-KR" altLang="en-US" dirty="0">
                <a:latin typeface="HG굴린꼬딕씨 80g" panose="02020603020101020101" pitchFamily="18" charset="-127"/>
                <a:ea typeface="HG굴린꼬딕씨 80g" panose="02020603020101020101" pitchFamily="18" charset="-127"/>
              </a:rPr>
              <a:t>이라는 </a:t>
            </a:r>
            <a:r>
              <a:rPr lang="ko-KR" altLang="en-US" dirty="0" err="1">
                <a:latin typeface="HG굴린꼬딕씨 80g" panose="02020603020101020101" pitchFamily="18" charset="-127"/>
                <a:ea typeface="HG굴린꼬딕씨 80g" panose="02020603020101020101" pitchFamily="18" charset="-127"/>
              </a:rPr>
              <a:t>커밋에</a:t>
            </a:r>
            <a:r>
              <a:rPr lang="ko-KR" altLang="en-US" dirty="0">
                <a:latin typeface="HG굴린꼬딕씨 80g" panose="02020603020101020101" pitchFamily="18" charset="-127"/>
                <a:ea typeface="HG굴린꼬딕씨 80g" panose="02020603020101020101" pitchFamily="18" charset="-127"/>
              </a:rPr>
              <a:t> 여러가지 기능을 넣지 말자</a:t>
            </a:r>
            <a:r>
              <a:rPr lang="en-US" altLang="ko-KR" dirty="0">
                <a:latin typeface="HG굴린꼬딕씨 80g" panose="02020603020101020101" pitchFamily="18" charset="-127"/>
                <a:ea typeface="HG굴린꼬딕씨 80g" panose="02020603020101020101" pitchFamily="18" charset="-127"/>
              </a:rPr>
              <a:t>.</a:t>
            </a:r>
          </a:p>
          <a:p>
            <a:r>
              <a:rPr lang="en-US" altLang="ko-KR" dirty="0">
                <a:latin typeface="HG굴린꼬딕씨 80g" panose="02020603020101020101" pitchFamily="18" charset="-127"/>
                <a:ea typeface="HG굴린꼬딕씨 80g" panose="02020603020101020101" pitchFamily="18" charset="-127"/>
              </a:rPr>
              <a:t>     .another bug fix(</a:t>
            </a:r>
            <a:r>
              <a:rPr lang="ko-KR" altLang="en-US" dirty="0">
                <a:latin typeface="HG굴린꼬딕씨 80g" panose="02020603020101020101" pitchFamily="18" charset="-127"/>
                <a:ea typeface="HG굴린꼬딕씨 80g" panose="02020603020101020101" pitchFamily="18" charset="-127"/>
              </a:rPr>
              <a:t>버그 수정</a:t>
            </a:r>
            <a:r>
              <a:rPr lang="en-US" altLang="ko-KR" dirty="0">
                <a:latin typeface="HG굴린꼬딕씨 80g" panose="02020603020101020101" pitchFamily="18" charset="-127"/>
                <a:ea typeface="HG굴린꼬딕씨 80g" panose="02020603020101020101" pitchFamily="18" charset="-127"/>
              </a:rPr>
              <a:t>)</a:t>
            </a:r>
          </a:p>
          <a:p>
            <a:r>
              <a:rPr lang="en-US" altLang="ko-KR" dirty="0">
                <a:latin typeface="HG굴린꼬딕씨 80g" panose="02020603020101020101" pitchFamily="18" charset="-127"/>
                <a:ea typeface="HG굴린꼬딕씨 80g" panose="02020603020101020101" pitchFamily="18" charset="-127"/>
              </a:rPr>
              <a:t>     .refactoring(</a:t>
            </a:r>
            <a:r>
              <a:rPr lang="ko-KR" altLang="en-US" dirty="0" err="1">
                <a:latin typeface="HG굴린꼬딕씨 80g" panose="02020603020101020101" pitchFamily="18" charset="-127"/>
                <a:ea typeface="HG굴린꼬딕씨 80g" panose="02020603020101020101" pitchFamily="18" charset="-127"/>
              </a:rPr>
              <a:t>리팩토링</a:t>
            </a:r>
            <a:r>
              <a:rPr lang="ko-KR" altLang="en-US" dirty="0">
                <a:latin typeface="HG굴린꼬딕씨 80g" panose="02020603020101020101" pitchFamily="18" charset="-127"/>
                <a:ea typeface="HG굴린꼬딕씨 80g" panose="02020603020101020101" pitchFamily="18" charset="-127"/>
              </a:rPr>
              <a:t> </a:t>
            </a:r>
            <a:r>
              <a:rPr lang="ko-KR" altLang="en-US" dirty="0" err="1">
                <a:latin typeface="HG굴린꼬딕씨 80g" panose="02020603020101020101" pitchFamily="18" charset="-127"/>
                <a:ea typeface="HG굴린꼬딕씨 80g" panose="02020603020101020101" pitchFamily="18" charset="-127"/>
              </a:rPr>
              <a:t>코드수정</a:t>
            </a:r>
            <a:r>
              <a:rPr lang="en-US" altLang="ko-KR" dirty="0">
                <a:latin typeface="HG굴린꼬딕씨 80g" panose="02020603020101020101" pitchFamily="18" charset="-127"/>
                <a:ea typeface="HG굴린꼬딕씨 80g" panose="02020603020101020101" pitchFamily="18" charset="-127"/>
              </a:rPr>
              <a:t>)</a:t>
            </a:r>
          </a:p>
          <a:p>
            <a:r>
              <a:rPr lang="en-US" altLang="ko-KR" dirty="0">
                <a:latin typeface="HG굴린꼬딕씨 80g" panose="02020603020101020101" pitchFamily="18" charset="-127"/>
                <a:ea typeface="HG굴린꼬딕씨 80g" panose="02020603020101020101" pitchFamily="18" charset="-127"/>
              </a:rPr>
              <a:t>     .new feature(</a:t>
            </a:r>
            <a:r>
              <a:rPr lang="ko-KR" altLang="en-US" dirty="0">
                <a:latin typeface="HG굴린꼬딕씨 80g" panose="02020603020101020101" pitchFamily="18" charset="-127"/>
                <a:ea typeface="HG굴린꼬딕씨 80g" panose="02020603020101020101" pitchFamily="18" charset="-127"/>
              </a:rPr>
              <a:t>새로운 기능</a:t>
            </a:r>
            <a:r>
              <a:rPr lang="en-US" altLang="ko-KR" dirty="0">
                <a:latin typeface="HG굴린꼬딕씨 80g" panose="02020603020101020101" pitchFamily="18" charset="-127"/>
                <a:ea typeface="HG굴린꼬딕씨 80g" panose="02020603020101020101" pitchFamily="18" charset="-127"/>
              </a:rPr>
              <a:t>)</a:t>
            </a:r>
          </a:p>
        </p:txBody>
      </p:sp>
      <p:cxnSp>
        <p:nvCxnSpPr>
          <p:cNvPr id="4" name="직선 화살표 연결선 3"/>
          <p:cNvCxnSpPr/>
          <p:nvPr/>
        </p:nvCxnSpPr>
        <p:spPr>
          <a:xfrm>
            <a:off x="1511559" y="2771192"/>
            <a:ext cx="0" cy="2071396"/>
          </a:xfrm>
          <a:prstGeom prst="straightConnector1">
            <a:avLst/>
          </a:prstGeom>
          <a:ln w="31750">
            <a:prstDash val="sysDot"/>
            <a:tailEnd type="triangle"/>
          </a:ln>
        </p:spPr>
        <p:style>
          <a:lnRef idx="1">
            <a:schemeClr val="accent1"/>
          </a:lnRef>
          <a:fillRef idx="0">
            <a:schemeClr val="accent1"/>
          </a:fillRef>
          <a:effectRef idx="0">
            <a:schemeClr val="accent1"/>
          </a:effectRef>
          <a:fontRef idx="minor">
            <a:schemeClr val="tx1"/>
          </a:fontRef>
        </p:style>
      </p:cxnSp>
      <p:pic>
        <p:nvPicPr>
          <p:cNvPr id="9" name="그림 8"/>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40538070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115812"/>
            <a:ext cx="2382383"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GITHUB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1881494"/>
            <a:ext cx="9949543" cy="1938992"/>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35) GITHUB </a:t>
            </a:r>
            <a:r>
              <a:rPr lang="ko-KR" altLang="en-US" sz="2400" dirty="0" err="1">
                <a:latin typeface="여기어때 잘난체 2" panose="00000500000000000000" pitchFamily="50" charset="-127"/>
                <a:ea typeface="여기어때 잘난체 2" panose="00000500000000000000" pitchFamily="50" charset="-127"/>
              </a:rPr>
              <a:t>계정만들기</a:t>
            </a:r>
            <a:endParaRPr lang="ko-KR" altLang="en-US" sz="2400" dirty="0">
              <a:latin typeface="여기어때 잘난체 2" panose="00000500000000000000" pitchFamily="50" charset="-127"/>
              <a:ea typeface="여기어때 잘난체 2" panose="00000500000000000000" pitchFamily="50" charset="-127"/>
            </a:endParaRP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 GITHUB</a:t>
            </a:r>
            <a:r>
              <a:rPr lang="ko-KR" altLang="en-US" sz="2400" dirty="0">
                <a:latin typeface="HG굴린꼬딕씨 80g" panose="02020603020101020101" pitchFamily="18" charset="-127"/>
                <a:ea typeface="HG굴린꼬딕씨 80g" panose="02020603020101020101" pitchFamily="18" charset="-127"/>
              </a:rPr>
              <a:t>란</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소스코드를 온라인 상에 기록하고 보관할 수 있는 서비스</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 https://github.com </a:t>
            </a:r>
            <a:r>
              <a:rPr lang="ko-KR" altLang="en-US" sz="2400" dirty="0">
                <a:latin typeface="HG굴린꼬딕씨 80g" panose="02020603020101020101" pitchFamily="18" charset="-127"/>
                <a:ea typeface="HG굴린꼬딕씨 80g" panose="02020603020101020101" pitchFamily="18" charset="-127"/>
              </a:rPr>
              <a:t>에서 회원가입 및 로그인 하기</a:t>
            </a:r>
            <a:endParaRPr lang="en-US" altLang="ko-KR"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4194991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2063385" cy="461665"/>
          </a:xfrm>
          <a:prstGeom prst="rect">
            <a:avLst/>
          </a:prstGeom>
          <a:noFill/>
        </p:spPr>
        <p:txBody>
          <a:bodyPr wrap="none" rtlCol="0">
            <a:spAutoFit/>
          </a:bodyPr>
          <a:lstStyle/>
          <a:p>
            <a:r>
              <a:rPr lang="en-US" altLang="ko-KR" sz="2400" dirty="0">
                <a:latin typeface="HG굴린꼬딕씨 80g" panose="02020603020101020101" pitchFamily="18" charset="-127"/>
                <a:ea typeface="HG굴린꼬딕씨 80g" panose="02020603020101020101" pitchFamily="18" charset="-127"/>
              </a:rPr>
              <a:t>*   GITHUB </a:t>
            </a:r>
            <a:r>
              <a:rPr lang="ko-KR" altLang="en-US" sz="24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1200329"/>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36) GITHUB</a:t>
            </a:r>
            <a:r>
              <a:rPr lang="ko-KR" altLang="en-US" sz="2400" dirty="0">
                <a:latin typeface="여기어때 잘난체 2" panose="00000500000000000000" pitchFamily="50" charset="-127"/>
                <a:ea typeface="여기어때 잘난체 2" panose="00000500000000000000" pitchFamily="50" charset="-127"/>
              </a:rPr>
              <a:t>에서 새로운 </a:t>
            </a:r>
            <a:r>
              <a:rPr lang="en-US" altLang="ko-KR" sz="2400" dirty="0">
                <a:latin typeface="여기어때 잘난체 2" panose="00000500000000000000" pitchFamily="50" charset="-127"/>
                <a:ea typeface="여기어때 잘난체 2" panose="00000500000000000000" pitchFamily="50" charset="-127"/>
              </a:rPr>
              <a:t>repository </a:t>
            </a:r>
            <a:r>
              <a:rPr lang="ko-KR" altLang="en-US" sz="2400" dirty="0">
                <a:latin typeface="여기어때 잘난체 2" panose="00000500000000000000" pitchFamily="50" charset="-127"/>
                <a:ea typeface="여기어때 잘난체 2" panose="00000500000000000000" pitchFamily="50" charset="-127"/>
              </a:rPr>
              <a:t>생성하기</a:t>
            </a:r>
            <a:endParaRPr lang="en-US" altLang="ko-KR" sz="2400" dirty="0">
              <a:latin typeface="여기어때 잘난체 2" panose="00000500000000000000" pitchFamily="50" charset="-127"/>
              <a:ea typeface="여기어때 잘난체 2" panose="00000500000000000000" pitchFamily="50" charset="-127"/>
            </a:endParaRPr>
          </a:p>
          <a:p>
            <a:endParaRPr lang="en-US" altLang="ko-KR" sz="2400" dirty="0">
              <a:latin typeface="여기어때 잘난체 2" panose="00000500000000000000" pitchFamily="50" charset="-127"/>
              <a:ea typeface="여기어때 잘난체 2" panose="00000500000000000000" pitchFamily="50" charset="-127"/>
            </a:endParaRPr>
          </a:p>
          <a:p>
            <a:r>
              <a:rPr lang="en-US" altLang="ko-KR" sz="2400" dirty="0">
                <a:latin typeface="여기어때 잘난체 2" panose="00000500000000000000" pitchFamily="50" charset="-127"/>
                <a:ea typeface="여기어때 잘난체 2" panose="00000500000000000000" pitchFamily="50" charset="-127"/>
              </a:rPr>
              <a:t>(repository name : '</a:t>
            </a:r>
            <a:r>
              <a:rPr lang="en-US" altLang="ko-KR" sz="2400" dirty="0" err="1">
                <a:latin typeface="여기어때 잘난체 2" panose="00000500000000000000" pitchFamily="50" charset="-127"/>
                <a:ea typeface="여기어때 잘난체 2" panose="00000500000000000000" pitchFamily="50" charset="-127"/>
              </a:rPr>
              <a:t>kimchobo</a:t>
            </a:r>
            <a:r>
              <a:rPr lang="en-US" altLang="ko-KR" sz="2400" dirty="0">
                <a:latin typeface="여기어때 잘난체 2" panose="00000500000000000000" pitchFamily="50" charset="-127"/>
                <a:ea typeface="여기어때 잘난체 2" panose="00000500000000000000" pitchFamily="50" charset="-127"/>
              </a:rPr>
              <a: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3265224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pic>
        <p:nvPicPr>
          <p:cNvPr id="3" name="그림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 y="1082595"/>
            <a:ext cx="10788811" cy="7156336"/>
          </a:xfrm>
          <a:prstGeom prst="rect">
            <a:avLst/>
          </a:prstGeom>
        </p:spPr>
      </p:pic>
      <p:sp>
        <p:nvSpPr>
          <p:cNvPr id="4" name="직사각형 3"/>
          <p:cNvSpPr/>
          <p:nvPr/>
        </p:nvSpPr>
        <p:spPr>
          <a:xfrm>
            <a:off x="2323322" y="1754155"/>
            <a:ext cx="737119" cy="4945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9" name="그림 8"/>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23921895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6" name="그림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1082595"/>
            <a:ext cx="10788811" cy="5775405"/>
          </a:xfrm>
          <a:prstGeom prst="rect">
            <a:avLst/>
          </a:prstGeom>
        </p:spPr>
      </p:pic>
      <p:pic>
        <p:nvPicPr>
          <p:cNvPr id="8" name="그림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9" name="직사각형 8"/>
          <p:cNvSpPr/>
          <p:nvPr/>
        </p:nvSpPr>
        <p:spPr>
          <a:xfrm>
            <a:off x="4637313" y="2225351"/>
            <a:ext cx="1315617" cy="56916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직사각형 9"/>
          <p:cNvSpPr/>
          <p:nvPr/>
        </p:nvSpPr>
        <p:spPr>
          <a:xfrm>
            <a:off x="3456311" y="3810001"/>
            <a:ext cx="3896211" cy="69644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7551575" y="5734850"/>
            <a:ext cx="1315617" cy="4136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p:cNvSpPr/>
          <p:nvPr/>
        </p:nvSpPr>
        <p:spPr>
          <a:xfrm>
            <a:off x="6036906" y="2280956"/>
            <a:ext cx="485192" cy="48519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latin typeface="HG굴린꼬딕씨 80g" panose="02020603020101020101" pitchFamily="18" charset="-127"/>
                <a:ea typeface="HG굴린꼬딕씨 80g" panose="02020603020101020101" pitchFamily="18" charset="-127"/>
              </a:rPr>
              <a:t>1</a:t>
            </a:r>
            <a:endParaRPr lang="ko-KR" altLang="en-US" sz="2400" dirty="0">
              <a:latin typeface="HG굴린꼬딕씨 80g" panose="02020603020101020101" pitchFamily="18" charset="-127"/>
              <a:ea typeface="HG굴린꼬딕씨 80g" panose="02020603020101020101" pitchFamily="18" charset="-127"/>
            </a:endParaRPr>
          </a:p>
        </p:txBody>
      </p:sp>
      <p:sp>
        <p:nvSpPr>
          <p:cNvPr id="13" name="타원 12"/>
          <p:cNvSpPr/>
          <p:nvPr/>
        </p:nvSpPr>
        <p:spPr>
          <a:xfrm>
            <a:off x="7504922" y="3915625"/>
            <a:ext cx="485192" cy="48519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latin typeface="HG굴린꼬딕씨 80g" panose="02020603020101020101" pitchFamily="18" charset="-127"/>
                <a:ea typeface="HG굴린꼬딕씨 80g" panose="02020603020101020101" pitchFamily="18" charset="-127"/>
              </a:rPr>
              <a:t>2</a:t>
            </a:r>
            <a:endParaRPr lang="ko-KR" altLang="en-US" sz="2400" dirty="0">
              <a:latin typeface="HG굴린꼬딕씨 80g" panose="02020603020101020101" pitchFamily="18" charset="-127"/>
              <a:ea typeface="HG굴린꼬딕씨 80g" panose="02020603020101020101" pitchFamily="18" charset="-127"/>
            </a:endParaRPr>
          </a:p>
        </p:txBody>
      </p:sp>
      <p:cxnSp>
        <p:nvCxnSpPr>
          <p:cNvPr id="16" name="직선 화살표 연결선 15"/>
          <p:cNvCxnSpPr>
            <a:endCxn id="13" idx="1"/>
          </p:cNvCxnSpPr>
          <p:nvPr/>
        </p:nvCxnSpPr>
        <p:spPr>
          <a:xfrm>
            <a:off x="6451437" y="2727521"/>
            <a:ext cx="1124540" cy="1259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직선 화살표 연결선 17"/>
          <p:cNvCxnSpPr>
            <a:stCxn id="13" idx="5"/>
            <a:endCxn id="20" idx="1"/>
          </p:cNvCxnSpPr>
          <p:nvPr/>
        </p:nvCxnSpPr>
        <p:spPr>
          <a:xfrm>
            <a:off x="7919059" y="4329762"/>
            <a:ext cx="1137813" cy="144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타원 19"/>
          <p:cNvSpPr/>
          <p:nvPr/>
        </p:nvSpPr>
        <p:spPr>
          <a:xfrm>
            <a:off x="8985817" y="5699082"/>
            <a:ext cx="485192" cy="485192"/>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latin typeface="HG굴린꼬딕씨 80g" panose="02020603020101020101" pitchFamily="18" charset="-127"/>
                <a:ea typeface="HG굴린꼬딕씨 80g" panose="02020603020101020101" pitchFamily="18" charset="-127"/>
              </a:rPr>
              <a:t>3</a:t>
            </a:r>
            <a:endParaRPr lang="ko-KR" altLang="en-US" sz="2400" dirty="0">
              <a:latin typeface="HG굴린꼬딕씨 80g" panose="02020603020101020101" pitchFamily="18" charset="-127"/>
              <a:ea typeface="HG굴린꼬딕씨 80g" panose="02020603020101020101" pitchFamily="18" charset="-127"/>
            </a:endParaRPr>
          </a:p>
        </p:txBody>
      </p:sp>
      <p:pic>
        <p:nvPicPr>
          <p:cNvPr id="29" name="그림 28"/>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2258233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2382383"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GITHUB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1938992"/>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37) GITHUB</a:t>
            </a:r>
            <a:r>
              <a:rPr lang="ko-KR" altLang="en-US" sz="2400" dirty="0">
                <a:latin typeface="여기어때 잘난체 2" panose="00000500000000000000" pitchFamily="50" charset="-127"/>
                <a:ea typeface="여기어때 잘난체 2" panose="00000500000000000000" pitchFamily="50" charset="-127"/>
              </a:rPr>
              <a:t>에서 생성된 새로운 </a:t>
            </a:r>
            <a:r>
              <a:rPr lang="en-US" altLang="ko-KR" sz="2400" dirty="0">
                <a:latin typeface="여기어때 잘난체 2" panose="00000500000000000000" pitchFamily="50" charset="-127"/>
                <a:ea typeface="여기어때 잘난체 2" panose="00000500000000000000" pitchFamily="50" charset="-127"/>
              </a:rPr>
              <a:t>'</a:t>
            </a:r>
            <a:r>
              <a:rPr lang="en-US" altLang="ko-KR" sz="2400" dirty="0" err="1">
                <a:latin typeface="여기어때 잘난체 2" panose="00000500000000000000" pitchFamily="50" charset="-127"/>
                <a:ea typeface="여기어때 잘난체 2" panose="00000500000000000000" pitchFamily="50" charset="-127"/>
              </a:rPr>
              <a:t>kimchobo</a:t>
            </a:r>
            <a:r>
              <a:rPr lang="en-US" altLang="ko-KR" sz="2400" dirty="0">
                <a:latin typeface="여기어때 잘난체 2" panose="00000500000000000000" pitchFamily="50" charset="-127"/>
                <a:ea typeface="여기어때 잘난체 2" panose="00000500000000000000" pitchFamily="50" charset="-127"/>
              </a:rPr>
              <a:t>' repository </a:t>
            </a:r>
            <a:r>
              <a:rPr lang="ko-KR" altLang="en-US" sz="2400" dirty="0">
                <a:latin typeface="여기어때 잘난체 2" panose="00000500000000000000" pitchFamily="50" charset="-127"/>
                <a:ea typeface="여기어때 잘난체 2" panose="00000500000000000000" pitchFamily="50" charset="-127"/>
              </a:rPr>
              <a:t>주소 복사하기</a:t>
            </a:r>
          </a:p>
          <a:p>
            <a:endParaRPr lang="ko-KR" altLang="en-US" sz="2400" dirty="0">
              <a:latin typeface="HG굴린꼬딕씨 80g" panose="02020603020101020101" pitchFamily="18" charset="-127"/>
              <a:ea typeface="HG굴린꼬딕씨 80g" panose="02020603020101020101" pitchFamily="18" charset="-127"/>
            </a:endParaRPr>
          </a:p>
          <a:p>
            <a:r>
              <a:rPr lang="ko-KR" altLang="en-US" sz="2400" dirty="0">
                <a:latin typeface="HG굴린꼬딕씨 80g" panose="02020603020101020101" pitchFamily="18" charset="-127"/>
                <a:ea typeface="HG굴린꼬딕씨 80g" panose="02020603020101020101" pitchFamily="18" charset="-127"/>
              </a:rPr>
              <a:t>    </a:t>
            </a:r>
            <a:r>
              <a:rPr lang="en-US" altLang="ko-KR" sz="2400" dirty="0">
                <a:latin typeface="HG굴린꼬딕씨 80g" panose="02020603020101020101" pitchFamily="18" charset="-127"/>
                <a:ea typeface="HG굴린꼬딕씨 80g" panose="02020603020101020101" pitchFamily="18" charset="-127"/>
              </a:rPr>
              <a:t>https://github.com/zent2500/kimchobo.git</a:t>
            </a:r>
          </a:p>
          <a:p>
            <a:endParaRPr lang="en-US" altLang="ko-KR" sz="2400" dirty="0">
              <a:latin typeface="HG굴린꼬딕씨 80g" panose="02020603020101020101" pitchFamily="18" charset="-127"/>
              <a:ea typeface="HG굴린꼬딕씨 80g" panose="02020603020101020101" pitchFamily="18" charset="-127"/>
            </a:endParaRPr>
          </a:p>
        </p:txBody>
      </p:sp>
      <p:pic>
        <p:nvPicPr>
          <p:cNvPr id="9" name="그림 8"/>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402252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506644"/>
            <a:ext cx="9949543" cy="3416320"/>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38) </a:t>
            </a:r>
            <a:r>
              <a:rPr lang="ko-KR" altLang="en-US" sz="2400" dirty="0">
                <a:latin typeface="여기어때 잘난체 2" panose="00000500000000000000" pitchFamily="50" charset="-127"/>
                <a:ea typeface="여기어때 잘난체 2" panose="00000500000000000000" pitchFamily="50" charset="-127"/>
              </a:rPr>
              <a:t>로컬에서 </a:t>
            </a:r>
            <a:r>
              <a:rPr lang="en-US" altLang="ko-KR" sz="2400" dirty="0">
                <a:latin typeface="여기어때 잘난체 2" panose="00000500000000000000" pitchFamily="50" charset="-127"/>
                <a:ea typeface="여기어때 잘난체 2" panose="00000500000000000000" pitchFamily="50" charset="-127"/>
              </a:rPr>
              <a:t>commit</a:t>
            </a:r>
            <a:r>
              <a:rPr lang="ko-KR" altLang="en-US" sz="2400" dirty="0">
                <a:latin typeface="여기어때 잘난체 2" panose="00000500000000000000" pitchFamily="50" charset="-127"/>
                <a:ea typeface="여기어때 잘난체 2" panose="00000500000000000000" pitchFamily="50" charset="-127"/>
              </a:rPr>
              <a:t>된 파일을 </a:t>
            </a:r>
            <a:r>
              <a:rPr lang="en-US" altLang="ko-KR" sz="2400" dirty="0">
                <a:latin typeface="여기어때 잘난체 2" panose="00000500000000000000" pitchFamily="50" charset="-127"/>
                <a:ea typeface="여기어때 잘난체 2" panose="00000500000000000000" pitchFamily="50" charset="-127"/>
              </a:rPr>
              <a:t>GITHUB repository</a:t>
            </a:r>
            <a:r>
              <a:rPr lang="ko-KR" altLang="en-US" sz="2400" dirty="0">
                <a:latin typeface="여기어때 잘난체 2" panose="00000500000000000000" pitchFamily="50" charset="-127"/>
                <a:ea typeface="여기어때 잘난체 2" panose="00000500000000000000" pitchFamily="50" charset="-127"/>
              </a:rPr>
              <a:t>로 </a:t>
            </a:r>
            <a:r>
              <a:rPr lang="en-US" altLang="ko-KR" sz="2400" dirty="0">
                <a:latin typeface="여기어때 잘난체 2" panose="00000500000000000000" pitchFamily="50" charset="-127"/>
                <a:ea typeface="여기어때 잘난체 2" panose="00000500000000000000" pitchFamily="50" charset="-127"/>
              </a:rPr>
              <a:t>push</a:t>
            </a:r>
            <a:r>
              <a:rPr lang="ko-KR" altLang="en-US" sz="2400" dirty="0">
                <a:latin typeface="여기어때 잘난체 2" panose="00000500000000000000" pitchFamily="50" charset="-127"/>
                <a:ea typeface="여기어때 잘난체 2" panose="00000500000000000000" pitchFamily="50" charset="-127"/>
              </a:rPr>
              <a:t>하기</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echo "# </a:t>
            </a:r>
            <a:r>
              <a:rPr lang="en-US" altLang="ko-KR" sz="2400" dirty="0" err="1">
                <a:latin typeface="HG굴린꼬딕씨 80g" panose="02020603020101020101" pitchFamily="18" charset="-127"/>
                <a:ea typeface="HG굴린꼬딕씨 80g" panose="02020603020101020101" pitchFamily="18" charset="-127"/>
              </a:rPr>
              <a:t>kimchobo</a:t>
            </a:r>
            <a:r>
              <a:rPr lang="en-US" altLang="ko-KR" sz="2400" dirty="0">
                <a:latin typeface="HG굴린꼬딕씨 80g" panose="02020603020101020101" pitchFamily="18" charset="-127"/>
                <a:ea typeface="HG굴린꼬딕씨 80g" panose="02020603020101020101" pitchFamily="18" charset="-127"/>
              </a:rPr>
              <a:t>" &gt;&gt; README.md</a:t>
            </a:r>
          </a:p>
          <a:p>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add README.md</a:t>
            </a:r>
          </a:p>
          <a:p>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commit -m "first commit"</a:t>
            </a:r>
          </a:p>
          <a:p>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branch -M main</a:t>
            </a:r>
          </a:p>
          <a:p>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remote add origin https://github.com/zent2500/kimchobo.git</a:t>
            </a:r>
          </a:p>
          <a:p>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push -u origin main</a:t>
            </a:r>
          </a:p>
          <a:p>
            <a:endParaRPr lang="en-US" altLang="ko-KR" sz="2400" dirty="0">
              <a:latin typeface="HG굴린꼬딕씨 80g" panose="02020603020101020101" pitchFamily="18" charset="-127"/>
              <a:ea typeface="HG굴린꼬딕씨 80g" panose="02020603020101020101" pitchFamily="18" charset="-127"/>
            </a:endParaRPr>
          </a:p>
        </p:txBody>
      </p:sp>
      <p:sp>
        <p:nvSpPr>
          <p:cNvPr id="3" name="직사각형 2"/>
          <p:cNvSpPr/>
          <p:nvPr/>
        </p:nvSpPr>
        <p:spPr>
          <a:xfrm>
            <a:off x="4366727" y="4758613"/>
            <a:ext cx="5449077" cy="33764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37109456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311748"/>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077430"/>
            <a:ext cx="9949543" cy="3046988"/>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39) VSCODE</a:t>
            </a:r>
            <a:r>
              <a:rPr lang="ko-KR" altLang="en-US" sz="2400" dirty="0">
                <a:latin typeface="여기어때 잘난체 2" panose="00000500000000000000" pitchFamily="50" charset="-127"/>
                <a:ea typeface="여기어때 잘난체 2" panose="00000500000000000000" pitchFamily="50" charset="-127"/>
              </a:rPr>
              <a:t>와 함께 </a:t>
            </a:r>
            <a:r>
              <a:rPr lang="en-US" altLang="ko-KR" sz="2400" dirty="0" err="1">
                <a:latin typeface="여기어때 잘난체 2" panose="00000500000000000000" pitchFamily="50" charset="-127"/>
                <a:ea typeface="여기어때 잘난체 2" panose="00000500000000000000" pitchFamily="50" charset="-127"/>
              </a:rPr>
              <a:t>git</a:t>
            </a:r>
            <a:r>
              <a:rPr lang="en-US" altLang="ko-KR" sz="2400" dirty="0">
                <a:latin typeface="여기어때 잘난체 2" panose="00000500000000000000" pitchFamily="50" charset="-127"/>
                <a:ea typeface="여기어때 잘난체 2" panose="00000500000000000000" pitchFamily="50" charset="-127"/>
              </a:rPr>
              <a:t> </a:t>
            </a:r>
            <a:r>
              <a:rPr lang="ko-KR" altLang="en-US" sz="2400" dirty="0">
                <a:latin typeface="여기어때 잘난체 2" panose="00000500000000000000" pitchFamily="50" charset="-127"/>
                <a:ea typeface="여기어때 잘난체 2" panose="00000500000000000000" pitchFamily="50" charset="-127"/>
              </a:rPr>
              <a:t>사용하기</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현재 </a:t>
            </a:r>
            <a:r>
              <a:rPr lang="en-US" altLang="ko-KR" sz="2400" dirty="0">
                <a:latin typeface="HG굴린꼬딕씨 80g" panose="02020603020101020101" pitchFamily="18" charset="-127"/>
                <a:ea typeface="HG굴린꼬딕씨 80g" panose="02020603020101020101" pitchFamily="18" charset="-127"/>
              </a:rPr>
              <a:t>working directory</a:t>
            </a:r>
            <a:r>
              <a:rPr lang="ko-KR" altLang="en-US" sz="2400" dirty="0">
                <a:latin typeface="HG굴린꼬딕씨 80g" panose="02020603020101020101" pitchFamily="18" charset="-127"/>
                <a:ea typeface="HG굴린꼬딕씨 80g" panose="02020603020101020101" pitchFamily="18" charset="-127"/>
              </a:rPr>
              <a:t>를 작업하고 있는 윈도우 터미널에서 </a:t>
            </a:r>
            <a:r>
              <a:rPr lang="en-US" altLang="ko-KR" sz="2400" dirty="0">
                <a:latin typeface="HG굴린꼬딕씨 80g" panose="02020603020101020101" pitchFamily="18" charset="-127"/>
                <a:ea typeface="HG굴린꼬딕씨 80g" panose="02020603020101020101" pitchFamily="18" charset="-127"/>
              </a:rPr>
              <a:t>VSCODE</a:t>
            </a:r>
            <a:r>
              <a:rPr lang="ko-KR" altLang="en-US" sz="2400" dirty="0">
                <a:latin typeface="HG굴린꼬딕씨 80g" panose="02020603020101020101" pitchFamily="18" charset="-127"/>
                <a:ea typeface="HG굴린꼬딕씨 80g" panose="02020603020101020101" pitchFamily="18" charset="-127"/>
              </a:rPr>
              <a:t>를 오픈한다</a:t>
            </a:r>
            <a:r>
              <a:rPr lang="en-US" altLang="ko-KR" sz="2400" dirty="0">
                <a:latin typeface="HG굴린꼬딕씨 80g" panose="02020603020101020101" pitchFamily="18" charset="-127"/>
                <a:ea typeface="HG굴린꼬딕씨 80g" panose="02020603020101020101" pitchFamily="18"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C:\Users\route\projects\git&gt;code .    </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 </a:t>
            </a:r>
            <a:r>
              <a:rPr lang="ko-KR" altLang="en-US" sz="2400" dirty="0" err="1">
                <a:latin typeface="HG굴린꼬딕씨 80g" panose="02020603020101020101" pitchFamily="18" charset="-127"/>
                <a:ea typeface="HG굴린꼬딕씨 80g" panose="02020603020101020101" pitchFamily="18" charset="-127"/>
              </a:rPr>
              <a:t>명령줄을</a:t>
            </a:r>
            <a:r>
              <a:rPr lang="ko-KR" altLang="en-US" sz="2400" dirty="0">
                <a:latin typeface="HG굴린꼬딕씨 80g" panose="02020603020101020101" pitchFamily="18" charset="-127"/>
                <a:ea typeface="HG굴린꼬딕씨 80g" panose="02020603020101020101" pitchFamily="18" charset="-127"/>
              </a:rPr>
              <a:t> 가동하여</a:t>
            </a:r>
            <a:r>
              <a:rPr lang="en-US" altLang="ko-KR" sz="2400" dirty="0">
                <a:latin typeface="HG굴린꼬딕씨 80g" panose="02020603020101020101" pitchFamily="18" charset="-127"/>
                <a:ea typeface="HG굴린꼬딕씨 80g" panose="02020603020101020101" pitchFamily="18" charset="-127"/>
              </a:rPr>
              <a:t>(Ctrl + J)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-v' </a:t>
            </a:r>
            <a:r>
              <a:rPr lang="ko-KR" altLang="en-US" sz="2400" dirty="0">
                <a:latin typeface="HG굴린꼬딕씨 80g" panose="02020603020101020101" pitchFamily="18" charset="-127"/>
                <a:ea typeface="HG굴린꼬딕씨 80g" panose="02020603020101020101" pitchFamily="18" charset="-127"/>
              </a:rPr>
              <a:t>명령어로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사용 가능한지 확인함</a:t>
            </a:r>
            <a:r>
              <a:rPr lang="en-US" altLang="ko-KR" sz="2400" dirty="0">
                <a:latin typeface="HG굴린꼬딕씨 80g" panose="02020603020101020101" pitchFamily="18" charset="-127"/>
                <a:ea typeface="HG굴린꼬딕씨 80g" panose="02020603020101020101" pitchFamily="18" charset="-127"/>
              </a:rPr>
              <a: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3102849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5" name="그림 4"/>
          <p:cNvPicPr>
            <a:picLocks noChangeAspect="1"/>
          </p:cNvPicPr>
          <p:nvPr/>
        </p:nvPicPr>
        <p:blipFill>
          <a:blip r:embed="rId2" cstate="print">
            <a:extLst>
              <a:ext uri="{BEBA8EAE-BF5A-486C-A8C5-ECC9F3942E4B}">
                <a14:imgProps xmlns:a14="http://schemas.microsoft.com/office/drawing/2010/main">
                  <a14:imgLayer r:embed="rId3">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pic>
        <p:nvPicPr>
          <p:cNvPr id="8" name="그림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2441694"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설치하기</a:t>
            </a:r>
          </a:p>
        </p:txBody>
      </p:sp>
      <p:sp>
        <p:nvSpPr>
          <p:cNvPr id="2" name="직사각형 1"/>
          <p:cNvSpPr/>
          <p:nvPr/>
        </p:nvSpPr>
        <p:spPr>
          <a:xfrm>
            <a:off x="1639076" y="2506644"/>
            <a:ext cx="9949543" cy="3108543"/>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1) </a:t>
            </a:r>
            <a:r>
              <a:rPr lang="ko-KR" altLang="en-US" sz="2400" dirty="0" err="1">
                <a:latin typeface="여기어때 잘난체 2" panose="00000500000000000000" pitchFamily="50" charset="-127"/>
                <a:ea typeface="여기어때 잘난체 2" panose="00000500000000000000" pitchFamily="50" charset="-127"/>
              </a:rPr>
              <a:t>윈도우즈</a:t>
            </a:r>
            <a:r>
              <a:rPr lang="ko-KR" altLang="en-US" sz="2400" dirty="0">
                <a:latin typeface="여기어때 잘난체 2" panose="00000500000000000000" pitchFamily="50" charset="-127"/>
                <a:ea typeface="여기어때 잘난체 2" panose="00000500000000000000" pitchFamily="50" charset="-127"/>
              </a:rPr>
              <a:t> </a:t>
            </a:r>
            <a:r>
              <a:rPr lang="en-US" altLang="ko-KR" sz="2400" dirty="0">
                <a:latin typeface="여기어때 잘난체 2" panose="00000500000000000000" pitchFamily="50" charset="-127"/>
                <a:ea typeface="여기어때 잘난체 2" panose="00000500000000000000" pitchFamily="50" charset="-127"/>
              </a:rPr>
              <a:t>32 bit, 64bit </a:t>
            </a:r>
            <a:r>
              <a:rPr lang="ko-KR" altLang="en-US" sz="2400" dirty="0">
                <a:latin typeface="여기어때 잘난체 2" panose="00000500000000000000" pitchFamily="50" charset="-127"/>
                <a:ea typeface="여기어때 잘난체 2" panose="00000500000000000000" pitchFamily="50" charset="-127"/>
              </a:rPr>
              <a:t>운영체제 파악</a:t>
            </a:r>
          </a:p>
          <a:p>
            <a:endParaRPr lang="en-US" altLang="ko-KR" sz="2400" dirty="0">
              <a:latin typeface="HG굴린꼬딕씨 80g" panose="02020603020101020101" pitchFamily="18" charset="-127"/>
              <a:ea typeface="HG굴린꼬딕씨 80g" panose="02020603020101020101" pitchFamily="18" charset="-127"/>
            </a:endParaRPr>
          </a:p>
          <a:p>
            <a:r>
              <a:rPr lang="ko-KR" altLang="en-US" sz="2400" dirty="0">
                <a:latin typeface="HG굴린꼬딕씨 80g" panose="02020603020101020101" pitchFamily="18" charset="-127"/>
                <a:ea typeface="HG굴린꼬딕씨 80g" panose="02020603020101020101" pitchFamily="18" charset="-127"/>
              </a:rPr>
              <a:t>(방법 </a:t>
            </a:r>
            <a:r>
              <a:rPr lang="en-US" altLang="ko-KR" sz="2400" dirty="0">
                <a:latin typeface="HG굴린꼬딕씨 80g" panose="02020603020101020101" pitchFamily="18" charset="-127"/>
                <a:ea typeface="HG굴린꼬딕씨 80g" panose="02020603020101020101" pitchFamily="18" charset="-127"/>
              </a:rPr>
              <a:t>1</a:t>
            </a:r>
            <a:r>
              <a:rPr lang="ko-KR" altLang="en-US" sz="2400" dirty="0">
                <a:latin typeface="HG굴린꼬딕씨 80g" panose="02020603020101020101" pitchFamily="18" charset="-127"/>
                <a:ea typeface="HG굴린꼬딕씨 80g" panose="02020603020101020101" pitchFamily="18" charset="-127"/>
              </a:rPr>
              <a:t>) 윈도우 버튼 클릭 &gt; 설정 &gt; 시스템 &gt; 정보    </a:t>
            </a:r>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결과:  64비트 </a:t>
            </a:r>
            <a:r>
              <a:rPr lang="en-US" altLang="ko-KR" sz="2400" dirty="0">
                <a:latin typeface="HG굴린꼬딕씨 80g" panose="02020603020101020101" pitchFamily="18" charset="-127"/>
                <a:ea typeface="HG굴린꼬딕씨 80g" panose="02020603020101020101" pitchFamily="18" charset="-127"/>
              </a:rPr>
              <a:t>)</a:t>
            </a:r>
            <a:endParaRPr lang="ko-KR" altLang="en-US" sz="2400" dirty="0">
              <a:latin typeface="HG굴린꼬딕씨 80g" panose="02020603020101020101" pitchFamily="18" charset="-127"/>
              <a:ea typeface="HG굴린꼬딕씨 80g" panose="02020603020101020101" pitchFamily="18" charset="-127"/>
            </a:endParaRP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a:t>
            </a:r>
            <a:r>
              <a:rPr lang="ko-KR" altLang="en-US" sz="2400" dirty="0">
                <a:latin typeface="HG굴린꼬딕씨 80g" panose="02020603020101020101" pitchFamily="18" charset="-127"/>
                <a:ea typeface="HG굴린꼬딕씨 80g" panose="02020603020101020101" pitchFamily="18" charset="-127"/>
              </a:rPr>
              <a:t>방법 </a:t>
            </a:r>
            <a:r>
              <a:rPr lang="en-US" altLang="ko-KR" sz="2400" dirty="0">
                <a:latin typeface="HG굴린꼬딕씨 80g" panose="02020603020101020101" pitchFamily="18" charset="-127"/>
                <a:ea typeface="HG굴린꼬딕씨 80g" panose="02020603020101020101" pitchFamily="18" charset="-127"/>
              </a:rPr>
              <a:t>2</a:t>
            </a:r>
            <a:r>
              <a:rPr lang="ko-KR" altLang="en-US" sz="2400" dirty="0">
                <a:latin typeface="HG굴린꼬딕씨 80g" panose="02020603020101020101" pitchFamily="18" charset="-127"/>
                <a:ea typeface="HG굴린꼬딕씨 80g" panose="02020603020101020101" pitchFamily="18" charset="-127"/>
              </a:rPr>
              <a:t>) </a:t>
            </a:r>
            <a:r>
              <a:rPr lang="en-US" altLang="ko-KR" sz="2400" dirty="0">
                <a:latin typeface="HG굴린꼬딕씨 80g" panose="02020603020101020101" pitchFamily="18" charset="-127"/>
                <a:ea typeface="HG굴린꼬딕씨 80g" panose="02020603020101020101" pitchFamily="18" charset="-127"/>
              </a:rPr>
              <a:t>Windows Terminal </a:t>
            </a:r>
            <a:r>
              <a:rPr lang="ko-KR" altLang="en-US" sz="2400" dirty="0">
                <a:latin typeface="HG굴린꼬딕씨 80g" panose="02020603020101020101" pitchFamily="18" charset="-127"/>
                <a:ea typeface="HG굴린꼬딕씨 80g" panose="02020603020101020101" pitchFamily="18" charset="-127"/>
              </a:rPr>
              <a:t>에서 윈도우 운영체제 32비트, 64비트 확인하기 </a:t>
            </a:r>
          </a:p>
          <a:p>
            <a:r>
              <a:rPr lang="ko-KR" altLang="en-US" sz="2400" dirty="0">
                <a:latin typeface="HG굴린꼬딕씨 80g" panose="02020603020101020101" pitchFamily="18" charset="-127"/>
                <a:ea typeface="HG굴린꼬딕씨 80g" panose="02020603020101020101" pitchFamily="18" charset="-127"/>
              </a:rPr>
              <a:t>             c:&gt; </a:t>
            </a:r>
            <a:r>
              <a:rPr lang="ko-KR" altLang="en-US" sz="2400" dirty="0" err="1">
                <a:latin typeface="HG굴린꼬딕씨 80g" panose="02020603020101020101" pitchFamily="18" charset="-127"/>
                <a:ea typeface="HG굴린꼬딕씨 80g" panose="02020603020101020101" pitchFamily="18" charset="-127"/>
              </a:rPr>
              <a:t>wmic</a:t>
            </a:r>
            <a:r>
              <a:rPr lang="ko-KR" altLang="en-US" sz="2400" dirty="0">
                <a:latin typeface="HG굴린꼬딕씨 80g" panose="02020603020101020101" pitchFamily="18" charset="-127"/>
                <a:ea typeface="HG굴린꼬딕씨 80g" panose="02020603020101020101" pitchFamily="18" charset="-127"/>
              </a:rPr>
              <a:t> </a:t>
            </a:r>
            <a:r>
              <a:rPr lang="ko-KR" altLang="en-US" sz="2400" dirty="0" err="1">
                <a:latin typeface="HG굴린꼬딕씨 80g" panose="02020603020101020101" pitchFamily="18" charset="-127"/>
                <a:ea typeface="HG굴린꼬딕씨 80g" panose="02020603020101020101" pitchFamily="18" charset="-127"/>
              </a:rPr>
              <a:t>os</a:t>
            </a:r>
            <a:r>
              <a:rPr lang="ko-KR" altLang="en-US" sz="2400" dirty="0">
                <a:latin typeface="HG굴린꼬딕씨 80g" panose="02020603020101020101" pitchFamily="18" charset="-127"/>
                <a:ea typeface="HG굴린꼬딕씨 80g" panose="02020603020101020101" pitchFamily="18" charset="-127"/>
              </a:rPr>
              <a:t> </a:t>
            </a:r>
            <a:r>
              <a:rPr lang="ko-KR" altLang="en-US" sz="2400" dirty="0" err="1">
                <a:latin typeface="HG굴린꼬딕씨 80g" panose="02020603020101020101" pitchFamily="18" charset="-127"/>
                <a:ea typeface="HG굴린꼬딕씨 80g" panose="02020603020101020101" pitchFamily="18" charset="-127"/>
              </a:rPr>
              <a:t>get</a:t>
            </a:r>
            <a:r>
              <a:rPr lang="ko-KR" altLang="en-US" sz="2400" dirty="0">
                <a:latin typeface="HG굴린꼬딕씨 80g" panose="02020603020101020101" pitchFamily="18" charset="-127"/>
                <a:ea typeface="HG굴린꼬딕씨 80g" panose="02020603020101020101" pitchFamily="18" charset="-127"/>
              </a:rPr>
              <a:t> </a:t>
            </a:r>
            <a:r>
              <a:rPr lang="ko-KR" altLang="en-US" sz="2400" dirty="0" err="1">
                <a:latin typeface="HG굴린꼬딕씨 80g" panose="02020603020101020101" pitchFamily="18" charset="-127"/>
                <a:ea typeface="HG굴린꼬딕씨 80g" panose="02020603020101020101" pitchFamily="18" charset="-127"/>
              </a:rPr>
              <a:t>osarchitecture</a:t>
            </a:r>
            <a:r>
              <a:rPr lang="ko-KR" altLang="en-US" sz="2400" dirty="0">
                <a:latin typeface="HG굴린꼬딕씨 80g" panose="02020603020101020101" pitchFamily="18" charset="-127"/>
                <a:ea typeface="HG굴린꼬딕씨 80g" panose="02020603020101020101" pitchFamily="18" charset="-127"/>
              </a:rPr>
              <a:t> </a:t>
            </a:r>
            <a:r>
              <a:rPr lang="ko-KR" altLang="en-US" sz="2400" dirty="0" err="1">
                <a:solidFill>
                  <a:schemeClr val="tx1">
                    <a:lumMod val="50000"/>
                    <a:lumOff val="50000"/>
                  </a:schemeClr>
                </a:solidFill>
                <a:latin typeface="HG굴린꼬딕씨 80g" panose="02020603020101020101" pitchFamily="18" charset="-127"/>
                <a:ea typeface="HG굴린꼬딕씨 80g" panose="02020603020101020101" pitchFamily="18" charset="-127"/>
              </a:rPr>
              <a:t>엔터</a:t>
            </a:r>
            <a:r>
              <a:rPr lang="ko-KR" altLang="en-US" sz="2400" dirty="0">
                <a:solidFill>
                  <a:schemeClr val="tx1">
                    <a:lumMod val="50000"/>
                    <a:lumOff val="50000"/>
                  </a:schemeClr>
                </a:solidFill>
                <a:latin typeface="HG굴린꼬딕씨 80g" panose="02020603020101020101" pitchFamily="18" charset="-127"/>
                <a:ea typeface="HG굴린꼬딕씨 80g" panose="02020603020101020101" pitchFamily="18" charset="-127"/>
              </a:rPr>
              <a:t>!</a:t>
            </a:r>
          </a:p>
          <a:p>
            <a:endParaRPr lang="ko-KR" altLang="en-US" sz="2400" dirty="0">
              <a:latin typeface="HG굴린꼬딕씨 80g" panose="02020603020101020101" pitchFamily="18" charset="-127"/>
              <a:ea typeface="HG굴린꼬딕씨 80g" panose="02020603020101020101" pitchFamily="18" charset="-127"/>
            </a:endParaRPr>
          </a:p>
        </p:txBody>
      </p:sp>
    </p:spTree>
    <p:extLst>
      <p:ext uri="{BB962C8B-B14F-4D97-AF65-F5344CB8AC3E}">
        <p14:creationId xmlns:p14="http://schemas.microsoft.com/office/powerpoint/2010/main" val="109504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311748"/>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077430"/>
            <a:ext cx="9949543" cy="830997"/>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40) GITHUB</a:t>
            </a:r>
            <a:r>
              <a:rPr lang="ko-KR" altLang="en-US" sz="2400" dirty="0">
                <a:latin typeface="여기어때 잘난체 2" panose="00000500000000000000" pitchFamily="50" charset="-127"/>
                <a:ea typeface="여기어때 잘난체 2" panose="00000500000000000000" pitchFamily="50" charset="-127"/>
              </a:rPr>
              <a:t>에 있는 파일을 로컬 </a:t>
            </a:r>
            <a:r>
              <a:rPr lang="en-US" altLang="ko-KR" sz="2400" dirty="0">
                <a:latin typeface="여기어때 잘난체 2" panose="00000500000000000000" pitchFamily="50" charset="-127"/>
                <a:ea typeface="여기어때 잘난체 2" panose="00000500000000000000" pitchFamily="50" charset="-127"/>
              </a:rPr>
              <a:t>repository</a:t>
            </a:r>
            <a:r>
              <a:rPr lang="ko-KR" altLang="en-US" sz="2400" dirty="0">
                <a:latin typeface="여기어때 잘난체 2" panose="00000500000000000000" pitchFamily="50" charset="-127"/>
                <a:ea typeface="여기어때 잘난체 2" panose="00000500000000000000" pitchFamily="50" charset="-127"/>
              </a:rPr>
              <a:t>로 가져오기 </a:t>
            </a:r>
          </a:p>
          <a:p>
            <a:r>
              <a:rPr lang="en-US" altLang="ko-KR" sz="2400" dirty="0">
                <a:latin typeface="HG굴린꼬딕씨 80g" panose="02020603020101020101" pitchFamily="18" charset="-127"/>
                <a:ea typeface="HG굴린꼬딕씨 80g" panose="02020603020101020101" pitchFamily="18" charset="-127"/>
              </a:rPr>
              <a:t>PS C:\Users\route\projects\git&gt;git pull origin main </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42314846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311748"/>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077430"/>
            <a:ext cx="10080173" cy="4154984"/>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41) GIT</a:t>
            </a:r>
            <a:r>
              <a:rPr lang="ko-KR" altLang="en-US" sz="2400" dirty="0">
                <a:latin typeface="여기어때 잘난체 2" panose="00000500000000000000" pitchFamily="50" charset="-127"/>
                <a:ea typeface="여기어때 잘난체 2" panose="00000500000000000000" pitchFamily="50" charset="-127"/>
              </a:rPr>
              <a:t>에서 </a:t>
            </a:r>
            <a:r>
              <a:rPr lang="en-US" altLang="ko-KR" sz="2400" dirty="0">
                <a:latin typeface="여기어때 잘난체 2" panose="00000500000000000000" pitchFamily="50" charset="-127"/>
                <a:ea typeface="여기어때 잘난체 2" panose="00000500000000000000" pitchFamily="50" charset="-127"/>
              </a:rPr>
              <a:t>BRANCH </a:t>
            </a:r>
            <a:r>
              <a:rPr lang="ko-KR" altLang="en-US" sz="2400" dirty="0">
                <a:latin typeface="여기어때 잘난체 2" panose="00000500000000000000" pitchFamily="50" charset="-127"/>
                <a:ea typeface="여기어때 잘난체 2" panose="00000500000000000000" pitchFamily="50" charset="-127"/>
              </a:rPr>
              <a:t>개념</a:t>
            </a:r>
          </a:p>
          <a:p>
            <a:r>
              <a:rPr lang="en-US" altLang="ko-KR" sz="2400" dirty="0" err="1">
                <a:latin typeface="HG굴린꼬딕씨 80g" panose="02020603020101020101" pitchFamily="18" charset="-127"/>
                <a:ea typeface="HG굴린꼬딕씨 80g" panose="02020603020101020101" pitchFamily="18" charset="-127"/>
              </a:rPr>
              <a:t>Git</a:t>
            </a:r>
            <a:r>
              <a:rPr lang="ko-KR" altLang="en-US" sz="2400" dirty="0">
                <a:latin typeface="HG굴린꼬딕씨 80g" panose="02020603020101020101" pitchFamily="18" charset="-127"/>
                <a:ea typeface="HG굴린꼬딕씨 80g" panose="02020603020101020101" pitchFamily="18" charset="-127"/>
              </a:rPr>
              <a:t>에서 </a:t>
            </a:r>
            <a:r>
              <a:rPr lang="ko-KR" altLang="en-US" sz="2400" dirty="0" err="1">
                <a:latin typeface="HG굴린꼬딕씨 80g" panose="02020603020101020101" pitchFamily="18" charset="-127"/>
                <a:ea typeface="HG굴린꼬딕씨 80g" panose="02020603020101020101" pitchFamily="18" charset="-127"/>
              </a:rPr>
              <a:t>브랜치</a:t>
            </a:r>
            <a:r>
              <a:rPr lang="en-US" altLang="ko-KR" sz="2400" dirty="0">
                <a:latin typeface="HG굴린꼬딕씨 80g" panose="02020603020101020101" pitchFamily="18" charset="-127"/>
                <a:ea typeface="HG굴린꼬딕씨 80g" panose="02020603020101020101" pitchFamily="18" charset="-127"/>
              </a:rPr>
              <a:t>(Branch)</a:t>
            </a:r>
            <a:r>
              <a:rPr lang="ko-KR" altLang="en-US" sz="2400" dirty="0">
                <a:latin typeface="HG굴린꼬딕씨 80g" panose="02020603020101020101" pitchFamily="18" charset="-127"/>
                <a:ea typeface="HG굴린꼬딕씨 80g" panose="02020603020101020101" pitchFamily="18" charset="-127"/>
              </a:rPr>
              <a:t>는 독립적인 개발 라인을 의미하며</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err="1">
                <a:latin typeface="HG굴린꼬딕씨 80g" panose="02020603020101020101" pitchFamily="18" charset="-127"/>
                <a:ea typeface="HG굴린꼬딕씨 80g" panose="02020603020101020101" pitchFamily="18" charset="-127"/>
              </a:rPr>
              <a:t>브랜치는</a:t>
            </a:r>
            <a:r>
              <a:rPr lang="ko-KR" altLang="en-US" sz="2400" dirty="0">
                <a:latin typeface="HG굴린꼬딕씨 80g" panose="02020603020101020101" pitchFamily="18" charset="-127"/>
                <a:ea typeface="HG굴린꼬딕씨 80g" panose="02020603020101020101" pitchFamily="18" charset="-127"/>
              </a:rPr>
              <a:t> 프로젝트에서 동시에 여러 가지 작업을 독립적으로 진행할 수 있게 해주는 강력한 </a:t>
            </a:r>
            <a:r>
              <a:rPr lang="ko-KR" altLang="en-US" sz="2400" dirty="0" err="1">
                <a:latin typeface="HG굴린꼬딕씨 80g" panose="02020603020101020101" pitchFamily="18" charset="-127"/>
                <a:ea typeface="HG굴린꼬딕씨 80g" panose="02020603020101020101" pitchFamily="18" charset="-127"/>
              </a:rPr>
              <a:t>기능임</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각 </a:t>
            </a:r>
            <a:r>
              <a:rPr lang="ko-KR" altLang="en-US" sz="2400" dirty="0" err="1">
                <a:latin typeface="HG굴린꼬딕씨 80g" panose="02020603020101020101" pitchFamily="18" charset="-127"/>
                <a:ea typeface="HG굴린꼬딕씨 80g" panose="02020603020101020101" pitchFamily="18" charset="-127"/>
              </a:rPr>
              <a:t>브랜치는</a:t>
            </a:r>
            <a:r>
              <a:rPr lang="ko-KR" altLang="en-US" sz="2400" dirty="0">
                <a:latin typeface="HG굴린꼬딕씨 80g" panose="02020603020101020101" pitchFamily="18" charset="-127"/>
                <a:ea typeface="HG굴린꼬딕씨 80g" panose="02020603020101020101" pitchFamily="18" charset="-127"/>
              </a:rPr>
              <a:t> 기본적으로 </a:t>
            </a:r>
            <a:r>
              <a:rPr lang="ko-KR" altLang="en-US" sz="2400" dirty="0" err="1">
                <a:latin typeface="HG굴린꼬딕씨 80g" panose="02020603020101020101" pitchFamily="18" charset="-127"/>
                <a:ea typeface="HG굴린꼬딕씨 80g" panose="02020603020101020101" pitchFamily="18" charset="-127"/>
              </a:rPr>
              <a:t>커밋</a:t>
            </a:r>
            <a:r>
              <a:rPr lang="ko-KR" altLang="en-US" sz="2400" dirty="0">
                <a:latin typeface="HG굴린꼬딕씨 80g" panose="02020603020101020101" pitchFamily="18" charset="-127"/>
                <a:ea typeface="HG굴린꼬딕씨 80g" panose="02020603020101020101" pitchFamily="18" charset="-127"/>
              </a:rPr>
              <a:t> </a:t>
            </a:r>
            <a:r>
              <a:rPr lang="ko-KR" altLang="en-US" sz="2400" dirty="0" err="1">
                <a:latin typeface="HG굴린꼬딕씨 80g" panose="02020603020101020101" pitchFamily="18" charset="-127"/>
                <a:ea typeface="HG굴린꼬딕씨 80g" panose="02020603020101020101" pitchFamily="18" charset="-127"/>
              </a:rPr>
              <a:t>히스토리를</a:t>
            </a:r>
            <a:r>
              <a:rPr lang="ko-KR" altLang="en-US" sz="2400" dirty="0">
                <a:latin typeface="HG굴린꼬딕씨 80g" panose="02020603020101020101" pitchFamily="18" charset="-127"/>
                <a:ea typeface="HG굴린꼬딕씨 80g" panose="02020603020101020101" pitchFamily="18" charset="-127"/>
              </a:rPr>
              <a:t> 가지고 있으며</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서로 다른 </a:t>
            </a:r>
            <a:r>
              <a:rPr lang="ko-KR" altLang="en-US" sz="2400" dirty="0" err="1">
                <a:latin typeface="HG굴린꼬딕씨 80g" panose="02020603020101020101" pitchFamily="18" charset="-127"/>
                <a:ea typeface="HG굴린꼬딕씨 80g" panose="02020603020101020101" pitchFamily="18" charset="-127"/>
              </a:rPr>
              <a:t>브랜치에서</a:t>
            </a:r>
            <a:r>
              <a:rPr lang="ko-KR" altLang="en-US" sz="2400" dirty="0">
                <a:latin typeface="HG굴린꼬딕씨 80g" panose="02020603020101020101" pitchFamily="18" charset="-127"/>
                <a:ea typeface="HG굴린꼬딕씨 80g" panose="02020603020101020101" pitchFamily="18" charset="-127"/>
              </a:rPr>
              <a:t> 작업을 하더라도 서로 영향을 주지 않는다</a:t>
            </a:r>
            <a:r>
              <a:rPr lang="en-US" altLang="ko-KR" sz="2400" dirty="0">
                <a:latin typeface="HG굴린꼬딕씨 80g" panose="02020603020101020101" pitchFamily="18" charset="-127"/>
                <a:ea typeface="HG굴린꼬딕씨 80g" panose="02020603020101020101" pitchFamily="18" charset="-127"/>
              </a:rPr>
              <a:t>.('</a:t>
            </a:r>
            <a:r>
              <a:rPr lang="ko-KR" altLang="en-US" sz="2400" dirty="0">
                <a:latin typeface="HG굴린꼬딕씨 80g" panose="02020603020101020101" pitchFamily="18" charset="-127"/>
                <a:ea typeface="HG굴린꼬딕씨 80g" panose="02020603020101020101" pitchFamily="18" charset="-127"/>
              </a:rPr>
              <a:t>시스템 보안 </a:t>
            </a:r>
            <a:r>
              <a:rPr lang="ko-KR" altLang="en-US" sz="2400" dirty="0" err="1">
                <a:latin typeface="HG굴린꼬딕씨 80g" panose="02020603020101020101" pitchFamily="18" charset="-127"/>
                <a:ea typeface="HG굴린꼬딕씨 80g" panose="02020603020101020101" pitchFamily="18" charset="-127"/>
              </a:rPr>
              <a:t>브랜치</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웹 서비스 </a:t>
            </a:r>
            <a:r>
              <a:rPr lang="ko-KR" altLang="en-US" sz="2400" dirty="0" err="1">
                <a:latin typeface="HG굴린꼬딕씨 80g" panose="02020603020101020101" pitchFamily="18" charset="-127"/>
                <a:ea typeface="HG굴린꼬딕씨 80g" panose="02020603020101020101" pitchFamily="18" charset="-127"/>
              </a:rPr>
              <a:t>브랜치</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등등</a:t>
            </a:r>
            <a:r>
              <a:rPr lang="en-US" altLang="ko-KR" sz="2400" dirty="0">
                <a:latin typeface="HG굴린꼬딕씨 80g" panose="02020603020101020101" pitchFamily="18" charset="-127"/>
                <a:ea typeface="HG굴린꼬딕씨 80g" panose="02020603020101020101" pitchFamily="18" charset="-127"/>
              </a:rPr>
              <a:t>)</a:t>
            </a:r>
          </a:p>
          <a:p>
            <a:endParaRPr lang="en-US" altLang="ko-KR" sz="2400" dirty="0">
              <a:latin typeface="HG굴린꼬딕씨 80g" panose="02020603020101020101" pitchFamily="18" charset="-127"/>
              <a:ea typeface="HG굴린꼬딕씨 80g" panose="02020603020101020101" pitchFamily="18" charset="-127"/>
            </a:endParaRPr>
          </a:p>
          <a:p>
            <a:pPr lvl="0" eaLnBrk="0" fontAlgn="base" latinLnBrk="0" hangingPunct="0">
              <a:spcBef>
                <a:spcPct val="0"/>
              </a:spcBef>
              <a:spcAft>
                <a:spcPct val="0"/>
              </a:spcAft>
              <a:buFontTx/>
              <a:buChar char="•"/>
            </a:pPr>
            <a:r>
              <a:rPr lang="ko-KR" altLang="ko-KR" sz="2400" dirty="0" err="1">
                <a:solidFill>
                  <a:schemeClr val="accent2">
                    <a:lumMod val="50000"/>
                  </a:schemeClr>
                </a:solidFill>
                <a:latin typeface="HG굴린꼬딕씨 80g" panose="02020603020101020101" pitchFamily="18" charset="-127"/>
                <a:ea typeface="HG굴린꼬딕씨 80g" panose="02020603020101020101" pitchFamily="18" charset="-127"/>
              </a:rPr>
              <a:t>브랜치는</a:t>
            </a:r>
            <a:r>
              <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 </a:t>
            </a:r>
            <a:r>
              <a:rPr lang="ko-KR" altLang="ko-KR" sz="2400" dirty="0" err="1">
                <a:solidFill>
                  <a:schemeClr val="accent2">
                    <a:lumMod val="50000"/>
                  </a:schemeClr>
                </a:solidFill>
                <a:latin typeface="HG굴린꼬딕씨 80g" panose="02020603020101020101" pitchFamily="18" charset="-127"/>
                <a:ea typeface="HG굴린꼬딕씨 80g" panose="02020603020101020101" pitchFamily="18" charset="-127"/>
              </a:rPr>
              <a:t>working</a:t>
            </a:r>
            <a:r>
              <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 </a:t>
            </a:r>
            <a:r>
              <a:rPr lang="ko-KR" altLang="ko-KR" sz="2400" dirty="0" err="1">
                <a:solidFill>
                  <a:schemeClr val="accent2">
                    <a:lumMod val="50000"/>
                  </a:schemeClr>
                </a:solidFill>
                <a:latin typeface="HG굴린꼬딕씨 80g" panose="02020603020101020101" pitchFamily="18" charset="-127"/>
                <a:ea typeface="HG굴린꼬딕씨 80g" panose="02020603020101020101" pitchFamily="18" charset="-127"/>
              </a:rPr>
              <a:t>directory에서</a:t>
            </a:r>
            <a:r>
              <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 여러 개를 만들고 사용</a:t>
            </a:r>
            <a:r>
              <a:rPr lang="en-US"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 </a:t>
            </a:r>
            <a:r>
              <a:rPr lang="ko-KR" altLang="en-US" sz="2400" dirty="0">
                <a:solidFill>
                  <a:schemeClr val="accent2">
                    <a:lumMod val="50000"/>
                  </a:schemeClr>
                </a:solidFill>
                <a:latin typeface="HG굴린꼬딕씨 80g" panose="02020603020101020101" pitchFamily="18" charset="-127"/>
                <a:ea typeface="HG굴린꼬딕씨 80g" panose="02020603020101020101" pitchFamily="18" charset="-127"/>
              </a:rPr>
              <a:t>가능함</a:t>
            </a:r>
            <a:r>
              <a:rPr lang="en-US"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a:t>
            </a:r>
            <a:endPar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endParaRPr>
          </a:p>
          <a:p>
            <a:pPr lvl="0" eaLnBrk="0" fontAlgn="base" latinLnBrk="0" hangingPunct="0">
              <a:spcBef>
                <a:spcPct val="0"/>
              </a:spcBef>
              <a:spcAft>
                <a:spcPct val="0"/>
              </a:spcAft>
              <a:buFontTx/>
              <a:buChar char="•"/>
            </a:pPr>
            <a:r>
              <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각 </a:t>
            </a:r>
            <a:r>
              <a:rPr lang="ko-KR" altLang="ko-KR" sz="2400" dirty="0" err="1">
                <a:solidFill>
                  <a:schemeClr val="accent2">
                    <a:lumMod val="50000"/>
                  </a:schemeClr>
                </a:solidFill>
                <a:latin typeface="HG굴린꼬딕씨 80g" panose="02020603020101020101" pitchFamily="18" charset="-127"/>
                <a:ea typeface="HG굴린꼬딕씨 80g" panose="02020603020101020101" pitchFamily="18" charset="-127"/>
              </a:rPr>
              <a:t>브랜치는</a:t>
            </a:r>
            <a:r>
              <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 독립적인 작업 라인을 제공하며, </a:t>
            </a:r>
            <a:r>
              <a:rPr lang="ko-KR" altLang="ko-KR" sz="2400" dirty="0" err="1">
                <a:solidFill>
                  <a:schemeClr val="accent2">
                    <a:lumMod val="50000"/>
                  </a:schemeClr>
                </a:solidFill>
                <a:latin typeface="HG굴린꼬딕씨 80g" panose="02020603020101020101" pitchFamily="18" charset="-127"/>
                <a:ea typeface="HG굴린꼬딕씨 80g" panose="02020603020101020101" pitchFamily="18" charset="-127"/>
              </a:rPr>
              <a:t>브랜치</a:t>
            </a:r>
            <a:r>
              <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 간에 변경 사항을 병합</a:t>
            </a:r>
            <a:r>
              <a:rPr lang="en-US"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 </a:t>
            </a:r>
            <a:r>
              <a:rPr lang="ko-KR" altLang="en-US" sz="2400" dirty="0">
                <a:solidFill>
                  <a:schemeClr val="accent2">
                    <a:lumMod val="50000"/>
                  </a:schemeClr>
                </a:solidFill>
                <a:latin typeface="HG굴린꼬딕씨 80g" panose="02020603020101020101" pitchFamily="18" charset="-127"/>
                <a:ea typeface="HG굴린꼬딕씨 80g" panose="02020603020101020101" pitchFamily="18" charset="-127"/>
              </a:rPr>
              <a:t>가능</a:t>
            </a:r>
            <a:endPar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endParaRPr>
          </a:p>
          <a:p>
            <a:pPr lvl="0" eaLnBrk="0" fontAlgn="base" latinLnBrk="0" hangingPunct="0">
              <a:spcBef>
                <a:spcPct val="0"/>
              </a:spcBef>
              <a:spcAft>
                <a:spcPct val="0"/>
              </a:spcAft>
              <a:buFontTx/>
              <a:buChar char="•"/>
            </a:pPr>
            <a:r>
              <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이를 통해 다양한 기능을 동시에 개발하거나 실험할 수 있</a:t>
            </a:r>
            <a:r>
              <a:rPr lang="ko-KR" altLang="en-US" sz="2400" dirty="0">
                <a:solidFill>
                  <a:schemeClr val="accent2">
                    <a:lumMod val="50000"/>
                  </a:schemeClr>
                </a:solidFill>
                <a:latin typeface="HG굴린꼬딕씨 80g" panose="02020603020101020101" pitchFamily="18" charset="-127"/>
                <a:ea typeface="HG굴린꼬딕씨 80g" panose="02020603020101020101" pitchFamily="18" charset="-127"/>
              </a:rPr>
              <a:t>음</a:t>
            </a:r>
            <a:r>
              <a:rPr lang="en-US" altLang="ko-KR" sz="2400" dirty="0">
                <a:solidFill>
                  <a:schemeClr val="accent2">
                    <a:lumMod val="50000"/>
                  </a:schemeClr>
                </a:solidFill>
                <a:latin typeface="HG굴린꼬딕씨 80g" panose="02020603020101020101" pitchFamily="18" charset="-127"/>
                <a:ea typeface="HG굴린꼬딕씨 80g" panose="02020603020101020101" pitchFamily="18" charset="-127"/>
              </a:rPr>
              <a:t>.</a:t>
            </a:r>
            <a:endParaRPr lang="ko-KR" altLang="ko-KR" sz="2400" dirty="0">
              <a:solidFill>
                <a:schemeClr val="accent2">
                  <a:lumMod val="50000"/>
                </a:schemeClr>
              </a:solidFill>
              <a:latin typeface="HG굴린꼬딕씨 80g" panose="02020603020101020101" pitchFamily="18" charset="-127"/>
              <a:ea typeface="HG굴린꼬딕씨 80g" panose="02020603020101020101" pitchFamily="18" charset="-127"/>
            </a:endParaRPr>
          </a:p>
          <a:p>
            <a:endParaRPr lang="en-US" altLang="ko-KR" sz="2400" dirty="0">
              <a:latin typeface="HG굴린꼬딕씨 80g" panose="02020603020101020101" pitchFamily="18" charset="-127"/>
              <a:ea typeface="HG굴린꼬딕씨 80g" panose="02020603020101020101" pitchFamily="18" charset="-127"/>
            </a:endParaRPr>
          </a:p>
        </p:txBody>
      </p:sp>
      <p:pic>
        <p:nvPicPr>
          <p:cNvPr id="9" name="그림 8"/>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21485614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311748"/>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077430"/>
            <a:ext cx="10089504" cy="2677656"/>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42) </a:t>
            </a:r>
            <a:r>
              <a:rPr lang="ko-KR" altLang="en-US" sz="2400" dirty="0">
                <a:latin typeface="여기어때 잘난체 2" panose="00000500000000000000" pitchFamily="50" charset="-127"/>
                <a:ea typeface="여기어때 잘난체 2" panose="00000500000000000000" pitchFamily="50" charset="-127"/>
              </a:rPr>
              <a:t>새 </a:t>
            </a:r>
            <a:r>
              <a:rPr lang="en-US" altLang="ko-KR" sz="2400" dirty="0">
                <a:latin typeface="여기어때 잘난체 2" panose="00000500000000000000" pitchFamily="50" charset="-127"/>
                <a:ea typeface="여기어때 잘난체 2" panose="00000500000000000000" pitchFamily="50" charset="-127"/>
              </a:rPr>
              <a:t>BRANCH  </a:t>
            </a:r>
            <a:r>
              <a:rPr lang="ko-KR" altLang="en-US" sz="2400" dirty="0">
                <a:latin typeface="여기어때 잘난체 2" panose="00000500000000000000" pitchFamily="50" charset="-127"/>
                <a:ea typeface="여기어때 잘난체 2" panose="00000500000000000000" pitchFamily="50" charset="-127"/>
              </a:rPr>
              <a:t>만들기</a:t>
            </a:r>
            <a:r>
              <a:rPr lang="en-US" altLang="ko-KR" sz="2400" dirty="0">
                <a:latin typeface="여기어때 잘난체 2" panose="00000500000000000000" pitchFamily="50" charset="-127"/>
                <a:ea typeface="여기어때 잘난체 2" panose="00000500000000000000" pitchFamily="50" charset="-127"/>
              </a:rPr>
              <a:t>, BRANCH</a:t>
            </a:r>
            <a:r>
              <a:rPr lang="ko-KR" altLang="en-US" sz="2400" dirty="0">
                <a:latin typeface="여기어때 잘난체 2" panose="00000500000000000000" pitchFamily="50" charset="-127"/>
                <a:ea typeface="여기어때 잘난체 2" panose="00000500000000000000" pitchFamily="50" charset="-127"/>
              </a:rPr>
              <a:t>로 이동하기</a:t>
            </a:r>
            <a:endParaRPr lang="en-US" altLang="ko-KR" sz="2400" dirty="0">
              <a:latin typeface="여기어때 잘난체 2" panose="00000500000000000000" pitchFamily="50" charset="-127"/>
              <a:ea typeface="여기어때 잘난체 2" panose="00000500000000000000" pitchFamily="50" charset="-127"/>
            </a:endParaRP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C:\Users\route\projects\git&gt;git branch [</a:t>
            </a:r>
            <a:r>
              <a:rPr lang="ko-KR" altLang="en-US" sz="2400" dirty="0" err="1">
                <a:latin typeface="HG굴린꼬딕씨 80g" panose="02020603020101020101" pitchFamily="18" charset="-127"/>
                <a:ea typeface="HG굴린꼬딕씨 80g" panose="02020603020101020101" pitchFamily="18" charset="-127"/>
              </a:rPr>
              <a:t>브랜치명</a:t>
            </a:r>
            <a:r>
              <a:rPr lang="en-US" altLang="ko-KR" sz="2400" dirty="0">
                <a:latin typeface="HG굴린꼬딕씨 80g" panose="02020603020101020101" pitchFamily="18" charset="-127"/>
                <a:ea typeface="HG굴린꼬딕씨 80g" panose="02020603020101020101" pitchFamily="18" charset="-127"/>
              </a:rPr>
              <a:t>]</a:t>
            </a:r>
          </a:p>
          <a:p>
            <a:r>
              <a:rPr lang="en-US" altLang="ko-KR" sz="2400" dirty="0">
                <a:latin typeface="HG굴린꼬딕씨 80g" panose="02020603020101020101" pitchFamily="18" charset="-127"/>
                <a:ea typeface="HG굴린꼬딕씨 80g" panose="02020603020101020101" pitchFamily="18" charset="-127"/>
              </a:rPr>
              <a:t>PS C:\Users\route\projects\git&gt;git branch </a:t>
            </a:r>
            <a:r>
              <a:rPr lang="en-US" altLang="ko-KR" sz="2400" dirty="0" err="1">
                <a:latin typeface="HG굴린꼬딕씨 80g" panose="02020603020101020101" pitchFamily="18" charset="-127"/>
                <a:ea typeface="HG굴린꼬딕씨 80g" panose="02020603020101020101" pitchFamily="18" charset="-127"/>
              </a:rPr>
              <a:t>devsecops</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devsecops</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err="1">
                <a:latin typeface="HG굴린꼬딕씨 80g" panose="02020603020101020101" pitchFamily="18" charset="-127"/>
                <a:ea typeface="HG굴린꼬딕씨 80g" panose="02020603020101020101" pitchFamily="18" charset="-127"/>
              </a:rPr>
              <a:t>브랜치</a:t>
            </a:r>
            <a:r>
              <a:rPr lang="ko-KR" altLang="en-US" sz="2400" dirty="0">
                <a:latin typeface="HG굴린꼬딕씨 80g" panose="02020603020101020101" pitchFamily="18" charset="-127"/>
                <a:ea typeface="HG굴린꼬딕씨 80g" panose="02020603020101020101" pitchFamily="18" charset="-127"/>
              </a:rPr>
              <a:t> 생성</a:t>
            </a:r>
            <a:r>
              <a:rPr lang="en-US" altLang="ko-KR" sz="2400" dirty="0">
                <a:latin typeface="HG굴린꼬딕씨 80g" panose="02020603020101020101" pitchFamily="18" charset="-127"/>
                <a:ea typeface="HG굴린꼬딕씨 80g" panose="02020603020101020101" pitchFamily="18" charset="-127"/>
              </a:rPr>
              <a:t>]</a:t>
            </a:r>
          </a:p>
          <a:p>
            <a:r>
              <a:rPr lang="en-US" altLang="ko-KR" sz="2400" dirty="0">
                <a:latin typeface="HG굴린꼬딕씨 80g" panose="02020603020101020101" pitchFamily="18" charset="-127"/>
                <a:ea typeface="HG굴린꼬딕씨 80g" panose="02020603020101020101" pitchFamily="18" charset="-127"/>
              </a:rPr>
              <a:t>PS C:\Users\route\projects\git&gt;git </a:t>
            </a:r>
            <a:r>
              <a:rPr lang="en-US" altLang="ko-KR" sz="2400" dirty="0" err="1">
                <a:latin typeface="HG굴린꼬딕씨 80g" panose="02020603020101020101" pitchFamily="18" charset="-127"/>
                <a:ea typeface="HG굴린꼬딕씨 80g" panose="02020603020101020101" pitchFamily="18" charset="-127"/>
              </a:rPr>
              <a:t>checkout|switch</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devsecops</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최신버전 </a:t>
            </a:r>
            <a:r>
              <a:rPr lang="en-US" altLang="ko-KR" sz="2400" dirty="0" err="1">
                <a:latin typeface="HG굴린꼬딕씨 80g" panose="02020603020101020101" pitchFamily="18" charset="-127"/>
                <a:ea typeface="HG굴린꼬딕씨 80g" panose="02020603020101020101" pitchFamily="18" charset="-127"/>
              </a:rPr>
              <a:t>git</a:t>
            </a:r>
            <a:r>
              <a:rPr lang="ko-KR" altLang="en-US" sz="2400" dirty="0">
                <a:latin typeface="HG굴린꼬딕씨 80g" panose="02020603020101020101" pitchFamily="18" charset="-127"/>
                <a:ea typeface="HG굴린꼬딕씨 80g" panose="02020603020101020101" pitchFamily="18" charset="-127"/>
              </a:rPr>
              <a:t>에서는 </a:t>
            </a:r>
            <a:r>
              <a:rPr lang="en-US" altLang="ko-KR" sz="2400" dirty="0">
                <a:latin typeface="HG굴린꼬딕씨 80g" panose="02020603020101020101" pitchFamily="18" charset="-127"/>
                <a:ea typeface="HG굴린꼬딕씨 80g" panose="02020603020101020101" pitchFamily="18" charset="-127"/>
              </a:rPr>
              <a:t>switch</a:t>
            </a:r>
            <a:r>
              <a:rPr lang="ko-KR" altLang="en-US" sz="2400" dirty="0">
                <a:latin typeface="HG굴린꼬딕씨 80g" panose="02020603020101020101" pitchFamily="18" charset="-127"/>
                <a:ea typeface="HG굴린꼬딕씨 80g" panose="02020603020101020101" pitchFamily="18" charset="-127"/>
              </a:rPr>
              <a:t>사용함</a:t>
            </a:r>
            <a:r>
              <a:rPr lang="en-US" altLang="ko-KR" sz="2400" dirty="0">
                <a:latin typeface="HG굴린꼬딕씨 80g" panose="02020603020101020101" pitchFamily="18" charset="-127"/>
                <a:ea typeface="HG굴린꼬딕씨 80g" panose="02020603020101020101" pitchFamily="18" charset="-127"/>
              </a:rPr>
              <a:t>.)</a:t>
            </a:r>
          </a:p>
          <a:p>
            <a:endParaRPr lang="en-US" altLang="ko-KR" sz="2400"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481404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311748"/>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077430"/>
            <a:ext cx="10089504" cy="4524315"/>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43) </a:t>
            </a:r>
            <a:r>
              <a:rPr lang="ko-KR" altLang="en-US" sz="2400" dirty="0">
                <a:latin typeface="여기어때 잘난체 2" panose="00000500000000000000" pitchFamily="50" charset="-127"/>
                <a:ea typeface="여기어때 잘난체 2" panose="00000500000000000000" pitchFamily="50" charset="-127"/>
              </a:rPr>
              <a:t>현재 작업 </a:t>
            </a:r>
            <a:r>
              <a:rPr lang="ko-KR" altLang="en-US" sz="2400" dirty="0" err="1">
                <a:latin typeface="여기어때 잘난체 2" panose="00000500000000000000" pitchFamily="50" charset="-127"/>
                <a:ea typeface="여기어때 잘난체 2" panose="00000500000000000000" pitchFamily="50" charset="-127"/>
              </a:rPr>
              <a:t>브랜치</a:t>
            </a:r>
            <a:r>
              <a:rPr lang="en-US" altLang="ko-KR" sz="2400" dirty="0">
                <a:latin typeface="여기어때 잘난체 2" panose="00000500000000000000" pitchFamily="50" charset="-127"/>
                <a:ea typeface="여기어때 잘난체 2" panose="00000500000000000000" pitchFamily="50" charset="-127"/>
              </a:rPr>
              <a:t>(‘main’)</a:t>
            </a:r>
            <a:r>
              <a:rPr lang="ko-KR" altLang="en-US" sz="2400" dirty="0">
                <a:latin typeface="여기어때 잘난체 2" panose="00000500000000000000" pitchFamily="50" charset="-127"/>
                <a:ea typeface="여기어때 잘난체 2" panose="00000500000000000000" pitchFamily="50" charset="-127"/>
              </a:rPr>
              <a:t>와 다른 </a:t>
            </a:r>
            <a:r>
              <a:rPr lang="ko-KR" altLang="en-US" sz="2400" dirty="0" err="1">
                <a:latin typeface="여기어때 잘난체 2" panose="00000500000000000000" pitchFamily="50" charset="-127"/>
                <a:ea typeface="여기어때 잘난체 2" panose="00000500000000000000" pitchFamily="50" charset="-127"/>
              </a:rPr>
              <a:t>브랜치</a:t>
            </a:r>
            <a:r>
              <a:rPr lang="en-US" altLang="ko-KR" sz="2400" dirty="0">
                <a:latin typeface="여기어때 잘난체 2" panose="00000500000000000000" pitchFamily="50" charset="-127"/>
                <a:ea typeface="여기어때 잘난체 2" panose="00000500000000000000" pitchFamily="50" charset="-127"/>
              </a:rPr>
              <a:t>(‘</a:t>
            </a:r>
            <a:r>
              <a:rPr lang="en-US" altLang="ko-KR" sz="2400" dirty="0" err="1">
                <a:latin typeface="여기어때 잘난체 2" panose="00000500000000000000" pitchFamily="50" charset="-127"/>
                <a:ea typeface="여기어때 잘난체 2" panose="00000500000000000000" pitchFamily="50" charset="-127"/>
              </a:rPr>
              <a:t>devops</a:t>
            </a:r>
            <a:r>
              <a:rPr lang="en-US" altLang="ko-KR" sz="2400" dirty="0">
                <a:latin typeface="여기어때 잘난체 2" panose="00000500000000000000" pitchFamily="50" charset="-127"/>
                <a:ea typeface="여기어때 잘난체 2" panose="00000500000000000000" pitchFamily="50" charset="-127"/>
              </a:rPr>
              <a:t>’) </a:t>
            </a:r>
            <a:r>
              <a:rPr lang="ko-KR" altLang="en-US" sz="2400" dirty="0">
                <a:latin typeface="여기어때 잘난체 2" panose="00000500000000000000" pitchFamily="50" charset="-127"/>
                <a:ea typeface="여기어때 잘난체 2" panose="00000500000000000000" pitchFamily="50" charset="-127"/>
              </a:rPr>
              <a:t>병합하기</a:t>
            </a:r>
            <a:r>
              <a:rPr lang="en-US" altLang="ko-KR" sz="2400" dirty="0">
                <a:latin typeface="여기어때 잘난체 2" panose="00000500000000000000" pitchFamily="50" charset="-127"/>
                <a:ea typeface="여기어때 잘난체 2" panose="00000500000000000000" pitchFamily="50" charset="-127"/>
              </a:rPr>
              <a:t>(MERGE </a:t>
            </a:r>
            <a:r>
              <a:rPr lang="ko-KR" altLang="en-US" sz="2400" dirty="0">
                <a:latin typeface="여기어때 잘난체 2" panose="00000500000000000000" pitchFamily="50" charset="-127"/>
                <a:ea typeface="여기어때 잘난체 2" panose="00000500000000000000" pitchFamily="50" charset="-127"/>
              </a:rPr>
              <a:t>명령어</a:t>
            </a:r>
            <a:r>
              <a:rPr lang="en-US" altLang="ko-KR" sz="2400" dirty="0">
                <a:latin typeface="여기어때 잘난체 2" panose="00000500000000000000" pitchFamily="50" charset="-127"/>
                <a:ea typeface="여기어때 잘난체 2" panose="00000500000000000000" pitchFamily="50" charset="-127"/>
              </a:rPr>
              <a:t>)</a:t>
            </a:r>
          </a:p>
          <a:p>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작업을 완료한 후 다른 </a:t>
            </a:r>
            <a:r>
              <a:rPr lang="ko-KR" altLang="en-US" sz="2400" dirty="0" err="1">
                <a:latin typeface="HG굴린꼬딕씨 80g" panose="02020603020101020101" pitchFamily="18" charset="-127"/>
                <a:ea typeface="HG굴린꼬딕씨 80g" panose="02020603020101020101" pitchFamily="18" charset="-127"/>
              </a:rPr>
              <a:t>브랜치의</a:t>
            </a:r>
            <a:r>
              <a:rPr lang="ko-KR" altLang="en-US" sz="2400" dirty="0">
                <a:latin typeface="HG굴린꼬딕씨 80g" panose="02020603020101020101" pitchFamily="18" charset="-127"/>
                <a:ea typeface="HG굴린꼬딕씨 80g" panose="02020603020101020101" pitchFamily="18" charset="-127"/>
              </a:rPr>
              <a:t> 변경사항을 현재 </a:t>
            </a:r>
            <a:r>
              <a:rPr lang="ko-KR" altLang="en-US" sz="2400" dirty="0" err="1">
                <a:latin typeface="HG굴린꼬딕씨 80g" panose="02020603020101020101" pitchFamily="18" charset="-127"/>
                <a:ea typeface="HG굴린꼬딕씨 80g" panose="02020603020101020101" pitchFamily="18" charset="-127"/>
              </a:rPr>
              <a:t>브랜치에</a:t>
            </a:r>
            <a:r>
              <a:rPr lang="ko-KR" altLang="en-US" sz="2400" dirty="0">
                <a:latin typeface="HG굴린꼬딕씨 80g" panose="02020603020101020101" pitchFamily="18" charset="-127"/>
                <a:ea typeface="HG굴린꼬딕씨 80g" panose="02020603020101020101" pitchFamily="18" charset="-127"/>
              </a:rPr>
              <a:t> 병합할 수 있음</a:t>
            </a:r>
            <a:r>
              <a:rPr lang="en-US" altLang="ko-KR" sz="2400" dirty="0">
                <a:latin typeface="HG굴린꼬딕씨 80g" panose="02020603020101020101" pitchFamily="18" charset="-127"/>
                <a:ea typeface="HG굴린꼬딕씨 80g" panose="02020603020101020101" pitchFamily="18"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checkout main        </a:t>
            </a:r>
            <a:r>
              <a:rPr lang="en-US" altLang="ko-KR" sz="2000" dirty="0">
                <a:latin typeface="HG굴린꼬딕씨 80g" panose="02020603020101020101" pitchFamily="18" charset="-127"/>
                <a:ea typeface="HG굴린꼬딕씨 80g" panose="02020603020101020101" pitchFamily="18" charset="-127"/>
              </a:rPr>
              <a:t># main </a:t>
            </a:r>
            <a:r>
              <a:rPr lang="ko-KR" altLang="en-US" sz="2000" dirty="0" err="1">
                <a:latin typeface="HG굴린꼬딕씨 80g" panose="02020603020101020101" pitchFamily="18" charset="-127"/>
                <a:ea typeface="HG굴린꼬딕씨 80g" panose="02020603020101020101" pitchFamily="18" charset="-127"/>
              </a:rPr>
              <a:t>브랜치로</a:t>
            </a:r>
            <a:r>
              <a:rPr lang="ko-KR" altLang="en-US" sz="2000" dirty="0">
                <a:latin typeface="HG굴린꼬딕씨 80g" panose="02020603020101020101" pitchFamily="18" charset="-127"/>
                <a:ea typeface="HG굴린꼬딕씨 80g" panose="02020603020101020101" pitchFamily="18" charset="-127"/>
              </a:rPr>
              <a:t> 이동</a:t>
            </a:r>
          </a:p>
          <a:p>
            <a:r>
              <a:rPr lang="en-US" altLang="ko-KR" sz="2400" dirty="0">
                <a:latin typeface="HG굴린꼬딕씨 80g" panose="02020603020101020101" pitchFamily="18" charset="-127"/>
                <a:ea typeface="HG굴린꼬딕씨 80g" panose="02020603020101020101" pitchFamily="18" charset="-127"/>
              </a:rPr>
              <a:t>PS C:\Users\route\projects\git&gt;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branch devops1       </a:t>
            </a:r>
            <a:r>
              <a:rPr lang="en-US" altLang="ko-KR" sz="2000" dirty="0">
                <a:latin typeface="HG굴린꼬딕씨 80g" panose="02020603020101020101" pitchFamily="18" charset="-127"/>
                <a:ea typeface="HG굴린꼬딕씨 80g" panose="02020603020101020101" pitchFamily="18" charset="-127"/>
              </a:rPr>
              <a:t># devops1 </a:t>
            </a:r>
            <a:r>
              <a:rPr lang="ko-KR" altLang="en-US" sz="2000" dirty="0" err="1">
                <a:latin typeface="HG굴린꼬딕씨 80g" panose="02020603020101020101" pitchFamily="18" charset="-127"/>
                <a:ea typeface="HG굴린꼬딕씨 80g" panose="02020603020101020101" pitchFamily="18" charset="-127"/>
              </a:rPr>
              <a:t>브랜치</a:t>
            </a:r>
            <a:r>
              <a:rPr lang="ko-KR" altLang="en-US" sz="2000" dirty="0">
                <a:latin typeface="HG굴린꼬딕씨 80g" panose="02020603020101020101" pitchFamily="18" charset="-127"/>
                <a:ea typeface="HG굴린꼬딕씨 80g" panose="02020603020101020101" pitchFamily="18" charset="-127"/>
              </a:rPr>
              <a:t> 생성</a:t>
            </a:r>
          </a:p>
          <a:p>
            <a:r>
              <a:rPr lang="en-US" altLang="ko-KR" sz="2400" dirty="0">
                <a:latin typeface="HG굴린꼬딕씨 80g" panose="02020603020101020101" pitchFamily="18" charset="-127"/>
                <a:ea typeface="HG굴린꼬딕씨 80g" panose="02020603020101020101" pitchFamily="18" charset="-127"/>
              </a:rPr>
              <a:t>PS C:\Users\route\projects\git&gt;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checkout devops1  </a:t>
            </a:r>
            <a:r>
              <a:rPr lang="en-US" altLang="ko-KR" sz="2000" dirty="0">
                <a:latin typeface="HG굴린꼬딕씨 80g" panose="02020603020101020101" pitchFamily="18" charset="-127"/>
                <a:ea typeface="HG굴린꼬딕씨 80g" panose="02020603020101020101" pitchFamily="18" charset="-127"/>
              </a:rPr>
              <a:t> # devops1 </a:t>
            </a:r>
            <a:r>
              <a:rPr lang="ko-KR" altLang="en-US" sz="2000" dirty="0" err="1">
                <a:latin typeface="HG굴린꼬딕씨 80g" panose="02020603020101020101" pitchFamily="18" charset="-127"/>
                <a:ea typeface="HG굴린꼬딕씨 80g" panose="02020603020101020101" pitchFamily="18" charset="-127"/>
              </a:rPr>
              <a:t>브랜치로</a:t>
            </a:r>
            <a:r>
              <a:rPr lang="ko-KR" altLang="en-US" sz="2000" dirty="0">
                <a:latin typeface="HG굴린꼬딕씨 80g" panose="02020603020101020101" pitchFamily="18" charset="-127"/>
                <a:ea typeface="HG굴린꼬딕씨 80g" panose="02020603020101020101" pitchFamily="18" charset="-127"/>
              </a:rPr>
              <a:t> 이동</a:t>
            </a:r>
          </a:p>
          <a:p>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작업 및 </a:t>
            </a:r>
            <a:r>
              <a:rPr lang="ko-KR" altLang="en-US" sz="2400" dirty="0" err="1">
                <a:latin typeface="HG굴린꼬딕씨 80g" panose="02020603020101020101" pitchFamily="18" charset="-127"/>
                <a:ea typeface="HG굴린꼬딕씨 80g" panose="02020603020101020101" pitchFamily="18" charset="-127"/>
              </a:rPr>
              <a:t>커밋</a:t>
            </a:r>
            <a:endParaRPr lang="ko-KR" altLang="en-US"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PS C:\Users\route\projects\git&gt;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checkout main     </a:t>
            </a:r>
            <a:r>
              <a:rPr lang="en-US" altLang="ko-KR" sz="2000" dirty="0">
                <a:latin typeface="HG굴린꼬딕씨 80g" panose="02020603020101020101" pitchFamily="18" charset="-127"/>
                <a:ea typeface="HG굴린꼬딕씨 80g" panose="02020603020101020101" pitchFamily="18" charset="-127"/>
              </a:rPr>
              <a:t># main </a:t>
            </a:r>
            <a:r>
              <a:rPr lang="ko-KR" altLang="en-US" sz="2000" dirty="0" err="1">
                <a:latin typeface="HG굴린꼬딕씨 80g" panose="02020603020101020101" pitchFamily="18" charset="-127"/>
                <a:ea typeface="HG굴린꼬딕씨 80g" panose="02020603020101020101" pitchFamily="18" charset="-127"/>
              </a:rPr>
              <a:t>브랜치로</a:t>
            </a:r>
            <a:r>
              <a:rPr lang="ko-KR" altLang="en-US" sz="2000" dirty="0">
                <a:latin typeface="HG굴린꼬딕씨 80g" panose="02020603020101020101" pitchFamily="18" charset="-127"/>
                <a:ea typeface="HG굴린꼬딕씨 80g" panose="02020603020101020101" pitchFamily="18" charset="-127"/>
              </a:rPr>
              <a:t> 다시 이동</a:t>
            </a:r>
          </a:p>
          <a:p>
            <a:r>
              <a:rPr lang="en-US" altLang="ko-KR" sz="2400" dirty="0">
                <a:latin typeface="HG굴린꼬딕씨 80g" panose="02020603020101020101" pitchFamily="18" charset="-127"/>
                <a:ea typeface="HG굴린꼬딕씨 80g" panose="02020603020101020101" pitchFamily="18" charset="-127"/>
              </a:rPr>
              <a:t>PS C:\Users\route\projects\git&gt;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merge devops1     </a:t>
            </a:r>
            <a:r>
              <a:rPr lang="en-US" altLang="ko-KR" sz="2000" dirty="0">
                <a:latin typeface="HG굴린꼬딕씨 80g" panose="02020603020101020101" pitchFamily="18" charset="-127"/>
                <a:ea typeface="HG굴린꼬딕씨 80g" panose="02020603020101020101" pitchFamily="18" charset="-127"/>
              </a:rPr>
              <a:t># main </a:t>
            </a:r>
            <a:r>
              <a:rPr lang="ko-KR" altLang="en-US" sz="2000" dirty="0" err="1">
                <a:latin typeface="HG굴린꼬딕씨 80g" panose="02020603020101020101" pitchFamily="18" charset="-127"/>
                <a:ea typeface="HG굴린꼬딕씨 80g" panose="02020603020101020101" pitchFamily="18" charset="-127"/>
              </a:rPr>
              <a:t>브랜치에</a:t>
            </a:r>
            <a:r>
              <a:rPr lang="ko-KR" altLang="en-US" sz="2000" dirty="0">
                <a:latin typeface="HG굴린꼬딕씨 80g" panose="02020603020101020101" pitchFamily="18" charset="-127"/>
                <a:ea typeface="HG굴린꼬딕씨 80g" panose="02020603020101020101" pitchFamily="18" charset="-127"/>
              </a:rPr>
              <a:t> </a:t>
            </a:r>
            <a:r>
              <a:rPr lang="en-US" altLang="ko-KR" sz="2000" dirty="0">
                <a:latin typeface="HG굴린꼬딕씨 80g" panose="02020603020101020101" pitchFamily="18" charset="-127"/>
                <a:ea typeface="HG굴린꼬딕씨 80g" panose="02020603020101020101" pitchFamily="18" charset="-127"/>
              </a:rPr>
              <a:t>devops1 </a:t>
            </a:r>
            <a:r>
              <a:rPr lang="ko-KR" altLang="en-US" sz="2000" dirty="0">
                <a:latin typeface="HG굴린꼬딕씨 80g" panose="02020603020101020101" pitchFamily="18" charset="-127"/>
                <a:ea typeface="HG굴린꼬딕씨 80g" panose="02020603020101020101" pitchFamily="18" charset="-127"/>
              </a:rPr>
              <a:t>병합</a:t>
            </a:r>
          </a:p>
          <a:p>
            <a:endParaRPr lang="en-US" altLang="ko-KR" sz="2400" dirty="0">
              <a:latin typeface="HG굴린꼬딕씨 80g" panose="02020603020101020101" pitchFamily="18" charset="-127"/>
              <a:ea typeface="HG굴린꼬딕씨 80g" panose="02020603020101020101" pitchFamily="18" charset="-127"/>
            </a:endParaRPr>
          </a:p>
        </p:txBody>
      </p:sp>
      <p:pic>
        <p:nvPicPr>
          <p:cNvPr id="9" name="그림 8"/>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3002743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311748"/>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p:cNvSpPr/>
          <p:nvPr/>
        </p:nvSpPr>
        <p:spPr>
          <a:xfrm>
            <a:off x="1639076" y="2077430"/>
            <a:ext cx="10089504" cy="1938992"/>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44) </a:t>
            </a:r>
            <a:r>
              <a:rPr lang="ko-KR" altLang="en-US" sz="2400" dirty="0">
                <a:latin typeface="여기어때 잘난체 2" panose="00000500000000000000" pitchFamily="50" charset="-127"/>
                <a:ea typeface="여기어때 잘난체 2" panose="00000500000000000000" pitchFamily="50" charset="-127"/>
              </a:rPr>
              <a:t>현재 사용하는 </a:t>
            </a:r>
            <a:r>
              <a:rPr lang="en-US" altLang="ko-KR" sz="2400" dirty="0">
                <a:latin typeface="여기어때 잘난체 2" panose="00000500000000000000" pitchFamily="50" charset="-127"/>
                <a:ea typeface="여기어때 잘난체 2" panose="00000500000000000000" pitchFamily="50" charset="-127"/>
              </a:rPr>
              <a:t>BRANCH </a:t>
            </a:r>
            <a:r>
              <a:rPr lang="ko-KR" altLang="en-US" sz="2400" dirty="0">
                <a:latin typeface="여기어때 잘난체 2" panose="00000500000000000000" pitchFamily="50" charset="-127"/>
                <a:ea typeface="여기어때 잘난체 2" panose="00000500000000000000" pitchFamily="50" charset="-127"/>
              </a:rPr>
              <a:t>이름 알아내기</a:t>
            </a:r>
          </a:p>
          <a:p>
            <a:r>
              <a:rPr lang="en-US" altLang="ko-KR" sz="2400" dirty="0">
                <a:latin typeface="HG굴린꼬딕씨 80g" panose="02020603020101020101" pitchFamily="18" charset="-127"/>
                <a:ea typeface="HG굴린꼬딕씨 80g" panose="02020603020101020101" pitchFamily="18" charset="-127"/>
              </a:rPr>
              <a:t>PS C:\Users\route\projects\git&gt;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branch --show-current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a:t>
            </a:r>
            <a:r>
              <a:rPr lang="ko-KR" altLang="en-US" sz="2400" dirty="0">
                <a:latin typeface="HG굴린꼬딕씨 80g" panose="02020603020101020101" pitchFamily="18" charset="-127"/>
                <a:ea typeface="HG굴린꼬딕씨 80g" panose="02020603020101020101" pitchFamily="18" charset="-127"/>
              </a:rPr>
              <a:t>또는</a:t>
            </a:r>
            <a:r>
              <a:rPr lang="en-US" altLang="ko-KR" sz="2400" dirty="0">
                <a:latin typeface="HG굴린꼬딕씨 80g" panose="02020603020101020101" pitchFamily="18" charset="-127"/>
                <a:ea typeface="HG굴린꼬딕씨 80g" panose="02020603020101020101" pitchFamily="18" charset="-127"/>
              </a:rPr>
              <a:t>]</a:t>
            </a:r>
          </a:p>
          <a:p>
            <a:r>
              <a:rPr lang="en-US" altLang="ko-KR" sz="2400" dirty="0">
                <a:latin typeface="HG굴린꼬딕씨 80g" panose="02020603020101020101" pitchFamily="18" charset="-127"/>
                <a:ea typeface="HG굴린꼬딕씨 80g" panose="02020603020101020101" pitchFamily="18" charset="-127"/>
              </a:rPr>
              <a:t>PS C:\Users\route\projects\git&gt;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branch</a:t>
            </a:r>
          </a:p>
        </p:txBody>
      </p:sp>
      <p:pic>
        <p:nvPicPr>
          <p:cNvPr id="9" name="그림 8"/>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219214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a:extLst>
            <a:ext uri="{FF2B5EF4-FFF2-40B4-BE49-F238E27FC236}">
              <a16:creationId xmlns:a16="http://schemas.microsoft.com/office/drawing/2014/main" id="{82F28ECC-B9BA-FDBB-B727-C5A2A961A002}"/>
            </a:ext>
          </a:extLst>
        </p:cNvPr>
        <p:cNvGrpSpPr/>
        <p:nvPr/>
      </p:nvGrpSpPr>
      <p:grpSpPr>
        <a:xfrm>
          <a:off x="0" y="0"/>
          <a:ext cx="0" cy="0"/>
          <a:chOff x="0" y="0"/>
          <a:chExt cx="0" cy="0"/>
        </a:xfrm>
      </p:grpSpPr>
      <p:pic>
        <p:nvPicPr>
          <p:cNvPr id="8" name="그림 7">
            <a:extLst>
              <a:ext uri="{FF2B5EF4-FFF2-40B4-BE49-F238E27FC236}">
                <a16:creationId xmlns:a16="http://schemas.microsoft.com/office/drawing/2014/main" id="{DBB0597D-4E7B-BB02-BE00-AB0D9588C5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a:extLst>
              <a:ext uri="{FF2B5EF4-FFF2-40B4-BE49-F238E27FC236}">
                <a16:creationId xmlns:a16="http://schemas.microsoft.com/office/drawing/2014/main" id="{E2F526FD-20F1-5085-66A4-99ABDB693E33}"/>
              </a:ext>
            </a:extLst>
          </p:cNvPr>
          <p:cNvSpPr txBox="1"/>
          <p:nvPr/>
        </p:nvSpPr>
        <p:spPr>
          <a:xfrm>
            <a:off x="1222706" y="1311748"/>
            <a:ext cx="17940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실습</a:t>
            </a:r>
          </a:p>
        </p:txBody>
      </p:sp>
      <p:sp>
        <p:nvSpPr>
          <p:cNvPr id="2" name="직사각형 1">
            <a:extLst>
              <a:ext uri="{FF2B5EF4-FFF2-40B4-BE49-F238E27FC236}">
                <a16:creationId xmlns:a16="http://schemas.microsoft.com/office/drawing/2014/main" id="{586B7C70-3D12-20E9-8185-EB97722280CD}"/>
              </a:ext>
            </a:extLst>
          </p:cNvPr>
          <p:cNvSpPr/>
          <p:nvPr/>
        </p:nvSpPr>
        <p:spPr>
          <a:xfrm>
            <a:off x="1639076" y="2077430"/>
            <a:ext cx="10089504" cy="2308324"/>
          </a:xfrm>
          <a:prstGeom prst="rect">
            <a:avLst/>
          </a:prstGeom>
          <a:solidFill>
            <a:schemeClr val="bg2">
              <a:lumMod val="90000"/>
            </a:schemeClr>
          </a:solidFill>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45) Local</a:t>
            </a:r>
            <a:r>
              <a:rPr lang="ko-KR" altLang="en-US" sz="2400" dirty="0">
                <a:latin typeface="여기어때 잘난체 2" panose="00000500000000000000" pitchFamily="50" charset="-127"/>
                <a:ea typeface="여기어때 잘난체 2" panose="00000500000000000000" pitchFamily="50" charset="-127"/>
              </a:rPr>
              <a:t> </a:t>
            </a:r>
            <a:r>
              <a:rPr lang="en-US" altLang="ko-KR" sz="2400" dirty="0">
                <a:latin typeface="여기어때 잘난체 2" panose="00000500000000000000" pitchFamily="50" charset="-127"/>
                <a:ea typeface="여기어때 잘난체 2" panose="00000500000000000000" pitchFamily="50" charset="-127"/>
              </a:rPr>
              <a:t>Repository</a:t>
            </a:r>
            <a:r>
              <a:rPr lang="ko-KR" altLang="en-US" sz="2400" dirty="0">
                <a:latin typeface="여기어때 잘난체 2" panose="00000500000000000000" pitchFamily="50" charset="-127"/>
                <a:ea typeface="여기어때 잘난체 2" panose="00000500000000000000" pitchFamily="50" charset="-127"/>
              </a:rPr>
              <a:t>에 </a:t>
            </a:r>
            <a:r>
              <a:rPr lang="en-US" altLang="ko-KR" sz="2400" dirty="0" err="1">
                <a:latin typeface="여기어때 잘난체 2" panose="00000500000000000000" pitchFamily="50" charset="-127"/>
                <a:ea typeface="여기어때 잘난체 2" panose="00000500000000000000" pitchFamily="50" charset="-127"/>
              </a:rPr>
              <a:t>commi</a:t>
            </a:r>
            <a:r>
              <a:rPr lang="ko-KR" altLang="en-US" sz="2400" dirty="0">
                <a:latin typeface="여기어때 잘난체 2" panose="00000500000000000000" pitchFamily="50" charset="-127"/>
                <a:ea typeface="여기어때 잘난체 2" panose="00000500000000000000" pitchFamily="50" charset="-127"/>
              </a:rPr>
              <a:t>한 파일 목록 보기</a:t>
            </a:r>
            <a:endParaRPr lang="en-US" altLang="ko-KR" sz="2400" dirty="0">
              <a:latin typeface="여기어때 잘난체 2" panose="00000500000000000000" pitchFamily="50" charset="-127"/>
              <a:ea typeface="여기어때 잘난체 2" panose="00000500000000000000" pitchFamily="50" charset="-127"/>
            </a:endParaRPr>
          </a:p>
          <a:p>
            <a:endParaRPr lang="en-US" altLang="ko-KR" sz="2400" dirty="0">
              <a:latin typeface="여기어때 잘난체 2" panose="00000500000000000000" pitchFamily="50" charset="-127"/>
              <a:ea typeface="여기어때 잘난체 2" panose="00000500000000000000" pitchFamily="50" charset="-127"/>
            </a:endParaRPr>
          </a:p>
          <a:p>
            <a:r>
              <a:rPr lang="en-US" altLang="ko-KR" sz="2400" dirty="0">
                <a:latin typeface="HG굴린꼬딕씨 80g" panose="02020603020101020101" pitchFamily="18" charset="-127"/>
                <a:ea typeface="HG굴린꼬딕씨 80g" panose="02020603020101020101" pitchFamily="18" charset="-127"/>
              </a:rPr>
              <a:t>$ git ls-tree –r HEAD –name-only</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a.txt</a:t>
            </a:r>
          </a:p>
          <a:p>
            <a:endParaRPr lang="en-US" altLang="ko-KR" sz="2400" dirty="0">
              <a:latin typeface="HG굴린꼬딕씨 80g" panose="02020603020101020101" pitchFamily="18" charset="-127"/>
              <a:ea typeface="HG굴린꼬딕씨 80g" panose="02020603020101020101" pitchFamily="18" charset="-127"/>
            </a:endParaRPr>
          </a:p>
        </p:txBody>
      </p:sp>
      <p:pic>
        <p:nvPicPr>
          <p:cNvPr id="9" name="그림 8">
            <a:extLst>
              <a:ext uri="{FF2B5EF4-FFF2-40B4-BE49-F238E27FC236}">
                <a16:creationId xmlns:a16="http://schemas.microsoft.com/office/drawing/2014/main" id="{D9F9B17B-9337-15C8-7807-E31C524AACAC}"/>
              </a:ext>
            </a:extLst>
          </p:cNvPr>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7621900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46645" y="1226818"/>
            <a:ext cx="2850460"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명령어 요약</a:t>
            </a:r>
          </a:p>
        </p:txBody>
      </p:sp>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pic>
        <p:nvPicPr>
          <p:cNvPr id="2" name="그림 1"/>
          <p:cNvPicPr>
            <a:picLocks noChangeAspect="1"/>
          </p:cNvPicPr>
          <p:nvPr/>
        </p:nvPicPr>
        <p:blipFill rotWithShape="1">
          <a:blip r:embed="rId3">
            <a:extLst>
              <a:ext uri="{28A0092B-C50C-407E-A947-70E740481C1C}">
                <a14:useLocalDpi xmlns:a14="http://schemas.microsoft.com/office/drawing/2010/main" val="0"/>
              </a:ext>
            </a:extLst>
          </a:blip>
          <a:srcRect t="22593"/>
          <a:stretch/>
        </p:blipFill>
        <p:spPr>
          <a:xfrm>
            <a:off x="1012369" y="1916906"/>
            <a:ext cx="11348066" cy="4941093"/>
          </a:xfrm>
          <a:prstGeom prst="rect">
            <a:avLst/>
          </a:prstGeom>
        </p:spPr>
      </p:pic>
      <p:pic>
        <p:nvPicPr>
          <p:cNvPr id="7" name="그림 6"/>
          <p:cNvPicPr>
            <a:picLocks noChangeAspect="1"/>
          </p:cNvPicPr>
          <p:nvPr/>
        </p:nvPicPr>
        <p:blipFill>
          <a:blip r:embed="rId4" cstate="print">
            <a:extLst>
              <a:ext uri="{BEBA8EAE-BF5A-486C-A8C5-ECC9F3942E4B}">
                <a14:imgProps xmlns:a14="http://schemas.microsoft.com/office/drawing/2010/main">
                  <a14:imgLayer r:embed="rId5">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24377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3929281"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설치하기</a:t>
            </a:r>
            <a:r>
              <a:rPr lang="en-US" altLang="ko-KR" sz="2800" dirty="0">
                <a:latin typeface="HG굴린꼬딕씨 80g" panose="02020603020101020101" pitchFamily="18" charset="-127"/>
                <a:ea typeface="HG굴린꼬딕씨 80g" panose="02020603020101020101" pitchFamily="18" charset="-127"/>
              </a:rPr>
              <a:t>-</a:t>
            </a:r>
            <a:r>
              <a:rPr lang="ko-KR" altLang="en-US" sz="2800" dirty="0">
                <a:latin typeface="HG굴린꼬딕씨 80g" panose="02020603020101020101" pitchFamily="18" charset="-127"/>
                <a:ea typeface="HG굴린꼬딕씨 80g" panose="02020603020101020101" pitchFamily="18" charset="-127"/>
              </a:rPr>
              <a:t>다운로드</a:t>
            </a:r>
          </a:p>
        </p:txBody>
      </p:sp>
      <p:sp>
        <p:nvSpPr>
          <p:cNvPr id="2" name="직사각형 1"/>
          <p:cNvSpPr/>
          <p:nvPr/>
        </p:nvSpPr>
        <p:spPr>
          <a:xfrm>
            <a:off x="1639076" y="2506644"/>
            <a:ext cx="9949543" cy="1938992"/>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2) </a:t>
            </a:r>
            <a:r>
              <a:rPr lang="ko-KR" altLang="en-US" sz="2400" dirty="0">
                <a:latin typeface="여기어때 잘난체 2" panose="00000500000000000000" pitchFamily="50" charset="-127"/>
                <a:ea typeface="여기어때 잘난체 2" panose="00000500000000000000" pitchFamily="50" charset="-127"/>
              </a:rPr>
              <a:t>자신의 운영체제에 맞는 </a:t>
            </a:r>
            <a:r>
              <a:rPr lang="en-US" altLang="ko-KR" sz="2400" dirty="0">
                <a:latin typeface="여기어때 잘난체 2" panose="00000500000000000000" pitchFamily="50" charset="-127"/>
                <a:ea typeface="여기어때 잘난체 2" panose="00000500000000000000" pitchFamily="50" charset="-127"/>
              </a:rPr>
              <a:t>GIT</a:t>
            </a:r>
            <a:r>
              <a:rPr lang="ko-KR" altLang="en-US" sz="2400" dirty="0">
                <a:latin typeface="여기어때 잘난체 2" panose="00000500000000000000" pitchFamily="50" charset="-127"/>
                <a:ea typeface="여기어때 잘난체 2" panose="00000500000000000000" pitchFamily="50" charset="-127"/>
              </a:rPr>
              <a:t>을 다운로드하고 설치한다</a:t>
            </a:r>
            <a:r>
              <a:rPr lang="en-US" altLang="ko-KR" sz="2400" dirty="0">
                <a:latin typeface="여기어때 잘난체 2" panose="00000500000000000000" pitchFamily="50" charset="-127"/>
                <a:ea typeface="여기어때 잘난체 2" panose="00000500000000000000" pitchFamily="50"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solidFill>
                  <a:schemeClr val="bg1"/>
                </a:solidFill>
                <a:latin typeface="HG굴린꼬딕씨 80g" panose="02020603020101020101" pitchFamily="18" charset="-127"/>
                <a:ea typeface="HG굴린꼬딕씨 80g" panose="02020603020101020101" pitchFamily="18" charset="-127"/>
              </a:rPr>
              <a:t>https://git-scm.com/downloads/win</a:t>
            </a:r>
          </a:p>
          <a:p>
            <a:endParaRPr lang="en-US" altLang="ko-KR" sz="2400" dirty="0">
              <a:latin typeface="HG굴린꼬딕씨 80g" panose="02020603020101020101" pitchFamily="18" charset="-127"/>
              <a:ea typeface="HG굴린꼬딕씨 80g" panose="02020603020101020101" pitchFamily="18" charset="-127"/>
            </a:endParaRPr>
          </a:p>
          <a:p>
            <a:endParaRPr lang="ko-KR" altLang="en-US" sz="2400"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82035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5248553"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a:latin typeface="HG굴린꼬딕씨 80g" panose="02020603020101020101" pitchFamily="18" charset="-127"/>
                <a:ea typeface="HG굴린꼬딕씨 80g" panose="02020603020101020101" pitchFamily="18" charset="-127"/>
              </a:rPr>
              <a:t>설치하기</a:t>
            </a:r>
            <a:r>
              <a:rPr lang="en-US" altLang="ko-KR" sz="2800" dirty="0">
                <a:latin typeface="HG굴린꼬딕씨 80g" panose="02020603020101020101" pitchFamily="18" charset="-127"/>
                <a:ea typeface="HG굴린꼬딕씨 80g" panose="02020603020101020101" pitchFamily="18" charset="-127"/>
              </a:rPr>
              <a:t>-</a:t>
            </a:r>
            <a:r>
              <a:rPr lang="ko-KR" altLang="en-US" sz="2800" dirty="0">
                <a:latin typeface="HG굴린꼬딕씨 80g" panose="02020603020101020101" pitchFamily="18" charset="-127"/>
                <a:ea typeface="HG굴린꼬딕씨 80g" panose="02020603020101020101" pitchFamily="18" charset="-127"/>
              </a:rPr>
              <a:t>설치 후</a:t>
            </a:r>
            <a:r>
              <a:rPr lang="en-US" altLang="ko-KR" sz="2800" dirty="0">
                <a:latin typeface="HG굴린꼬딕씨 80g" panose="02020603020101020101" pitchFamily="18" charset="-127"/>
                <a:ea typeface="HG굴린꼬딕씨 80g" panose="02020603020101020101" pitchFamily="18" charset="-127"/>
              </a:rPr>
              <a:t>,</a:t>
            </a:r>
            <a:r>
              <a:rPr lang="ko-KR" altLang="en-US" sz="2800" dirty="0">
                <a:latin typeface="HG굴린꼬딕씨 80g" panose="02020603020101020101" pitchFamily="18" charset="-127"/>
                <a:ea typeface="HG굴린꼬딕씨 80g" panose="02020603020101020101" pitchFamily="18" charset="-127"/>
              </a:rPr>
              <a:t> </a:t>
            </a:r>
            <a:r>
              <a:rPr lang="ko-KR" altLang="en-US" sz="2800" dirty="0" err="1">
                <a:latin typeface="HG굴린꼬딕씨 80g" panose="02020603020101020101" pitchFamily="18" charset="-127"/>
                <a:ea typeface="HG굴린꼬딕씨 80g" panose="02020603020101020101" pitchFamily="18" charset="-127"/>
              </a:rPr>
              <a:t>버전확인</a:t>
            </a:r>
            <a:endParaRPr lang="ko-KR" altLang="en-US" sz="2800" dirty="0">
              <a:latin typeface="HG굴린꼬딕씨 80g" panose="02020603020101020101" pitchFamily="18" charset="-127"/>
              <a:ea typeface="HG굴린꼬딕씨 80g" panose="02020603020101020101" pitchFamily="18" charset="-127"/>
            </a:endParaRPr>
          </a:p>
        </p:txBody>
      </p:sp>
      <p:sp>
        <p:nvSpPr>
          <p:cNvPr id="2" name="직사각형 1"/>
          <p:cNvSpPr/>
          <p:nvPr/>
        </p:nvSpPr>
        <p:spPr>
          <a:xfrm>
            <a:off x="1639076" y="2506644"/>
            <a:ext cx="9949543" cy="2677656"/>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3) </a:t>
            </a:r>
            <a:r>
              <a:rPr lang="ko-KR" altLang="en-US" sz="2400" dirty="0">
                <a:latin typeface="여기어때 잘난체 2" panose="00000500000000000000" pitchFamily="50" charset="-127"/>
                <a:ea typeface="여기어때 잘난체 2" panose="00000500000000000000" pitchFamily="50" charset="-127"/>
              </a:rPr>
              <a:t>설치 후 명령 프롬프트에서 </a:t>
            </a:r>
            <a:r>
              <a:rPr lang="en-US" altLang="ko-KR" sz="2400" dirty="0">
                <a:latin typeface="여기어때 잘난체 2" panose="00000500000000000000" pitchFamily="50" charset="-127"/>
                <a:ea typeface="여기어때 잘난체 2" panose="00000500000000000000" pitchFamily="50" charset="-127"/>
              </a:rPr>
              <a:t>GIT</a:t>
            </a:r>
            <a:r>
              <a:rPr lang="ko-KR" altLang="en-US" sz="2400" dirty="0">
                <a:latin typeface="여기어때 잘난체 2" panose="00000500000000000000" pitchFamily="50" charset="-127"/>
                <a:ea typeface="여기어때 잘난체 2" panose="00000500000000000000" pitchFamily="50" charset="-127"/>
              </a:rPr>
              <a:t>의 버전을 확인한다</a:t>
            </a:r>
            <a:r>
              <a:rPr lang="en-US" altLang="ko-KR" sz="2400" dirty="0">
                <a:latin typeface="여기어때 잘난체 2" panose="00000500000000000000" pitchFamily="50" charset="-127"/>
                <a:ea typeface="여기어때 잘난체 2" panose="00000500000000000000" pitchFamily="50"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–v</a:t>
            </a:r>
          </a:p>
          <a:p>
            <a:endParaRPr lang="en-US" altLang="ko-KR" sz="2400" dirty="0">
              <a:latin typeface="HG굴린꼬딕씨 80g" panose="02020603020101020101" pitchFamily="18" charset="-127"/>
              <a:ea typeface="HG굴린꼬딕씨 80g" panose="02020603020101020101" pitchFamily="18" charset="-127"/>
            </a:endParaRPr>
          </a:p>
          <a:p>
            <a:r>
              <a:rPr lang="ko-KR" altLang="en-US" sz="2400" dirty="0">
                <a:latin typeface="HG굴린꼬딕씨 80g" panose="02020603020101020101" pitchFamily="18" charset="-127"/>
                <a:ea typeface="HG굴린꼬딕씨 80g" panose="02020603020101020101" pitchFamily="18" charset="-127"/>
              </a:rPr>
              <a:t>결과</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version 2.48.1.windows.1</a:t>
            </a:r>
          </a:p>
          <a:p>
            <a:endParaRPr lang="en-US" altLang="ko-KR" sz="2400" dirty="0">
              <a:latin typeface="HG굴린꼬딕씨 80g" panose="02020603020101020101" pitchFamily="18" charset="-127"/>
              <a:ea typeface="HG굴린꼬딕씨 80g" panose="02020603020101020101" pitchFamily="18" charset="-127"/>
            </a:endParaRPr>
          </a:p>
          <a:p>
            <a:endParaRPr lang="ko-KR" altLang="en-US" sz="2400"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05712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2441694"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err="1">
                <a:latin typeface="HG굴린꼬딕씨 80g" panose="02020603020101020101" pitchFamily="18" charset="-127"/>
                <a:ea typeface="HG굴린꼬딕씨 80g" panose="02020603020101020101" pitchFamily="18" charset="-127"/>
              </a:rPr>
              <a:t>환경구성</a:t>
            </a:r>
            <a:endParaRPr lang="ko-KR" altLang="en-US" sz="2800" dirty="0">
              <a:latin typeface="HG굴린꼬딕씨 80g" panose="02020603020101020101" pitchFamily="18" charset="-127"/>
              <a:ea typeface="HG굴린꼬딕씨 80g" panose="02020603020101020101" pitchFamily="18" charset="-127"/>
            </a:endParaRPr>
          </a:p>
        </p:txBody>
      </p:sp>
      <p:sp>
        <p:nvSpPr>
          <p:cNvPr id="2" name="직사각형 1"/>
          <p:cNvSpPr/>
          <p:nvPr/>
        </p:nvSpPr>
        <p:spPr>
          <a:xfrm>
            <a:off x="1639076" y="2506644"/>
            <a:ext cx="9949543" cy="9602629"/>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4) </a:t>
            </a:r>
            <a:r>
              <a:rPr lang="ko-KR" altLang="en-US" sz="2400" dirty="0">
                <a:latin typeface="여기어때 잘난체 2" panose="00000500000000000000" pitchFamily="50" charset="-127"/>
                <a:ea typeface="여기어때 잘난체 2" panose="00000500000000000000" pitchFamily="50" charset="-127"/>
              </a:rPr>
              <a:t>현재 설치된 </a:t>
            </a:r>
            <a:r>
              <a:rPr lang="en-US" altLang="ko-KR" sz="2400" dirty="0" err="1">
                <a:latin typeface="여기어때 잘난체 2" panose="00000500000000000000" pitchFamily="50" charset="-127"/>
                <a:ea typeface="여기어때 잘난체 2" panose="00000500000000000000" pitchFamily="50" charset="-127"/>
              </a:rPr>
              <a:t>config</a:t>
            </a:r>
            <a:r>
              <a:rPr lang="en-US" altLang="ko-KR" sz="2400" dirty="0">
                <a:latin typeface="여기어때 잘난체 2" panose="00000500000000000000" pitchFamily="50" charset="-127"/>
                <a:ea typeface="여기어때 잘난체 2" panose="00000500000000000000" pitchFamily="50" charset="-127"/>
              </a:rPr>
              <a:t>(</a:t>
            </a:r>
            <a:r>
              <a:rPr lang="ko-KR" altLang="en-US" sz="2400" dirty="0" err="1">
                <a:latin typeface="여기어때 잘난체 2" panose="00000500000000000000" pitchFamily="50" charset="-127"/>
                <a:ea typeface="여기어때 잘난체 2" panose="00000500000000000000" pitchFamily="50" charset="-127"/>
              </a:rPr>
              <a:t>환경구성</a:t>
            </a:r>
            <a:r>
              <a:rPr lang="en-US" altLang="ko-KR" sz="2400" dirty="0">
                <a:latin typeface="여기어때 잘난체 2" panose="00000500000000000000" pitchFamily="50" charset="-127"/>
                <a:ea typeface="여기어때 잘난체 2" panose="00000500000000000000" pitchFamily="50" charset="-127"/>
              </a:rPr>
              <a:t>)</a:t>
            </a:r>
            <a:r>
              <a:rPr lang="ko-KR" altLang="en-US" sz="2400" dirty="0">
                <a:latin typeface="여기어때 잘난체 2" panose="00000500000000000000" pitchFamily="50" charset="-127"/>
                <a:ea typeface="여기어때 잘난체 2" panose="00000500000000000000" pitchFamily="50" charset="-127"/>
              </a:rPr>
              <a:t>를 확인한다</a:t>
            </a: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–list</a:t>
            </a:r>
          </a:p>
          <a:p>
            <a:endParaRPr lang="en-US" altLang="ko-KR" sz="2400" dirty="0">
              <a:latin typeface="HG굴린꼬딕씨 80g" panose="02020603020101020101" pitchFamily="18" charset="-127"/>
              <a:ea typeface="HG굴린꼬딕씨 80g" panose="02020603020101020101" pitchFamily="18" charset="-127"/>
            </a:endParaRPr>
          </a:p>
          <a:p>
            <a:endParaRPr lang="en-US" altLang="ko-KR" sz="2400" dirty="0">
              <a:latin typeface="HG굴린꼬딕씨 80g" panose="02020603020101020101" pitchFamily="18" charset="-127"/>
              <a:ea typeface="HG굴린꼬딕씨 80g" panose="02020603020101020101" pitchFamily="18" charset="-127"/>
            </a:endParaRPr>
          </a:p>
          <a:p>
            <a:r>
              <a:rPr lang="ko-KR" altLang="en-US" dirty="0">
                <a:latin typeface="HG굴린꼬딕씨 80g" panose="02020603020101020101" pitchFamily="18" charset="-127"/>
                <a:ea typeface="HG굴린꼬딕씨 80g" panose="02020603020101020101" pitchFamily="18" charset="-127"/>
              </a:rPr>
              <a:t>결과</a:t>
            </a:r>
            <a:r>
              <a:rPr lang="en-US" altLang="ko-KR" dirty="0">
                <a:latin typeface="HG굴린꼬딕씨 80g" panose="02020603020101020101" pitchFamily="18" charset="-127"/>
                <a:ea typeface="HG굴린꼬딕씨 80g" panose="02020603020101020101" pitchFamily="18" charset="-127"/>
              </a:rPr>
              <a:t>: </a:t>
            </a:r>
            <a:r>
              <a:rPr lang="en-US" altLang="ko-KR" dirty="0" err="1">
                <a:latin typeface="HG굴린꼬딕씨 80g" panose="02020603020101020101" pitchFamily="18" charset="-127"/>
                <a:ea typeface="HG굴린꼬딕씨 80g" panose="02020603020101020101" pitchFamily="18" charset="-127"/>
              </a:rPr>
              <a:t>diff.astextplain.textconv</a:t>
            </a:r>
            <a:r>
              <a:rPr lang="en-US" altLang="ko-KR" dirty="0">
                <a:latin typeface="HG굴린꼬딕씨 80g" panose="02020603020101020101" pitchFamily="18" charset="-127"/>
                <a:ea typeface="HG굴린꼬딕씨 80g" panose="02020603020101020101" pitchFamily="18" charset="-127"/>
              </a:rPr>
              <a:t>=</a:t>
            </a:r>
            <a:r>
              <a:rPr lang="en-US" altLang="ko-KR" dirty="0" err="1">
                <a:latin typeface="HG굴린꼬딕씨 80g" panose="02020603020101020101" pitchFamily="18" charset="-127"/>
                <a:ea typeface="HG굴린꼬딕씨 80g" panose="02020603020101020101" pitchFamily="18" charset="-127"/>
              </a:rPr>
              <a:t>astextplain</a:t>
            </a:r>
            <a:endParaRPr lang="en-US" altLang="ko-KR" dirty="0">
              <a:latin typeface="HG굴린꼬딕씨 80g" panose="02020603020101020101" pitchFamily="18" charset="-127"/>
              <a:ea typeface="HG굴린꼬딕씨 80g" panose="02020603020101020101" pitchFamily="18" charset="-127"/>
            </a:endParaRPr>
          </a:p>
          <a:p>
            <a:r>
              <a:rPr lang="en-US" altLang="ko-KR" dirty="0" err="1">
                <a:latin typeface="HG굴린꼬딕씨 80g" panose="02020603020101020101" pitchFamily="18" charset="-127"/>
                <a:ea typeface="HG굴린꼬딕씨 80g" panose="02020603020101020101" pitchFamily="18" charset="-127"/>
              </a:rPr>
              <a:t>filter.lfs.clean</a:t>
            </a:r>
            <a:r>
              <a:rPr lang="en-US" altLang="ko-KR" dirty="0">
                <a:latin typeface="HG굴린꼬딕씨 80g" panose="02020603020101020101" pitchFamily="18" charset="-127"/>
                <a:ea typeface="HG굴린꼬딕씨 80g" panose="02020603020101020101" pitchFamily="18" charset="-127"/>
              </a:rPr>
              <a:t>=</a:t>
            </a:r>
            <a:r>
              <a:rPr lang="en-US" altLang="ko-KR" dirty="0" err="1">
                <a:latin typeface="HG굴린꼬딕씨 80g" panose="02020603020101020101" pitchFamily="18" charset="-127"/>
                <a:ea typeface="HG굴린꼬딕씨 80g" panose="02020603020101020101" pitchFamily="18" charset="-127"/>
              </a:rPr>
              <a:t>git-lfs</a:t>
            </a:r>
            <a:r>
              <a:rPr lang="en-US" altLang="ko-KR" dirty="0">
                <a:latin typeface="HG굴린꼬딕씨 80g" panose="02020603020101020101" pitchFamily="18" charset="-127"/>
                <a:ea typeface="HG굴린꼬딕씨 80g" panose="02020603020101020101" pitchFamily="18" charset="-127"/>
              </a:rPr>
              <a:t> clean -- %f</a:t>
            </a:r>
          </a:p>
          <a:p>
            <a:r>
              <a:rPr lang="en-US" altLang="ko-KR" dirty="0" err="1">
                <a:latin typeface="HG굴린꼬딕씨 80g" panose="02020603020101020101" pitchFamily="18" charset="-127"/>
                <a:ea typeface="HG굴린꼬딕씨 80g" panose="02020603020101020101" pitchFamily="18" charset="-127"/>
              </a:rPr>
              <a:t>filter.lfs.smudge</a:t>
            </a:r>
            <a:r>
              <a:rPr lang="en-US" altLang="ko-KR" dirty="0">
                <a:latin typeface="HG굴린꼬딕씨 80g" panose="02020603020101020101" pitchFamily="18" charset="-127"/>
                <a:ea typeface="HG굴린꼬딕씨 80g" panose="02020603020101020101" pitchFamily="18" charset="-127"/>
              </a:rPr>
              <a:t>=</a:t>
            </a:r>
            <a:r>
              <a:rPr lang="en-US" altLang="ko-KR" dirty="0" err="1">
                <a:latin typeface="HG굴린꼬딕씨 80g" panose="02020603020101020101" pitchFamily="18" charset="-127"/>
                <a:ea typeface="HG굴린꼬딕씨 80g" panose="02020603020101020101" pitchFamily="18" charset="-127"/>
              </a:rPr>
              <a:t>git-lfs</a:t>
            </a:r>
            <a:r>
              <a:rPr lang="en-US" altLang="ko-KR" dirty="0">
                <a:latin typeface="HG굴린꼬딕씨 80g" panose="02020603020101020101" pitchFamily="18" charset="-127"/>
                <a:ea typeface="HG굴린꼬딕씨 80g" panose="02020603020101020101" pitchFamily="18" charset="-127"/>
              </a:rPr>
              <a:t> smudge -- %f</a:t>
            </a:r>
          </a:p>
          <a:p>
            <a:r>
              <a:rPr lang="en-US" altLang="ko-KR" dirty="0" err="1">
                <a:latin typeface="HG굴린꼬딕씨 80g" panose="02020603020101020101" pitchFamily="18" charset="-127"/>
                <a:ea typeface="HG굴린꼬딕씨 80g" panose="02020603020101020101" pitchFamily="18" charset="-127"/>
              </a:rPr>
              <a:t>filter.lfs.process</a:t>
            </a:r>
            <a:r>
              <a:rPr lang="en-US" altLang="ko-KR" dirty="0">
                <a:latin typeface="HG굴린꼬딕씨 80g" panose="02020603020101020101" pitchFamily="18" charset="-127"/>
                <a:ea typeface="HG굴린꼬딕씨 80g" panose="02020603020101020101" pitchFamily="18" charset="-127"/>
              </a:rPr>
              <a:t>=</a:t>
            </a:r>
            <a:r>
              <a:rPr lang="en-US" altLang="ko-KR" dirty="0" err="1">
                <a:latin typeface="HG굴린꼬딕씨 80g" panose="02020603020101020101" pitchFamily="18" charset="-127"/>
                <a:ea typeface="HG굴린꼬딕씨 80g" panose="02020603020101020101" pitchFamily="18" charset="-127"/>
              </a:rPr>
              <a:t>git-lfs</a:t>
            </a:r>
            <a:r>
              <a:rPr lang="en-US" altLang="ko-KR" dirty="0">
                <a:latin typeface="HG굴린꼬딕씨 80g" panose="02020603020101020101" pitchFamily="18" charset="-127"/>
                <a:ea typeface="HG굴린꼬딕씨 80g" panose="02020603020101020101" pitchFamily="18" charset="-127"/>
              </a:rPr>
              <a:t> filter-process</a:t>
            </a:r>
          </a:p>
          <a:p>
            <a:r>
              <a:rPr lang="en-US" altLang="ko-KR" dirty="0" err="1">
                <a:latin typeface="HG굴린꼬딕씨 80g" panose="02020603020101020101" pitchFamily="18" charset="-127"/>
                <a:ea typeface="HG굴린꼬딕씨 80g" panose="02020603020101020101" pitchFamily="18" charset="-127"/>
              </a:rPr>
              <a:t>filter.lfs.required</a:t>
            </a:r>
            <a:r>
              <a:rPr lang="en-US" altLang="ko-KR" dirty="0">
                <a:latin typeface="HG굴린꼬딕씨 80g" panose="02020603020101020101" pitchFamily="18" charset="-127"/>
                <a:ea typeface="HG굴린꼬딕씨 80g" panose="02020603020101020101" pitchFamily="18" charset="-127"/>
              </a:rPr>
              <a:t>=true</a:t>
            </a:r>
          </a:p>
          <a:p>
            <a:r>
              <a:rPr lang="en-US" altLang="ko-KR" dirty="0" err="1">
                <a:latin typeface="HG굴린꼬딕씨 80g" panose="02020603020101020101" pitchFamily="18" charset="-127"/>
                <a:ea typeface="HG굴린꼬딕씨 80g" panose="02020603020101020101" pitchFamily="18" charset="-127"/>
              </a:rPr>
              <a:t>http.sslbackend</a:t>
            </a:r>
            <a:r>
              <a:rPr lang="en-US" altLang="ko-KR" dirty="0">
                <a:latin typeface="HG굴린꼬딕씨 80g" panose="02020603020101020101" pitchFamily="18" charset="-127"/>
                <a:ea typeface="HG굴린꼬딕씨 80g" panose="02020603020101020101" pitchFamily="18" charset="-127"/>
              </a:rPr>
              <a:t>=</a:t>
            </a:r>
            <a:r>
              <a:rPr lang="en-US" altLang="ko-KR" dirty="0" err="1">
                <a:latin typeface="HG굴린꼬딕씨 80g" panose="02020603020101020101" pitchFamily="18" charset="-127"/>
                <a:ea typeface="HG굴린꼬딕씨 80g" panose="02020603020101020101" pitchFamily="18" charset="-127"/>
              </a:rPr>
              <a:t>schannel</a:t>
            </a:r>
            <a:endParaRPr lang="en-US" altLang="ko-KR" dirty="0">
              <a:latin typeface="HG굴린꼬딕씨 80g" panose="02020603020101020101" pitchFamily="18" charset="-127"/>
              <a:ea typeface="HG굴린꼬딕씨 80g" panose="02020603020101020101" pitchFamily="18" charset="-127"/>
            </a:endParaRPr>
          </a:p>
          <a:p>
            <a:r>
              <a:rPr lang="en-US" altLang="ko-KR" dirty="0" err="1">
                <a:latin typeface="HG굴린꼬딕씨 80g" panose="02020603020101020101" pitchFamily="18" charset="-127"/>
                <a:ea typeface="HG굴린꼬딕씨 80g" panose="02020603020101020101" pitchFamily="18" charset="-127"/>
              </a:rPr>
              <a:t>core.autocrlf</a:t>
            </a:r>
            <a:r>
              <a:rPr lang="en-US" altLang="ko-KR" dirty="0">
                <a:latin typeface="HG굴린꼬딕씨 80g" panose="02020603020101020101" pitchFamily="18" charset="-127"/>
                <a:ea typeface="HG굴린꼬딕씨 80g" panose="02020603020101020101" pitchFamily="18" charset="-127"/>
              </a:rPr>
              <a:t>=true</a:t>
            </a:r>
          </a:p>
          <a:p>
            <a:r>
              <a:rPr lang="en-US" altLang="ko-KR" dirty="0" err="1">
                <a:latin typeface="HG굴린꼬딕씨 80g" panose="02020603020101020101" pitchFamily="18" charset="-127"/>
                <a:ea typeface="HG굴린꼬딕씨 80g" panose="02020603020101020101" pitchFamily="18" charset="-127"/>
              </a:rPr>
              <a:t>core.fscache</a:t>
            </a:r>
            <a:r>
              <a:rPr lang="en-US" altLang="ko-KR" dirty="0">
                <a:latin typeface="HG굴린꼬딕씨 80g" panose="02020603020101020101" pitchFamily="18" charset="-127"/>
                <a:ea typeface="HG굴린꼬딕씨 80g" panose="02020603020101020101" pitchFamily="18" charset="-127"/>
              </a:rPr>
              <a:t>=true</a:t>
            </a:r>
          </a:p>
          <a:p>
            <a:r>
              <a:rPr lang="en-US" altLang="ko-KR" dirty="0" err="1">
                <a:latin typeface="HG굴린꼬딕씨 80g" panose="02020603020101020101" pitchFamily="18" charset="-127"/>
                <a:ea typeface="HG굴린꼬딕씨 80g" panose="02020603020101020101" pitchFamily="18" charset="-127"/>
              </a:rPr>
              <a:t>core.symlinks</a:t>
            </a:r>
            <a:r>
              <a:rPr lang="en-US" altLang="ko-KR" dirty="0">
                <a:latin typeface="HG굴린꼬딕씨 80g" panose="02020603020101020101" pitchFamily="18" charset="-127"/>
                <a:ea typeface="HG굴린꼬딕씨 80g" panose="02020603020101020101" pitchFamily="18" charset="-127"/>
              </a:rPr>
              <a:t>=false</a:t>
            </a:r>
          </a:p>
          <a:p>
            <a:r>
              <a:rPr lang="en-US" altLang="ko-KR" dirty="0" err="1">
                <a:latin typeface="HG굴린꼬딕씨 80g" panose="02020603020101020101" pitchFamily="18" charset="-127"/>
                <a:ea typeface="HG굴린꼬딕씨 80g" panose="02020603020101020101" pitchFamily="18" charset="-127"/>
              </a:rPr>
              <a:t>pull.rebase</a:t>
            </a:r>
            <a:r>
              <a:rPr lang="en-US" altLang="ko-KR" dirty="0">
                <a:latin typeface="HG굴린꼬딕씨 80g" panose="02020603020101020101" pitchFamily="18" charset="-127"/>
                <a:ea typeface="HG굴린꼬딕씨 80g" panose="02020603020101020101" pitchFamily="18" charset="-127"/>
              </a:rPr>
              <a:t>=false</a:t>
            </a:r>
          </a:p>
          <a:p>
            <a:r>
              <a:rPr lang="en-US" altLang="ko-KR" dirty="0" err="1">
                <a:latin typeface="HG굴린꼬딕씨 80g" panose="02020603020101020101" pitchFamily="18" charset="-127"/>
                <a:ea typeface="HG굴린꼬딕씨 80g" panose="02020603020101020101" pitchFamily="18" charset="-127"/>
              </a:rPr>
              <a:t>credential.helper</a:t>
            </a:r>
            <a:r>
              <a:rPr lang="en-US" altLang="ko-KR" dirty="0">
                <a:latin typeface="HG굴린꼬딕씨 80g" panose="02020603020101020101" pitchFamily="18" charset="-127"/>
                <a:ea typeface="HG굴린꼬딕씨 80g" panose="02020603020101020101" pitchFamily="18" charset="-127"/>
              </a:rPr>
              <a:t>=manager</a:t>
            </a:r>
          </a:p>
          <a:p>
            <a:r>
              <a:rPr lang="en-US" altLang="ko-KR" dirty="0" err="1">
                <a:latin typeface="HG굴린꼬딕씨 80g" panose="02020603020101020101" pitchFamily="18" charset="-127"/>
                <a:ea typeface="HG굴린꼬딕씨 80g" panose="02020603020101020101" pitchFamily="18" charset="-127"/>
              </a:rPr>
              <a:t>credential.https</a:t>
            </a:r>
            <a:r>
              <a:rPr lang="en-US" altLang="ko-KR" dirty="0">
                <a:latin typeface="HG굴린꼬딕씨 80g" panose="02020603020101020101" pitchFamily="18" charset="-127"/>
                <a:ea typeface="HG굴린꼬딕씨 80g" panose="02020603020101020101" pitchFamily="18" charset="-127"/>
              </a:rPr>
              <a:t>://dev.azure.com.usehttppath=true</a:t>
            </a:r>
          </a:p>
          <a:p>
            <a:r>
              <a:rPr lang="en-US" altLang="ko-KR" dirty="0" err="1">
                <a:latin typeface="HG굴린꼬딕씨 80g" panose="02020603020101020101" pitchFamily="18" charset="-127"/>
                <a:ea typeface="HG굴린꼬딕씨 80g" panose="02020603020101020101" pitchFamily="18" charset="-127"/>
              </a:rPr>
              <a:t>init.defaultbranch</a:t>
            </a:r>
            <a:r>
              <a:rPr lang="en-US" altLang="ko-KR" dirty="0">
                <a:latin typeface="HG굴린꼬딕씨 80g" panose="02020603020101020101" pitchFamily="18" charset="-127"/>
                <a:ea typeface="HG굴린꼬딕씨 80g" panose="02020603020101020101" pitchFamily="18" charset="-127"/>
              </a:rPr>
              <a:t>=master</a:t>
            </a:r>
          </a:p>
          <a:p>
            <a:r>
              <a:rPr lang="en-US" altLang="ko-KR" dirty="0">
                <a:latin typeface="HG굴린꼬딕씨 80g" panose="02020603020101020101" pitchFamily="18" charset="-127"/>
                <a:ea typeface="HG굴린꼬딕씨 80g" panose="02020603020101020101" pitchFamily="18" charset="-127"/>
              </a:rPr>
              <a:t>user.name=</a:t>
            </a:r>
            <a:r>
              <a:rPr lang="en-US" altLang="ko-KR" dirty="0" err="1">
                <a:latin typeface="HG굴린꼬딕씨 80g" panose="02020603020101020101" pitchFamily="18" charset="-127"/>
                <a:ea typeface="HG굴린꼬딕씨 80g" panose="02020603020101020101" pitchFamily="18" charset="-127"/>
              </a:rPr>
              <a:t>Kimchobo</a:t>
            </a:r>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user.email=router128@hanmail.net</a:t>
            </a:r>
          </a:p>
          <a:p>
            <a:r>
              <a:rPr lang="en-US" altLang="ko-KR" dirty="0" err="1">
                <a:latin typeface="HG굴린꼬딕씨 80g" panose="02020603020101020101" pitchFamily="18" charset="-127"/>
                <a:ea typeface="HG굴린꼬딕씨 80g" panose="02020603020101020101" pitchFamily="18" charset="-127"/>
              </a:rPr>
              <a:t>core.editor</a:t>
            </a:r>
            <a:r>
              <a:rPr lang="en-US" altLang="ko-KR" dirty="0">
                <a:latin typeface="HG굴린꼬딕씨 80g" panose="02020603020101020101" pitchFamily="18" charset="-127"/>
                <a:ea typeface="HG굴린꼬딕씨 80g" panose="02020603020101020101" pitchFamily="18" charset="-127"/>
              </a:rPr>
              <a:t>=code --wait</a:t>
            </a:r>
          </a:p>
          <a:p>
            <a:r>
              <a:rPr lang="en-US" altLang="ko-KR" dirty="0" err="1">
                <a:latin typeface="HG굴린꼬딕씨 80g" panose="02020603020101020101" pitchFamily="18" charset="-127"/>
                <a:ea typeface="HG굴린꼬딕씨 80g" panose="02020603020101020101" pitchFamily="18" charset="-127"/>
              </a:rPr>
              <a:t>diff.tool</a:t>
            </a:r>
            <a:r>
              <a:rPr lang="en-US" altLang="ko-KR" dirty="0">
                <a:latin typeface="HG굴린꼬딕씨 80g" panose="02020603020101020101" pitchFamily="18" charset="-127"/>
                <a:ea typeface="HG굴린꼬딕씨 80g" panose="02020603020101020101" pitchFamily="18" charset="-127"/>
              </a:rPr>
              <a:t>=</a:t>
            </a:r>
            <a:r>
              <a:rPr lang="en-US" altLang="ko-KR" dirty="0" err="1">
                <a:latin typeface="HG굴린꼬딕씨 80g" panose="02020603020101020101" pitchFamily="18" charset="-127"/>
                <a:ea typeface="HG굴린꼬딕씨 80g" panose="02020603020101020101" pitchFamily="18" charset="-127"/>
              </a:rPr>
              <a:t>vscode</a:t>
            </a:r>
            <a:endParaRPr lang="en-US" altLang="ko-KR" dirty="0">
              <a:latin typeface="HG굴린꼬딕씨 80g" panose="02020603020101020101" pitchFamily="18" charset="-127"/>
              <a:ea typeface="HG굴린꼬딕씨 80g" panose="02020603020101020101" pitchFamily="18" charset="-127"/>
            </a:endParaRPr>
          </a:p>
          <a:p>
            <a:r>
              <a:rPr lang="en-US" altLang="ko-KR" dirty="0">
                <a:latin typeface="HG굴린꼬딕씨 80g" panose="02020603020101020101" pitchFamily="18" charset="-127"/>
                <a:ea typeface="HG굴린꼬딕씨 80g" panose="02020603020101020101" pitchFamily="18" charset="-127"/>
              </a:rPr>
              <a:t>difftool.vscode.cmd=code --wait --diff $LOCAL $REMOTE</a:t>
            </a:r>
          </a:p>
          <a:p>
            <a:r>
              <a:rPr lang="en-US" altLang="ko-KR" dirty="0" err="1">
                <a:latin typeface="HG굴린꼬딕씨 80g" panose="02020603020101020101" pitchFamily="18" charset="-127"/>
                <a:ea typeface="HG굴린꼬딕씨 80g" panose="02020603020101020101" pitchFamily="18" charset="-127"/>
              </a:rPr>
              <a:t>core.repositoryformatversion</a:t>
            </a:r>
            <a:r>
              <a:rPr lang="en-US" altLang="ko-KR" dirty="0">
                <a:latin typeface="HG굴린꼬딕씨 80g" panose="02020603020101020101" pitchFamily="18" charset="-127"/>
                <a:ea typeface="HG굴린꼬딕씨 80g" panose="02020603020101020101" pitchFamily="18" charset="-127"/>
              </a:rPr>
              <a:t>=0</a:t>
            </a:r>
          </a:p>
          <a:p>
            <a:r>
              <a:rPr lang="en-US" altLang="ko-KR" dirty="0" err="1">
                <a:latin typeface="HG굴린꼬딕씨 80g" panose="02020603020101020101" pitchFamily="18" charset="-127"/>
                <a:ea typeface="HG굴린꼬딕씨 80g" panose="02020603020101020101" pitchFamily="18" charset="-127"/>
              </a:rPr>
              <a:t>core.filemode</a:t>
            </a:r>
            <a:r>
              <a:rPr lang="en-US" altLang="ko-KR" dirty="0">
                <a:latin typeface="HG굴린꼬딕씨 80g" panose="02020603020101020101" pitchFamily="18" charset="-127"/>
                <a:ea typeface="HG굴린꼬딕씨 80g" panose="02020603020101020101" pitchFamily="18" charset="-127"/>
              </a:rPr>
              <a:t>=false</a:t>
            </a:r>
          </a:p>
          <a:p>
            <a:r>
              <a:rPr lang="en-US" altLang="ko-KR" dirty="0" err="1">
                <a:latin typeface="HG굴린꼬딕씨 80g" panose="02020603020101020101" pitchFamily="18" charset="-127"/>
                <a:ea typeface="HG굴린꼬딕씨 80g" panose="02020603020101020101" pitchFamily="18" charset="-127"/>
              </a:rPr>
              <a:t>core.bare</a:t>
            </a:r>
            <a:r>
              <a:rPr lang="en-US" altLang="ko-KR" dirty="0">
                <a:latin typeface="HG굴린꼬딕씨 80g" panose="02020603020101020101" pitchFamily="18" charset="-127"/>
                <a:ea typeface="HG굴린꼬딕씨 80g" panose="02020603020101020101" pitchFamily="18" charset="-127"/>
              </a:rPr>
              <a:t>=false</a:t>
            </a:r>
          </a:p>
          <a:p>
            <a:r>
              <a:rPr lang="en-US" altLang="ko-KR" dirty="0" err="1">
                <a:latin typeface="HG굴린꼬딕씨 80g" panose="02020603020101020101" pitchFamily="18" charset="-127"/>
                <a:ea typeface="HG굴린꼬딕씨 80g" panose="02020603020101020101" pitchFamily="18" charset="-127"/>
              </a:rPr>
              <a:t>core.logallrefupdates</a:t>
            </a:r>
            <a:r>
              <a:rPr lang="en-US" altLang="ko-KR" dirty="0">
                <a:latin typeface="HG굴린꼬딕씨 80g" panose="02020603020101020101" pitchFamily="18" charset="-127"/>
                <a:ea typeface="HG굴린꼬딕씨 80g" panose="02020603020101020101" pitchFamily="18" charset="-127"/>
              </a:rPr>
              <a:t>=true</a:t>
            </a:r>
          </a:p>
          <a:p>
            <a:r>
              <a:rPr lang="en-US" altLang="ko-KR" dirty="0" err="1">
                <a:latin typeface="HG굴린꼬딕씨 80g" panose="02020603020101020101" pitchFamily="18" charset="-127"/>
                <a:ea typeface="HG굴린꼬딕씨 80g" panose="02020603020101020101" pitchFamily="18" charset="-127"/>
              </a:rPr>
              <a:t>core.symlinks</a:t>
            </a:r>
            <a:r>
              <a:rPr lang="en-US" altLang="ko-KR" dirty="0">
                <a:latin typeface="HG굴린꼬딕씨 80g" panose="02020603020101020101" pitchFamily="18" charset="-127"/>
                <a:ea typeface="HG굴린꼬딕씨 80g" panose="02020603020101020101" pitchFamily="18" charset="-127"/>
              </a:rPr>
              <a:t>=false</a:t>
            </a:r>
          </a:p>
          <a:p>
            <a:r>
              <a:rPr lang="en-US" altLang="ko-KR" dirty="0" err="1">
                <a:latin typeface="HG굴린꼬딕씨 80g" panose="02020603020101020101" pitchFamily="18" charset="-127"/>
                <a:ea typeface="HG굴린꼬딕씨 80g" panose="02020603020101020101" pitchFamily="18" charset="-127"/>
              </a:rPr>
              <a:t>core.ignorecase</a:t>
            </a:r>
            <a:r>
              <a:rPr lang="en-US" altLang="ko-KR" dirty="0">
                <a:latin typeface="HG굴린꼬딕씨 80g" panose="02020603020101020101" pitchFamily="18" charset="-127"/>
                <a:ea typeface="HG굴린꼬딕씨 80g" panose="02020603020101020101" pitchFamily="18" charset="-127"/>
              </a:rPr>
              <a:t>=true</a:t>
            </a:r>
          </a:p>
          <a:p>
            <a:r>
              <a:rPr lang="en-US" altLang="ko-KR" dirty="0">
                <a:latin typeface="HG굴린꼬딕씨 80g" panose="02020603020101020101" pitchFamily="18" charset="-127"/>
                <a:ea typeface="HG굴린꼬딕씨 80g" panose="02020603020101020101" pitchFamily="18" charset="-127"/>
              </a:rPr>
              <a:t>remote.origin.url=https://github.com/zent2500/kimchobo.git</a:t>
            </a:r>
          </a:p>
          <a:p>
            <a:r>
              <a:rPr lang="en-US" altLang="ko-KR" dirty="0" err="1">
                <a:latin typeface="HG굴린꼬딕씨 80g" panose="02020603020101020101" pitchFamily="18" charset="-127"/>
                <a:ea typeface="HG굴린꼬딕씨 80g" panose="02020603020101020101" pitchFamily="18" charset="-127"/>
              </a:rPr>
              <a:t>remote.origin.fetch</a:t>
            </a:r>
            <a:r>
              <a:rPr lang="en-US" altLang="ko-KR" dirty="0">
                <a:latin typeface="HG굴린꼬딕씨 80g" panose="02020603020101020101" pitchFamily="18" charset="-127"/>
                <a:ea typeface="HG굴린꼬딕씨 80g" panose="02020603020101020101" pitchFamily="18" charset="-127"/>
              </a:rPr>
              <a:t>=+refs/heads/*:refs/remotes/origin/*</a:t>
            </a:r>
          </a:p>
          <a:p>
            <a:r>
              <a:rPr lang="en-US" altLang="ko-KR" dirty="0" err="1">
                <a:latin typeface="HG굴린꼬딕씨 80g" panose="02020603020101020101" pitchFamily="18" charset="-127"/>
                <a:ea typeface="HG굴린꼬딕씨 80g" panose="02020603020101020101" pitchFamily="18" charset="-127"/>
              </a:rPr>
              <a:t>branch.main.remote</a:t>
            </a:r>
            <a:r>
              <a:rPr lang="en-US" altLang="ko-KR" dirty="0">
                <a:latin typeface="HG굴린꼬딕씨 80g" panose="02020603020101020101" pitchFamily="18" charset="-127"/>
                <a:ea typeface="HG굴린꼬딕씨 80g" panose="02020603020101020101" pitchFamily="18" charset="-127"/>
              </a:rPr>
              <a:t>=origin</a:t>
            </a:r>
          </a:p>
          <a:p>
            <a:endParaRPr lang="en-US" altLang="ko-KR" dirty="0">
              <a:latin typeface="HG굴린꼬딕씨 80g" panose="02020603020101020101" pitchFamily="18" charset="-127"/>
              <a:ea typeface="HG굴린꼬딕씨 80g" panose="02020603020101020101" pitchFamily="18" charset="-127"/>
            </a:endParaRPr>
          </a:p>
          <a:p>
            <a:endParaRPr lang="ko-KR" altLang="en-US"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172131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2441694"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err="1">
                <a:latin typeface="HG굴린꼬딕씨 80g" panose="02020603020101020101" pitchFamily="18" charset="-127"/>
                <a:ea typeface="HG굴린꼬딕씨 80g" panose="02020603020101020101" pitchFamily="18" charset="-127"/>
              </a:rPr>
              <a:t>환경구성</a:t>
            </a:r>
            <a:endParaRPr lang="ko-KR" altLang="en-US" sz="2800" dirty="0">
              <a:latin typeface="HG굴린꼬딕씨 80g" panose="02020603020101020101" pitchFamily="18" charset="-127"/>
              <a:ea typeface="HG굴린꼬딕씨 80g" panose="02020603020101020101" pitchFamily="18" charset="-127"/>
            </a:endParaRPr>
          </a:p>
        </p:txBody>
      </p:sp>
      <p:sp>
        <p:nvSpPr>
          <p:cNvPr id="2" name="직사각형 1"/>
          <p:cNvSpPr/>
          <p:nvPr/>
        </p:nvSpPr>
        <p:spPr>
          <a:xfrm>
            <a:off x="1639076" y="2506644"/>
            <a:ext cx="9949543" cy="2308324"/>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5) </a:t>
            </a:r>
            <a:r>
              <a:rPr lang="en-US" altLang="ko-KR" sz="2400" dirty="0" err="1">
                <a:latin typeface="여기어때 잘난체 2" panose="00000500000000000000" pitchFamily="50" charset="-127"/>
                <a:ea typeface="여기어때 잘난체 2" panose="00000500000000000000" pitchFamily="50" charset="-127"/>
              </a:rPr>
              <a:t>config</a:t>
            </a:r>
            <a:r>
              <a:rPr lang="en-US" altLang="ko-KR" sz="2400" dirty="0">
                <a:latin typeface="여기어때 잘난체 2" panose="00000500000000000000" pitchFamily="50" charset="-127"/>
                <a:ea typeface="여기어때 잘난체 2" panose="00000500000000000000" pitchFamily="50" charset="-127"/>
              </a:rPr>
              <a:t> </a:t>
            </a:r>
            <a:r>
              <a:rPr lang="ko-KR" altLang="en-US" sz="2400" dirty="0" err="1">
                <a:latin typeface="여기어때 잘난체 2" panose="00000500000000000000" pitchFamily="50" charset="-127"/>
                <a:ea typeface="여기어때 잘난체 2" panose="00000500000000000000" pitchFamily="50" charset="-127"/>
              </a:rPr>
              <a:t>환경구성</a:t>
            </a:r>
            <a:r>
              <a:rPr lang="ko-KR" altLang="en-US" sz="2400" dirty="0">
                <a:latin typeface="여기어때 잘난체 2" panose="00000500000000000000" pitchFamily="50" charset="-127"/>
                <a:ea typeface="여기어때 잘난체 2" panose="00000500000000000000" pitchFamily="50" charset="-127"/>
              </a:rPr>
              <a:t> 파일 직접 편집하기 </a:t>
            </a: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--global -e    &lt;-- </a:t>
            </a:r>
            <a:r>
              <a:rPr lang="ko-KR" altLang="en-US" sz="2400" dirty="0">
                <a:latin typeface="HG굴린꼬딕씨 80g" panose="02020603020101020101" pitchFamily="18" charset="-127"/>
                <a:ea typeface="HG굴린꼬딕씨 80g" panose="02020603020101020101" pitchFamily="18" charset="-127"/>
              </a:rPr>
              <a:t>자주 사용되지 않음</a:t>
            </a:r>
            <a:r>
              <a:rPr lang="en-US" altLang="ko-KR" sz="2400" dirty="0">
                <a:latin typeface="HG굴린꼬딕씨 80g" panose="02020603020101020101" pitchFamily="18" charset="-127"/>
                <a:ea typeface="HG굴린꼬딕씨 80g" panose="02020603020101020101" pitchFamily="18" charset="-127"/>
              </a:rPr>
              <a: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여기어때 잘난체 2" panose="00000500000000000000" pitchFamily="50" charset="-127"/>
                <a:ea typeface="여기어때 잘난체 2" panose="00000500000000000000" pitchFamily="50" charset="-127"/>
              </a:rPr>
              <a:t>6) </a:t>
            </a:r>
            <a:r>
              <a:rPr lang="en-US" altLang="ko-KR" sz="2400" dirty="0" err="1">
                <a:latin typeface="여기어때 잘난체 2" panose="00000500000000000000" pitchFamily="50" charset="-127"/>
                <a:ea typeface="여기어때 잘난체 2" panose="00000500000000000000" pitchFamily="50" charset="-127"/>
              </a:rPr>
              <a:t>vscode</a:t>
            </a:r>
            <a:r>
              <a:rPr lang="ko-KR" altLang="en-US" sz="2400" dirty="0">
                <a:latin typeface="여기어때 잘난체 2" panose="00000500000000000000" pitchFamily="50" charset="-127"/>
                <a:ea typeface="여기어때 잘난체 2" panose="00000500000000000000" pitchFamily="50" charset="-127"/>
              </a:rPr>
              <a:t>를 </a:t>
            </a:r>
            <a:r>
              <a:rPr lang="en-US" altLang="ko-KR" sz="2400" dirty="0" err="1">
                <a:latin typeface="여기어때 잘난체 2" panose="00000500000000000000" pitchFamily="50" charset="-127"/>
                <a:ea typeface="여기어때 잘난체 2" panose="00000500000000000000" pitchFamily="50" charset="-127"/>
              </a:rPr>
              <a:t>git</a:t>
            </a:r>
            <a:r>
              <a:rPr lang="en-US" altLang="ko-KR" sz="2400" dirty="0">
                <a:latin typeface="여기어때 잘난체 2" panose="00000500000000000000" pitchFamily="50" charset="-127"/>
                <a:ea typeface="여기어때 잘난체 2" panose="00000500000000000000" pitchFamily="50" charset="-127"/>
              </a:rPr>
              <a:t> </a:t>
            </a:r>
            <a:r>
              <a:rPr lang="en-US" altLang="ko-KR" sz="2400" dirty="0" err="1">
                <a:latin typeface="여기어때 잘난체 2" panose="00000500000000000000" pitchFamily="50" charset="-127"/>
                <a:ea typeface="여기어때 잘난체 2" panose="00000500000000000000" pitchFamily="50" charset="-127"/>
              </a:rPr>
              <a:t>config</a:t>
            </a:r>
            <a:r>
              <a:rPr lang="en-US" altLang="ko-KR" sz="2400" dirty="0">
                <a:latin typeface="여기어때 잘난체 2" panose="00000500000000000000" pitchFamily="50" charset="-127"/>
                <a:ea typeface="여기어때 잘난체 2" panose="00000500000000000000" pitchFamily="50" charset="-127"/>
              </a:rPr>
              <a:t> </a:t>
            </a:r>
            <a:r>
              <a:rPr lang="ko-KR" altLang="en-US" sz="2400" dirty="0">
                <a:latin typeface="여기어때 잘난체 2" panose="00000500000000000000" pitchFamily="50" charset="-127"/>
                <a:ea typeface="여기어때 잘난체 2" panose="00000500000000000000" pitchFamily="50" charset="-127"/>
              </a:rPr>
              <a:t>편집하는데 사용하고 싶다면 </a:t>
            </a: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--global </a:t>
            </a:r>
            <a:r>
              <a:rPr lang="en-US" altLang="ko-KR" sz="2400" dirty="0" err="1">
                <a:latin typeface="HG굴린꼬딕씨 80g" panose="02020603020101020101" pitchFamily="18" charset="-127"/>
                <a:ea typeface="HG굴린꼬딕씨 80g" panose="02020603020101020101" pitchFamily="18" charset="-127"/>
              </a:rPr>
              <a:t>core.editor</a:t>
            </a:r>
            <a:r>
              <a:rPr lang="en-US" altLang="ko-KR" sz="2400" dirty="0">
                <a:latin typeface="HG굴린꼬딕씨 80g" panose="02020603020101020101" pitchFamily="18" charset="-127"/>
                <a:ea typeface="HG굴린꼬딕씨 80g" panose="02020603020101020101" pitchFamily="18" charset="-127"/>
              </a:rPr>
              <a:t> "code  --wait"</a:t>
            </a: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--global -e    &lt;-- </a:t>
            </a:r>
            <a:r>
              <a:rPr lang="ko-KR" altLang="en-US" sz="2400" dirty="0">
                <a:latin typeface="HG굴린꼬딕씨 80g" panose="02020603020101020101" pitchFamily="18" charset="-127"/>
                <a:ea typeface="HG굴린꼬딕씨 80g" panose="02020603020101020101" pitchFamily="18" charset="-127"/>
              </a:rPr>
              <a:t>이제부터 </a:t>
            </a:r>
            <a:r>
              <a:rPr lang="en-US" altLang="ko-KR" sz="2400" dirty="0" err="1">
                <a:latin typeface="HG굴린꼬딕씨 80g" panose="02020603020101020101" pitchFamily="18" charset="-127"/>
                <a:ea typeface="HG굴린꼬딕씨 80g" panose="02020603020101020101" pitchFamily="18" charset="-127"/>
              </a:rPr>
              <a:t>vscode</a:t>
            </a:r>
            <a:r>
              <a:rPr lang="ko-KR" altLang="en-US" sz="2400" dirty="0">
                <a:latin typeface="HG굴린꼬딕씨 80g" panose="02020603020101020101" pitchFamily="18" charset="-127"/>
                <a:ea typeface="HG굴린꼬딕씨 80g" panose="02020603020101020101" pitchFamily="18" charset="-127"/>
              </a:rPr>
              <a:t>가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a:t>
            </a:r>
            <a:r>
              <a:rPr lang="ko-KR" altLang="en-US" sz="2400" dirty="0">
                <a:latin typeface="HG굴린꼬딕씨 80g" panose="02020603020101020101" pitchFamily="18" charset="-127"/>
                <a:ea typeface="HG굴린꼬딕씨 80g" panose="02020603020101020101" pitchFamily="18" charset="-127"/>
              </a:rPr>
              <a:t>파일 </a:t>
            </a:r>
            <a:r>
              <a:rPr lang="ko-KR" altLang="en-US" sz="2400" dirty="0" err="1">
                <a:latin typeface="HG굴린꼬딕씨 80g" panose="02020603020101020101" pitchFamily="18" charset="-127"/>
                <a:ea typeface="HG굴린꼬딕씨 80g" panose="02020603020101020101" pitchFamily="18" charset="-127"/>
              </a:rPr>
              <a:t>수정시</a:t>
            </a:r>
            <a:r>
              <a:rPr lang="ko-KR" altLang="en-US" sz="2400" dirty="0">
                <a:latin typeface="HG굴린꼬딕씨 80g" panose="02020603020101020101" pitchFamily="18" charset="-127"/>
                <a:ea typeface="HG굴린꼬딕씨 80g" panose="02020603020101020101" pitchFamily="18" charset="-127"/>
              </a:rPr>
              <a:t> 사용됨</a:t>
            </a:r>
            <a:r>
              <a:rPr lang="en-US" altLang="ko-KR" sz="2400" dirty="0">
                <a:latin typeface="HG굴린꼬딕씨 80g" panose="02020603020101020101" pitchFamily="18" charset="-127"/>
                <a:ea typeface="HG굴린꼬딕씨 80g" panose="02020603020101020101" pitchFamily="18" charset="-127"/>
              </a:rPr>
              <a:t>.</a:t>
            </a: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514316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8" name="그림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65" y="245758"/>
            <a:ext cx="3887755" cy="565492"/>
          </a:xfrm>
          <a:prstGeom prst="rect">
            <a:avLst/>
          </a:prstGeom>
        </p:spPr>
      </p:pic>
      <p:sp>
        <p:nvSpPr>
          <p:cNvPr id="6" name="TextBox 5"/>
          <p:cNvSpPr txBox="1"/>
          <p:nvPr/>
        </p:nvSpPr>
        <p:spPr>
          <a:xfrm>
            <a:off x="1222706" y="1740962"/>
            <a:ext cx="2441694" cy="523220"/>
          </a:xfrm>
          <a:prstGeom prst="rect">
            <a:avLst/>
          </a:prstGeom>
          <a:noFill/>
        </p:spPr>
        <p:txBody>
          <a:bodyPr wrap="none" rtlCol="0">
            <a:spAutoFit/>
          </a:bodyPr>
          <a:lstStyle/>
          <a:p>
            <a:r>
              <a:rPr lang="en-US" altLang="ko-KR" sz="2800" dirty="0">
                <a:latin typeface="HG굴린꼬딕씨 80g" panose="02020603020101020101" pitchFamily="18" charset="-127"/>
                <a:ea typeface="HG굴린꼬딕씨 80g" panose="02020603020101020101" pitchFamily="18" charset="-127"/>
              </a:rPr>
              <a:t>*   GIT </a:t>
            </a:r>
            <a:r>
              <a:rPr lang="ko-KR" altLang="en-US" sz="2800" dirty="0" err="1">
                <a:latin typeface="HG굴린꼬딕씨 80g" panose="02020603020101020101" pitchFamily="18" charset="-127"/>
                <a:ea typeface="HG굴린꼬딕씨 80g" panose="02020603020101020101" pitchFamily="18" charset="-127"/>
              </a:rPr>
              <a:t>환경구성</a:t>
            </a:r>
            <a:endParaRPr lang="ko-KR" altLang="en-US" sz="2800" dirty="0">
              <a:latin typeface="HG굴린꼬딕씨 80g" panose="02020603020101020101" pitchFamily="18" charset="-127"/>
              <a:ea typeface="HG굴린꼬딕씨 80g" panose="02020603020101020101" pitchFamily="18" charset="-127"/>
            </a:endParaRPr>
          </a:p>
        </p:txBody>
      </p:sp>
      <p:sp>
        <p:nvSpPr>
          <p:cNvPr id="2" name="직사각형 1"/>
          <p:cNvSpPr/>
          <p:nvPr/>
        </p:nvSpPr>
        <p:spPr>
          <a:xfrm>
            <a:off x="1639076" y="2506644"/>
            <a:ext cx="9949543" cy="2308324"/>
          </a:xfrm>
          <a:prstGeom prst="rect">
            <a:avLst/>
          </a:prstGeom>
        </p:spPr>
        <p:txBody>
          <a:bodyPr wrap="square">
            <a:spAutoFit/>
          </a:bodyPr>
          <a:lstStyle/>
          <a:p>
            <a:r>
              <a:rPr lang="en-US" altLang="ko-KR" sz="2400" dirty="0">
                <a:latin typeface="여기어때 잘난체 2" panose="00000500000000000000" pitchFamily="50" charset="-127"/>
                <a:ea typeface="여기어때 잘난체 2" panose="00000500000000000000" pitchFamily="50" charset="-127"/>
              </a:rPr>
              <a:t>7) </a:t>
            </a:r>
            <a:r>
              <a:rPr lang="en-US" altLang="ko-KR" sz="2400" dirty="0" err="1">
                <a:latin typeface="여기어때 잘난체 2" panose="00000500000000000000" pitchFamily="50" charset="-127"/>
                <a:ea typeface="여기어때 잘난체 2" panose="00000500000000000000" pitchFamily="50" charset="-127"/>
              </a:rPr>
              <a:t>git</a:t>
            </a:r>
            <a:r>
              <a:rPr lang="ko-KR" altLang="en-US" sz="2400" dirty="0">
                <a:latin typeface="여기어때 잘난체 2" panose="00000500000000000000" pitchFamily="50" charset="-127"/>
                <a:ea typeface="여기어때 잘난체 2" panose="00000500000000000000" pitchFamily="50" charset="-127"/>
              </a:rPr>
              <a:t>에서 사용할 이름과 이메일을 세팅하자</a:t>
            </a:r>
            <a:r>
              <a:rPr lang="en-US" altLang="ko-KR" sz="2400" dirty="0">
                <a:latin typeface="여기어때 잘난체 2" panose="00000500000000000000" pitchFamily="50" charset="-127"/>
                <a:ea typeface="여기어때 잘난체 2" panose="00000500000000000000" pitchFamily="50" charset="-127"/>
              </a:rPr>
              <a:t>.</a:t>
            </a: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--global user.name "</a:t>
            </a:r>
            <a:r>
              <a:rPr lang="en-US" altLang="ko-KR" sz="2400" dirty="0" err="1">
                <a:latin typeface="HG굴린꼬딕씨 80g" panose="02020603020101020101" pitchFamily="18" charset="-127"/>
                <a:ea typeface="HG굴린꼬딕씨 80g" panose="02020603020101020101" pitchFamily="18" charset="-127"/>
              </a:rPr>
              <a:t>Kimchobo</a:t>
            </a:r>
            <a:r>
              <a:rPr lang="en-US" altLang="ko-KR" sz="2400" dirty="0">
                <a:latin typeface="HG굴린꼬딕씨 80g" panose="02020603020101020101" pitchFamily="18" charset="-127"/>
                <a:ea typeface="HG굴린꼬딕씨 80g" panose="02020603020101020101" pitchFamily="18" charset="-127"/>
              </a:rPr>
              <a:t>"</a:t>
            </a: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--global </a:t>
            </a:r>
            <a:r>
              <a:rPr lang="en-US" altLang="ko-KR" sz="2400" dirty="0" err="1">
                <a:latin typeface="HG굴린꼬딕씨 80g" panose="02020603020101020101" pitchFamily="18" charset="-127"/>
                <a:ea typeface="HG굴린꼬딕씨 80g" panose="02020603020101020101" pitchFamily="18" charset="-127"/>
              </a:rPr>
              <a:t>user.email</a:t>
            </a:r>
            <a:r>
              <a:rPr lang="en-US" altLang="ko-KR" sz="2400" dirty="0">
                <a:latin typeface="HG굴린꼬딕씨 80g" panose="02020603020101020101" pitchFamily="18" charset="-127"/>
                <a:ea typeface="HG굴린꼬딕씨 80g" panose="02020603020101020101" pitchFamily="18" charset="-127"/>
              </a:rPr>
              <a:t> "router128@hanmail.net"</a:t>
            </a:r>
          </a:p>
          <a:p>
            <a:endParaRPr lang="en-US" altLang="ko-KR" sz="2400" dirty="0">
              <a:latin typeface="HG굴린꼬딕씨 80g" panose="02020603020101020101" pitchFamily="18" charset="-127"/>
              <a:ea typeface="HG굴린꼬딕씨 80g" panose="02020603020101020101" pitchFamily="18" charset="-127"/>
            </a:endParaRP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user.name     &lt;--</a:t>
            </a:r>
            <a:r>
              <a:rPr lang="ko-KR" altLang="en-US" sz="2400" dirty="0">
                <a:latin typeface="HG굴린꼬딕씨 80g" panose="02020603020101020101" pitchFamily="18" charset="-127"/>
                <a:ea typeface="HG굴린꼬딕씨 80g" panose="02020603020101020101" pitchFamily="18" charset="-127"/>
              </a:rPr>
              <a:t>이름 확인 </a:t>
            </a:r>
          </a:p>
          <a:p>
            <a:r>
              <a:rPr lang="en-US" altLang="ko-KR" sz="2400" dirty="0">
                <a:latin typeface="HG굴린꼬딕씨 80g" panose="02020603020101020101" pitchFamily="18" charset="-127"/>
                <a:ea typeface="HG굴린꼬딕씨 80g" panose="02020603020101020101" pitchFamily="18" charset="-127"/>
              </a:rPr>
              <a:t>c:&gt; </a:t>
            </a:r>
            <a:r>
              <a:rPr lang="en-US" altLang="ko-KR" sz="2400" dirty="0" err="1">
                <a:latin typeface="HG굴린꼬딕씨 80g" panose="02020603020101020101" pitchFamily="18" charset="-127"/>
                <a:ea typeface="HG굴린꼬딕씨 80g" panose="02020603020101020101" pitchFamily="18" charset="-127"/>
              </a:rPr>
              <a:t>git</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config</a:t>
            </a:r>
            <a:r>
              <a:rPr lang="en-US" altLang="ko-KR" sz="2400" dirty="0">
                <a:latin typeface="HG굴린꼬딕씨 80g" panose="02020603020101020101" pitchFamily="18" charset="-127"/>
                <a:ea typeface="HG굴린꼬딕씨 80g" panose="02020603020101020101" pitchFamily="18" charset="-127"/>
              </a:rPr>
              <a:t> </a:t>
            </a:r>
            <a:r>
              <a:rPr lang="en-US" altLang="ko-KR" sz="2400" dirty="0" err="1">
                <a:latin typeface="HG굴린꼬딕씨 80g" panose="02020603020101020101" pitchFamily="18" charset="-127"/>
                <a:ea typeface="HG굴린꼬딕씨 80g" panose="02020603020101020101" pitchFamily="18" charset="-127"/>
              </a:rPr>
              <a:t>user.email</a:t>
            </a:r>
            <a:r>
              <a:rPr lang="en-US" altLang="ko-KR" sz="2400" dirty="0">
                <a:latin typeface="HG굴린꼬딕씨 80g" panose="02020603020101020101" pitchFamily="18" charset="-127"/>
                <a:ea typeface="HG굴린꼬딕씨 80g" panose="02020603020101020101" pitchFamily="18" charset="-127"/>
              </a:rPr>
              <a:t>    &lt;--</a:t>
            </a:r>
            <a:r>
              <a:rPr lang="ko-KR" altLang="en-US" sz="2400" dirty="0">
                <a:latin typeface="HG굴린꼬딕씨 80g" panose="02020603020101020101" pitchFamily="18" charset="-127"/>
                <a:ea typeface="HG굴린꼬딕씨 80g" panose="02020603020101020101" pitchFamily="18" charset="-127"/>
              </a:rPr>
              <a:t>이메일 확인</a:t>
            </a:r>
            <a:endParaRPr lang="en-US" altLang="ko-KR" sz="2400" dirty="0">
              <a:latin typeface="HG굴린꼬딕씨 80g" panose="02020603020101020101" pitchFamily="18" charset="-127"/>
              <a:ea typeface="HG굴린꼬딕씨 80g" panose="02020603020101020101" pitchFamily="18" charset="-127"/>
            </a:endParaRPr>
          </a:p>
        </p:txBody>
      </p:sp>
      <p:pic>
        <p:nvPicPr>
          <p:cNvPr id="7" name="그림 6"/>
          <p:cNvPicPr>
            <a:picLocks noChangeAspect="1"/>
          </p:cNvPicPr>
          <p:nvPr/>
        </p:nvPicPr>
        <p:blipFill>
          <a:blip r:embed="rId3" cstate="print">
            <a:extLst>
              <a:ext uri="{BEBA8EAE-BF5A-486C-A8C5-ECC9F3942E4B}">
                <a14:imgProps xmlns:a14="http://schemas.microsoft.com/office/drawing/2010/main">
                  <a14:imgLayer r:embed="rId4">
                    <a14:imgEffect>
                      <a14:colorTemperature colorTemp="115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9614516" y="0"/>
            <a:ext cx="2472611" cy="1388523"/>
          </a:xfrm>
          <a:prstGeom prst="rect">
            <a:avLst/>
          </a:prstGeom>
        </p:spPr>
      </p:pic>
    </p:spTree>
    <p:extLst>
      <p:ext uri="{BB962C8B-B14F-4D97-AF65-F5344CB8AC3E}">
        <p14:creationId xmlns:p14="http://schemas.microsoft.com/office/powerpoint/2010/main" val="52089881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3047</Words>
  <Application>Microsoft Office PowerPoint</Application>
  <PresentationFormat>와이드스크린</PresentationFormat>
  <Paragraphs>383</Paragraphs>
  <Slides>46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46</vt:i4>
      </vt:variant>
    </vt:vector>
  </HeadingPairs>
  <TitlesOfParts>
    <vt:vector size="51" baseType="lpstr">
      <vt:lpstr>HG굴린꼬딕씨 80g</vt:lpstr>
      <vt:lpstr>맑은 고딕</vt:lpstr>
      <vt:lpstr>여기어때 잘난체 2</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Administrator</cp:lastModifiedBy>
  <cp:revision>32</cp:revision>
  <dcterms:created xsi:type="dcterms:W3CDTF">2025-03-15T12:38:31Z</dcterms:created>
  <dcterms:modified xsi:type="dcterms:W3CDTF">2025-03-21T00:06:13Z</dcterms:modified>
</cp:coreProperties>
</file>