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.xml" ContentType="application/vnd.openxmlformats-officedocument.theme+xml"/>
  <Override PartName="/ppt/theme/theme20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  <p:sldMasterId id="2147483720" r:id="rId8"/>
    <p:sldMasterId id="2147483732" r:id="rId9"/>
    <p:sldMasterId id="2147483744" r:id="rId10"/>
    <p:sldMasterId id="2147483756" r:id="rId11"/>
    <p:sldMasterId id="2147483768" r:id="rId12"/>
    <p:sldMasterId id="2147483780" r:id="rId13"/>
    <p:sldMasterId id="2147483792" r:id="rId14"/>
    <p:sldMasterId id="2147483804" r:id="rId15"/>
    <p:sldMasterId id="2147483816" r:id="rId16"/>
    <p:sldMasterId id="2147483828" r:id="rId17"/>
    <p:sldMasterId id="2147483840" r:id="rId18"/>
    <p:sldMasterId id="2147483852" r:id="rId19"/>
    <p:sldMasterId id="2147483864" r:id="rId20"/>
  </p:sldMasterIdLst>
  <p:notesMasterIdLst>
    <p:notesMasterId r:id="rId26"/>
  </p:notesMasterIdLst>
  <p:sldIdLst>
    <p:sldId id="256" r:id="rId21"/>
    <p:sldId id="293" r:id="rId22"/>
    <p:sldId id="259" r:id="rId23"/>
    <p:sldId id="260" r:id="rId24"/>
    <p:sldId id="261" r:id="rId25"/>
    <p:sldId id="263" r:id="rId27"/>
    <p:sldId id="262" r:id="rId28"/>
    <p:sldId id="294" r:id="rId29"/>
    <p:sldId id="265" r:id="rId30"/>
    <p:sldId id="267" r:id="rId31"/>
    <p:sldId id="287" r:id="rId32"/>
    <p:sldId id="290" r:id="rId33"/>
    <p:sldId id="292" r:id="rId34"/>
    <p:sldId id="268" r:id="rId35"/>
    <p:sldId id="284" r:id="rId36"/>
    <p:sldId id="269" r:id="rId37"/>
    <p:sldId id="270" r:id="rId38"/>
    <p:sldId id="271" r:id="rId39"/>
    <p:sldId id="272" r:id="rId40"/>
    <p:sldId id="295" r:id="rId41"/>
    <p:sldId id="296" r:id="rId4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1" autoAdjust="0"/>
    <p:restoredTop sz="83990" autoAdjust="0"/>
  </p:normalViewPr>
  <p:slideViewPr>
    <p:cSldViewPr>
      <p:cViewPr varScale="1">
        <p:scale>
          <a:sx n="102" d="100"/>
          <a:sy n="102" d="100"/>
        </p:scale>
        <p:origin x="172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21.xml"/><Relationship Id="rId41" Type="http://schemas.openxmlformats.org/officeDocument/2006/relationships/slide" Target="slides/slide20.xml"/><Relationship Id="rId40" Type="http://schemas.openxmlformats.org/officeDocument/2006/relationships/slide" Target="slides/slide19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18.xml"/><Relationship Id="rId38" Type="http://schemas.openxmlformats.org/officeDocument/2006/relationships/slide" Target="slides/slide17.xml"/><Relationship Id="rId37" Type="http://schemas.openxmlformats.org/officeDocument/2006/relationships/slide" Target="slides/slide16.xml"/><Relationship Id="rId36" Type="http://schemas.openxmlformats.org/officeDocument/2006/relationships/slide" Target="slides/slide15.xml"/><Relationship Id="rId35" Type="http://schemas.openxmlformats.org/officeDocument/2006/relationships/slide" Target="slides/slide14.xml"/><Relationship Id="rId34" Type="http://schemas.openxmlformats.org/officeDocument/2006/relationships/slide" Target="slides/slide13.xml"/><Relationship Id="rId33" Type="http://schemas.openxmlformats.org/officeDocument/2006/relationships/slide" Target="slides/slide12.xml"/><Relationship Id="rId32" Type="http://schemas.openxmlformats.org/officeDocument/2006/relationships/slide" Target="slides/slide11.xml"/><Relationship Id="rId31" Type="http://schemas.openxmlformats.org/officeDocument/2006/relationships/slide" Target="slides/slide10.xml"/><Relationship Id="rId30" Type="http://schemas.openxmlformats.org/officeDocument/2006/relationships/slide" Target="slides/slide9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8.xml"/><Relationship Id="rId28" Type="http://schemas.openxmlformats.org/officeDocument/2006/relationships/slide" Target="slides/slide7.xml"/><Relationship Id="rId27" Type="http://schemas.openxmlformats.org/officeDocument/2006/relationships/slide" Target="slides/slide6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5.xml"/><Relationship Id="rId24" Type="http://schemas.openxmlformats.org/officeDocument/2006/relationships/slide" Target="slides/slide4.xml"/><Relationship Id="rId23" Type="http://schemas.openxmlformats.org/officeDocument/2006/relationships/slide" Target="slides/slide3.xml"/><Relationship Id="rId22" Type="http://schemas.openxmlformats.org/officeDocument/2006/relationships/slide" Target="slides/slide2.xml"/><Relationship Id="rId21" Type="http://schemas.openxmlformats.org/officeDocument/2006/relationships/slide" Target="slides/slide1.xml"/><Relationship Id="rId20" Type="http://schemas.openxmlformats.org/officeDocument/2006/relationships/slideMaster" Target="slideMasters/slideMaster19.xml"/><Relationship Id="rId2" Type="http://schemas.openxmlformats.org/officeDocument/2006/relationships/theme" Target="theme/theme1.xml"/><Relationship Id="rId19" Type="http://schemas.openxmlformats.org/officeDocument/2006/relationships/slideMaster" Target="slideMasters/slideMaster18.xml"/><Relationship Id="rId18" Type="http://schemas.openxmlformats.org/officeDocument/2006/relationships/slideMaster" Target="slideMasters/slideMaster17.xml"/><Relationship Id="rId17" Type="http://schemas.openxmlformats.org/officeDocument/2006/relationships/slideMaster" Target="slideMasters/slideMaster16.xml"/><Relationship Id="rId16" Type="http://schemas.openxmlformats.org/officeDocument/2006/relationships/slideMaster" Target="slideMasters/slideMaster15.xml"/><Relationship Id="rId15" Type="http://schemas.openxmlformats.org/officeDocument/2006/relationships/slideMaster" Target="slideMasters/slideMaster14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AA514B-340C-4ACF-AFFA-E2F12E708F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8A01C-61A1-4C90-9A07-BFF668E11FC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200" dirty="0" smtClean="0">
                <a:latin typeface="宋体" panose="02010600030101010101" pitchFamily="2" charset="-122"/>
              </a:rPr>
              <a:t>JDBC</a:t>
            </a:r>
            <a:r>
              <a:rPr lang="zh-CN" altLang="en-US" sz="1200" dirty="0" smtClean="0">
                <a:latin typeface="宋体" panose="02010600030101010101" pitchFamily="2" charset="-122"/>
              </a:rPr>
              <a:t>所采用的这种</a:t>
            </a:r>
            <a:r>
              <a:rPr lang="zh-CN" altLang="en-US" sz="120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数据库访问机制使得</a:t>
            </a:r>
            <a:r>
              <a:rPr lang="en-US" altLang="zh-CN" sz="1200" dirty="0" smtClean="0">
                <a:latin typeface="宋体" panose="02010600030101010101" pitchFamily="2" charset="-122"/>
              </a:rPr>
              <a:t>JDBC</a:t>
            </a:r>
            <a:r>
              <a:rPr lang="zh-CN" altLang="en-US" sz="1200" dirty="0" smtClean="0">
                <a:latin typeface="宋体" panose="02010600030101010101" pitchFamily="2" charset="-122"/>
              </a:rPr>
              <a:t>驱动程序管理器以及</a:t>
            </a:r>
            <a:r>
              <a:rPr lang="zh-CN" altLang="en-US" sz="120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底层</a:t>
            </a:r>
            <a:r>
              <a:rPr lang="zh-CN" altLang="en-US" sz="1200" dirty="0" smtClean="0">
                <a:latin typeface="宋体" panose="02010600030101010101" pitchFamily="2" charset="-122"/>
              </a:rPr>
              <a:t>的数据库驱动程序</a:t>
            </a:r>
            <a:r>
              <a:rPr lang="zh-CN" altLang="en-US" sz="120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对于开发人员来说是透明的</a:t>
            </a:r>
            <a:r>
              <a:rPr lang="zh-CN" altLang="en-US" sz="1200" dirty="0" smtClean="0">
                <a:latin typeface="宋体" panose="02010600030101010101" pitchFamily="2" charset="-122"/>
              </a:rPr>
              <a:t>。对于开发人员来说，访问不同类型的数据库时使用的是同一套</a:t>
            </a:r>
            <a:r>
              <a:rPr lang="en-US" altLang="zh-CN" sz="1200" dirty="0" smtClean="0">
                <a:latin typeface="宋体" panose="02010600030101010101" pitchFamily="2" charset="-122"/>
              </a:rPr>
              <a:t>JDBC API</a:t>
            </a:r>
            <a:r>
              <a:rPr lang="zh-CN" altLang="en-US" sz="1200" dirty="0" smtClean="0">
                <a:latin typeface="宋体" panose="02010600030101010101" pitchFamily="2" charset="-122"/>
              </a:rPr>
              <a:t>。此外，使用这种机制还有另一个重要的意义：</a:t>
            </a:r>
            <a:r>
              <a:rPr lang="zh-CN" altLang="en-US" sz="120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当有新类型的数据库出现时</a:t>
            </a:r>
            <a:r>
              <a:rPr lang="zh-CN" altLang="en-US" sz="1200" dirty="0" smtClean="0">
                <a:latin typeface="宋体" panose="02010600030101010101" pitchFamily="2" charset="-122"/>
              </a:rPr>
              <a:t>，只要该数据库的生产厂商提供相应的</a:t>
            </a:r>
            <a:r>
              <a:rPr lang="en-US" altLang="zh-CN" sz="1200" dirty="0" smtClean="0">
                <a:latin typeface="宋体" panose="02010600030101010101" pitchFamily="2" charset="-122"/>
              </a:rPr>
              <a:t>JDBC</a:t>
            </a:r>
            <a:r>
              <a:rPr lang="zh-CN" altLang="en-US" sz="1200" dirty="0" smtClean="0">
                <a:latin typeface="宋体" panose="02010600030101010101" pitchFamily="2" charset="-122"/>
              </a:rPr>
              <a:t>驱动程序，</a:t>
            </a:r>
            <a:r>
              <a:rPr lang="zh-CN" altLang="en-US" sz="120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已有的</a:t>
            </a:r>
            <a:r>
              <a:rPr lang="en-US" altLang="zh-CN" sz="120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Java</a:t>
            </a:r>
            <a:r>
              <a:rPr lang="zh-CN" altLang="en-US" sz="120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应用程序不用做任何修改</a:t>
            </a:r>
            <a:r>
              <a:rPr lang="zh-CN" altLang="en-US" sz="1200" dirty="0" smtClean="0"/>
              <a:t> </a:t>
            </a:r>
            <a:endParaRPr lang="zh-CN" altLang="en-US" sz="1200" dirty="0" smtClean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1100" dirty="0" smtClean="0"/>
              <a:t>     </a:t>
            </a:r>
            <a:r>
              <a:rPr lang="en-US" altLang="zh-CN" sz="1100" b="1" i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11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ODBC (</a:t>
            </a:r>
            <a:r>
              <a:rPr lang="zh-CN" altLang="en-US" sz="11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开放式数据库连接</a:t>
            </a:r>
            <a:r>
              <a:rPr lang="en-US" altLang="zh-CN" sz="11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11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是一个编程接口，它允许程序访问使用</a:t>
            </a:r>
            <a:r>
              <a:rPr lang="en-US" altLang="zh-CN" sz="11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SQL </a:t>
            </a:r>
            <a:r>
              <a:rPr lang="zh-CN" altLang="en-US" sz="11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作为数据访问标准的</a:t>
            </a:r>
            <a:r>
              <a:rPr lang="en-US" altLang="zh-CN" sz="11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DBMS(</a:t>
            </a:r>
            <a:r>
              <a:rPr lang="zh-CN" altLang="en-US" sz="11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数据库管理系统</a:t>
            </a:r>
            <a:r>
              <a:rPr lang="en-US" altLang="zh-CN" sz="11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11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中的数据。</a:t>
            </a:r>
            <a:endParaRPr lang="en-US" altLang="zh-CN" sz="1100" b="1" dirty="0" smtClean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1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    SUN</a:t>
            </a:r>
            <a:r>
              <a:rPr lang="zh-CN" altLang="en-US" sz="11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公司认为</a:t>
            </a:r>
            <a:r>
              <a:rPr lang="en-US" altLang="zh-CN" sz="11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ODBC</a:t>
            </a:r>
            <a:r>
              <a:rPr lang="zh-CN" altLang="en-US" sz="11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难以掌握、使用复杂并且在安全性方面存在问题，所以</a:t>
            </a:r>
            <a:r>
              <a:rPr lang="en-US" altLang="zh-CN" sz="11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Java</a:t>
            </a:r>
            <a:r>
              <a:rPr lang="zh-CN" altLang="en-US" sz="11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中没有直接采用</a:t>
            </a:r>
            <a:r>
              <a:rPr lang="en-US" altLang="zh-CN" sz="11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ODBC </a:t>
            </a:r>
            <a:r>
              <a:rPr lang="zh-CN" altLang="en-US" sz="11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模式。</a:t>
            </a:r>
            <a:endParaRPr lang="zh-CN" altLang="en-US" sz="1100" b="1" dirty="0" smtClean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8A01C-61A1-4C90-9A07-BFF668E11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WUCCXXGCbann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228600"/>
            <a:ext cx="9144001" cy="213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0" y="228600"/>
            <a:ext cx="9144000" cy="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4124" y="3048000"/>
            <a:ext cx="6955750" cy="769441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lang="zh-CN" altLang="en-US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95598" y="4343400"/>
            <a:ext cx="3352801" cy="523220"/>
          </a:xfrm>
          <a:gradFill flip="none" rotWithShape="1">
            <a:gsLst>
              <a:gs pos="0">
                <a:schemeClr val="accent2">
                  <a:lumMod val="98000"/>
                  <a:lumOff val="2000"/>
                </a:schemeClr>
              </a:gs>
              <a:gs pos="50000">
                <a:schemeClr val="accent2"/>
              </a:gs>
              <a:gs pos="100000">
                <a:schemeClr val="accent2">
                  <a:lumMod val="98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AutoFit/>
          </a:bodyPr>
          <a:lstStyle>
            <a:lvl1pPr marL="0" indent="0" algn="ctr">
              <a:buNone/>
              <a:def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  <a:defRPr b="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303847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8.xml"/><Relationship Id="rId8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101.xml"/><Relationship Id="rId12" Type="http://schemas.openxmlformats.org/officeDocument/2006/relationships/theme" Target="../theme/theme10.xml"/><Relationship Id="rId11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0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9.xml"/><Relationship Id="rId8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14.xml"/><Relationship Id="rId3" Type="http://schemas.openxmlformats.org/officeDocument/2006/relationships/slideLayout" Target="../slideLayouts/slideLayout113.xml"/><Relationship Id="rId2" Type="http://schemas.openxmlformats.org/officeDocument/2006/relationships/slideLayout" Target="../slideLayouts/slideLayout112.xml"/><Relationship Id="rId12" Type="http://schemas.openxmlformats.org/officeDocument/2006/relationships/theme" Target="../theme/theme11.xml"/><Relationship Id="rId11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20.xml"/><Relationship Id="rId1" Type="http://schemas.openxmlformats.org/officeDocument/2006/relationships/slideLayout" Target="../slideLayouts/slideLayout111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0.xml"/><Relationship Id="rId8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25.xml"/><Relationship Id="rId3" Type="http://schemas.openxmlformats.org/officeDocument/2006/relationships/slideLayout" Target="../slideLayouts/slideLayout124.xml"/><Relationship Id="rId2" Type="http://schemas.openxmlformats.org/officeDocument/2006/relationships/slideLayout" Target="../slideLayouts/slideLayout123.xml"/><Relationship Id="rId13" Type="http://schemas.openxmlformats.org/officeDocument/2006/relationships/theme" Target="../theme/theme1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32.xml"/><Relationship Id="rId10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122.xml"/></Relationships>
</file>

<file path=ppt/slideMasters/_rels/slideMaster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1.xml"/><Relationship Id="rId8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38.xml"/><Relationship Id="rId5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36.xml"/><Relationship Id="rId3" Type="http://schemas.openxmlformats.org/officeDocument/2006/relationships/slideLayout" Target="../slideLayouts/slideLayout135.xml"/><Relationship Id="rId2" Type="http://schemas.openxmlformats.org/officeDocument/2006/relationships/slideLayout" Target="../slideLayouts/slideLayout134.xml"/><Relationship Id="rId12" Type="http://schemas.openxmlformats.org/officeDocument/2006/relationships/theme" Target="../theme/theme13.xml"/><Relationship Id="rId11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142.xml"/><Relationship Id="rId1" Type="http://schemas.openxmlformats.org/officeDocument/2006/relationships/slideLayout" Target="../slideLayouts/slideLayout133.xml"/></Relationships>
</file>

<file path=ppt/slideMasters/_rels/slideMaster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2.xml"/><Relationship Id="rId8" Type="http://schemas.openxmlformats.org/officeDocument/2006/relationships/slideLayout" Target="../slideLayouts/slideLayout151.xml"/><Relationship Id="rId7" Type="http://schemas.openxmlformats.org/officeDocument/2006/relationships/slideLayout" Target="../slideLayouts/slideLayout150.xml"/><Relationship Id="rId6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148.xml"/><Relationship Id="rId4" Type="http://schemas.openxmlformats.org/officeDocument/2006/relationships/slideLayout" Target="../slideLayouts/slideLayout147.xml"/><Relationship Id="rId3" Type="http://schemas.openxmlformats.org/officeDocument/2006/relationships/slideLayout" Target="../slideLayouts/slideLayout146.xml"/><Relationship Id="rId2" Type="http://schemas.openxmlformats.org/officeDocument/2006/relationships/slideLayout" Target="../slideLayouts/slideLayout145.xml"/><Relationship Id="rId12" Type="http://schemas.openxmlformats.org/officeDocument/2006/relationships/theme" Target="../theme/theme14.xml"/><Relationship Id="rId11" Type="http://schemas.openxmlformats.org/officeDocument/2006/relationships/slideLayout" Target="../slideLayouts/slideLayout154.xml"/><Relationship Id="rId10" Type="http://schemas.openxmlformats.org/officeDocument/2006/relationships/slideLayout" Target="../slideLayouts/slideLayout153.xml"/><Relationship Id="rId1" Type="http://schemas.openxmlformats.org/officeDocument/2006/relationships/slideLayout" Target="../slideLayouts/slideLayout144.xml"/></Relationships>
</file>

<file path=ppt/slideMasters/_rels/slideMaster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3.xml"/><Relationship Id="rId8" Type="http://schemas.openxmlformats.org/officeDocument/2006/relationships/slideLayout" Target="../slideLayouts/slideLayout162.xml"/><Relationship Id="rId7" Type="http://schemas.openxmlformats.org/officeDocument/2006/relationships/slideLayout" Target="../slideLayouts/slideLayout161.xml"/><Relationship Id="rId6" Type="http://schemas.openxmlformats.org/officeDocument/2006/relationships/slideLayout" Target="../slideLayouts/slideLayout160.xml"/><Relationship Id="rId5" Type="http://schemas.openxmlformats.org/officeDocument/2006/relationships/slideLayout" Target="../slideLayouts/slideLayout159.xml"/><Relationship Id="rId4" Type="http://schemas.openxmlformats.org/officeDocument/2006/relationships/slideLayout" Target="../slideLayouts/slideLayout158.xml"/><Relationship Id="rId3" Type="http://schemas.openxmlformats.org/officeDocument/2006/relationships/slideLayout" Target="../slideLayouts/slideLayout157.xml"/><Relationship Id="rId2" Type="http://schemas.openxmlformats.org/officeDocument/2006/relationships/slideLayout" Target="../slideLayouts/slideLayout156.xml"/><Relationship Id="rId12" Type="http://schemas.openxmlformats.org/officeDocument/2006/relationships/theme" Target="../theme/theme15.xml"/><Relationship Id="rId11" Type="http://schemas.openxmlformats.org/officeDocument/2006/relationships/slideLayout" Target="../slideLayouts/slideLayout165.xml"/><Relationship Id="rId10" Type="http://schemas.openxmlformats.org/officeDocument/2006/relationships/slideLayout" Target="../slideLayouts/slideLayout164.xml"/><Relationship Id="rId1" Type="http://schemas.openxmlformats.org/officeDocument/2006/relationships/slideLayout" Target="../slideLayouts/slideLayout155.xml"/></Relationships>
</file>

<file path=ppt/slideMasters/_rels/slideMaster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4.xml"/><Relationship Id="rId8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69.xml"/><Relationship Id="rId3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67.xml"/><Relationship Id="rId12" Type="http://schemas.openxmlformats.org/officeDocument/2006/relationships/theme" Target="../theme/theme16.xml"/><Relationship Id="rId11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75.xml"/><Relationship Id="rId1" Type="http://schemas.openxmlformats.org/officeDocument/2006/relationships/slideLayout" Target="../slideLayouts/slideLayout166.xml"/></Relationships>
</file>

<file path=ppt/slideMasters/_rels/slideMaster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5.xml"/><Relationship Id="rId8" Type="http://schemas.openxmlformats.org/officeDocument/2006/relationships/slideLayout" Target="../slideLayouts/slideLayout184.xml"/><Relationship Id="rId7" Type="http://schemas.openxmlformats.org/officeDocument/2006/relationships/slideLayout" Target="../slideLayouts/slideLayout183.xml"/><Relationship Id="rId6" Type="http://schemas.openxmlformats.org/officeDocument/2006/relationships/slideLayout" Target="../slideLayouts/slideLayout182.xml"/><Relationship Id="rId5" Type="http://schemas.openxmlformats.org/officeDocument/2006/relationships/slideLayout" Target="../slideLayouts/slideLayout181.xml"/><Relationship Id="rId4" Type="http://schemas.openxmlformats.org/officeDocument/2006/relationships/slideLayout" Target="../slideLayouts/slideLayout180.xml"/><Relationship Id="rId3" Type="http://schemas.openxmlformats.org/officeDocument/2006/relationships/slideLayout" Target="../slideLayouts/slideLayout179.xml"/><Relationship Id="rId2" Type="http://schemas.openxmlformats.org/officeDocument/2006/relationships/slideLayout" Target="../slideLayouts/slideLayout178.xml"/><Relationship Id="rId12" Type="http://schemas.openxmlformats.org/officeDocument/2006/relationships/theme" Target="../theme/theme17.xml"/><Relationship Id="rId11" Type="http://schemas.openxmlformats.org/officeDocument/2006/relationships/slideLayout" Target="../slideLayouts/slideLayout187.xml"/><Relationship Id="rId10" Type="http://schemas.openxmlformats.org/officeDocument/2006/relationships/slideLayout" Target="../slideLayouts/slideLayout186.xml"/><Relationship Id="rId1" Type="http://schemas.openxmlformats.org/officeDocument/2006/relationships/slideLayout" Target="../slideLayouts/slideLayout177.xml"/></Relationships>
</file>

<file path=ppt/slideMasters/_rels/slideMaster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6.xml"/><Relationship Id="rId8" Type="http://schemas.openxmlformats.org/officeDocument/2006/relationships/slideLayout" Target="../slideLayouts/slideLayout195.xml"/><Relationship Id="rId7" Type="http://schemas.openxmlformats.org/officeDocument/2006/relationships/slideLayout" Target="../slideLayouts/slideLayout194.xml"/><Relationship Id="rId6" Type="http://schemas.openxmlformats.org/officeDocument/2006/relationships/slideLayout" Target="../slideLayouts/slideLayout193.xml"/><Relationship Id="rId5" Type="http://schemas.openxmlformats.org/officeDocument/2006/relationships/slideLayout" Target="../slideLayouts/slideLayout192.xml"/><Relationship Id="rId4" Type="http://schemas.openxmlformats.org/officeDocument/2006/relationships/slideLayout" Target="../slideLayouts/slideLayout191.xml"/><Relationship Id="rId3" Type="http://schemas.openxmlformats.org/officeDocument/2006/relationships/slideLayout" Target="../slideLayouts/slideLayout190.xml"/><Relationship Id="rId2" Type="http://schemas.openxmlformats.org/officeDocument/2006/relationships/slideLayout" Target="../slideLayouts/slideLayout189.xml"/><Relationship Id="rId12" Type="http://schemas.openxmlformats.org/officeDocument/2006/relationships/theme" Target="../theme/theme18.xml"/><Relationship Id="rId11" Type="http://schemas.openxmlformats.org/officeDocument/2006/relationships/slideLayout" Target="../slideLayouts/slideLayout198.xml"/><Relationship Id="rId10" Type="http://schemas.openxmlformats.org/officeDocument/2006/relationships/slideLayout" Target="../slideLayouts/slideLayout197.xml"/><Relationship Id="rId1" Type="http://schemas.openxmlformats.org/officeDocument/2006/relationships/slideLayout" Target="../slideLayouts/slideLayout188.xml"/></Relationships>
</file>

<file path=ppt/slideMasters/_rels/slideMaster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7.xml"/><Relationship Id="rId8" Type="http://schemas.openxmlformats.org/officeDocument/2006/relationships/slideLayout" Target="../slideLayouts/slideLayout206.xml"/><Relationship Id="rId7" Type="http://schemas.openxmlformats.org/officeDocument/2006/relationships/slideLayout" Target="../slideLayouts/slideLayout205.xml"/><Relationship Id="rId6" Type="http://schemas.openxmlformats.org/officeDocument/2006/relationships/slideLayout" Target="../slideLayouts/slideLayout204.xml"/><Relationship Id="rId5" Type="http://schemas.openxmlformats.org/officeDocument/2006/relationships/slideLayout" Target="../slideLayouts/slideLayout203.xml"/><Relationship Id="rId4" Type="http://schemas.openxmlformats.org/officeDocument/2006/relationships/slideLayout" Target="../slideLayouts/slideLayout202.xml"/><Relationship Id="rId3" Type="http://schemas.openxmlformats.org/officeDocument/2006/relationships/slideLayout" Target="../slideLayouts/slideLayout201.xml"/><Relationship Id="rId2" Type="http://schemas.openxmlformats.org/officeDocument/2006/relationships/slideLayout" Target="../slideLayouts/slideLayout200.xml"/><Relationship Id="rId13" Type="http://schemas.openxmlformats.org/officeDocument/2006/relationships/theme" Target="../theme/theme19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09.xml"/><Relationship Id="rId10" Type="http://schemas.openxmlformats.org/officeDocument/2006/relationships/slideLayout" Target="../slideLayouts/slideLayout208.xml"/><Relationship Id="rId1" Type="http://schemas.openxmlformats.org/officeDocument/2006/relationships/slideLayout" Target="../slideLayouts/slideLayout199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3" Type="http://schemas.openxmlformats.org/officeDocument/2006/relationships/theme" Target="../theme/theme4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2" Type="http://schemas.openxmlformats.org/officeDocument/2006/relationships/theme" Target="../theme/theme6.xml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3" Type="http://schemas.openxmlformats.org/officeDocument/2006/relationships/theme" Target="../theme/theme7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9.xml"/><Relationship Id="rId12" Type="http://schemas.openxmlformats.org/officeDocument/2006/relationships/theme" Target="../theme/theme8.xml"/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8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7.xml"/><Relationship Id="rId8" Type="http://schemas.openxmlformats.org/officeDocument/2006/relationships/slideLayout" Target="../slideLayouts/slideLayout96.xml"/><Relationship Id="rId7" Type="http://schemas.openxmlformats.org/officeDocument/2006/relationships/slideLayout" Target="../slideLayouts/slideLayout95.xml"/><Relationship Id="rId6" Type="http://schemas.openxmlformats.org/officeDocument/2006/relationships/slideLayout" Target="../slideLayouts/slideLayout94.xml"/><Relationship Id="rId5" Type="http://schemas.openxmlformats.org/officeDocument/2006/relationships/slideLayout" Target="../slideLayouts/slideLayout93.xml"/><Relationship Id="rId4" Type="http://schemas.openxmlformats.org/officeDocument/2006/relationships/slideLayout" Target="../slideLayouts/slideLayout92.xml"/><Relationship Id="rId3" Type="http://schemas.openxmlformats.org/officeDocument/2006/relationships/slideLayout" Target="../slideLayouts/slideLayout91.xml"/><Relationship Id="rId2" Type="http://schemas.openxmlformats.org/officeDocument/2006/relationships/slideLayout" Target="../slideLayouts/slideLayout90.xml"/><Relationship Id="rId12" Type="http://schemas.openxmlformats.org/officeDocument/2006/relationships/theme" Target="../theme/theme9.xml"/><Relationship Id="rId11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98.xml"/><Relationship Id="rId1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F2F2F2"/>
            </a:gs>
            <a:gs pos="50000">
              <a:srgbClr val="D9D9D9"/>
            </a:gs>
            <a:gs pos="100000">
              <a:srgbClr val="BFBFB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6597650"/>
            <a:ext cx="9144000" cy="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0" y="260350"/>
            <a:ext cx="468313" cy="115252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80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8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1752600" y="6172200"/>
            <a:ext cx="72564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1600" b="1" smtClean="0">
                <a:latin typeface="Times New Roman" panose="02020603050405020304" pitchFamily="18" charset="0"/>
              </a:rPr>
              <a:t>Copyright © 2013 WUCC. All rights reserved. Designed by Interaction design lab</a:t>
            </a:r>
            <a:endParaRPr lang="en-US" altLang="zh-CN" sz="1600" b="1" smtClean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方正大黑简体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  <a:cs typeface="方正大黑简体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  <a:cs typeface="方正大黑简体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  <a:cs typeface="方正大黑简体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  <a:cs typeface="方正大黑简体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F2F2F2"/>
            </a:gs>
            <a:gs pos="50000">
              <a:srgbClr val="D9D9D9"/>
            </a:gs>
            <a:gs pos="100000">
              <a:srgbClr val="BFBFB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6597650"/>
            <a:ext cx="9144000" cy="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0" y="260350"/>
            <a:ext cx="468313" cy="115252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4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4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方正大黑简体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  <a:cs typeface="方正大黑简体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  <a:cs typeface="方正大黑简体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  <a:cs typeface="方正大黑简体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  <a:cs typeface="方正大黑简体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F2F2F2"/>
            </a:gs>
            <a:gs pos="50000">
              <a:srgbClr val="D9D9D9"/>
            </a:gs>
            <a:gs pos="100000">
              <a:srgbClr val="BFBFB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6597650"/>
            <a:ext cx="9144000" cy="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0" y="260350"/>
            <a:ext cx="468313" cy="115252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80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268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126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方正大黑简体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  <a:cs typeface="方正大黑简体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  <a:cs typeface="方正大黑简体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  <a:cs typeface="方正大黑简体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  <a:cs typeface="方正大黑简体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F2F2F2"/>
            </a:gs>
            <a:gs pos="50000">
              <a:srgbClr val="D9D9D9"/>
            </a:gs>
            <a:gs pos="100000">
              <a:srgbClr val="BFBFB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404813"/>
            <a:ext cx="9144000" cy="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0" y="6597650"/>
            <a:ext cx="9144000" cy="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2" name="Picture 4" descr="WUCCXXGCbanner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4975"/>
            <a:ext cx="9144000" cy="213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1752600" y="6172200"/>
            <a:ext cx="72564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1600" b="1" smtClean="0">
                <a:latin typeface="Times New Roman" panose="02020603050405020304" pitchFamily="18" charset="0"/>
              </a:rPr>
              <a:t>Copyright © 2013 WUCC. All rights reserved. Designed by Interaction design lab</a:t>
            </a:r>
            <a:endParaRPr lang="en-US" altLang="zh-CN" sz="1600" b="1" smtClean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F2F2F2"/>
            </a:gs>
            <a:gs pos="50000">
              <a:srgbClr val="D9D9D9"/>
            </a:gs>
            <a:gs pos="100000">
              <a:srgbClr val="BFBFB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331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752600" y="6172200"/>
            <a:ext cx="72564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1600" b="1" smtClean="0">
                <a:latin typeface="Times New Roman" panose="02020603050405020304" pitchFamily="18" charset="0"/>
              </a:rPr>
              <a:t>Copyright © 2013 WUCC. All rights reserved. Designed by Interaction design lab</a:t>
            </a:r>
            <a:endParaRPr lang="en-US" altLang="zh-CN" sz="1600" b="1" smtClean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方正大黑简体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  <a:cs typeface="方正大黑简体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  <a:cs typeface="方正大黑简体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  <a:cs typeface="方正大黑简体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  <a:cs typeface="方正大黑简体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F2F2F2"/>
            </a:gs>
            <a:gs pos="50000">
              <a:srgbClr val="D9D9D9"/>
            </a:gs>
            <a:gs pos="100000">
              <a:srgbClr val="BFBFB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6597650"/>
            <a:ext cx="9144000" cy="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39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434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1752600" y="6172200"/>
            <a:ext cx="72564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1600" b="1" smtClean="0">
                <a:latin typeface="Times New Roman" panose="02020603050405020304" pitchFamily="18" charset="0"/>
              </a:rPr>
              <a:t>Copyright © 2013 WUCC. All rights reserved. Designed by Interaction design lab</a:t>
            </a:r>
            <a:endParaRPr lang="en-US" altLang="zh-CN" sz="1600" b="1" smtClean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方正大黑简体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  <a:cs typeface="方正大黑简体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  <a:cs typeface="方正大黑简体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  <a:cs typeface="方正大黑简体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  <a:cs typeface="方正大黑简体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F2F2F2"/>
            </a:gs>
            <a:gs pos="50000">
              <a:srgbClr val="D9D9D9"/>
            </a:gs>
            <a:gs pos="100000">
              <a:srgbClr val="BFBFB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6597650"/>
            <a:ext cx="9144000" cy="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0" y="260350"/>
            <a:ext cx="468313" cy="115252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36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536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1752600" y="6172200"/>
            <a:ext cx="72564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1600" b="1" smtClean="0">
                <a:latin typeface="Times New Roman" panose="02020603050405020304" pitchFamily="18" charset="0"/>
              </a:rPr>
              <a:t>Copyright © 2013 WUCC. All rights reserved. Designed by Interaction design lab</a:t>
            </a:r>
            <a:endParaRPr lang="en-US" altLang="zh-CN" sz="1600" b="1" smtClean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方正大黑简体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  <a:cs typeface="方正大黑简体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  <a:cs typeface="方正大黑简体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  <a:cs typeface="方正大黑简体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  <a:cs typeface="方正大黑简体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F2F2F2"/>
            </a:gs>
            <a:gs pos="50000">
              <a:srgbClr val="D9D9D9"/>
            </a:gs>
            <a:gs pos="100000">
              <a:srgbClr val="BFBFB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6597650"/>
            <a:ext cx="9144000" cy="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0" y="260350"/>
            <a:ext cx="468313" cy="115252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80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388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638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1752600" y="6172200"/>
            <a:ext cx="72564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1600" b="1" smtClean="0">
                <a:latin typeface="Times New Roman" panose="02020603050405020304" pitchFamily="18" charset="0"/>
              </a:rPr>
              <a:t>Copyright © 2013 WUCC. All rights reserved. Designed by Interaction design lab</a:t>
            </a:r>
            <a:endParaRPr lang="en-US" altLang="zh-CN" sz="1600" b="1" smtClean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方正大黑简体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  <a:cs typeface="方正大黑简体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  <a:cs typeface="方正大黑简体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  <a:cs typeface="方正大黑简体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  <a:cs typeface="方正大黑简体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F2F2F2"/>
            </a:gs>
            <a:gs pos="50000">
              <a:srgbClr val="D9D9D9"/>
            </a:gs>
            <a:gs pos="100000">
              <a:srgbClr val="BFBFB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6597650"/>
            <a:ext cx="9144000" cy="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0" y="260350"/>
            <a:ext cx="468313" cy="115252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412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741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1752600" y="6172200"/>
            <a:ext cx="72564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1600" b="1" smtClean="0">
                <a:latin typeface="Times New Roman" panose="02020603050405020304" pitchFamily="18" charset="0"/>
              </a:rPr>
              <a:t>Copyright © 2013 WUCC. All rights reserved. Designed by Interaction design lab</a:t>
            </a:r>
            <a:endParaRPr lang="en-US" altLang="zh-CN" sz="1600" b="1" smtClean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方正大黑简体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  <a:cs typeface="方正大黑简体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  <a:cs typeface="方正大黑简体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  <a:cs typeface="方正大黑简体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  <a:cs typeface="方正大黑简体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F2F2F2"/>
            </a:gs>
            <a:gs pos="50000">
              <a:srgbClr val="D9D9D9"/>
            </a:gs>
            <a:gs pos="100000">
              <a:srgbClr val="BFBFB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404813"/>
            <a:ext cx="9144000" cy="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0" y="6597650"/>
            <a:ext cx="9144000" cy="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843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1752600" y="6172200"/>
            <a:ext cx="72564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1600" b="1" smtClean="0">
                <a:latin typeface="Times New Roman" panose="02020603050405020304" pitchFamily="18" charset="0"/>
              </a:rPr>
              <a:t>Copyright © 2013 WUCC. All rights reserved. Designed by Interaction design lab</a:t>
            </a:r>
            <a:endParaRPr lang="en-US" altLang="zh-CN" sz="1600" b="1" smtClean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方正大黑简体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  <a:cs typeface="方正大黑简体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  <a:cs typeface="方正大黑简体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  <a:cs typeface="方正大黑简体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  <a:cs typeface="方正大黑简体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F2F2F2"/>
            </a:gs>
            <a:gs pos="50000">
              <a:srgbClr val="D9D9D9"/>
            </a:gs>
            <a:gs pos="100000">
              <a:srgbClr val="BFBFB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404813"/>
            <a:ext cx="9144000" cy="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0" y="6597650"/>
            <a:ext cx="9144000" cy="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60" name="Picture 4" descr="WUCCXXGCbanner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4975"/>
            <a:ext cx="9144000" cy="213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1752600" y="6172200"/>
            <a:ext cx="72564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1600" b="1" smtClean="0">
                <a:latin typeface="Times New Roman" panose="02020603050405020304" pitchFamily="18" charset="0"/>
              </a:rPr>
              <a:t>Copyright © 2013 WUCC. All rights reserved. Designed by Interaction design lab</a:t>
            </a:r>
            <a:endParaRPr lang="en-US" altLang="zh-CN" sz="1600" b="1" smtClean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F2F2F2"/>
            </a:gs>
            <a:gs pos="50000">
              <a:srgbClr val="D9D9D9"/>
            </a:gs>
            <a:gs pos="100000">
              <a:srgbClr val="BFBFB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6597650"/>
            <a:ext cx="9144000" cy="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0" y="260350"/>
            <a:ext cx="468313" cy="115252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52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1752600" y="6172200"/>
            <a:ext cx="72564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1600" b="1" smtClean="0">
                <a:latin typeface="Times New Roman" panose="02020603050405020304" pitchFamily="18" charset="0"/>
              </a:rPr>
              <a:t>Copyright © 2013 WUCC. All rights reserved. Designed by Interaction design lab</a:t>
            </a:r>
            <a:endParaRPr lang="en-US" altLang="zh-CN" sz="1600" b="1" smtClean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方正大黑简体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  <a:cs typeface="方正大黑简体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  <a:cs typeface="方正大黑简体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  <a:cs typeface="方正大黑简体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  <a:cs typeface="方正大黑简体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F2F2F2"/>
            </a:gs>
            <a:gs pos="50000">
              <a:srgbClr val="D9D9D9"/>
            </a:gs>
            <a:gs pos="100000">
              <a:srgbClr val="BFBFB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404813"/>
            <a:ext cx="9144000" cy="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0" y="6597650"/>
            <a:ext cx="9144000" cy="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07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1752600" y="6172200"/>
            <a:ext cx="72564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1600" b="1" smtClean="0">
                <a:latin typeface="Times New Roman" panose="02020603050405020304" pitchFamily="18" charset="0"/>
              </a:rPr>
              <a:t>Copyright © 2013 WUCC. All rights reserved. Designed by Interaction design lab</a:t>
            </a:r>
            <a:endParaRPr lang="en-US" altLang="zh-CN" sz="1600" b="1" smtClean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方正大黑简体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  <a:cs typeface="方正大黑简体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  <a:cs typeface="方正大黑简体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  <a:cs typeface="方正大黑简体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  <a:cs typeface="方正大黑简体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F2F2F2"/>
            </a:gs>
            <a:gs pos="50000">
              <a:srgbClr val="D9D9D9"/>
            </a:gs>
            <a:gs pos="100000">
              <a:srgbClr val="BFBFB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404813"/>
            <a:ext cx="9144000" cy="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0" y="6597650"/>
            <a:ext cx="9144000" cy="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WUCCXXGCbanner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4975"/>
            <a:ext cx="9144000" cy="213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1752600" y="6172200"/>
            <a:ext cx="72564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1600" b="1" smtClean="0">
                <a:latin typeface="Times New Roman" panose="02020603050405020304" pitchFamily="18" charset="0"/>
              </a:rPr>
              <a:t>Copyright © 2013 WUCC. All rights reserved. Designed by Interaction design lab</a:t>
            </a:r>
            <a:endParaRPr lang="en-US" altLang="zh-CN" sz="1600" b="1" smtClean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F2F2F2"/>
            </a:gs>
            <a:gs pos="50000">
              <a:srgbClr val="D9D9D9"/>
            </a:gs>
            <a:gs pos="100000">
              <a:srgbClr val="BFBFB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404813"/>
            <a:ext cx="9144000" cy="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0" y="6597650"/>
            <a:ext cx="9144000" cy="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512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1752600" y="6172200"/>
            <a:ext cx="72564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1600" b="1" smtClean="0">
                <a:latin typeface="Times New Roman" panose="02020603050405020304" pitchFamily="18" charset="0"/>
              </a:rPr>
              <a:t>Copyright © 2013 WUCC. All rights reserved. Designed by Interaction design lab</a:t>
            </a:r>
            <a:endParaRPr lang="en-US" altLang="zh-CN" sz="1600" b="1" smtClean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方正大黑简体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  <a:cs typeface="方正大黑简体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  <a:cs typeface="方正大黑简体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  <a:cs typeface="方正大黑简体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  <a:cs typeface="方正大黑简体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F2F2F2"/>
            </a:gs>
            <a:gs pos="50000">
              <a:srgbClr val="D9D9D9"/>
            </a:gs>
            <a:gs pos="100000">
              <a:srgbClr val="BFBFB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404813"/>
            <a:ext cx="9144000" cy="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0" y="6597650"/>
            <a:ext cx="9144000" cy="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8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614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方正大黑简体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  <a:cs typeface="方正大黑简体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  <a:cs typeface="方正大黑简体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  <a:cs typeface="方正大黑简体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  <a:cs typeface="方正大黑简体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F2F2F2"/>
            </a:gs>
            <a:gs pos="50000">
              <a:srgbClr val="D9D9D9"/>
            </a:gs>
            <a:gs pos="100000">
              <a:srgbClr val="BFBFB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303847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F2F2F2"/>
            </a:gs>
            <a:gs pos="50000">
              <a:srgbClr val="D9D9D9"/>
            </a:gs>
            <a:gs pos="100000">
              <a:srgbClr val="BFBFB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819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方正大黑简体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  <a:cs typeface="方正大黑简体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  <a:cs typeface="方正大黑简体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  <a:cs typeface="方正大黑简体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  <a:cs typeface="方正大黑简体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F2F2F2"/>
            </a:gs>
            <a:gs pos="50000">
              <a:srgbClr val="D9D9D9"/>
            </a:gs>
            <a:gs pos="100000">
              <a:srgbClr val="BFBFB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6597650"/>
            <a:ext cx="9144000" cy="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19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922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方正大黑简体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  <a:cs typeface="方正大黑简体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  <a:cs typeface="方正大黑简体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  <a:cs typeface="方正大黑简体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  <a:cs typeface="方正大黑简体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大黑简体" pitchFamily="65" charset="-122"/>
          <a:ea typeface="方正大黑简体" pitchFamily="65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70225" y="3197225"/>
            <a:ext cx="3006725" cy="768350"/>
          </a:xfrm>
        </p:spPr>
        <p:txBody>
          <a:bodyPr/>
          <a:lstStyle/>
          <a:p>
            <a:pPr eaLnBrk="1" hangingPunct="1">
              <a:defRPr/>
            </a:pPr>
            <a:r>
              <a:rPr smtClean="0">
                <a:latin typeface="Times New Roman" panose="02020603050405020304" pitchFamily="18" charset="0"/>
              </a:rPr>
              <a:t>数据库编程</a:t>
            </a:r>
            <a:endParaRPr>
              <a:latin typeface="Times New Roman" panose="02020603050405020304" pitchFamily="18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4344353"/>
            <a:ext cx="3810000" cy="521970"/>
          </a:xfrm>
        </p:spPr>
        <p:txBody>
          <a:bodyPr/>
          <a:lstStyle/>
          <a:p>
            <a:pPr eaLnBrk="1" hangingPunct="1">
              <a:defRPr/>
            </a:pPr>
            <a:r>
              <a:rPr smtClean="0"/>
              <a:t>主讲教师：</a:t>
            </a:r>
            <a:endParaRPr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eaLnBrk="1" hangingPunct="1"/>
            <a:r>
              <a:rPr lang="zh-CN" altLang="en-US" sz="3800" smtClean="0">
                <a:latin typeface="宋体" panose="02010600030101010101" pitchFamily="2" charset="-122"/>
              </a:rPr>
              <a:t>例</a:t>
            </a:r>
            <a:r>
              <a:rPr lang="en-US" altLang="zh-CN" sz="3800" smtClean="0"/>
              <a:t>1 JdbcOdbc.java</a:t>
            </a:r>
            <a:endParaRPr lang="en-US" altLang="zh-CN" sz="380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endParaRPr lang="en-US" altLang="zh-CN" sz="2000" b="1" dirty="0" smtClean="0"/>
          </a:p>
          <a:p>
            <a:pPr eaLnBrk="1" hangingPunct="1">
              <a:lnSpc>
                <a:spcPct val="80000"/>
              </a:lnSpc>
              <a:defRPr/>
            </a:pPr>
            <a:endParaRPr lang="en-US" altLang="zh-CN" sz="2000" b="1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1800" dirty="0" smtClean="0"/>
              <a:t>&lt;%@ page </a:t>
            </a:r>
            <a:r>
              <a:rPr lang="en-US" altLang="zh-CN" sz="1800" dirty="0" err="1" smtClean="0"/>
              <a:t>contentType</a:t>
            </a:r>
            <a:r>
              <a:rPr lang="en-US" altLang="zh-CN" sz="1800" dirty="0" smtClean="0"/>
              <a:t>="text/html; charset=GBK" %&gt;</a:t>
            </a:r>
            <a:endParaRPr lang="en-US" altLang="zh-CN" sz="18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1800" dirty="0" smtClean="0"/>
              <a:t>&lt;%@ page import="</a:t>
            </a:r>
            <a:r>
              <a:rPr lang="en-US" altLang="zh-CN" sz="1800" dirty="0" err="1" smtClean="0"/>
              <a:t>java.sql</a:t>
            </a:r>
            <a:r>
              <a:rPr lang="en-US" altLang="zh-CN" sz="1800" dirty="0" smtClean="0"/>
              <a:t>.*" %&gt;</a:t>
            </a:r>
            <a:endParaRPr lang="en-US" altLang="zh-CN" sz="18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1800" dirty="0" smtClean="0"/>
              <a:t>&lt;%  Connection conn=null;</a:t>
            </a:r>
            <a:endParaRPr lang="en-US" altLang="zh-CN" sz="18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1800" dirty="0" smtClean="0"/>
              <a:t>  try{  //</a:t>
            </a:r>
            <a:r>
              <a:rPr lang="zh-CN" altLang="en-US" sz="1800" dirty="0" smtClean="0"/>
              <a:t>加载</a:t>
            </a:r>
            <a:r>
              <a:rPr lang="en-US" altLang="zh-CN" sz="1800" dirty="0" smtClean="0"/>
              <a:t>JDBC-ODBC</a:t>
            </a:r>
            <a:r>
              <a:rPr lang="zh-CN" altLang="en-US" sz="1800" dirty="0" smtClean="0"/>
              <a:t>桥驱动程序</a:t>
            </a:r>
            <a:endParaRPr lang="zh-CN" altLang="en-US" sz="18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zh-CN" altLang="en-US" sz="1800" dirty="0" smtClean="0"/>
              <a:t>         </a:t>
            </a:r>
            <a:r>
              <a:rPr lang="en-US" altLang="zh-CN" sz="1800" dirty="0" err="1" smtClean="0"/>
              <a:t>Class.forName</a:t>
            </a:r>
            <a:r>
              <a:rPr lang="en-US" altLang="zh-CN" sz="1800" dirty="0" smtClean="0"/>
              <a:t>("</a:t>
            </a:r>
            <a:r>
              <a:rPr lang="en-US" altLang="zh-CN" sz="1800" dirty="0" err="1" smtClean="0"/>
              <a:t>sun.jdbc.odbc.JdbcOdbcDriver</a:t>
            </a:r>
            <a:r>
              <a:rPr lang="en-US" altLang="zh-CN" sz="1800" dirty="0" smtClean="0"/>
              <a:t>");</a:t>
            </a:r>
            <a:endParaRPr lang="en-US" altLang="zh-CN" sz="18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1800" dirty="0" smtClean="0"/>
              <a:t>         String URL = "</a:t>
            </a:r>
            <a:r>
              <a:rPr lang="en-US" altLang="zh-CN" sz="1800" dirty="0" err="1" smtClean="0"/>
              <a:t>jdbc:odbc:study</a:t>
            </a:r>
            <a:r>
              <a:rPr lang="en-US" altLang="zh-CN" sz="1800" dirty="0" smtClean="0"/>
              <a:t>";  </a:t>
            </a:r>
            <a:endParaRPr lang="en-US" altLang="zh-CN" sz="18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1800" dirty="0" smtClean="0"/>
              <a:t>        conn = </a:t>
            </a:r>
            <a:r>
              <a:rPr lang="en-US" altLang="zh-CN" sz="1800" dirty="0" err="1" smtClean="0"/>
              <a:t>DriverManager.getConnection</a:t>
            </a:r>
            <a:r>
              <a:rPr lang="en-US" altLang="zh-CN" sz="1800" dirty="0" smtClean="0"/>
              <a:t>(URL,"</a:t>
            </a:r>
            <a:r>
              <a:rPr lang="en-US" altLang="zh-CN" sz="1800" dirty="0" err="1" smtClean="0"/>
              <a:t>sa</a:t>
            </a:r>
            <a:r>
              <a:rPr lang="en-US" altLang="zh-CN" sz="1800" dirty="0" smtClean="0"/>
              <a:t>",""); //</a:t>
            </a:r>
            <a:r>
              <a:rPr lang="zh-CN" altLang="en-US" sz="1800" dirty="0" smtClean="0"/>
              <a:t>建立连接</a:t>
            </a:r>
            <a:endParaRPr lang="zh-CN" altLang="en-US" sz="18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zh-CN" altLang="en-US" sz="1800" dirty="0" smtClean="0"/>
              <a:t>         </a:t>
            </a:r>
            <a:r>
              <a:rPr lang="en-US" altLang="zh-CN" sz="1800" dirty="0" err="1" smtClean="0"/>
              <a:t>out.print</a:t>
            </a:r>
            <a:r>
              <a:rPr lang="en-US" altLang="zh-CN" sz="1800" dirty="0" smtClean="0"/>
              <a:t>("</a:t>
            </a:r>
            <a:r>
              <a:rPr lang="zh-CN" altLang="en-US" sz="1800" dirty="0" smtClean="0"/>
              <a:t>已成功连接数据库“学习”，可以对其进行操作了。</a:t>
            </a:r>
            <a:r>
              <a:rPr lang="en-US" altLang="zh-CN" sz="1800" dirty="0" smtClean="0"/>
              <a:t>");</a:t>
            </a:r>
            <a:endParaRPr lang="en-US" altLang="zh-CN" sz="18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1800" dirty="0" smtClean="0"/>
              <a:t>        }</a:t>
            </a:r>
            <a:endParaRPr lang="en-US" altLang="zh-CN" sz="18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1800" dirty="0" smtClean="0"/>
              <a:t>   catch(</a:t>
            </a:r>
            <a:r>
              <a:rPr lang="en-US" altLang="zh-CN" sz="1800" dirty="0" err="1" smtClean="0"/>
              <a:t>ClassNotFoundException</a:t>
            </a:r>
            <a:r>
              <a:rPr lang="en-US" altLang="zh-CN" sz="1800" dirty="0" smtClean="0"/>
              <a:t> ex){</a:t>
            </a:r>
            <a:endParaRPr lang="en-US" altLang="zh-CN" sz="18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1800" dirty="0" smtClean="0"/>
              <a:t>         </a:t>
            </a:r>
            <a:r>
              <a:rPr lang="en-US" altLang="zh-CN" sz="1800" dirty="0" err="1" smtClean="0"/>
              <a:t>out.println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ex.getMessage</a:t>
            </a:r>
            <a:r>
              <a:rPr lang="en-US" altLang="zh-CN" sz="1800" dirty="0" smtClean="0"/>
              <a:t>());     }</a:t>
            </a:r>
            <a:endParaRPr lang="en-US" altLang="zh-CN" sz="18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1800" dirty="0" smtClean="0"/>
              <a:t>   catch(</a:t>
            </a:r>
            <a:r>
              <a:rPr lang="en-US" altLang="zh-CN" sz="1800" dirty="0" err="1" smtClean="0"/>
              <a:t>SQLException</a:t>
            </a:r>
            <a:r>
              <a:rPr lang="en-US" altLang="zh-CN" sz="1800" dirty="0" smtClean="0"/>
              <a:t> ex){  </a:t>
            </a:r>
            <a:r>
              <a:rPr lang="en-US" altLang="zh-CN" sz="1800" dirty="0" err="1" smtClean="0"/>
              <a:t>out.println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ex.getMessage</a:t>
            </a:r>
            <a:r>
              <a:rPr lang="en-US" altLang="zh-CN" sz="1800" dirty="0" smtClean="0"/>
              <a:t>()); }</a:t>
            </a:r>
            <a:endParaRPr lang="en-US" altLang="zh-CN" sz="18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1800" dirty="0" smtClean="0"/>
              <a:t>   finally{</a:t>
            </a:r>
            <a:endParaRPr lang="en-US" altLang="zh-CN" sz="18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1800" dirty="0" smtClean="0"/>
              <a:t>        if(conn!=null)</a:t>
            </a:r>
            <a:endParaRPr lang="en-US" altLang="zh-CN" sz="18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1800" dirty="0" smtClean="0"/>
              <a:t>              </a:t>
            </a:r>
            <a:r>
              <a:rPr lang="en-US" altLang="zh-CN" sz="1800" dirty="0" err="1" smtClean="0"/>
              <a:t>conn.close</a:t>
            </a:r>
            <a:r>
              <a:rPr lang="en-US" altLang="zh-CN" sz="1800" dirty="0" smtClean="0"/>
              <a:t>();</a:t>
            </a:r>
            <a:endParaRPr lang="en-US" altLang="zh-CN" sz="18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1800" dirty="0" smtClean="0"/>
              <a:t>    }</a:t>
            </a:r>
            <a:endParaRPr lang="en-US" altLang="zh-CN" sz="18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1800" dirty="0" smtClean="0"/>
              <a:t>%&gt;</a:t>
            </a:r>
            <a:endParaRPr lang="en-US" altLang="zh-CN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ea typeface="黑体" panose="02010609060101010101" charset="-122"/>
              </a:rPr>
              <a:t>使用</a:t>
            </a:r>
            <a:r>
              <a:rPr lang="en-US" altLang="zh-CN" smtClean="0">
                <a:ea typeface="黑体" panose="02010609060101010101" charset="-122"/>
              </a:rPr>
              <a:t>JDBC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charset="-122"/>
              </a:rPr>
              <a:t>驱动程序</a:t>
            </a:r>
            <a:endParaRPr lang="en-US" altLang="zh-CN" smtClean="0">
              <a:latin typeface="Times New Roman" panose="02020603050405020304" pitchFamily="18" charset="0"/>
              <a:ea typeface="黑体" panose="02010609060101010101" charset="-122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建立</a:t>
            </a:r>
            <a:r>
              <a:rPr lang="en-US" altLang="zh-CN" dirty="0" smtClean="0"/>
              <a:t>SQLSERVER </a:t>
            </a:r>
            <a:r>
              <a:rPr lang="zh-CN" altLang="en-US" dirty="0" smtClean="0">
                <a:latin typeface="宋体" panose="02010600030101010101" pitchFamily="2" charset="-122"/>
              </a:rPr>
              <a:t>数据库连接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/>
              <a:t>获取</a:t>
            </a:r>
            <a:r>
              <a:rPr lang="en-US" altLang="zh-CN" dirty="0" smtClean="0"/>
              <a:t>SQLSERVER </a:t>
            </a:r>
            <a:r>
              <a:rPr lang="zh-CN" altLang="en-US" dirty="0" smtClean="0"/>
              <a:t>的</a:t>
            </a:r>
            <a:r>
              <a:rPr lang="en-US" altLang="zh-CN" dirty="0"/>
              <a:t>JDBC</a:t>
            </a:r>
            <a:r>
              <a:rPr lang="zh-CN" altLang="en-US" dirty="0" smtClean="0"/>
              <a:t>驱动程序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en-US" altLang="zh-CN" b="1" dirty="0" smtClean="0"/>
              <a:t>sqljdbc.jar</a:t>
            </a:r>
            <a:endParaRPr lang="en-US" altLang="zh-CN" b="1" dirty="0" smtClean="0"/>
          </a:p>
          <a:p>
            <a:pPr eaLnBrk="1" hangingPunct="1">
              <a:defRPr/>
            </a:pPr>
            <a:r>
              <a:rPr lang="zh-CN" altLang="en-US" sz="2000" i="1" dirty="0"/>
              <a:t>注意：要使得</a:t>
            </a:r>
            <a:r>
              <a:rPr lang="en-US" altLang="zh-CN" sz="2000" i="1" dirty="0"/>
              <a:t>Java</a:t>
            </a:r>
            <a:r>
              <a:rPr lang="zh-CN" altLang="en-US" sz="2000" i="1" dirty="0"/>
              <a:t>应用程序能够访问</a:t>
            </a:r>
            <a:r>
              <a:rPr lang="en-US" altLang="zh-CN" sz="2000" i="1" dirty="0"/>
              <a:t>MS SQLSERVER </a:t>
            </a:r>
            <a:r>
              <a:rPr lang="en-US" altLang="zh-CN" sz="2000" i="1" dirty="0" smtClean="0"/>
              <a:t>2008</a:t>
            </a:r>
            <a:r>
              <a:rPr lang="zh-CN" altLang="en-US" sz="2000" i="1" dirty="0" smtClean="0"/>
              <a:t>上</a:t>
            </a:r>
            <a:r>
              <a:rPr lang="zh-CN" altLang="en-US" sz="2000" i="1" dirty="0"/>
              <a:t>的数据库，必须使得在类路径中能够找到</a:t>
            </a:r>
            <a:r>
              <a:rPr lang="zh-CN" altLang="en-US" sz="2000" i="1" dirty="0" smtClean="0"/>
              <a:t>这</a:t>
            </a:r>
            <a:r>
              <a:rPr lang="en-US" altLang="zh-CN" sz="2000" i="1" dirty="0" smtClean="0"/>
              <a:t>.</a:t>
            </a:r>
            <a:r>
              <a:rPr lang="en-US" altLang="zh-CN" sz="2000" i="1" dirty="0"/>
              <a:t>jar</a:t>
            </a:r>
            <a:r>
              <a:rPr lang="zh-CN" altLang="en-US" sz="2000" i="1" dirty="0" smtClean="0"/>
              <a:t>文件</a:t>
            </a:r>
            <a:r>
              <a:rPr lang="en-US" altLang="zh-CN" sz="2000" i="1" dirty="0" smtClean="0"/>
              <a:t>,</a:t>
            </a:r>
            <a:r>
              <a:rPr lang="zh-CN" altLang="en-US" sz="2000" i="1" dirty="0" smtClean="0"/>
              <a:t>可以</a:t>
            </a:r>
            <a:r>
              <a:rPr lang="zh-CN" altLang="en-US" sz="2000" i="1" dirty="0"/>
              <a:t>在环境变量中设置好</a:t>
            </a:r>
            <a:r>
              <a:rPr lang="en-US" altLang="zh-CN" sz="2000" i="1" dirty="0"/>
              <a:t>CLASSPATH</a:t>
            </a:r>
            <a:r>
              <a:rPr lang="zh-CN" altLang="en-US" sz="2000" i="1" dirty="0"/>
              <a:t>；或是更简单一点，直接</a:t>
            </a:r>
            <a:r>
              <a:rPr lang="zh-CN" altLang="en-US" sz="2000" i="1" dirty="0" smtClean="0"/>
              <a:t>将</a:t>
            </a:r>
            <a:r>
              <a:rPr lang="en-US" altLang="zh-CN" sz="2000" i="1" dirty="0" smtClean="0"/>
              <a:t>.jar</a:t>
            </a:r>
            <a:r>
              <a:rPr lang="zh-CN" altLang="en-US" sz="2000" i="1" dirty="0"/>
              <a:t>文件解压缩到应用程序所在的目录。 </a:t>
            </a:r>
            <a:endParaRPr lang="zh-CN" altLang="en-US" sz="2000" i="1" dirty="0"/>
          </a:p>
          <a:p>
            <a:pPr lvl="1" eaLnBrk="1" hangingPunct="1">
              <a:defRPr/>
            </a:pPr>
            <a:endParaRPr lang="zh-CN" altLang="en-US" dirty="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ea typeface="黑体" panose="02010609060101010101" charset="-122"/>
              </a:rPr>
              <a:t>使用</a:t>
            </a:r>
            <a:r>
              <a:rPr lang="en-US" altLang="zh-CN" smtClean="0">
                <a:ea typeface="黑体" panose="02010609060101010101" charset="-122"/>
              </a:rPr>
              <a:t>JDBC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charset="-122"/>
              </a:rPr>
              <a:t>驱动程序</a:t>
            </a:r>
            <a:endParaRPr lang="zh-CN" altLang="en-US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305800" cy="4530725"/>
          </a:xfrm>
        </p:spPr>
        <p:txBody>
          <a:bodyPr/>
          <a:lstStyle/>
          <a:p>
            <a:pPr algn="just" eaLnBrk="1" hangingPunct="1">
              <a:defRPr/>
            </a:pPr>
            <a:r>
              <a:rPr lang="zh-CN" altLang="en-US" sz="2800" dirty="0" smtClean="0"/>
              <a:t>载入</a:t>
            </a:r>
            <a:r>
              <a:rPr lang="en-US" altLang="zh-CN" sz="2800" dirty="0" smtClean="0"/>
              <a:t>MS SQLSERVER JDBC</a:t>
            </a:r>
            <a:r>
              <a:rPr lang="zh-CN" altLang="en-US" sz="2800" dirty="0" smtClean="0"/>
              <a:t>驱动程序：</a:t>
            </a:r>
            <a:endParaRPr lang="en-US" altLang="zh-CN" sz="2800" dirty="0" smtClean="0"/>
          </a:p>
          <a:p>
            <a:pPr lvl="1" algn="just" eaLnBrk="1" hangingPunct="1">
              <a:defRPr/>
            </a:pPr>
            <a:r>
              <a:rPr lang="en-US" altLang="zh-CN" sz="2400" dirty="0" err="1" smtClean="0"/>
              <a:t>Class.</a:t>
            </a:r>
            <a:r>
              <a:rPr lang="en-US" altLang="zh-CN" sz="2400" i="1" dirty="0" err="1" smtClean="0"/>
              <a:t>forName</a:t>
            </a:r>
            <a:r>
              <a:rPr lang="en-US" altLang="zh-CN" sz="2400" i="1" dirty="0"/>
              <a:t>("</a:t>
            </a:r>
            <a:r>
              <a:rPr lang="en-US" altLang="zh-CN" sz="2400" i="1" dirty="0" err="1"/>
              <a:t>com.microsoft.sqlserver.jdbc.SQLServerDriver</a:t>
            </a:r>
            <a:r>
              <a:rPr lang="en-US" altLang="zh-CN" sz="2400" i="1" dirty="0" smtClean="0"/>
              <a:t>")</a:t>
            </a:r>
            <a:endParaRPr lang="en-US" altLang="zh-CN" sz="2400" i="1" dirty="0" smtClean="0"/>
          </a:p>
          <a:p>
            <a:pPr algn="just" eaLnBrk="1" hangingPunct="1">
              <a:defRPr/>
            </a:pPr>
            <a:r>
              <a:rPr lang="zh-CN" altLang="en-US" dirty="0" smtClean="0"/>
              <a:t>建立连接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en-US" altLang="zh-CN" sz="1800" dirty="0"/>
              <a:t>private final String </a:t>
            </a:r>
            <a:r>
              <a:rPr lang="en-US" altLang="zh-CN" sz="1800" dirty="0" err="1"/>
              <a:t>url</a:t>
            </a:r>
            <a:r>
              <a:rPr lang="en-US" altLang="zh-CN" sz="1800" dirty="0"/>
              <a:t> = "</a:t>
            </a:r>
            <a:r>
              <a:rPr lang="en-US" altLang="zh-CN" sz="1800" dirty="0" err="1"/>
              <a:t>jdbc:sqlserver</a:t>
            </a:r>
            <a:r>
              <a:rPr lang="en-US" altLang="zh-CN" sz="1800" dirty="0"/>
              <a:t>://</a:t>
            </a:r>
            <a:r>
              <a:rPr lang="en-US" altLang="zh-CN" sz="1800" dirty="0" smtClean="0"/>
              <a:t>127.0.0.1:</a:t>
            </a:r>
            <a:r>
              <a:rPr lang="en-US" altLang="zh-CN" sz="1800" dirty="0"/>
              <a:t>1433</a:t>
            </a:r>
            <a:r>
              <a:rPr lang="en-US" altLang="zh-CN" sz="1800" dirty="0" smtClean="0"/>
              <a:t>;DatabaseName=</a:t>
            </a:r>
            <a:r>
              <a:rPr lang="en-US" altLang="zh-CN" sz="1800" dirty="0" err="1" smtClean="0"/>
              <a:t>db_BlodMay</a:t>
            </a:r>
            <a:r>
              <a:rPr lang="en-US" altLang="zh-CN" sz="1800" dirty="0" smtClean="0"/>
              <a:t>";</a:t>
            </a:r>
            <a:endParaRPr lang="en-US" altLang="zh-CN" sz="1800" dirty="0" smtClean="0"/>
          </a:p>
          <a:p>
            <a:pPr lvl="1" eaLnBrk="1" hangingPunct="1">
              <a:defRPr/>
            </a:pPr>
            <a:r>
              <a:rPr lang="en-US" altLang="zh-CN" sz="1800" dirty="0" smtClean="0"/>
              <a:t>String username=“</a:t>
            </a:r>
            <a:r>
              <a:rPr lang="en-US" altLang="zh-CN" sz="1800" dirty="0" err="1" smtClean="0"/>
              <a:t>sa</a:t>
            </a:r>
            <a:r>
              <a:rPr lang="en-US" altLang="zh-CN" sz="1800" dirty="0" smtClean="0"/>
              <a:t>”</a:t>
            </a:r>
            <a:endParaRPr lang="en-US" altLang="zh-CN" sz="1800" dirty="0" smtClean="0"/>
          </a:p>
          <a:p>
            <a:pPr lvl="1" eaLnBrk="1" hangingPunct="1">
              <a:defRPr/>
            </a:pPr>
            <a:r>
              <a:rPr lang="en-US" altLang="zh-CN" sz="1800" dirty="0" smtClean="0"/>
              <a:t>String password=“123456”</a:t>
            </a:r>
            <a:endParaRPr lang="en-US" altLang="zh-CN" sz="1800" dirty="0" smtClean="0"/>
          </a:p>
          <a:p>
            <a:pPr lvl="1" eaLnBrk="1" hangingPunct="1">
              <a:defRPr/>
            </a:pPr>
            <a:r>
              <a:rPr lang="en-US" altLang="zh-CN" sz="1800" dirty="0"/>
              <a:t>con = </a:t>
            </a:r>
            <a:r>
              <a:rPr lang="en-US" altLang="zh-CN" sz="1800" dirty="0" err="1"/>
              <a:t>DriverManager.</a:t>
            </a:r>
            <a:r>
              <a:rPr lang="en-US" altLang="zh-CN" sz="1800" i="1" dirty="0" err="1"/>
              <a:t>getConnection</a:t>
            </a:r>
            <a:r>
              <a:rPr lang="en-US" altLang="zh-CN" sz="1800" i="1" dirty="0"/>
              <a:t>(</a:t>
            </a:r>
            <a:r>
              <a:rPr lang="en-US" altLang="zh-CN" sz="1800" i="1" dirty="0" err="1"/>
              <a:t>url</a:t>
            </a:r>
            <a:r>
              <a:rPr lang="en-US" altLang="zh-CN" sz="1800" i="1" dirty="0"/>
              <a:t>, </a:t>
            </a:r>
            <a:r>
              <a:rPr lang="en-US" altLang="zh-CN" sz="1800" i="1" dirty="0" err="1"/>
              <a:t>userName</a:t>
            </a:r>
            <a:r>
              <a:rPr lang="en-US" altLang="zh-CN" sz="1800" i="1" dirty="0"/>
              <a:t>, password);</a:t>
            </a:r>
            <a:endParaRPr lang="en-US" altLang="zh-CN" sz="1800" dirty="0" smtClean="0"/>
          </a:p>
          <a:p>
            <a:pPr lvl="1" algn="just" eaLnBrk="1" hangingPunct="1">
              <a:defRPr/>
            </a:pPr>
            <a:endParaRPr lang="en-US" altLang="zh-CN" sz="24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宋体" panose="02010600030101010101" pitchFamily="2" charset="-122"/>
              </a:rPr>
              <a:t>例</a:t>
            </a:r>
            <a:r>
              <a:rPr lang="en-US" altLang="zh-CN" smtClean="0"/>
              <a:t> Jdbc.java </a:t>
            </a:r>
            <a:endParaRPr lang="en-US" altLang="zh-CN" smtClean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8001000" cy="46482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600" dirty="0" smtClean="0"/>
              <a:t>&lt;%</a:t>
            </a:r>
            <a:endParaRPr lang="en-US" altLang="zh-CN" sz="16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600" dirty="0" smtClean="0"/>
              <a:t>   </a:t>
            </a:r>
            <a:r>
              <a:rPr lang="en-US" altLang="zh-CN" sz="1600" dirty="0" err="1" smtClean="0"/>
              <a:t>Class.forName</a:t>
            </a:r>
            <a:r>
              <a:rPr lang="en-US" altLang="zh-CN" sz="1600" dirty="0" smtClean="0"/>
              <a:t>("</a:t>
            </a:r>
            <a:r>
              <a:rPr lang="en-US" altLang="zh-CN" sz="1600" dirty="0" err="1" smtClean="0"/>
              <a:t>com.microsoft.sqlserver.jdbc.SQLServerDriver</a:t>
            </a:r>
            <a:r>
              <a:rPr lang="en-US" altLang="zh-CN" sz="1600" dirty="0" smtClean="0"/>
              <a:t>").</a:t>
            </a:r>
            <a:r>
              <a:rPr lang="en-US" altLang="zh-CN" sz="1600" dirty="0" err="1" smtClean="0"/>
              <a:t>newInstance</a:t>
            </a:r>
            <a:r>
              <a:rPr lang="en-US" altLang="zh-CN" sz="1600" dirty="0" smtClean="0"/>
              <a:t>();</a:t>
            </a:r>
            <a:endParaRPr lang="en-US" altLang="zh-CN" sz="16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600" dirty="0" smtClean="0"/>
              <a:t>   String </a:t>
            </a:r>
            <a:r>
              <a:rPr lang="en-US" altLang="zh-CN" sz="1600" dirty="0" err="1" smtClean="0"/>
              <a:t>url</a:t>
            </a:r>
            <a:r>
              <a:rPr lang="en-US" altLang="zh-CN" sz="1600" dirty="0" smtClean="0"/>
              <a:t>="</a:t>
            </a:r>
            <a:r>
              <a:rPr lang="en-US" altLang="zh-CN" sz="1600" dirty="0" err="1" smtClean="0"/>
              <a:t>jdbc:sqlserver</a:t>
            </a:r>
            <a:r>
              <a:rPr lang="en-US" altLang="zh-CN" sz="1600" dirty="0" smtClean="0"/>
              <a:t>://127.0.0.1:1433;DatabaseName=</a:t>
            </a:r>
            <a:r>
              <a:rPr lang="en-US" altLang="zh-CN" sz="1600" dirty="0" err="1" smtClean="0"/>
              <a:t>db_BlodMay</a:t>
            </a:r>
            <a:r>
              <a:rPr lang="en-US" altLang="zh-CN" sz="1600" dirty="0" smtClean="0"/>
              <a:t>";</a:t>
            </a:r>
            <a:endParaRPr lang="en-US" altLang="zh-CN" sz="16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600" dirty="0" smtClean="0"/>
              <a:t>   //</a:t>
            </a:r>
            <a:r>
              <a:rPr lang="en-US" altLang="zh-CN" sz="1600" dirty="0" err="1"/>
              <a:t>db_BlodMay</a:t>
            </a:r>
            <a:endParaRPr lang="zh-CN" altLang="en-US" sz="16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600" dirty="0" smtClean="0"/>
              <a:t>   String user="</a:t>
            </a:r>
            <a:r>
              <a:rPr lang="en-US" altLang="zh-CN" sz="1600" dirty="0" err="1" smtClean="0"/>
              <a:t>sa</a:t>
            </a:r>
            <a:r>
              <a:rPr lang="en-US" altLang="zh-CN" sz="1600" dirty="0" smtClean="0"/>
              <a:t>"; </a:t>
            </a:r>
            <a:r>
              <a:rPr lang="en-US" altLang="zh-CN" sz="1600" dirty="0"/>
              <a:t>//SQL Server</a:t>
            </a:r>
            <a:r>
              <a:rPr lang="zh-CN" altLang="en-US" sz="1600" dirty="0"/>
              <a:t>数据库用户名</a:t>
            </a:r>
            <a:endParaRPr lang="en-US" altLang="zh-CN" sz="16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600" dirty="0" smtClean="0"/>
              <a:t>   String </a:t>
            </a:r>
            <a:r>
              <a:rPr lang="en-US" altLang="zh-CN" sz="1600" smtClean="0"/>
              <a:t>password=“123456"; </a:t>
            </a:r>
            <a:r>
              <a:rPr lang="en-US" altLang="zh-CN" sz="1600" dirty="0" smtClean="0"/>
              <a:t>//SQL Server</a:t>
            </a:r>
            <a:r>
              <a:rPr lang="zh-CN" altLang="en-US" sz="1600" dirty="0" smtClean="0"/>
              <a:t>数据库用户密码</a:t>
            </a:r>
            <a:endParaRPr lang="zh-CN" altLang="en-US" sz="16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600" dirty="0" smtClean="0"/>
              <a:t>   Connection conn=</a:t>
            </a:r>
            <a:r>
              <a:rPr lang="en-US" altLang="zh-CN" sz="1600" dirty="0" err="1" smtClean="0"/>
              <a:t>DriverManager.getConnection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url,user,password</a:t>
            </a:r>
            <a:r>
              <a:rPr lang="en-US" altLang="zh-CN" sz="1600" dirty="0" smtClean="0"/>
              <a:t>);</a:t>
            </a:r>
            <a:endParaRPr lang="en-US" altLang="zh-CN" sz="16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600" b="1" dirty="0" smtClean="0"/>
              <a:t>   if(!</a:t>
            </a:r>
            <a:r>
              <a:rPr lang="en-US" altLang="zh-CN" sz="1600" b="1" dirty="0" err="1" smtClean="0"/>
              <a:t>conn.isClosed</a:t>
            </a:r>
            <a:r>
              <a:rPr lang="en-US" altLang="zh-CN" sz="1600" b="1" dirty="0" smtClean="0"/>
              <a:t>())</a:t>
            </a:r>
            <a:endParaRPr lang="en-US" altLang="zh-CN" sz="1600" b="1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600" dirty="0" smtClean="0"/>
              <a:t>       </a:t>
            </a:r>
            <a:r>
              <a:rPr lang="en-US" altLang="zh-CN" sz="1600" dirty="0" err="1" smtClean="0"/>
              <a:t>out.print</a:t>
            </a:r>
            <a:r>
              <a:rPr lang="en-US" altLang="zh-CN" sz="1600" dirty="0" smtClean="0"/>
              <a:t>("</a:t>
            </a:r>
            <a:r>
              <a:rPr lang="zh-CN" altLang="en-US" sz="1600" dirty="0" smtClean="0"/>
              <a:t>已成功连接</a:t>
            </a:r>
            <a:r>
              <a:rPr lang="en-US" altLang="zh-CN" sz="1600" dirty="0" smtClean="0"/>
              <a:t>SQL Server</a:t>
            </a:r>
            <a:r>
              <a:rPr lang="zh-CN" altLang="en-US" sz="1600" dirty="0" smtClean="0"/>
              <a:t>数据库！</a:t>
            </a:r>
            <a:r>
              <a:rPr lang="en-US" altLang="zh-CN" sz="1600" dirty="0" smtClean="0"/>
              <a:t>");</a:t>
            </a:r>
            <a:endParaRPr lang="en-US" altLang="zh-CN" sz="16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conn.close</a:t>
            </a:r>
            <a:r>
              <a:rPr lang="en-US" altLang="zh-CN" sz="1600" dirty="0" smtClean="0"/>
              <a:t>();</a:t>
            </a:r>
            <a:endParaRPr lang="en-US" altLang="zh-CN" sz="16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600" dirty="0" smtClean="0"/>
              <a:t>%&gt;</a:t>
            </a:r>
            <a:endParaRPr lang="en-US" altLang="zh-CN" sz="1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执行</a:t>
            </a:r>
            <a:r>
              <a:rPr lang="en-US" altLang="zh-CN" smtClean="0"/>
              <a:t>SQL</a:t>
            </a:r>
            <a:r>
              <a:rPr lang="zh-CN" altLang="en-US" smtClean="0"/>
              <a:t>语句 </a:t>
            </a:r>
            <a:endParaRPr lang="zh-CN" altLang="en-US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b="1" dirty="0" smtClean="0"/>
              <a:t>首先创建</a:t>
            </a:r>
            <a:r>
              <a:rPr lang="en-US" altLang="zh-CN" sz="2400" b="1" dirty="0"/>
              <a:t>Statement</a:t>
            </a:r>
            <a:r>
              <a:rPr lang="zh-CN" altLang="en-US" sz="2400" b="1" dirty="0" smtClean="0"/>
              <a:t>对象</a:t>
            </a:r>
            <a:endParaRPr lang="en-US" altLang="zh-CN" sz="2400" b="1" dirty="0"/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000" dirty="0" smtClean="0"/>
              <a:t>使用连接对象中</a:t>
            </a:r>
            <a:r>
              <a:rPr lang="en-US" altLang="zh-CN" sz="2000" dirty="0" err="1" smtClean="0"/>
              <a:t>createStatement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方法创建</a:t>
            </a:r>
            <a:r>
              <a:rPr lang="en-US" altLang="zh-CN" sz="2000" dirty="0" smtClean="0"/>
              <a:t>Statement</a:t>
            </a:r>
            <a:r>
              <a:rPr lang="zh-CN" altLang="en-US" sz="2000" dirty="0" smtClean="0"/>
              <a:t>对象</a:t>
            </a:r>
            <a:endParaRPr lang="en-US" altLang="zh-CN" sz="2000" dirty="0" smtClean="0"/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000" dirty="0" smtClean="0"/>
              <a:t>通过</a:t>
            </a:r>
            <a:r>
              <a:rPr lang="en-US" altLang="zh-CN" sz="2000" dirty="0" smtClean="0"/>
              <a:t>Statement</a:t>
            </a:r>
            <a:r>
              <a:rPr lang="zh-CN" altLang="en-US" sz="2000" dirty="0" smtClean="0"/>
              <a:t>对象的不同方法向数据库</a:t>
            </a:r>
            <a:r>
              <a:rPr lang="zh-CN" altLang="en-US" sz="2000" dirty="0"/>
              <a:t>传送</a:t>
            </a:r>
            <a:r>
              <a:rPr lang="zh-CN" altLang="en-US" sz="2000" dirty="0" smtClean="0"/>
              <a:t>各种</a:t>
            </a:r>
            <a:r>
              <a:rPr lang="en-US" altLang="zh-CN" sz="2000" dirty="0" smtClean="0"/>
              <a:t>SQL</a:t>
            </a:r>
            <a:r>
              <a:rPr lang="zh-CN" altLang="en-US" sz="2000" dirty="0" smtClean="0"/>
              <a:t>语句</a:t>
            </a:r>
            <a:endParaRPr lang="zh-CN" altLang="en-US" sz="2000" dirty="0" smtClean="0"/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400" b="1" dirty="0" smtClean="0"/>
              <a:t>Statement</a:t>
            </a:r>
            <a:r>
              <a:rPr lang="zh-CN" altLang="en-US" sz="2400" b="1" dirty="0" smtClean="0"/>
              <a:t>中的执行</a:t>
            </a:r>
            <a:r>
              <a:rPr lang="en-US" altLang="zh-CN" sz="2400" b="1" dirty="0" smtClean="0"/>
              <a:t>SQL</a:t>
            </a:r>
            <a:r>
              <a:rPr lang="zh-CN" altLang="en-US" sz="2400" b="1" dirty="0" smtClean="0"/>
              <a:t>语句的方法</a:t>
            </a:r>
            <a:endParaRPr lang="en-US" altLang="zh-CN" sz="2400" b="1" dirty="0" smtClean="0"/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000" b="1" dirty="0" err="1" smtClean="0"/>
              <a:t>executeUpdate</a:t>
            </a:r>
            <a:r>
              <a:rPr lang="en-US" altLang="zh-CN" sz="2000" b="1" dirty="0" smtClean="0"/>
              <a:t>(SQL)</a:t>
            </a:r>
            <a:endParaRPr lang="en-US" altLang="zh-CN" sz="2000" b="1" dirty="0" smtClean="0"/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000" b="1" dirty="0" err="1" smtClean="0"/>
              <a:t>executeQuery</a:t>
            </a:r>
            <a:r>
              <a:rPr lang="en-US" altLang="zh-CN" sz="2000" b="1" dirty="0" smtClean="0"/>
              <a:t>(SQL)</a:t>
            </a:r>
            <a:endParaRPr lang="en-US" altLang="zh-CN" sz="2000" b="1" dirty="0"/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000" b="1" dirty="0" smtClean="0"/>
              <a:t>execute(SQL) </a:t>
            </a:r>
            <a:endParaRPr lang="en-US" altLang="zh-CN" sz="2000" b="1" dirty="0" smtClean="0"/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000" b="1" dirty="0" err="1" smtClean="0"/>
              <a:t>executeBatch</a:t>
            </a:r>
            <a:r>
              <a:rPr lang="en-US" altLang="zh-CN" sz="2000" b="1" dirty="0" smtClean="0"/>
              <a:t>()</a:t>
            </a:r>
            <a:endParaRPr lang="en-US" altLang="zh-CN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AutoShape 4"/>
          <p:cNvSpPr>
            <a:spLocks noChangeArrowheads="1"/>
          </p:cNvSpPr>
          <p:nvPr/>
        </p:nvSpPr>
        <p:spPr bwMode="auto">
          <a:xfrm>
            <a:off x="7162800" y="4038600"/>
            <a:ext cx="1143000" cy="1295400"/>
          </a:xfrm>
          <a:prstGeom prst="can">
            <a:avLst>
              <a:gd name="adj" fmla="val 2833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7086600" y="3352800"/>
            <a:ext cx="1631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  <a:ea typeface="宋体" panose="02010600030101010101" pitchFamily="2" charset="-122"/>
              </a:rPr>
              <a:t>数据库：</a:t>
            </a: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bookTest.mdb</a:t>
            </a:r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62" name="Oval 6"/>
          <p:cNvSpPr>
            <a:spLocks noChangeArrowheads="1"/>
          </p:cNvSpPr>
          <p:nvPr/>
        </p:nvSpPr>
        <p:spPr bwMode="auto">
          <a:xfrm>
            <a:off x="5486400" y="3276600"/>
            <a:ext cx="8382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Book</a:t>
            </a:r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66" name="AutoShape 10"/>
          <p:cNvSpPr>
            <a:spLocks noChangeArrowheads="1"/>
          </p:cNvSpPr>
          <p:nvPr/>
        </p:nvSpPr>
        <p:spPr bwMode="auto">
          <a:xfrm rot="4790275">
            <a:off x="6122987" y="3830638"/>
            <a:ext cx="1120775" cy="93345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7" name="Text Box 11"/>
          <p:cNvSpPr txBox="1">
            <a:spLocks noChangeArrowheads="1"/>
          </p:cNvSpPr>
          <p:nvPr/>
        </p:nvSpPr>
        <p:spPr bwMode="auto">
          <a:xfrm>
            <a:off x="5927725" y="4608513"/>
            <a:ext cx="84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ODBC</a:t>
            </a:r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71" name="Rectangle 12"/>
          <p:cNvSpPr>
            <a:spLocks noChangeArrowheads="1"/>
          </p:cNvSpPr>
          <p:nvPr/>
        </p:nvSpPr>
        <p:spPr bwMode="auto">
          <a:xfrm>
            <a:off x="1295400" y="384175"/>
            <a:ext cx="692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Class.forName("sun.jdbc.odbc.JdbcOdbcDriver");</a:t>
            </a: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69" name="Rectangle 13"/>
          <p:cNvSpPr>
            <a:spLocks noChangeArrowheads="1"/>
          </p:cNvSpPr>
          <p:nvPr/>
        </p:nvSpPr>
        <p:spPr bwMode="auto">
          <a:xfrm>
            <a:off x="3657600" y="3505200"/>
            <a:ext cx="1828800" cy="1524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73" name="Rectangle 14"/>
          <p:cNvSpPr>
            <a:spLocks noChangeArrowheads="1"/>
          </p:cNvSpPr>
          <p:nvPr/>
        </p:nvSpPr>
        <p:spPr bwMode="auto">
          <a:xfrm>
            <a:off x="228600" y="1079500"/>
            <a:ext cx="8915400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300">
                <a:latin typeface="Arial" panose="020B0604020202020204" pitchFamily="34" charset="0"/>
                <a:ea typeface="宋体" panose="02010600030101010101" pitchFamily="2" charset="-122"/>
              </a:rPr>
              <a:t>con=DriverManager.getConnection("jdbc:odbc:Book","admin","xyz");</a:t>
            </a:r>
            <a:endParaRPr lang="en-US" altLang="zh-CN" sz="23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74" name="Rectangle 15"/>
          <p:cNvSpPr>
            <a:spLocks noChangeArrowheads="1"/>
          </p:cNvSpPr>
          <p:nvPr/>
        </p:nvSpPr>
        <p:spPr bwMode="auto">
          <a:xfrm>
            <a:off x="2366963" y="1608138"/>
            <a:ext cx="4648200" cy="1524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75" name="Rectangle 16"/>
          <p:cNvSpPr>
            <a:spLocks noChangeArrowheads="1"/>
          </p:cNvSpPr>
          <p:nvPr/>
        </p:nvSpPr>
        <p:spPr bwMode="auto">
          <a:xfrm>
            <a:off x="457200" y="1831975"/>
            <a:ext cx="693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Statement stmt = con.createStatement();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0674" name="Picture 1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124200"/>
            <a:ext cx="12192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75" name="Text Box 19"/>
          <p:cNvSpPr txBox="1">
            <a:spLocks noChangeArrowheads="1"/>
          </p:cNvSpPr>
          <p:nvPr/>
        </p:nvSpPr>
        <p:spPr bwMode="auto">
          <a:xfrm>
            <a:off x="2498725" y="2630488"/>
            <a:ext cx="828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stmt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78" name="Rectangle 20"/>
          <p:cNvSpPr>
            <a:spLocks noChangeArrowheads="1"/>
          </p:cNvSpPr>
          <p:nvPr/>
        </p:nvSpPr>
        <p:spPr bwMode="auto">
          <a:xfrm>
            <a:off x="457200" y="2260600"/>
            <a:ext cx="7324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ResultSet rs=stmt.executeQuery("select *  from bookInfo");</a:t>
            </a:r>
            <a:endParaRPr lang="en-US" altLang="zh-CN" sz="20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0677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244975"/>
            <a:ext cx="1371600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78" name="Line 22"/>
          <p:cNvSpPr>
            <a:spLocks noChangeShapeType="1"/>
          </p:cNvSpPr>
          <p:nvPr/>
        </p:nvSpPr>
        <p:spPr bwMode="auto">
          <a:xfrm flipH="1">
            <a:off x="2971800" y="3048000"/>
            <a:ext cx="762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79" name="Rectangle 23"/>
          <p:cNvSpPr>
            <a:spLocks noChangeArrowheads="1"/>
          </p:cNvSpPr>
          <p:nvPr/>
        </p:nvSpPr>
        <p:spPr bwMode="auto">
          <a:xfrm>
            <a:off x="838200" y="3810000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rs</a:t>
            </a:r>
            <a:endParaRPr lang="en-US" altLang="zh-CN" sz="28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80" name="Line 24"/>
          <p:cNvSpPr>
            <a:spLocks noChangeShapeType="1"/>
          </p:cNvSpPr>
          <p:nvPr/>
        </p:nvSpPr>
        <p:spPr bwMode="auto">
          <a:xfrm>
            <a:off x="1371600" y="4114800"/>
            <a:ext cx="762000" cy="304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0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0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0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0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0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0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70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7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70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7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70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0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0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 animBg="1"/>
      <p:bldP spid="70661" grpId="0"/>
      <p:bldP spid="70662" grpId="0" animBg="1"/>
      <p:bldP spid="70666" grpId="0" animBg="1"/>
      <p:bldP spid="70667" grpId="0"/>
      <p:bldP spid="70669" grpId="0" animBg="1"/>
      <p:bldP spid="70675" grpId="0"/>
      <p:bldP spid="70678" grpId="0" animBg="1"/>
      <p:bldP spid="70679" grpId="0"/>
      <p:bldP spid="7068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executeUpdate</a:t>
            </a:r>
            <a:r>
              <a:rPr lang="zh-CN" altLang="en-US" smtClean="0"/>
              <a:t>方法</a:t>
            </a:r>
            <a:r>
              <a:rPr lang="en-US" altLang="zh-CN" smtClean="0"/>
              <a:t> </a:t>
            </a:r>
            <a:endParaRPr lang="en-US" altLang="zh-CN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200" b="1" dirty="0" smtClean="0"/>
              <a:t>语法：</a:t>
            </a:r>
            <a:r>
              <a:rPr lang="en-US" altLang="zh-CN" sz="2200" b="1" dirty="0" err="1" smtClean="0"/>
              <a:t>executeUpdate</a:t>
            </a:r>
            <a:r>
              <a:rPr lang="en-US" altLang="zh-CN" sz="2200" b="1" dirty="0" smtClean="0"/>
              <a:t>(SQL)</a:t>
            </a:r>
            <a:endParaRPr lang="en-US" altLang="zh-CN" sz="2200" b="1" dirty="0" smtClean="0"/>
          </a:p>
          <a:p>
            <a:pPr eaLnBrk="1" hangingPunct="1">
              <a:defRPr/>
            </a:pPr>
            <a:r>
              <a:rPr lang="zh-CN" altLang="en-US" sz="2200" b="1" dirty="0" smtClean="0"/>
              <a:t>功能：执行修改数据库的</a:t>
            </a:r>
            <a:r>
              <a:rPr lang="en-US" altLang="zh-CN" sz="2200" b="1" dirty="0" smtClean="0"/>
              <a:t>SQL</a:t>
            </a:r>
            <a:r>
              <a:rPr lang="zh-CN" altLang="en-US" sz="2200" b="1" dirty="0" smtClean="0"/>
              <a:t>语句</a:t>
            </a:r>
            <a:endParaRPr lang="en-US" altLang="zh-CN" sz="2200" b="1" dirty="0" smtClean="0"/>
          </a:p>
          <a:p>
            <a:pPr eaLnBrk="1" hangingPunct="1">
              <a:defRPr/>
            </a:pPr>
            <a:r>
              <a:rPr lang="zh-CN" altLang="en-US" sz="2200" b="1" dirty="0" smtClean="0"/>
              <a:t>可能的</a:t>
            </a:r>
            <a:r>
              <a:rPr lang="en-US" altLang="zh-CN" sz="2200" b="1" dirty="0" smtClean="0"/>
              <a:t>SQL</a:t>
            </a:r>
            <a:r>
              <a:rPr lang="zh-CN" altLang="en-US" sz="2200" b="1" dirty="0" smtClean="0"/>
              <a:t>操作：</a:t>
            </a:r>
            <a:r>
              <a:rPr lang="en-US" altLang="zh-CN" sz="2200" b="1" dirty="0"/>
              <a:t> create </a:t>
            </a:r>
            <a:r>
              <a:rPr lang="zh-CN" altLang="en-US" sz="2200" b="1" dirty="0" smtClean="0"/>
              <a:t>、</a:t>
            </a:r>
            <a:r>
              <a:rPr lang="en-US" altLang="zh-CN" sz="2200" b="1" dirty="0" smtClean="0"/>
              <a:t>insert</a:t>
            </a:r>
            <a:r>
              <a:rPr lang="zh-CN" altLang="en-US" sz="2200" b="1" dirty="0" smtClean="0"/>
              <a:t>、</a:t>
            </a:r>
            <a:r>
              <a:rPr lang="en-US" altLang="zh-CN" sz="2200" b="1" dirty="0" smtClean="0"/>
              <a:t>update</a:t>
            </a:r>
            <a:r>
              <a:rPr lang="zh-CN" altLang="en-US" sz="2200" b="1" dirty="0" smtClean="0"/>
              <a:t>、</a:t>
            </a:r>
            <a:r>
              <a:rPr lang="en-US" altLang="zh-CN" sz="2200" b="1" dirty="0" smtClean="0"/>
              <a:t>delete</a:t>
            </a:r>
            <a:r>
              <a:rPr lang="zh-CN" altLang="en-US" sz="2200" b="1" dirty="0" smtClean="0"/>
              <a:t>等</a:t>
            </a:r>
            <a:endParaRPr lang="en-US" altLang="zh-CN" sz="2200" b="1" dirty="0"/>
          </a:p>
          <a:p>
            <a:pPr eaLnBrk="1" hangingPunct="1">
              <a:defRPr/>
            </a:pPr>
            <a:r>
              <a:rPr lang="zh-CN" altLang="en-US" sz="2200" b="1" dirty="0" smtClean="0"/>
              <a:t>例子：在数据库</a:t>
            </a:r>
            <a:r>
              <a:rPr lang="en-US" altLang="zh-CN" sz="2200" b="1" dirty="0" err="1" smtClean="0"/>
              <a:t>bookTest</a:t>
            </a:r>
            <a:r>
              <a:rPr lang="zh-CN" altLang="en-US" sz="2200" b="1" dirty="0" smtClean="0"/>
              <a:t>的</a:t>
            </a:r>
            <a:r>
              <a:rPr lang="en-US" altLang="zh-CN" sz="2200" b="1" dirty="0" err="1" smtClean="0"/>
              <a:t>bookInfo</a:t>
            </a:r>
            <a:r>
              <a:rPr lang="zh-CN" altLang="en-US" sz="2200" b="1" dirty="0" smtClean="0"/>
              <a:t>表中插入一条记录：</a:t>
            </a:r>
            <a:endParaRPr lang="en-US" altLang="zh-CN" sz="2200" b="1" dirty="0" smtClean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000" b="1" dirty="0" smtClean="0"/>
              <a:t>  </a:t>
            </a:r>
            <a:r>
              <a:rPr lang="en-US" altLang="zh-CN" sz="2000" dirty="0" err="1" smtClean="0"/>
              <a:t>stmt.executeUpdate</a:t>
            </a:r>
            <a:endParaRPr lang="en-US" altLang="zh-CN" sz="2000" dirty="0" smtClean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("insert into </a:t>
            </a:r>
            <a:r>
              <a:rPr lang="en-US" altLang="zh-CN" sz="2000" dirty="0" err="1" smtClean="0"/>
              <a:t>bookInfo</a:t>
            </a:r>
            <a:r>
              <a:rPr lang="en-US" altLang="zh-CN" sz="2000" dirty="0" smtClean="0"/>
              <a:t> values ('B0002','</a:t>
            </a:r>
            <a:r>
              <a:rPr lang="zh-CN" altLang="en-US" sz="2000" dirty="0" smtClean="0"/>
              <a:t>程序设计</a:t>
            </a:r>
            <a:r>
              <a:rPr lang="en-US" altLang="zh-CN" sz="2000" dirty="0" smtClean="0"/>
              <a:t>',23.45,'XX</a:t>
            </a:r>
            <a:r>
              <a:rPr lang="zh-CN" altLang="en-US" sz="2000" dirty="0" smtClean="0"/>
              <a:t>出版社</a:t>
            </a:r>
            <a:r>
              <a:rPr lang="en-US" altLang="zh-CN" sz="2000" dirty="0" smtClean="0"/>
              <a:t>')") 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executeQuery </a:t>
            </a:r>
            <a:endParaRPr lang="en-US" altLang="zh-CN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200" b="1" dirty="0" smtClean="0"/>
              <a:t>语法：</a:t>
            </a:r>
            <a:r>
              <a:rPr lang="en-US" altLang="zh-CN" sz="2200" b="1" dirty="0" err="1" smtClean="0"/>
              <a:t>executeQuery</a:t>
            </a:r>
            <a:r>
              <a:rPr lang="en-US" altLang="zh-CN" sz="2200" b="1" dirty="0" smtClean="0"/>
              <a:t>(SQL)</a:t>
            </a:r>
            <a:endParaRPr lang="en-US" altLang="zh-CN" sz="2200" b="1" dirty="0" smtClean="0"/>
          </a:p>
          <a:p>
            <a:pPr eaLnBrk="1" hangingPunct="1">
              <a:defRPr/>
            </a:pPr>
            <a:r>
              <a:rPr lang="zh-CN" altLang="en-US" sz="2200" b="1" dirty="0" smtClean="0"/>
              <a:t>功能：查询操作</a:t>
            </a:r>
            <a:endParaRPr lang="en-US" altLang="zh-CN" sz="2200" b="1" dirty="0" smtClean="0"/>
          </a:p>
          <a:p>
            <a:pPr eaLnBrk="1" hangingPunct="1">
              <a:defRPr/>
            </a:pPr>
            <a:r>
              <a:rPr lang="zh-CN" altLang="en-US" sz="2200" b="1" dirty="0" smtClean="0"/>
              <a:t>返回值：</a:t>
            </a:r>
            <a:r>
              <a:rPr lang="en-US" altLang="zh-CN" sz="2200" b="1" dirty="0" err="1" smtClean="0"/>
              <a:t>ResultSet</a:t>
            </a:r>
            <a:r>
              <a:rPr lang="zh-CN" altLang="en-US" sz="2200" b="1" dirty="0" smtClean="0"/>
              <a:t>类型的记录集对象</a:t>
            </a:r>
            <a:endParaRPr lang="en-US" altLang="zh-CN" sz="2200" b="1" dirty="0" smtClean="0"/>
          </a:p>
          <a:p>
            <a:pPr eaLnBrk="1" hangingPunct="1">
              <a:defRPr/>
            </a:pPr>
            <a:r>
              <a:rPr lang="en-US" altLang="zh-CN" sz="2200" b="1" dirty="0" err="1"/>
              <a:t>ResultSet</a:t>
            </a:r>
            <a:r>
              <a:rPr lang="en-US" altLang="zh-CN" sz="2200" b="1" dirty="0"/>
              <a:t> </a:t>
            </a:r>
            <a:r>
              <a:rPr lang="zh-CN" altLang="en-US" sz="2200" b="1" dirty="0" smtClean="0"/>
              <a:t>的</a:t>
            </a:r>
            <a:r>
              <a:rPr lang="en-US" altLang="zh-CN" sz="2200" b="1" dirty="0" smtClean="0"/>
              <a:t>next</a:t>
            </a:r>
            <a:r>
              <a:rPr lang="en-US" altLang="zh-CN" sz="2200" b="1" dirty="0"/>
              <a:t>()</a:t>
            </a:r>
            <a:r>
              <a:rPr lang="zh-CN" altLang="en-US" sz="2200" b="1" dirty="0" smtClean="0"/>
              <a:t>方法：依次定位记录集中</a:t>
            </a:r>
            <a:r>
              <a:rPr lang="zh-CN" altLang="en-US" sz="2200" b="1" dirty="0"/>
              <a:t>的每条记录</a:t>
            </a:r>
            <a:endParaRPr lang="en-US" altLang="zh-CN" sz="2200" b="1" dirty="0" smtClean="0"/>
          </a:p>
          <a:p>
            <a:pPr eaLnBrk="1" hangingPunct="1">
              <a:defRPr/>
            </a:pPr>
            <a:r>
              <a:rPr lang="zh-CN" altLang="en-US" sz="2200" b="1" dirty="0" smtClean="0"/>
              <a:t>例子：</a:t>
            </a:r>
            <a:endParaRPr lang="en-US" altLang="zh-CN" sz="2200" b="1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     </a:t>
            </a:r>
            <a:r>
              <a:rPr lang="en-US" altLang="zh-CN" sz="2000" dirty="0" err="1" smtClean="0"/>
              <a:t>ResultSet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rs</a:t>
            </a:r>
            <a:r>
              <a:rPr lang="en-US" altLang="zh-CN" sz="2000" dirty="0" smtClean="0"/>
              <a:t>=</a:t>
            </a:r>
            <a:r>
              <a:rPr lang="en-US" altLang="zh-CN" sz="2000" dirty="0" err="1" smtClean="0"/>
              <a:t>stmt.executeQuery</a:t>
            </a:r>
            <a:r>
              <a:rPr lang="en-US" altLang="zh-CN" sz="2000" dirty="0" smtClean="0"/>
              <a:t>("select *  from </a:t>
            </a:r>
            <a:r>
              <a:rPr lang="en-US" altLang="zh-CN" sz="2000" dirty="0" err="1" smtClean="0"/>
              <a:t>bookInfo</a:t>
            </a:r>
            <a:r>
              <a:rPr lang="en-US" altLang="zh-CN" sz="2000" dirty="0" smtClean="0"/>
              <a:t>");</a:t>
            </a:r>
            <a:endParaRPr lang="en-US" altLang="zh-CN" sz="2000" dirty="0" smtClean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200" dirty="0" smtClean="0"/>
              <a:t>    </a:t>
            </a:r>
            <a:endParaRPr lang="zh-CN" alt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executeBatch </a:t>
            </a:r>
            <a:endParaRPr lang="en-US" altLang="zh-CN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17638"/>
            <a:ext cx="7772400" cy="52117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200" b="1" dirty="0" smtClean="0"/>
              <a:t>功能：批量执行</a:t>
            </a:r>
            <a:r>
              <a:rPr lang="en-US" altLang="zh-CN" sz="2200" b="1" dirty="0" smtClean="0"/>
              <a:t>SQL</a:t>
            </a:r>
            <a:r>
              <a:rPr lang="zh-CN" altLang="en-US" sz="2200" b="1" dirty="0" smtClean="0"/>
              <a:t>语句。</a:t>
            </a:r>
            <a:endParaRPr lang="en-US" altLang="zh-CN" sz="2200" b="1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200" b="1" dirty="0" smtClean="0"/>
              <a:t>SQL</a:t>
            </a:r>
            <a:r>
              <a:rPr lang="zh-CN" altLang="en-US" sz="2200" b="1" dirty="0" smtClean="0"/>
              <a:t>语句要求：产生修改操作的语句，不能包含查询语句</a:t>
            </a:r>
            <a:endParaRPr lang="en-US" altLang="zh-CN" sz="2200" b="1" dirty="0"/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200" b="1" dirty="0" smtClean="0"/>
              <a:t>例子：</a:t>
            </a:r>
            <a:endParaRPr lang="zh-CN" altLang="en-US" sz="22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200" b="1" dirty="0" smtClean="0"/>
              <a:t>     </a:t>
            </a:r>
            <a:r>
              <a:rPr lang="en-US" altLang="zh-CN" sz="2200" b="1" dirty="0" smtClean="0">
                <a:solidFill>
                  <a:srgbClr val="C00000"/>
                </a:solidFill>
              </a:rPr>
              <a:t>Statement </a:t>
            </a:r>
            <a:r>
              <a:rPr lang="en-US" altLang="zh-CN" sz="2200" b="1" dirty="0" err="1" smtClean="0">
                <a:solidFill>
                  <a:srgbClr val="C00000"/>
                </a:solidFill>
              </a:rPr>
              <a:t>stmt</a:t>
            </a:r>
            <a:r>
              <a:rPr lang="en-US" altLang="zh-CN" sz="2200" b="1" dirty="0" smtClean="0">
                <a:solidFill>
                  <a:srgbClr val="C00000"/>
                </a:solidFill>
              </a:rPr>
              <a:t>=</a:t>
            </a:r>
            <a:r>
              <a:rPr lang="en-US" altLang="zh-CN" sz="2200" b="1" dirty="0" err="1" smtClean="0">
                <a:solidFill>
                  <a:srgbClr val="C00000"/>
                </a:solidFill>
              </a:rPr>
              <a:t>con.createStatement</a:t>
            </a:r>
            <a:r>
              <a:rPr lang="en-US" altLang="zh-CN" sz="2200" b="1" dirty="0" smtClean="0">
                <a:solidFill>
                  <a:srgbClr val="C00000"/>
                </a:solidFill>
              </a:rPr>
              <a:t>();</a:t>
            </a:r>
            <a:endParaRPr lang="en-US" altLang="zh-CN" sz="2200" b="1" dirty="0" smtClean="0">
              <a:solidFill>
                <a:srgbClr val="C0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200" b="1" dirty="0" smtClean="0">
                <a:solidFill>
                  <a:srgbClr val="C00000"/>
                </a:solidFill>
              </a:rPr>
              <a:t>     </a:t>
            </a:r>
            <a:r>
              <a:rPr lang="en-US" altLang="zh-CN" sz="2200" b="1" dirty="0" err="1" smtClean="0">
                <a:solidFill>
                  <a:srgbClr val="C00000"/>
                </a:solidFill>
              </a:rPr>
              <a:t>stmt.addBatch</a:t>
            </a:r>
            <a:r>
              <a:rPr lang="en-US" altLang="zh-CN" sz="2200" b="1" dirty="0" smtClean="0">
                <a:solidFill>
                  <a:srgbClr val="C00000"/>
                </a:solidFill>
              </a:rPr>
              <a:t>(updateSql_1);</a:t>
            </a:r>
            <a:endParaRPr lang="en-US" altLang="zh-CN" sz="2200" b="1" dirty="0" smtClean="0">
              <a:solidFill>
                <a:srgbClr val="C0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200" b="1" dirty="0" smtClean="0">
                <a:solidFill>
                  <a:srgbClr val="C00000"/>
                </a:solidFill>
              </a:rPr>
              <a:t>     </a:t>
            </a:r>
            <a:r>
              <a:rPr lang="en-US" altLang="zh-CN" sz="2200" b="1" dirty="0" err="1" smtClean="0">
                <a:solidFill>
                  <a:srgbClr val="C00000"/>
                </a:solidFill>
              </a:rPr>
              <a:t>stmt.addBatch</a:t>
            </a:r>
            <a:r>
              <a:rPr lang="en-US" altLang="zh-CN" sz="2200" b="1" dirty="0" smtClean="0">
                <a:solidFill>
                  <a:srgbClr val="C00000"/>
                </a:solidFill>
              </a:rPr>
              <a:t>(updateSql_2);</a:t>
            </a:r>
            <a:endParaRPr lang="en-US" altLang="zh-CN" sz="2200" b="1" dirty="0" smtClean="0">
              <a:solidFill>
                <a:srgbClr val="C0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200" b="1" dirty="0" smtClean="0">
                <a:solidFill>
                  <a:srgbClr val="C00000"/>
                </a:solidFill>
              </a:rPr>
              <a:t>     </a:t>
            </a:r>
            <a:r>
              <a:rPr lang="en-US" altLang="zh-CN" sz="2200" b="1" dirty="0" err="1" smtClean="0">
                <a:solidFill>
                  <a:srgbClr val="C00000"/>
                </a:solidFill>
              </a:rPr>
              <a:t>stmt.addBatch</a:t>
            </a:r>
            <a:r>
              <a:rPr lang="en-US" altLang="zh-CN" sz="2200" b="1" dirty="0" smtClean="0">
                <a:solidFill>
                  <a:srgbClr val="C00000"/>
                </a:solidFill>
              </a:rPr>
              <a:t>(updateSql_3);</a:t>
            </a:r>
            <a:endParaRPr lang="en-US" altLang="zh-CN" sz="2200" b="1" dirty="0" smtClean="0">
              <a:solidFill>
                <a:srgbClr val="C0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200" b="1" dirty="0" smtClean="0">
                <a:solidFill>
                  <a:srgbClr val="C00000"/>
                </a:solidFill>
              </a:rPr>
              <a:t>     </a:t>
            </a:r>
            <a:r>
              <a:rPr lang="en-US" altLang="zh-CN" sz="2200" b="1" dirty="0" err="1" smtClean="0">
                <a:solidFill>
                  <a:srgbClr val="C00000"/>
                </a:solidFill>
              </a:rPr>
              <a:t>int</a:t>
            </a:r>
            <a:r>
              <a:rPr lang="en-US" altLang="zh-CN" sz="2200" b="1" dirty="0" smtClean="0">
                <a:solidFill>
                  <a:srgbClr val="C00000"/>
                </a:solidFill>
              </a:rPr>
              <a:t> []results=</a:t>
            </a:r>
            <a:r>
              <a:rPr lang="en-US" altLang="zh-CN" sz="2200" b="1" dirty="0" err="1" smtClean="0">
                <a:solidFill>
                  <a:srgbClr val="C00000"/>
                </a:solidFill>
              </a:rPr>
              <a:t>smt.executeBatch</a:t>
            </a:r>
            <a:r>
              <a:rPr lang="en-US" altLang="zh-CN" sz="2200" b="1" dirty="0" smtClean="0">
                <a:solidFill>
                  <a:srgbClr val="C00000"/>
                </a:solidFill>
              </a:rPr>
              <a:t>();</a:t>
            </a:r>
            <a:endParaRPr lang="en-US" altLang="zh-CN" sz="2200" b="1" dirty="0" smtClean="0">
              <a:solidFill>
                <a:srgbClr val="C0000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1800" b="1" dirty="0" smtClean="0"/>
              <a:t>说明：</a:t>
            </a:r>
            <a:endParaRPr lang="en-US" altLang="zh-CN" sz="1800" b="1" dirty="0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800" i="1" dirty="0" err="1" smtClean="0"/>
              <a:t>stmt</a:t>
            </a:r>
            <a:r>
              <a:rPr lang="zh-CN" altLang="en-US" sz="1800" i="1" dirty="0" smtClean="0"/>
              <a:t>对象中添加了三条更新类型的</a:t>
            </a:r>
            <a:r>
              <a:rPr lang="en-US" altLang="zh-CN" sz="1800" i="1" dirty="0" smtClean="0"/>
              <a:t>SQL</a:t>
            </a:r>
            <a:r>
              <a:rPr lang="zh-CN" altLang="en-US" sz="1800" i="1" dirty="0" smtClean="0"/>
              <a:t>语句</a:t>
            </a:r>
            <a:endParaRPr lang="en-US" altLang="zh-CN" sz="1800" i="1" dirty="0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1800" i="1" dirty="0" smtClean="0"/>
              <a:t>调用</a:t>
            </a:r>
            <a:r>
              <a:rPr lang="en-US" altLang="zh-CN" sz="1800" i="1" dirty="0" err="1" smtClean="0"/>
              <a:t>executeBatch</a:t>
            </a:r>
            <a:r>
              <a:rPr lang="en-US" altLang="zh-CN" sz="1800" i="1" dirty="0" smtClean="0"/>
              <a:t>()</a:t>
            </a:r>
            <a:r>
              <a:rPr lang="zh-CN" altLang="en-US" sz="1800" i="1" dirty="0" smtClean="0"/>
              <a:t>方法后，这三条</a:t>
            </a:r>
            <a:r>
              <a:rPr lang="en-US" altLang="zh-CN" sz="1800" i="1" dirty="0" smtClean="0"/>
              <a:t>SQL</a:t>
            </a:r>
            <a:r>
              <a:rPr lang="zh-CN" altLang="en-US" sz="1800" i="1" dirty="0" smtClean="0"/>
              <a:t>语句将批量执行</a:t>
            </a:r>
            <a:endParaRPr lang="en-US" altLang="zh-CN" sz="1800" i="1" dirty="0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1800" i="1" dirty="0" smtClean="0"/>
              <a:t>返回值为整型数组，依次存放了每条</a:t>
            </a:r>
            <a:r>
              <a:rPr lang="en-US" altLang="zh-CN" sz="1800" i="1" dirty="0" smtClean="0"/>
              <a:t>SQL</a:t>
            </a:r>
            <a:r>
              <a:rPr lang="zh-CN" altLang="en-US" sz="1800" i="1" dirty="0" smtClean="0"/>
              <a:t>语句对数据库产生影响的行数</a:t>
            </a:r>
            <a:endParaRPr lang="zh-CN" alt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使用</a:t>
            </a:r>
            <a:r>
              <a:rPr lang="en-US" altLang="zh-CN" smtClean="0"/>
              <a:t>Prepared Statement </a:t>
            </a:r>
            <a:endParaRPr lang="en-US" altLang="zh-CN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000" b="1" dirty="0" smtClean="0"/>
              <a:t>更近一步：</a:t>
            </a:r>
            <a:endParaRPr lang="en-US" altLang="zh-CN" sz="2000" b="1" dirty="0" smtClean="0"/>
          </a:p>
          <a:p>
            <a:pPr lvl="1" eaLnBrk="1" hangingPunct="1">
              <a:defRPr/>
            </a:pPr>
            <a:r>
              <a:rPr lang="zh-CN" altLang="en-US" sz="2000" dirty="0" smtClean="0"/>
              <a:t>通过数据库连接对象创建</a:t>
            </a:r>
            <a:r>
              <a:rPr lang="en-US" altLang="zh-CN" sz="2000" dirty="0" err="1" smtClean="0"/>
              <a:t>PreparedStatement</a:t>
            </a:r>
            <a:r>
              <a:rPr lang="zh-CN" altLang="en-US" sz="2000" dirty="0" smtClean="0"/>
              <a:t>类型的对象</a:t>
            </a:r>
            <a:endParaRPr lang="en-US" altLang="zh-CN" sz="2000" dirty="0" smtClean="0"/>
          </a:p>
          <a:p>
            <a:pPr lvl="1" eaLnBrk="1" hangingPunct="1">
              <a:defRPr/>
            </a:pPr>
            <a:r>
              <a:rPr lang="zh-CN" altLang="en-US" sz="2000" dirty="0" smtClean="0"/>
              <a:t>通过</a:t>
            </a:r>
            <a:r>
              <a:rPr lang="en-US" altLang="zh-CN" sz="2000" dirty="0" err="1"/>
              <a:t>PreparedStatement</a:t>
            </a:r>
            <a:r>
              <a:rPr lang="zh-CN" altLang="en-US" sz="2000" dirty="0" smtClean="0"/>
              <a:t>向</a:t>
            </a:r>
            <a:r>
              <a:rPr lang="en-US" altLang="zh-CN" sz="2000" dirty="0" smtClean="0"/>
              <a:t>DBMS</a:t>
            </a:r>
            <a:r>
              <a:rPr lang="zh-CN" altLang="en-US" sz="2000" dirty="0" smtClean="0"/>
              <a:t>发送</a:t>
            </a:r>
            <a:r>
              <a:rPr lang="en-US" altLang="zh-CN" sz="2000" dirty="0" smtClean="0"/>
              <a:t>SQL</a:t>
            </a:r>
            <a:r>
              <a:rPr lang="zh-CN" altLang="en-US" sz="2000" dirty="0" smtClean="0"/>
              <a:t>语句</a:t>
            </a:r>
            <a:endParaRPr lang="zh-CN" altLang="en-US" sz="2000" dirty="0" smtClean="0"/>
          </a:p>
          <a:p>
            <a:pPr eaLnBrk="1" hangingPunct="1">
              <a:defRPr/>
            </a:pPr>
            <a:r>
              <a:rPr lang="zh-CN" altLang="en-US" sz="2000" b="1" dirty="0" smtClean="0"/>
              <a:t>在一些情形下，</a:t>
            </a:r>
            <a:r>
              <a:rPr lang="en-US" altLang="zh-CN" sz="2000" b="1" dirty="0" err="1" smtClean="0"/>
              <a:t>PreparedStatement</a:t>
            </a:r>
            <a:r>
              <a:rPr lang="zh-CN" altLang="en-US" sz="2000" b="1" dirty="0" smtClean="0"/>
              <a:t>类型优点：</a:t>
            </a:r>
            <a:endParaRPr lang="en-US" altLang="zh-CN" sz="2000" b="1" dirty="0" smtClean="0"/>
          </a:p>
          <a:p>
            <a:pPr lvl="1" eaLnBrk="1" hangingPunct="1">
              <a:defRPr/>
            </a:pPr>
            <a:r>
              <a:rPr lang="zh-CN" altLang="en-US" sz="2000" b="1" dirty="0" smtClean="0"/>
              <a:t>效率高</a:t>
            </a:r>
            <a:endParaRPr lang="en-US" altLang="zh-CN" sz="2000" b="1" dirty="0" smtClean="0"/>
          </a:p>
          <a:p>
            <a:pPr lvl="2" eaLnBrk="1" hangingPunct="1">
              <a:defRPr/>
            </a:pPr>
            <a:r>
              <a:rPr lang="zh-CN" altLang="en-US" sz="1600" dirty="0" smtClean="0"/>
              <a:t>使用</a:t>
            </a:r>
            <a:r>
              <a:rPr lang="en-US" altLang="zh-CN" sz="1600" dirty="0" err="1" smtClean="0"/>
              <a:t>PreparedStatement</a:t>
            </a:r>
            <a:r>
              <a:rPr lang="zh-CN" altLang="en-US" sz="1600" dirty="0"/>
              <a:t>对象</a:t>
            </a:r>
            <a:r>
              <a:rPr lang="zh-CN" altLang="en-US" sz="1600" dirty="0" smtClean="0"/>
              <a:t>时</a:t>
            </a:r>
            <a:r>
              <a:rPr lang="zh-CN" altLang="en-US" sz="1600" dirty="0"/>
              <a:t>，作为参数的</a:t>
            </a:r>
            <a:r>
              <a:rPr lang="en-US" altLang="zh-CN" sz="1600" dirty="0"/>
              <a:t>SQL</a:t>
            </a:r>
            <a:r>
              <a:rPr lang="zh-CN" altLang="en-US" sz="1600" dirty="0"/>
              <a:t>语句会立刻被发送到</a:t>
            </a:r>
            <a:r>
              <a:rPr lang="en-US" altLang="zh-CN" sz="1600" dirty="0"/>
              <a:t>DBMS</a:t>
            </a:r>
            <a:r>
              <a:rPr lang="zh-CN" altLang="en-US" sz="1600" dirty="0"/>
              <a:t>并进行编译。这样</a:t>
            </a:r>
            <a:r>
              <a:rPr lang="en-US" altLang="zh-CN" sz="1600" dirty="0" err="1"/>
              <a:t>PreparedStatement</a:t>
            </a:r>
            <a:r>
              <a:rPr lang="zh-CN" altLang="en-US" sz="1600" dirty="0"/>
              <a:t>类型的对象中包含的是预编译好的</a:t>
            </a:r>
            <a:r>
              <a:rPr lang="en-US" altLang="zh-CN" sz="1600" dirty="0"/>
              <a:t>SQL</a:t>
            </a:r>
            <a:r>
              <a:rPr lang="zh-CN" altLang="en-US" sz="1600" dirty="0" smtClean="0"/>
              <a:t>语句</a:t>
            </a:r>
            <a:endParaRPr lang="en-US" altLang="zh-CN" sz="1600" dirty="0" smtClean="0"/>
          </a:p>
          <a:p>
            <a:pPr lvl="2" eaLnBrk="1" hangingPunct="1">
              <a:defRPr/>
            </a:pPr>
            <a:r>
              <a:rPr lang="zh-CN" altLang="en-US" sz="1600" dirty="0" smtClean="0"/>
              <a:t>这样</a:t>
            </a:r>
            <a:r>
              <a:rPr lang="zh-CN" altLang="en-US" sz="1600" dirty="0"/>
              <a:t>，当需要再次执行</a:t>
            </a:r>
            <a:r>
              <a:rPr lang="en-US" altLang="zh-CN" sz="1600" dirty="0" err="1"/>
              <a:t>PreparedStatement</a:t>
            </a:r>
            <a:r>
              <a:rPr lang="zh-CN" altLang="en-US" sz="1600" dirty="0"/>
              <a:t>类型对象中的</a:t>
            </a:r>
            <a:r>
              <a:rPr lang="en-US" altLang="zh-CN" sz="1600" dirty="0"/>
              <a:t>SQL</a:t>
            </a:r>
            <a:r>
              <a:rPr lang="zh-CN" altLang="en-US" sz="1600" dirty="0"/>
              <a:t>语句时，</a:t>
            </a:r>
            <a:r>
              <a:rPr lang="en-US" altLang="zh-CN" sz="1600" dirty="0"/>
              <a:t>DBMS</a:t>
            </a:r>
            <a:r>
              <a:rPr lang="zh-CN" altLang="en-US" sz="1600" dirty="0"/>
              <a:t>立刻就可以执行其中已经编译好的</a:t>
            </a:r>
            <a:r>
              <a:rPr lang="en-US" altLang="zh-CN" sz="1600" dirty="0"/>
              <a:t>SQL</a:t>
            </a:r>
            <a:r>
              <a:rPr lang="zh-CN" altLang="en-US" sz="1600" dirty="0"/>
              <a:t>语句。 </a:t>
            </a:r>
            <a:endParaRPr lang="zh-CN" altLang="en-US" sz="1600" dirty="0"/>
          </a:p>
          <a:p>
            <a:pPr lvl="1" eaLnBrk="1" hangingPunct="1">
              <a:defRPr/>
            </a:pPr>
            <a:r>
              <a:rPr lang="zh-CN" altLang="en-US" sz="2000" b="1" dirty="0" smtClean="0"/>
              <a:t>使用方便 </a:t>
            </a:r>
            <a:endParaRPr lang="en-US" altLang="zh-CN" sz="2000" b="1" dirty="0" smtClean="0"/>
          </a:p>
          <a:p>
            <a:pPr lvl="2" eaLnBrk="1" hangingPunct="1">
              <a:defRPr/>
            </a:pPr>
            <a:r>
              <a:rPr lang="zh-CN" altLang="en-US" sz="1800" dirty="0"/>
              <a:t>作为参数的</a:t>
            </a:r>
            <a:r>
              <a:rPr lang="en-US" altLang="zh-CN" sz="1800" dirty="0"/>
              <a:t>SQL</a:t>
            </a:r>
            <a:r>
              <a:rPr lang="zh-CN" altLang="en-US" sz="1800" dirty="0"/>
              <a:t>语句中允许使用参数占位符</a:t>
            </a:r>
            <a:r>
              <a:rPr lang="en-US" altLang="zh-CN" sz="1800" dirty="0" smtClean="0"/>
              <a:t>(‘?’)</a:t>
            </a:r>
            <a:r>
              <a:rPr lang="zh-CN" altLang="en-US" sz="1800" dirty="0" smtClean="0"/>
              <a:t>，</a:t>
            </a:r>
            <a:r>
              <a:rPr lang="zh-CN" altLang="en-US" sz="1800" dirty="0"/>
              <a:t>意味着在每次运行这条</a:t>
            </a:r>
            <a:r>
              <a:rPr lang="en-US" altLang="zh-CN" sz="1800" dirty="0"/>
              <a:t>SQL</a:t>
            </a:r>
            <a:r>
              <a:rPr lang="zh-CN" altLang="en-US" sz="1800" dirty="0"/>
              <a:t>语句时，可以通过赋给参数占位符不同的参数值，从而完成相似的功能</a:t>
            </a:r>
            <a:endParaRPr lang="en-US" altLang="zh-CN" sz="1800" dirty="0"/>
          </a:p>
          <a:p>
            <a:pPr lvl="2" eaLnBrk="1" hangingPunct="1">
              <a:defRPr/>
            </a:pPr>
            <a:endParaRPr lang="en-US" altLang="zh-CN" sz="2000" dirty="0"/>
          </a:p>
          <a:p>
            <a:pPr lvl="2" eaLnBrk="1" hangingPunct="1">
              <a:defRPr/>
            </a:pPr>
            <a:endParaRPr lang="zh-CN" alt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内容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JDBC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建立数据库连接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执行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使用</a:t>
            </a:r>
            <a:r>
              <a:rPr lang="en-US" altLang="zh-CN" b="1" dirty="0" smtClean="0"/>
              <a:t>Prepared Statement</a:t>
            </a:r>
            <a:endParaRPr lang="en-US" altLang="zh-CN" b="1" dirty="0" smtClean="0"/>
          </a:p>
          <a:p>
            <a:pPr eaLnBrk="1" hangingPunct="1">
              <a:defRPr/>
            </a:pPr>
            <a:r>
              <a:rPr lang="zh-CN" altLang="en-US" dirty="0" smtClean="0"/>
              <a:t>实例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例子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400" b="1" dirty="0" smtClean="0"/>
              <a:t>向</a:t>
            </a:r>
            <a:r>
              <a:rPr lang="zh-CN" altLang="en-US" sz="2400" b="1" dirty="0"/>
              <a:t>表</a:t>
            </a:r>
            <a:r>
              <a:rPr lang="en-US" altLang="zh-CN" sz="2400" b="1" dirty="0" err="1">
                <a:cs typeface="Times New Roman" panose="02020603050405020304" pitchFamily="18" charset="0"/>
              </a:rPr>
              <a:t>bookInfo</a:t>
            </a:r>
            <a:r>
              <a:rPr lang="zh-CN" altLang="en-US" sz="2400" b="1" dirty="0"/>
              <a:t>中插入一条新的</a:t>
            </a:r>
            <a:r>
              <a:rPr lang="zh-CN" altLang="en-US" sz="2400" b="1" dirty="0" smtClean="0"/>
              <a:t>记录</a:t>
            </a:r>
            <a:endParaRPr lang="en-US" altLang="zh-CN" sz="2400" b="1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 </a:t>
            </a:r>
            <a:r>
              <a:rPr lang="zh-CN" altLang="en-US" sz="2000" dirty="0" smtClean="0"/>
              <a:t>新记录为</a:t>
            </a:r>
            <a:r>
              <a:rPr lang="en-US" altLang="zh-CN" sz="2000" dirty="0">
                <a:cs typeface="Times New Roman" panose="02020603050405020304" pitchFamily="18" charset="0"/>
              </a:rPr>
              <a:t>(‘B0003’,‘c++’,78.50,‘</a:t>
            </a:r>
            <a:r>
              <a:rPr lang="zh-CN" altLang="en-US" sz="2000" dirty="0"/>
              <a:t>清华大学出版社</a:t>
            </a:r>
            <a:r>
              <a:rPr lang="zh-CN" altLang="en-US" sz="2000" dirty="0">
                <a:cs typeface="Times New Roman" panose="02020603050405020304" pitchFamily="18" charset="0"/>
              </a:rPr>
              <a:t>’</a:t>
            </a:r>
            <a:r>
              <a:rPr lang="en-US" altLang="zh-CN" sz="2000" dirty="0">
                <a:cs typeface="Times New Roman" panose="02020603050405020304" pitchFamily="18" charset="0"/>
              </a:rPr>
              <a:t>)</a:t>
            </a:r>
            <a:endParaRPr lang="en-US" altLang="zh-CN" sz="2000" dirty="0" smtClean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cs typeface="Courier New" panose="02070309020205020404" pitchFamily="49" charset="0"/>
              </a:rPr>
              <a:t>      </a:t>
            </a:r>
            <a:r>
              <a:rPr lang="en-US" altLang="zh-CN" sz="2000" dirty="0" err="1" smtClean="0">
                <a:cs typeface="Courier New" panose="02070309020205020404" pitchFamily="49" charset="0"/>
              </a:rPr>
              <a:t>PreparedStatement</a:t>
            </a:r>
            <a:r>
              <a:rPr lang="en-US" altLang="zh-CN" sz="2000" dirty="0" smtClean="0"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cs typeface="Courier New" panose="02070309020205020404" pitchFamily="49" charset="0"/>
              </a:rPr>
              <a:t>update=</a:t>
            </a:r>
            <a:r>
              <a:rPr lang="en-US" altLang="zh-CN" sz="2000" dirty="0" err="1">
                <a:cs typeface="Courier New" panose="02070309020205020404" pitchFamily="49" charset="0"/>
              </a:rPr>
              <a:t>con.prepareStatement</a:t>
            </a:r>
            <a:r>
              <a:rPr lang="en-US" altLang="zh-CN" sz="2000" dirty="0">
                <a:cs typeface="Courier New" panose="02070309020205020404" pitchFamily="49" charset="0"/>
              </a:rPr>
              <a:t>("insert into </a:t>
            </a:r>
            <a:r>
              <a:rPr lang="en-US" altLang="zh-CN" sz="2000" dirty="0" err="1">
                <a:cs typeface="Courier New" panose="02070309020205020404" pitchFamily="49" charset="0"/>
              </a:rPr>
              <a:t>bookInfo</a:t>
            </a:r>
            <a:r>
              <a:rPr lang="en-US" altLang="zh-CN" sz="2000" dirty="0">
                <a:cs typeface="Courier New" panose="02070309020205020404" pitchFamily="49" charset="0"/>
              </a:rPr>
              <a:t> values(?,?,?,?)");</a:t>
            </a:r>
            <a:endParaRPr lang="en-US" altLang="zh-CN" sz="2000" dirty="0">
              <a:cs typeface="Courier New" panose="02070309020205020404" pitchFamily="49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cs typeface="Courier New" panose="02070309020205020404" pitchFamily="49" charset="0"/>
              </a:rPr>
              <a:t>      </a:t>
            </a:r>
            <a:r>
              <a:rPr lang="en-US" altLang="zh-CN" sz="2000" dirty="0" err="1" smtClean="0">
                <a:cs typeface="Courier New" panose="02070309020205020404" pitchFamily="49" charset="0"/>
              </a:rPr>
              <a:t>update.setString</a:t>
            </a:r>
            <a:r>
              <a:rPr lang="en-US" altLang="zh-CN" sz="2000" dirty="0" smtClean="0">
                <a:cs typeface="Courier New" panose="02070309020205020404" pitchFamily="49" charset="0"/>
              </a:rPr>
              <a:t>(1</a:t>
            </a:r>
            <a:r>
              <a:rPr lang="en-US" altLang="zh-CN" sz="2000" dirty="0">
                <a:cs typeface="Courier New" panose="02070309020205020404" pitchFamily="49" charset="0"/>
              </a:rPr>
              <a:t>, "B0003");</a:t>
            </a:r>
            <a:endParaRPr lang="en-US" altLang="zh-CN" sz="2000" dirty="0">
              <a:cs typeface="Courier New" panose="02070309020205020404" pitchFamily="49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cs typeface="Courier New" panose="02070309020205020404" pitchFamily="49" charset="0"/>
              </a:rPr>
              <a:t>      </a:t>
            </a:r>
            <a:r>
              <a:rPr lang="en-US" altLang="zh-CN" sz="2000" dirty="0" err="1" smtClean="0">
                <a:cs typeface="Courier New" panose="02070309020205020404" pitchFamily="49" charset="0"/>
              </a:rPr>
              <a:t>update.setString</a:t>
            </a:r>
            <a:r>
              <a:rPr lang="en-US" altLang="zh-CN" sz="2000" dirty="0" smtClean="0">
                <a:cs typeface="Courier New" panose="02070309020205020404" pitchFamily="49" charset="0"/>
              </a:rPr>
              <a:t>(2</a:t>
            </a:r>
            <a:r>
              <a:rPr lang="en-US" altLang="zh-CN" sz="2000" dirty="0">
                <a:cs typeface="Courier New" panose="02070309020205020404" pitchFamily="49" charset="0"/>
              </a:rPr>
              <a:t>, "</a:t>
            </a:r>
            <a:r>
              <a:rPr lang="en-US" altLang="zh-CN" sz="2000" dirty="0" err="1">
                <a:cs typeface="Courier New" panose="02070309020205020404" pitchFamily="49" charset="0"/>
              </a:rPr>
              <a:t>c++</a:t>
            </a:r>
            <a:r>
              <a:rPr lang="en-US" altLang="zh-CN" sz="2000" dirty="0">
                <a:cs typeface="Courier New" panose="02070309020205020404" pitchFamily="49" charset="0"/>
              </a:rPr>
              <a:t>");</a:t>
            </a:r>
            <a:endParaRPr lang="en-US" altLang="zh-CN" sz="2000" dirty="0">
              <a:cs typeface="Courier New" panose="02070309020205020404" pitchFamily="49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cs typeface="Courier New" panose="02070309020205020404" pitchFamily="49" charset="0"/>
              </a:rPr>
              <a:t>      </a:t>
            </a:r>
            <a:r>
              <a:rPr lang="en-US" altLang="zh-CN" sz="2000" dirty="0" err="1" smtClean="0">
                <a:cs typeface="Courier New" panose="02070309020205020404" pitchFamily="49" charset="0"/>
              </a:rPr>
              <a:t>update.setFloat</a:t>
            </a:r>
            <a:r>
              <a:rPr lang="en-US" altLang="zh-CN" sz="2000" dirty="0" smtClean="0">
                <a:cs typeface="Courier New" panose="02070309020205020404" pitchFamily="49" charset="0"/>
              </a:rPr>
              <a:t>(3</a:t>
            </a:r>
            <a:r>
              <a:rPr lang="en-US" altLang="zh-CN" sz="2000" dirty="0">
                <a:cs typeface="Courier New" panose="02070309020205020404" pitchFamily="49" charset="0"/>
              </a:rPr>
              <a:t>, 78.50f);</a:t>
            </a:r>
            <a:endParaRPr lang="en-US" altLang="zh-CN" sz="2000" dirty="0">
              <a:cs typeface="Courier New" panose="02070309020205020404" pitchFamily="49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cs typeface="Courier New" panose="02070309020205020404" pitchFamily="49" charset="0"/>
              </a:rPr>
              <a:t>      </a:t>
            </a:r>
            <a:r>
              <a:rPr lang="en-US" altLang="zh-CN" sz="2000" dirty="0" err="1" smtClean="0">
                <a:cs typeface="Courier New" panose="02070309020205020404" pitchFamily="49" charset="0"/>
              </a:rPr>
              <a:t>update.setString</a:t>
            </a:r>
            <a:r>
              <a:rPr lang="en-US" altLang="zh-CN" sz="2000" dirty="0" smtClean="0">
                <a:cs typeface="Courier New" panose="02070309020205020404" pitchFamily="49" charset="0"/>
              </a:rPr>
              <a:t>(4</a:t>
            </a:r>
            <a:r>
              <a:rPr lang="en-US" altLang="zh-CN" sz="2000" dirty="0">
                <a:cs typeface="Courier New" panose="02070309020205020404" pitchFamily="49" charset="0"/>
              </a:rPr>
              <a:t>, “</a:t>
            </a:r>
            <a:r>
              <a:rPr lang="zh-CN" altLang="en-US" sz="2000" dirty="0"/>
              <a:t>清华大学出版社</a:t>
            </a:r>
            <a:r>
              <a:rPr lang="zh-CN" altLang="en-US" sz="2000" dirty="0">
                <a:cs typeface="Courier New" panose="02070309020205020404" pitchFamily="49" charset="0"/>
              </a:rPr>
              <a:t>”</a:t>
            </a:r>
            <a:r>
              <a:rPr lang="en-US" altLang="zh-CN" sz="2000" dirty="0">
                <a:cs typeface="Courier New" panose="02070309020205020404" pitchFamily="49" charset="0"/>
              </a:rPr>
              <a:t>);</a:t>
            </a:r>
            <a:endParaRPr lang="en-US" altLang="zh-CN" sz="2000" dirty="0">
              <a:cs typeface="Courier New" panose="02070309020205020404" pitchFamily="49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cs typeface="Courier New" panose="02070309020205020404" pitchFamily="49" charset="0"/>
              </a:rPr>
              <a:t>      </a:t>
            </a:r>
            <a:r>
              <a:rPr lang="en-US" altLang="zh-CN" sz="2000" dirty="0" err="1" smtClean="0">
                <a:cs typeface="Courier New" panose="02070309020205020404" pitchFamily="49" charset="0"/>
              </a:rPr>
              <a:t>update.executeUpdate</a:t>
            </a:r>
            <a:r>
              <a:rPr lang="en-US" altLang="zh-CN" sz="2000" dirty="0">
                <a:cs typeface="Courier New" panose="02070309020205020404" pitchFamily="49" charset="0"/>
              </a:rPr>
              <a:t>();</a:t>
            </a:r>
            <a:endParaRPr lang="en-US" altLang="zh-CN" sz="2000" dirty="0">
              <a:cs typeface="Courier New" panose="02070309020205020404" pitchFamily="49" charset="0"/>
            </a:endParaRPr>
          </a:p>
          <a:p>
            <a:pPr>
              <a:defRPr/>
            </a:pPr>
            <a:endParaRPr lang="zh-CN" altLang="en-US" sz="2400" b="1" dirty="0"/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例子改进版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 dirty="0" err="1" smtClean="0">
                <a:cs typeface="Courier New" panose="02070309020205020404" pitchFamily="49" charset="0"/>
              </a:rPr>
              <a:t>PreparedStatement</a:t>
            </a:r>
            <a:r>
              <a:rPr lang="en-US" altLang="zh-CN" sz="1800" dirty="0" smtClean="0">
                <a:cs typeface="Courier New" panose="02070309020205020404" pitchFamily="49" charset="0"/>
              </a:rPr>
              <a:t> </a:t>
            </a:r>
            <a:endParaRPr lang="en-US" altLang="zh-CN" sz="1800" dirty="0" smtClean="0">
              <a:cs typeface="Courier New" panose="02070309020205020404" pitchFamily="49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cs typeface="Courier New" panose="02070309020205020404" pitchFamily="49" charset="0"/>
              </a:rPr>
              <a:t>update=</a:t>
            </a:r>
            <a:r>
              <a:rPr lang="en-US" altLang="zh-CN" sz="1800" dirty="0" err="1" smtClean="0">
                <a:cs typeface="Courier New" panose="02070309020205020404" pitchFamily="49" charset="0"/>
              </a:rPr>
              <a:t>con.prepareStatement</a:t>
            </a:r>
            <a:r>
              <a:rPr lang="en-US" altLang="zh-CN" sz="1800" dirty="0">
                <a:cs typeface="Courier New" panose="02070309020205020404" pitchFamily="49" charset="0"/>
              </a:rPr>
              <a:t>("insert into </a:t>
            </a:r>
            <a:r>
              <a:rPr lang="en-US" altLang="zh-CN" sz="1800" dirty="0" err="1">
                <a:cs typeface="Courier New" panose="02070309020205020404" pitchFamily="49" charset="0"/>
              </a:rPr>
              <a:t>bookInfo</a:t>
            </a:r>
            <a:r>
              <a:rPr lang="en-US" altLang="zh-CN" sz="1800" dirty="0">
                <a:cs typeface="Courier New" panose="02070309020205020404" pitchFamily="49" charset="0"/>
              </a:rPr>
              <a:t> values(?,?,?,?)");</a:t>
            </a:r>
            <a:endParaRPr lang="en-US" altLang="zh-CN" sz="1800" dirty="0">
              <a:cs typeface="Courier New" panose="02070309020205020404" pitchFamily="49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cs typeface="Courier New" panose="02070309020205020404" pitchFamily="49" charset="0"/>
              </a:rPr>
              <a:t>Object </a:t>
            </a:r>
            <a:r>
              <a:rPr lang="en-US" altLang="zh-CN" sz="1800" dirty="0">
                <a:cs typeface="Courier New" panose="02070309020205020404" pitchFamily="49" charset="0"/>
              </a:rPr>
              <a:t>[]line={"B0003","C++",new Float(78.50),"</a:t>
            </a:r>
            <a:r>
              <a:rPr lang="zh-CN" altLang="en-US" sz="1800" dirty="0"/>
              <a:t>清华大学</a:t>
            </a:r>
            <a:r>
              <a:rPr lang="en-US" altLang="zh-CN" sz="1800" dirty="0">
                <a:cs typeface="Courier New" panose="02070309020205020404" pitchFamily="49" charset="0"/>
              </a:rPr>
              <a:t>"};</a:t>
            </a:r>
            <a:endParaRPr lang="en-US" altLang="zh-CN" sz="1800" dirty="0">
              <a:cs typeface="Courier New" panose="02070309020205020404" pitchFamily="49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cs typeface="Courier New" panose="02070309020205020404" pitchFamily="49" charset="0"/>
              </a:rPr>
              <a:t>for(</a:t>
            </a:r>
            <a:r>
              <a:rPr lang="en-US" altLang="zh-CN" sz="1800" dirty="0" err="1" smtClean="0">
                <a:cs typeface="Courier New" panose="02070309020205020404" pitchFamily="49" charset="0"/>
              </a:rPr>
              <a:t>int</a:t>
            </a:r>
            <a:r>
              <a:rPr lang="en-US" altLang="zh-CN" sz="1800" dirty="0" smtClean="0">
                <a:cs typeface="Courier New" panose="02070309020205020404" pitchFamily="49" charset="0"/>
              </a:rPr>
              <a:t> </a:t>
            </a:r>
            <a:r>
              <a:rPr lang="en-US" altLang="zh-CN" sz="1800" dirty="0" err="1">
                <a:cs typeface="Courier New" panose="02070309020205020404" pitchFamily="49" charset="0"/>
              </a:rPr>
              <a:t>i</a:t>
            </a:r>
            <a:r>
              <a:rPr lang="en-US" altLang="zh-CN" sz="1800" dirty="0">
                <a:cs typeface="Courier New" panose="02070309020205020404" pitchFamily="49" charset="0"/>
              </a:rPr>
              <a:t>=1;i&lt;=</a:t>
            </a:r>
            <a:r>
              <a:rPr lang="en-US" altLang="zh-CN" sz="1800" dirty="0" err="1">
                <a:cs typeface="Courier New" panose="02070309020205020404" pitchFamily="49" charset="0"/>
              </a:rPr>
              <a:t>line.length;i</a:t>
            </a:r>
            <a:r>
              <a:rPr lang="en-US" altLang="zh-CN" sz="1800" dirty="0">
                <a:cs typeface="Courier New" panose="02070309020205020404" pitchFamily="49" charset="0"/>
              </a:rPr>
              <a:t>++){ </a:t>
            </a:r>
            <a:endParaRPr lang="en-US" altLang="zh-CN" sz="1800" dirty="0">
              <a:cs typeface="Courier New" panose="02070309020205020404" pitchFamily="49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cs typeface="Courier New" panose="02070309020205020404" pitchFamily="49" charset="0"/>
              </a:rPr>
              <a:t>       </a:t>
            </a:r>
            <a:r>
              <a:rPr lang="en-US" altLang="zh-CN" sz="1800" dirty="0" err="1" smtClean="0">
                <a:cs typeface="Courier New" panose="02070309020205020404" pitchFamily="49" charset="0"/>
              </a:rPr>
              <a:t>update.setObject</a:t>
            </a:r>
            <a:r>
              <a:rPr lang="en-US" altLang="zh-CN" sz="1800" dirty="0" smtClean="0">
                <a:cs typeface="Courier New" panose="02070309020205020404" pitchFamily="49" charset="0"/>
              </a:rPr>
              <a:t>(</a:t>
            </a:r>
            <a:r>
              <a:rPr lang="en-US" altLang="zh-CN" sz="1800" dirty="0" err="1" smtClean="0">
                <a:cs typeface="Courier New" panose="02070309020205020404" pitchFamily="49" charset="0"/>
              </a:rPr>
              <a:t>i,line</a:t>
            </a:r>
            <a:r>
              <a:rPr lang="en-US" altLang="zh-CN" sz="1800" dirty="0" smtClean="0">
                <a:cs typeface="Courier New" panose="02070309020205020404" pitchFamily="49" charset="0"/>
              </a:rPr>
              <a:t>[i-1</a:t>
            </a:r>
            <a:r>
              <a:rPr lang="en-US" altLang="zh-CN" sz="1800" dirty="0">
                <a:cs typeface="Courier New" panose="02070309020205020404" pitchFamily="49" charset="0"/>
              </a:rPr>
              <a:t>]);</a:t>
            </a:r>
            <a:endParaRPr lang="en-US" altLang="zh-CN" sz="1800" dirty="0">
              <a:cs typeface="Courier New" panose="02070309020205020404" pitchFamily="49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cs typeface="Courier New" panose="02070309020205020404" pitchFamily="49" charset="0"/>
              </a:rPr>
              <a:t>}</a:t>
            </a:r>
            <a:endParaRPr lang="en-US" altLang="zh-CN" sz="1800" dirty="0">
              <a:cs typeface="Courier New" panose="02070309020205020404" pitchFamily="49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 dirty="0" err="1" smtClean="0">
                <a:cs typeface="Courier New" panose="02070309020205020404" pitchFamily="49" charset="0"/>
              </a:rPr>
              <a:t>update.executeUpdate</a:t>
            </a:r>
            <a:r>
              <a:rPr lang="en-US" altLang="zh-CN" sz="1800" dirty="0" smtClean="0">
                <a:cs typeface="Courier New" panose="02070309020205020404" pitchFamily="49" charset="0"/>
              </a:rPr>
              <a:t>();</a:t>
            </a:r>
            <a:endParaRPr lang="en-US" altLang="zh-CN" sz="1800" dirty="0" smtClean="0">
              <a:cs typeface="Courier New" panose="02070309020205020404" pitchFamily="49" charset="0"/>
            </a:endParaRPr>
          </a:p>
          <a:p>
            <a:pPr algn="just" eaLnBrk="1" hangingPunct="1">
              <a:defRPr/>
            </a:pPr>
            <a:r>
              <a:rPr lang="en-US" altLang="zh-CN" sz="2000" b="1" dirty="0" err="1" smtClean="0"/>
              <a:t>setObject</a:t>
            </a:r>
            <a:r>
              <a:rPr lang="en-US" altLang="zh-CN" sz="2000" b="1" dirty="0"/>
              <a:t>()</a:t>
            </a:r>
            <a:r>
              <a:rPr lang="zh-CN" altLang="en-US" sz="2000" b="1" dirty="0"/>
              <a:t>方法中有两个</a:t>
            </a:r>
            <a:r>
              <a:rPr lang="zh-CN" altLang="en-US" sz="2000" b="1" dirty="0" smtClean="0"/>
              <a:t>参数</a:t>
            </a:r>
            <a:endParaRPr lang="en-US" altLang="zh-CN" sz="2000" b="1" dirty="0" smtClean="0"/>
          </a:p>
          <a:p>
            <a:pPr lvl="1" algn="just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dirty="0" smtClean="0"/>
              <a:t>第一</a:t>
            </a:r>
            <a:r>
              <a:rPr lang="zh-CN" altLang="en-US" sz="1400" dirty="0"/>
              <a:t>个参数是占位符的</a:t>
            </a:r>
            <a:r>
              <a:rPr lang="zh-CN" altLang="en-US" sz="1400" dirty="0" smtClean="0"/>
              <a:t>索引</a:t>
            </a:r>
            <a:endParaRPr lang="en-US" altLang="zh-CN" sz="1400" dirty="0" smtClean="0"/>
          </a:p>
          <a:p>
            <a:pPr lvl="1" algn="just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dirty="0" smtClean="0"/>
              <a:t>第二</a:t>
            </a:r>
            <a:r>
              <a:rPr lang="zh-CN" altLang="en-US" sz="1400" dirty="0"/>
              <a:t>个参数是对象类型的值，赋值给占位符所指的</a:t>
            </a:r>
            <a:r>
              <a:rPr lang="zh-CN" altLang="en-US" sz="1400" dirty="0" smtClean="0"/>
              <a:t>参数</a:t>
            </a:r>
            <a:endParaRPr lang="en-US" altLang="zh-CN" sz="1400" dirty="0" smtClean="0"/>
          </a:p>
          <a:p>
            <a:pPr lvl="1" algn="just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dirty="0" smtClean="0"/>
              <a:t>注意：所</a:t>
            </a:r>
            <a:r>
              <a:rPr lang="zh-CN" altLang="en-US" sz="1400" dirty="0"/>
              <a:t>赋的对象类型必须和占位符所指参数的</a:t>
            </a:r>
            <a:r>
              <a:rPr lang="en-US" altLang="zh-CN" sz="1400" dirty="0"/>
              <a:t>SQL</a:t>
            </a:r>
            <a:r>
              <a:rPr lang="zh-CN" altLang="en-US" sz="1400" dirty="0"/>
              <a:t>数据类型相</a:t>
            </a:r>
            <a:r>
              <a:rPr lang="zh-CN" altLang="en-US" sz="1400" dirty="0" smtClean="0"/>
              <a:t>匹配</a:t>
            </a:r>
            <a:endParaRPr lang="en-US" altLang="zh-CN" sz="1400" dirty="0" smtClean="0"/>
          </a:p>
          <a:p>
            <a:pPr algn="just" eaLnBrk="1" hangingPunct="1">
              <a:defRPr/>
            </a:pPr>
            <a:r>
              <a:rPr lang="zh-CN" altLang="en-US" sz="2200" b="1" dirty="0" smtClean="0">
                <a:cs typeface="Courier New" panose="02070309020205020404" pitchFamily="49" charset="0"/>
              </a:rPr>
              <a:t>提高代码效率和简洁性</a:t>
            </a:r>
            <a:endParaRPr lang="en-US" altLang="zh-CN" sz="2200" b="1" dirty="0">
              <a:cs typeface="Courier New" panose="02070309020205020404" pitchFamily="49" charset="0"/>
            </a:endParaRPr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JDBC </a:t>
            </a:r>
            <a:r>
              <a:rPr lang="zh-CN" altLang="en-US" smtClean="0">
                <a:latin typeface="宋体" panose="02010600030101010101" pitchFamily="2" charset="-122"/>
              </a:rPr>
              <a:t>简介</a:t>
            </a:r>
            <a:endParaRPr lang="en-US" altLang="zh-CN" sz="380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lvl="1" indent="-457200" algn="just" eaLnBrk="1" hangingPunct="1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400" dirty="0" smtClean="0">
                <a:cs typeface="Times New Roman" panose="02020603050405020304" pitchFamily="18" charset="0"/>
              </a:rPr>
              <a:t>Java</a:t>
            </a:r>
            <a:r>
              <a:rPr lang="zh-CN" altLang="en-US" sz="2400" dirty="0" smtClean="0"/>
              <a:t>数据库技术：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cs typeface="Times New Roman" panose="02020603050405020304" pitchFamily="18" charset="0"/>
              </a:rPr>
              <a:t>JDBC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150000"/>
              </a:lnSpc>
              <a:defRPr/>
            </a:pPr>
            <a:r>
              <a:rPr lang="zh-CN" altLang="en-US" sz="2000" dirty="0" smtClean="0">
                <a:cs typeface="Times New Roman" panose="02020603050405020304" pitchFamily="18" charset="0"/>
              </a:rPr>
              <a:t>全称：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Java Database Connectivity</a:t>
            </a:r>
            <a:endParaRPr lang="en-US" altLang="zh-CN" sz="2000" dirty="0" smtClean="0"/>
          </a:p>
          <a:p>
            <a:pPr lvl="1" algn="just" eaLnBrk="1" hangingPunct="1">
              <a:lnSpc>
                <a:spcPct val="150000"/>
              </a:lnSpc>
              <a:defRPr/>
            </a:pPr>
            <a:r>
              <a:rPr lang="zh-CN" altLang="en-US" sz="2000" dirty="0" smtClean="0">
                <a:cs typeface="Times New Roman" panose="02020603050405020304" pitchFamily="18" charset="0"/>
              </a:rPr>
              <a:t>实现思路：通过</a:t>
            </a:r>
            <a:r>
              <a:rPr lang="en-US" altLang="zh-CN" sz="2000" dirty="0">
                <a:cs typeface="Times New Roman" panose="02020603050405020304" pitchFamily="18" charset="0"/>
              </a:rPr>
              <a:t>JDBC API</a:t>
            </a:r>
            <a:r>
              <a:rPr lang="zh-CN" altLang="en-US" sz="2000" dirty="0"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cs typeface="Times New Roman" panose="02020603050405020304" pitchFamily="18" charset="0"/>
              </a:rPr>
              <a:t>JDBC</a:t>
            </a:r>
            <a:r>
              <a:rPr lang="zh-CN" altLang="en-US" sz="2000" dirty="0">
                <a:cs typeface="Times New Roman" panose="02020603050405020304" pitchFamily="18" charset="0"/>
              </a:rPr>
              <a:t>驱动程序管理器之间进行</a:t>
            </a:r>
            <a:r>
              <a:rPr lang="zh-CN" altLang="en-US" sz="2000" dirty="0" smtClean="0">
                <a:cs typeface="Times New Roman" panose="02020603050405020304" pitchFamily="18" charset="0"/>
              </a:rPr>
              <a:t>通信</a:t>
            </a:r>
            <a:endParaRPr lang="en-US" altLang="zh-CN" sz="2000" dirty="0" smtClean="0"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defRPr/>
            </a:pPr>
            <a:r>
              <a:rPr lang="en-US" altLang="zh-CN" sz="2400" dirty="0" smtClean="0">
                <a:cs typeface="Times New Roman" panose="02020603050405020304" pitchFamily="18" charset="0"/>
              </a:rPr>
              <a:t>JDBC</a:t>
            </a:r>
            <a:r>
              <a:rPr lang="zh-CN" altLang="en-US" sz="2400" dirty="0">
                <a:cs typeface="Times New Roman" panose="02020603050405020304" pitchFamily="18" charset="0"/>
              </a:rPr>
              <a:t>驱动程序</a:t>
            </a:r>
            <a:r>
              <a:rPr lang="zh-CN" altLang="en-US" sz="2400" dirty="0" smtClean="0">
                <a:cs typeface="Times New Roman" panose="02020603050405020304" pitchFamily="18" charset="0"/>
              </a:rPr>
              <a:t>管理器和最终数据库的通信方式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150000"/>
              </a:lnSpc>
              <a:defRPr/>
            </a:pPr>
            <a:r>
              <a:rPr lang="zh-CN" altLang="en-US" sz="2000" dirty="0">
                <a:cs typeface="Times New Roman" panose="02020603050405020304" pitchFamily="18" charset="0"/>
              </a:rPr>
              <a:t>直接</a:t>
            </a:r>
            <a:r>
              <a:rPr lang="zh-CN" altLang="en-US" sz="2000" dirty="0" smtClean="0">
                <a:cs typeface="Times New Roman" panose="02020603050405020304" pitchFamily="18" charset="0"/>
              </a:rPr>
              <a:t>方式：使用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JDBC</a:t>
            </a:r>
            <a:r>
              <a:rPr lang="zh-CN" altLang="en-US" sz="2000" dirty="0" smtClean="0">
                <a:cs typeface="Times New Roman" panose="02020603050405020304" pitchFamily="18" charset="0"/>
              </a:rPr>
              <a:t>驱动程序</a:t>
            </a:r>
            <a:endParaRPr lang="en-US" altLang="zh-CN" sz="2000" dirty="0" smtClean="0"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150000"/>
              </a:lnSpc>
              <a:defRPr/>
            </a:pPr>
            <a:r>
              <a:rPr lang="zh-CN" altLang="en-US" sz="2000" dirty="0">
                <a:cs typeface="Times New Roman" panose="02020603050405020304" pitchFamily="18" charset="0"/>
              </a:rPr>
              <a:t>间接</a:t>
            </a:r>
            <a:r>
              <a:rPr lang="zh-CN" altLang="en-US" sz="2000" dirty="0" smtClean="0">
                <a:cs typeface="Times New Roman" panose="02020603050405020304" pitchFamily="18" charset="0"/>
              </a:rPr>
              <a:t>方式：使用</a:t>
            </a:r>
            <a:r>
              <a:rPr lang="en-US" altLang="zh-CN" sz="2000" dirty="0">
                <a:cs typeface="Times New Roman" panose="02020603050405020304" pitchFamily="18" charset="0"/>
              </a:rPr>
              <a:t>JDBC/ODBC</a:t>
            </a:r>
            <a:r>
              <a:rPr lang="zh-CN" altLang="en-US" sz="2000" dirty="0">
                <a:cs typeface="Times New Roman" panose="02020603050405020304" pitchFamily="18" charset="0"/>
              </a:rPr>
              <a:t>桥接</a:t>
            </a:r>
            <a:r>
              <a:rPr lang="zh-CN" altLang="en-US" sz="2000" dirty="0" smtClean="0">
                <a:cs typeface="Times New Roman" panose="02020603050405020304" pitchFamily="18" charset="0"/>
              </a:rPr>
              <a:t>驱动程序</a:t>
            </a:r>
            <a:endParaRPr lang="en-US" altLang="zh-CN" sz="2000" b="1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JDBC </a:t>
            </a:r>
            <a:r>
              <a:rPr lang="zh-CN" altLang="en-US" smtClean="0">
                <a:latin typeface="宋体" panose="02010600030101010101" pitchFamily="2" charset="-122"/>
              </a:rPr>
              <a:t>简介</a:t>
            </a:r>
            <a:endParaRPr lang="en-US" altLang="zh-CN" sz="3800" smtClean="0"/>
          </a:p>
        </p:txBody>
      </p:sp>
      <p:graphicFrame>
        <p:nvGraphicFramePr>
          <p:cNvPr id="25603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233613" y="1417638"/>
          <a:ext cx="4676775" cy="415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name="位图图像" r:id="rId1" imgW="3086100" imgH="2743200" progId="Paint.Picture">
                  <p:embed/>
                </p:oleObj>
              </mc:Choice>
              <mc:Fallback>
                <p:oleObj name="位图图像" r:id="rId1" imgW="3086100" imgH="2743200" progId="Paint.Picture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613" y="1417638"/>
                        <a:ext cx="4676775" cy="415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文本框 1"/>
          <p:cNvSpPr txBox="1">
            <a:spLocks noChangeArrowheads="1"/>
          </p:cNvSpPr>
          <p:nvPr/>
        </p:nvSpPr>
        <p:spPr bwMode="auto">
          <a:xfrm>
            <a:off x="1524000" y="5575300"/>
            <a:ext cx="6731458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lvl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程序通过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JDBC API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向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JDBC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驱动程序管理器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发送</a:t>
            </a:r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SQL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语句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JDBC </a:t>
            </a:r>
            <a:r>
              <a:rPr lang="zh-CN" altLang="en-US" smtClean="0">
                <a:latin typeface="宋体" panose="02010600030101010101" pitchFamily="2" charset="-122"/>
              </a:rPr>
              <a:t>简介</a:t>
            </a:r>
            <a:endParaRPr lang="en-US" altLang="zh-CN" sz="3800"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400" dirty="0" smtClean="0">
                <a:latin typeface="宋体" panose="02010600030101010101" pitchFamily="2" charset="-122"/>
              </a:rPr>
              <a:t>JDBC</a:t>
            </a:r>
            <a:r>
              <a:rPr lang="zh-CN" altLang="en-US" sz="2400" dirty="0" smtClean="0">
                <a:latin typeface="宋体" panose="02010600030101010101" pitchFamily="2" charset="-122"/>
              </a:rPr>
              <a:t>驱动程序管理器以及底层的数据库驱动程序</a:t>
            </a:r>
            <a:r>
              <a:rPr lang="zh-CN" altLang="en-US" sz="240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对于开发人员来说是透明的</a:t>
            </a:r>
            <a:r>
              <a:rPr lang="zh-CN" altLang="en-US" sz="2400" dirty="0" smtClean="0">
                <a:latin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zh-CN" altLang="en-US" sz="2400" dirty="0" smtClean="0">
                <a:latin typeface="宋体" panose="02010600030101010101" pitchFamily="2" charset="-122"/>
              </a:rPr>
              <a:t>访问不同类型的数据库时使用的是同一套</a:t>
            </a:r>
            <a:r>
              <a:rPr lang="en-US" altLang="zh-CN" sz="2400" dirty="0" smtClean="0">
                <a:latin typeface="宋体" panose="02010600030101010101" pitchFamily="2" charset="-122"/>
              </a:rPr>
              <a:t>JDBC API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zh-CN" altLang="en-US" sz="2000" dirty="0" smtClean="0">
                <a:latin typeface="宋体" panose="02010600030101010101" pitchFamily="2" charset="-122"/>
              </a:rPr>
              <a:t>重要的意义：</a:t>
            </a:r>
            <a:r>
              <a:rPr lang="zh-CN" altLang="en-US" sz="200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当有新类型的数据库出现时</a:t>
            </a:r>
            <a:r>
              <a:rPr lang="zh-CN" altLang="en-US" sz="2000" dirty="0" smtClean="0">
                <a:latin typeface="宋体" panose="02010600030101010101" pitchFamily="2" charset="-122"/>
              </a:rPr>
              <a:t>，只要</a:t>
            </a:r>
            <a:r>
              <a:rPr lang="zh-CN" altLang="en-US" sz="2000" dirty="0">
                <a:latin typeface="宋体" panose="02010600030101010101" pitchFamily="2" charset="-122"/>
              </a:rPr>
              <a:t>具备</a:t>
            </a:r>
            <a:r>
              <a:rPr lang="zh-CN" altLang="en-US" sz="2000" dirty="0" smtClean="0">
                <a:latin typeface="宋体" panose="02010600030101010101" pitchFamily="2" charset="-122"/>
              </a:rPr>
              <a:t>相应的</a:t>
            </a:r>
            <a:r>
              <a:rPr lang="en-US" altLang="zh-CN" sz="2000" dirty="0" smtClean="0">
                <a:latin typeface="宋体" panose="02010600030101010101" pitchFamily="2" charset="-122"/>
              </a:rPr>
              <a:t>JDBC</a:t>
            </a:r>
            <a:r>
              <a:rPr lang="zh-CN" altLang="en-US" sz="2000" dirty="0" smtClean="0">
                <a:latin typeface="宋体" panose="02010600030101010101" pitchFamily="2" charset="-122"/>
              </a:rPr>
              <a:t>驱动程序，</a:t>
            </a:r>
            <a:r>
              <a:rPr lang="zh-CN" altLang="en-US" sz="200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已有的</a:t>
            </a:r>
            <a:r>
              <a:rPr lang="en-US" altLang="zh-CN" sz="200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Java</a:t>
            </a:r>
            <a:r>
              <a:rPr lang="zh-CN" altLang="en-US" sz="200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应用程序不用做任何修改</a:t>
            </a:r>
            <a:r>
              <a:rPr lang="zh-CN" altLang="en-US" sz="2000" dirty="0" smtClean="0"/>
              <a:t> </a:t>
            </a:r>
            <a:endParaRPr lang="zh-CN" altLang="en-US" sz="2000" dirty="0" smtClean="0"/>
          </a:p>
          <a:p>
            <a:pPr eaLnBrk="1" hangingPunct="1">
              <a:defRPr/>
            </a:pPr>
            <a:r>
              <a:rPr lang="en-US" altLang="zh-CN" sz="24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ODBC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 (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开放式数据库连接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)</a:t>
            </a:r>
            <a:r>
              <a:rPr lang="en-US" altLang="zh-CN" sz="24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  <a:endParaRPr lang="en-US" altLang="zh-CN" sz="2400" b="1" dirty="0" smtClean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zh-CN" altLang="en-US" sz="20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编程接口</a:t>
            </a:r>
            <a:endParaRPr lang="en-US" altLang="zh-CN" sz="2000" b="1" dirty="0" smtClean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zh-CN" altLang="en-US" sz="20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允许程序访问使用</a:t>
            </a:r>
            <a:r>
              <a:rPr lang="en-US" altLang="zh-CN" sz="20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SQL</a:t>
            </a:r>
            <a:r>
              <a:rPr lang="zh-CN" altLang="en-US" sz="20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作为数据访问标准的</a:t>
            </a:r>
            <a:r>
              <a:rPr lang="en-US" altLang="zh-CN" sz="20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DBMS</a:t>
            </a:r>
            <a:r>
              <a:rPr lang="zh-CN" altLang="en-US" sz="20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中的数据</a:t>
            </a:r>
            <a:endParaRPr lang="en-US" altLang="zh-CN" sz="2000" b="1" dirty="0" smtClean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en-US" altLang="zh-CN" sz="20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SUN</a:t>
            </a:r>
            <a:r>
              <a:rPr lang="zh-CN" altLang="en-US" sz="20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公司认为</a:t>
            </a:r>
            <a:r>
              <a:rPr lang="en-US" altLang="zh-CN" sz="20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ODBC</a:t>
            </a:r>
            <a:r>
              <a:rPr lang="zh-CN" altLang="en-US" sz="20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难以掌握、使用复杂并且在安全性方面存在问题</a:t>
            </a:r>
            <a:endParaRPr lang="en-US" altLang="zh-CN" sz="2000" b="1" dirty="0" smtClean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en-US" altLang="zh-CN" sz="20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Java</a:t>
            </a:r>
            <a:r>
              <a:rPr lang="zh-CN" altLang="en-US" sz="20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中没有直接采用</a:t>
            </a:r>
            <a:r>
              <a:rPr lang="en-US" altLang="zh-CN" sz="20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ODBC </a:t>
            </a:r>
            <a:r>
              <a:rPr lang="zh-CN" altLang="en-US" sz="20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模式。</a:t>
            </a:r>
            <a:endParaRPr lang="zh-CN" altLang="en-US" sz="2000" b="1" dirty="0" smtClean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30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30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3000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3000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3000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建立数据库连接</a:t>
            </a:r>
            <a:endParaRPr lang="en-US" altLang="zh-CN" smtClean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229600" cy="5638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b="1" dirty="0"/>
              <a:t>步骤：</a:t>
            </a:r>
            <a:endParaRPr lang="en-US" altLang="zh-CN" b="1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/>
              <a:t>载入驱动程序</a:t>
            </a:r>
            <a:endParaRPr lang="en-US" altLang="zh-CN" dirty="0"/>
          </a:p>
          <a:p>
            <a:pPr marL="457200" lvl="1" indent="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Class.forName</a:t>
            </a:r>
            <a:r>
              <a:rPr lang="en-US" altLang="zh-CN" dirty="0"/>
              <a:t>("</a:t>
            </a:r>
            <a:r>
              <a:rPr lang="zh-CN" altLang="en-US" dirty="0"/>
              <a:t>驱动程序名称</a:t>
            </a:r>
            <a:r>
              <a:rPr lang="en-US" altLang="zh-CN" dirty="0"/>
              <a:t>"); 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 smtClean="0"/>
              <a:t>获取连接对象</a:t>
            </a:r>
            <a:endParaRPr lang="zh-CN" altLang="en-US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dirty="0"/>
              <a:t>      </a:t>
            </a:r>
            <a:r>
              <a:rPr lang="zh-CN" altLang="en-US" sz="2800" dirty="0" smtClean="0"/>
              <a:t>   </a:t>
            </a:r>
            <a:r>
              <a:rPr lang="en-US" altLang="zh-CN" sz="1800" dirty="0" smtClean="0"/>
              <a:t>Connection </a:t>
            </a:r>
            <a:r>
              <a:rPr lang="en-US" altLang="zh-CN" sz="1800" dirty="0"/>
              <a:t>con = </a:t>
            </a:r>
            <a:r>
              <a:rPr lang="en-US" altLang="zh-CN" sz="1800" dirty="0" err="1"/>
              <a:t>DriverManager.getConnection</a:t>
            </a:r>
            <a:r>
              <a:rPr lang="en-US" altLang="zh-CN" sz="1800" dirty="0"/>
              <a:t>(</a:t>
            </a:r>
            <a:r>
              <a:rPr lang="en-US" altLang="zh-CN" sz="1800" dirty="0" err="1"/>
              <a:t>url</a:t>
            </a:r>
            <a:r>
              <a:rPr lang="en-US" altLang="zh-CN" sz="1800" dirty="0"/>
              <a:t>,“</a:t>
            </a:r>
            <a:r>
              <a:rPr lang="zh-CN" altLang="en-US" sz="1800" dirty="0" smtClean="0"/>
              <a:t>用户  名称</a:t>
            </a:r>
            <a:r>
              <a:rPr lang="en-US" altLang="zh-CN" sz="1800" dirty="0"/>
              <a:t>", "</a:t>
            </a:r>
            <a:r>
              <a:rPr lang="zh-CN" altLang="en-US" sz="1800" dirty="0"/>
              <a:t>用户密码</a:t>
            </a:r>
            <a:r>
              <a:rPr lang="en-US" altLang="zh-CN" sz="1800" dirty="0"/>
              <a:t>"); </a:t>
            </a:r>
            <a:endParaRPr lang="en-US" altLang="zh-CN" sz="1800" dirty="0"/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b="1" dirty="0"/>
              <a:t>数据库</a:t>
            </a:r>
            <a:r>
              <a:rPr lang="zh-CN" altLang="en-US" b="1" dirty="0" smtClean="0"/>
              <a:t>访问方式</a:t>
            </a:r>
            <a:endParaRPr lang="en-US" altLang="zh-CN" b="1" dirty="0" smtClean="0"/>
          </a:p>
          <a:p>
            <a:pPr marL="457200" lvl="1" indent="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000" dirty="0" smtClean="0"/>
              <a:t>JDBC</a:t>
            </a:r>
            <a:r>
              <a:rPr lang="zh-CN" altLang="en-US" sz="2000" dirty="0"/>
              <a:t>驱动程序</a:t>
            </a:r>
            <a:r>
              <a:rPr lang="zh-CN" altLang="en-US" sz="2000" dirty="0" smtClean="0"/>
              <a:t>管理器的两种访问方式：</a:t>
            </a:r>
            <a:endParaRPr lang="en-US" altLang="zh-CN" sz="20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000" dirty="0" smtClean="0"/>
              <a:t>使用</a:t>
            </a:r>
            <a:r>
              <a:rPr lang="en-US" altLang="zh-CN" sz="2000" dirty="0"/>
              <a:t>JDBC/ODBC</a:t>
            </a:r>
            <a:r>
              <a:rPr lang="zh-CN" altLang="en-US" sz="2000" dirty="0"/>
              <a:t>桥接</a:t>
            </a:r>
            <a:r>
              <a:rPr lang="zh-CN" altLang="en-US" sz="2000" dirty="0" smtClean="0"/>
              <a:t>驱动程序</a:t>
            </a:r>
            <a:endParaRPr lang="en-US" altLang="zh-CN" sz="20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000" dirty="0" smtClean="0"/>
              <a:t>使用</a:t>
            </a:r>
            <a:r>
              <a:rPr lang="en-US" altLang="zh-CN" sz="2000" dirty="0"/>
              <a:t>JDBC</a:t>
            </a:r>
            <a:r>
              <a:rPr lang="zh-CN" altLang="en-US" sz="2000" dirty="0"/>
              <a:t>驱动程序直接和数据库</a:t>
            </a:r>
            <a:r>
              <a:rPr lang="zh-CN" altLang="en-US" sz="2000" dirty="0" smtClean="0"/>
              <a:t>连接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</a:t>
            </a:r>
            <a:r>
              <a:rPr lang="zh-CN" altLang="en-US" smtClean="0"/>
              <a:t>建立数据库连接</a:t>
            </a:r>
            <a:endParaRPr lang="en-US" altLang="zh-CN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JDBC/ODBC</a:t>
            </a:r>
            <a:r>
              <a:rPr lang="zh-CN" altLang="en-US" dirty="0" smtClean="0"/>
              <a:t>桥接驱动程序 </a:t>
            </a:r>
            <a:endParaRPr lang="zh-CN" altLang="en-US" dirty="0" smtClean="0"/>
          </a:p>
          <a:p>
            <a:pPr eaLnBrk="1" hangingPunct="1">
              <a:defRPr/>
            </a:pPr>
            <a:endParaRPr lang="zh-CN" altLang="en-US" dirty="0" smtClean="0"/>
          </a:p>
          <a:p>
            <a:pPr eaLnBrk="1" hangingPunct="1">
              <a:defRPr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JDBC</a:t>
            </a:r>
            <a:r>
              <a:rPr lang="zh-CN" altLang="en-US" dirty="0" smtClean="0"/>
              <a:t>驱动程序 </a:t>
            </a:r>
            <a:endParaRPr lang="zh-CN" altLang="en-US" dirty="0" smtClean="0"/>
          </a:p>
          <a:p>
            <a:pPr eaLnBrk="1" hangingPunct="1">
              <a:defRPr/>
            </a:pPr>
            <a:endParaRPr lang="zh-CN" altLang="en-US" dirty="0" smtClean="0"/>
          </a:p>
          <a:p>
            <a:pPr eaLnBrk="1" hangingPunct="1">
              <a:defRPr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JDBC/ODBC</a:t>
            </a:r>
            <a:r>
              <a:rPr lang="zh-CN" altLang="en-US" smtClean="0">
                <a:latin typeface="宋体" panose="02010600030101010101" pitchFamily="2" charset="-122"/>
              </a:rPr>
              <a:t>桥接</a:t>
            </a:r>
            <a:r>
              <a:rPr lang="zh-CN" altLang="en-US" smtClean="0"/>
              <a:t>驱动程序方式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defRPr/>
            </a:pPr>
            <a:r>
              <a:rPr lang="en-US" altLang="zh-CN" sz="2400" dirty="0" smtClean="0">
                <a:ea typeface="楷体_GB2312" pitchFamily="49" charset="-122"/>
              </a:rPr>
              <a:t>Access</a:t>
            </a:r>
            <a:r>
              <a:rPr lang="zh-CN" altLang="en-US" sz="2400" dirty="0">
                <a:ea typeface="楷体_GB2312" pitchFamily="49" charset="-122"/>
              </a:rPr>
              <a:t>建立一个名为</a:t>
            </a:r>
            <a:r>
              <a:rPr lang="en-US" altLang="zh-CN" sz="2400" dirty="0">
                <a:ea typeface="楷体_GB2312" pitchFamily="49" charset="-122"/>
              </a:rPr>
              <a:t>bookTest.mdb</a:t>
            </a:r>
            <a:r>
              <a:rPr lang="zh-CN" altLang="en-US" sz="2400" dirty="0">
                <a:ea typeface="楷体_GB2312" pitchFamily="49" charset="-122"/>
              </a:rPr>
              <a:t>的</a:t>
            </a:r>
            <a:r>
              <a:rPr lang="zh-CN" altLang="en-US" sz="2400" dirty="0" smtClean="0">
                <a:ea typeface="楷体_GB2312" pitchFamily="49" charset="-122"/>
              </a:rPr>
              <a:t>数据库</a:t>
            </a:r>
            <a:endParaRPr lang="en-US" altLang="zh-CN" sz="2400" dirty="0" smtClean="0">
              <a:ea typeface="楷体_GB2312" pitchFamily="49" charset="-122"/>
            </a:endParaRPr>
          </a:p>
          <a:p>
            <a:pPr algn="just" eaLnBrk="1" hangingPunct="1">
              <a:defRPr/>
            </a:pPr>
            <a:r>
              <a:rPr lang="zh-CN" altLang="en-US" sz="2400" dirty="0" smtClean="0">
                <a:ea typeface="楷体_GB2312" pitchFamily="49" charset="-122"/>
              </a:rPr>
              <a:t>在数据库该</a:t>
            </a:r>
            <a:r>
              <a:rPr lang="zh-CN" altLang="en-US" sz="2400" dirty="0">
                <a:ea typeface="楷体_GB2312" pitchFamily="49" charset="-122"/>
              </a:rPr>
              <a:t>数据库</a:t>
            </a:r>
            <a:r>
              <a:rPr lang="zh-CN" altLang="en-US" sz="2400" dirty="0" smtClean="0">
                <a:ea typeface="楷体_GB2312" pitchFamily="49" charset="-122"/>
              </a:rPr>
              <a:t>中建立</a:t>
            </a:r>
            <a:r>
              <a:rPr lang="en-US" altLang="zh-CN" sz="2400" dirty="0" err="1" smtClean="0">
                <a:ea typeface="楷体_GB2312" pitchFamily="49" charset="-122"/>
              </a:rPr>
              <a:t>bookInfo</a:t>
            </a:r>
            <a:r>
              <a:rPr lang="zh-CN" altLang="en-US" sz="2400" dirty="0" smtClean="0">
                <a:ea typeface="楷体_GB2312" pitchFamily="49" charset="-122"/>
              </a:rPr>
              <a:t>，字段</a:t>
            </a:r>
            <a:r>
              <a:rPr lang="zh-CN" altLang="en-US" sz="2400" dirty="0">
                <a:ea typeface="楷体_GB2312" pitchFamily="49" charset="-122"/>
              </a:rPr>
              <a:t>名称、数据类型和字段</a:t>
            </a:r>
            <a:r>
              <a:rPr lang="zh-CN" altLang="en-US" sz="2400" dirty="0" smtClean="0">
                <a:ea typeface="楷体_GB2312" pitchFamily="49" charset="-122"/>
              </a:rPr>
              <a:t>含义如图</a:t>
            </a:r>
            <a:endParaRPr lang="en-US" altLang="zh-CN" sz="2400" dirty="0" smtClean="0">
              <a:ea typeface="楷体_GB2312" pitchFamily="49" charset="-122"/>
            </a:endParaRPr>
          </a:p>
          <a:p>
            <a:pPr algn="just" eaLnBrk="1" hangingPunct="1">
              <a:defRPr/>
            </a:pPr>
            <a:r>
              <a:rPr lang="zh-CN" altLang="en-US" sz="2400" dirty="0" smtClean="0">
                <a:ea typeface="楷体_GB2312" pitchFamily="49" charset="-122"/>
              </a:rPr>
              <a:t>使用</a:t>
            </a:r>
            <a:r>
              <a:rPr lang="en-US" altLang="zh-CN" sz="2400" dirty="0">
                <a:ea typeface="楷体_GB2312" pitchFamily="49" charset="-122"/>
              </a:rPr>
              <a:t>ODBC</a:t>
            </a:r>
            <a:r>
              <a:rPr lang="zh-CN" altLang="en-US" sz="2400" dirty="0">
                <a:ea typeface="楷体_GB2312" pitchFamily="49" charset="-122"/>
              </a:rPr>
              <a:t>管理工具为</a:t>
            </a:r>
            <a:r>
              <a:rPr lang="en-US" altLang="zh-CN" sz="2400" dirty="0">
                <a:ea typeface="楷体_GB2312" pitchFamily="49" charset="-122"/>
              </a:rPr>
              <a:t>bookTest.mdb</a:t>
            </a:r>
            <a:r>
              <a:rPr lang="zh-CN" altLang="en-US" sz="2400" dirty="0">
                <a:ea typeface="楷体_GB2312" pitchFamily="49" charset="-122"/>
              </a:rPr>
              <a:t>的建立一个名为</a:t>
            </a:r>
            <a:r>
              <a:rPr lang="en-US" altLang="zh-CN" sz="2400" dirty="0">
                <a:ea typeface="楷体_GB2312" pitchFamily="49" charset="-122"/>
              </a:rPr>
              <a:t>Book</a:t>
            </a:r>
            <a:r>
              <a:rPr lang="zh-CN" altLang="en-US" sz="2400" dirty="0">
                <a:ea typeface="楷体_GB2312" pitchFamily="49" charset="-122"/>
              </a:rPr>
              <a:t>的数据源。设定好访问该数据源的用户名称和密码</a:t>
            </a:r>
            <a:r>
              <a:rPr lang="en-US" altLang="zh-CN" sz="2400" dirty="0">
                <a:ea typeface="楷体_GB2312" pitchFamily="49" charset="-122"/>
              </a:rPr>
              <a:t>(</a:t>
            </a:r>
            <a:r>
              <a:rPr lang="zh-CN" altLang="en-US" sz="2400" dirty="0">
                <a:ea typeface="楷体_GB2312" pitchFamily="49" charset="-122"/>
              </a:rPr>
              <a:t>本例中分别设定为</a:t>
            </a:r>
            <a:r>
              <a:rPr lang="en-US" altLang="zh-CN" sz="2400" dirty="0">
                <a:ea typeface="楷体_GB2312" pitchFamily="49" charset="-122"/>
              </a:rPr>
              <a:t>admin </a:t>
            </a:r>
            <a:r>
              <a:rPr lang="zh-CN" altLang="en-US" sz="2400" dirty="0">
                <a:ea typeface="楷体_GB2312" pitchFamily="49" charset="-122"/>
              </a:rPr>
              <a:t>和 </a:t>
            </a:r>
            <a:r>
              <a:rPr lang="en-US" altLang="zh-CN" sz="2400" dirty="0">
                <a:ea typeface="楷体_GB2312" pitchFamily="49" charset="-122"/>
              </a:rPr>
              <a:t>xyz)</a:t>
            </a:r>
            <a:r>
              <a:rPr lang="zh-CN" altLang="en-US" sz="2400" dirty="0">
                <a:ea typeface="楷体_GB2312" pitchFamily="49" charset="-122"/>
              </a:rPr>
              <a:t>。 </a:t>
            </a:r>
            <a:endParaRPr lang="zh-CN" altLang="en-US" sz="2400" dirty="0">
              <a:ea typeface="楷体_GB2312" pitchFamily="49" charset="-122"/>
            </a:endParaRPr>
          </a:p>
          <a:p>
            <a:pPr>
              <a:defRPr/>
            </a:pPr>
            <a:endParaRPr lang="zh-CN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114800"/>
            <a:ext cx="5715000" cy="1896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JDBC/ODBC</a:t>
            </a:r>
            <a:r>
              <a:rPr lang="zh-CN" altLang="en-US" smtClean="0">
                <a:latin typeface="宋体" panose="02010600030101010101" pitchFamily="2" charset="-122"/>
              </a:rPr>
              <a:t>桥接</a:t>
            </a:r>
            <a:r>
              <a:rPr lang="zh-CN" altLang="en-US" smtClean="0"/>
              <a:t>驱动程序方式</a:t>
            </a:r>
            <a:endParaRPr lang="zh-CN" altLang="en-US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JDBC/ODBC</a:t>
            </a:r>
            <a:r>
              <a:rPr lang="zh-CN" altLang="en-US" dirty="0" smtClean="0"/>
              <a:t>桥接驱动程序，名为“</a:t>
            </a:r>
            <a:r>
              <a:rPr lang="en-US" altLang="zh-CN" dirty="0" err="1" smtClean="0"/>
              <a:t>sun.jdbc.odbc.JdbcOdbcDriver</a:t>
            </a:r>
            <a:r>
              <a:rPr lang="en-US" altLang="zh-CN" dirty="0" smtClean="0"/>
              <a:t> ”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 smtClean="0"/>
              <a:t>使用下面的语句将载入</a:t>
            </a:r>
            <a:r>
              <a:rPr lang="en-US" altLang="zh-CN" dirty="0" smtClean="0"/>
              <a:t>JDBC/ODBC</a:t>
            </a:r>
            <a:r>
              <a:rPr lang="zh-CN" altLang="en-US" dirty="0" smtClean="0"/>
              <a:t>桥接驱动程序</a:t>
            </a:r>
            <a:endParaRPr lang="en-US" altLang="zh-CN" dirty="0"/>
          </a:p>
          <a:p>
            <a:pPr marL="285750" lvl="1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dirty="0" smtClean="0"/>
              <a:t>  </a:t>
            </a:r>
            <a:r>
              <a:rPr lang="en-US" altLang="zh-CN" sz="2400" dirty="0" err="1" smtClean="0"/>
              <a:t>Class.forName</a:t>
            </a:r>
            <a:r>
              <a:rPr lang="en-US" altLang="zh-CN" sz="2400" dirty="0" smtClean="0"/>
              <a:t>("</a:t>
            </a:r>
            <a:r>
              <a:rPr lang="en-US" altLang="zh-CN" sz="2400" dirty="0" err="1" smtClean="0"/>
              <a:t>sun.jdbc.odbc.JdbcOdbcDriver</a:t>
            </a:r>
            <a:r>
              <a:rPr lang="en-US" altLang="zh-CN" sz="2400" dirty="0" smtClean="0"/>
              <a:t>");</a:t>
            </a:r>
            <a:endParaRPr lang="en-US" altLang="zh-CN" sz="2400" dirty="0" smtClean="0"/>
          </a:p>
          <a:p>
            <a:pPr eaLnBrk="1" hangingPunct="1">
              <a:defRPr/>
            </a:pPr>
            <a:r>
              <a:rPr lang="zh-CN" altLang="en-US" dirty="0"/>
              <a:t>建立一个和数据库的连接：</a:t>
            </a:r>
            <a:endParaRPr lang="zh-CN" altLang="en-US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/>
              <a:t>      </a:t>
            </a:r>
            <a:r>
              <a:rPr lang="en-US" altLang="zh-CN" sz="2000" dirty="0"/>
              <a:t>Connection con=</a:t>
            </a:r>
            <a:r>
              <a:rPr lang="en-US" altLang="zh-CN" sz="2000" dirty="0" err="1"/>
              <a:t>DriverManager.getConnection</a:t>
            </a:r>
            <a:r>
              <a:rPr lang="en-US" altLang="zh-CN" sz="2000" dirty="0"/>
              <a:t>(</a:t>
            </a:r>
            <a:endParaRPr lang="en-US" altLang="zh-CN" sz="2000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      "</a:t>
            </a:r>
            <a:r>
              <a:rPr lang="en-US" altLang="zh-CN" sz="2000" dirty="0" err="1"/>
              <a:t>jdbc:odbc:Book</a:t>
            </a:r>
            <a:r>
              <a:rPr lang="en-US" altLang="zh-CN" sz="2000" dirty="0"/>
              <a:t>","</a:t>
            </a:r>
            <a:r>
              <a:rPr lang="en-US" altLang="zh-CN" sz="2000" dirty="0" err="1"/>
              <a:t>admin","xyz</a:t>
            </a:r>
            <a:r>
              <a:rPr lang="en-US" altLang="zh-CN" sz="2000" dirty="0"/>
              <a:t>");</a:t>
            </a:r>
            <a:endParaRPr lang="en-US" altLang="zh-CN" sz="2000" dirty="0"/>
          </a:p>
          <a:p>
            <a:pPr marL="285750" lvl="1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dirty="0" smtClean="0"/>
              <a:t> 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9_Office 主题">
  <a:themeElements>
    <a:clrScheme name="9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9_Office 主题">
      <a:majorFont>
        <a:latin typeface="方正大黑简体"/>
        <a:ea typeface="方正大黑简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9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3_Office 主题">
  <a:themeElements>
    <a:clrScheme name="3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_Office 主题">
      <a:majorFont>
        <a:latin typeface="方正大黑简体"/>
        <a:ea typeface="方正大黑简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3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4_Office 主题">
  <a:themeElements>
    <a:clrScheme name="4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主题">
      <a:majorFont>
        <a:latin typeface="方正大黑简体"/>
        <a:ea typeface="方正大黑简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4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_交互设计模板">
  <a:themeElements>
    <a:clrScheme name="交互设计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交互设计模板">
      <a:majorFont>
        <a:latin typeface="方正大黑简体"/>
        <a:ea typeface="宋体"/>
        <a:cs typeface=""/>
      </a:majorFont>
      <a:minorFont>
        <a:latin typeface="微软雅黑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交互设计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7_Office 主题">
  <a:themeElements>
    <a:clrScheme name="6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6_Office 主题">
      <a:majorFont>
        <a:latin typeface="方正大黑简体"/>
        <a:ea typeface="方正大黑简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6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0_Office 主题">
  <a:themeElements>
    <a:clrScheme name="7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7_Office 主题">
      <a:majorFont>
        <a:latin typeface="方正大黑简体"/>
        <a:ea typeface="方正大黑简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7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1_Office 主题">
  <a:themeElements>
    <a:clrScheme name="8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8_Office 主题">
      <a:majorFont>
        <a:latin typeface="方正大黑简体"/>
        <a:ea typeface="方正大黑简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8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2_Office 主题">
  <a:themeElements>
    <a:clrScheme name="9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9_Office 主题">
      <a:majorFont>
        <a:latin typeface="方正大黑简体"/>
        <a:ea typeface="方正大黑简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9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13_Office 主题">
  <a:themeElements>
    <a:clrScheme name="8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8_Office 主题">
      <a:majorFont>
        <a:latin typeface="方正大黑简体"/>
        <a:ea typeface="方正大黑简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8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14_Office 主题">
  <a:themeElements>
    <a:clrScheme name="5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5_Office 主题">
      <a:majorFont>
        <a:latin typeface="方正大黑简体"/>
        <a:ea typeface="方正大黑简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5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2_交互设计模板">
  <a:themeElements>
    <a:clrScheme name="交互设计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交互设计模板">
      <a:majorFont>
        <a:latin typeface="方正大黑简体"/>
        <a:ea typeface="宋体"/>
        <a:cs typeface=""/>
      </a:majorFont>
      <a:minorFont>
        <a:latin typeface="微软雅黑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交互设计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_Office 主题">
  <a:themeElements>
    <a:clrScheme name="8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8_Office 主题">
      <a:majorFont>
        <a:latin typeface="方正大黑简体"/>
        <a:ea typeface="方正大黑简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8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Office 主题">
  <a:themeElements>
    <a:clrScheme name="5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5_Office 主题">
      <a:majorFont>
        <a:latin typeface="方正大黑简体"/>
        <a:ea typeface="方正大黑简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5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交互设计模板">
  <a:themeElements>
    <a:clrScheme name="交互设计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交互设计模板">
      <a:majorFont>
        <a:latin typeface="方正大黑简体"/>
        <a:ea typeface="宋体"/>
        <a:cs typeface=""/>
      </a:majorFont>
      <a:minorFont>
        <a:latin typeface="微软雅黑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交互设计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6_Office 主题">
  <a:themeElements>
    <a:clrScheme name="5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5_Office 主题">
      <a:majorFont>
        <a:latin typeface="方正大黑简体"/>
        <a:ea typeface="方正大黑简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5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Office 主题">
  <a:themeElements>
    <a:clrScheme name="1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主题">
      <a:majorFont>
        <a:latin typeface="方正大黑简体"/>
        <a:ea typeface="方正大黑简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1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ech_beat_map">
  <a:themeElements>
    <a:clrScheme name="tech_beat_ma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ch_beat_ma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tech_beat_ma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ch_beat_ma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ch_beat_ma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ch_beat_ma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ch_beat_ma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ch_beat_ma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ch_beat_ma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ch_beat_ma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ch_beat_ma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ch_beat_ma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ch_beat_ma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ch_beat_ma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方正大黑简体"/>
        <a:ea typeface="方正大黑简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方正大黑简体"/>
        <a:ea typeface="方正大黑简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JSP</Template>
  <TotalTime>0</TotalTime>
  <Words>4645</Words>
  <Application>WPS 演示</Application>
  <PresentationFormat>全屏显示(4:3)</PresentationFormat>
  <Paragraphs>235</Paragraphs>
  <Slides>21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19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55" baseType="lpstr">
      <vt:lpstr>Arial</vt:lpstr>
      <vt:lpstr>宋体</vt:lpstr>
      <vt:lpstr>Wingdings</vt:lpstr>
      <vt:lpstr>微软雅黑</vt:lpstr>
      <vt:lpstr>Times New Roman</vt:lpstr>
      <vt:lpstr>方正大黑简体</vt:lpstr>
      <vt:lpstr>方正大黑简体</vt:lpstr>
      <vt:lpstr>楷体</vt:lpstr>
      <vt:lpstr>楷体_GB2312</vt:lpstr>
      <vt:lpstr>Arial Unicode MS</vt:lpstr>
      <vt:lpstr>黑体</vt:lpstr>
      <vt:lpstr>Calibri</vt:lpstr>
      <vt:lpstr>Courier New</vt:lpstr>
      <vt:lpstr>新宋体</vt:lpstr>
      <vt:lpstr>9_Office 主题</vt:lpstr>
      <vt:lpstr>8_Office 主题</vt:lpstr>
      <vt:lpstr>5_Office 主题</vt:lpstr>
      <vt:lpstr>交互设计模板</vt:lpstr>
      <vt:lpstr>6_Office 主题</vt:lpstr>
      <vt:lpstr>1_Office 主题</vt:lpstr>
      <vt:lpstr>tech_beat_map</vt:lpstr>
      <vt:lpstr>Office 主题</vt:lpstr>
      <vt:lpstr>2_Office 主题</vt:lpstr>
      <vt:lpstr>3_Office 主题</vt:lpstr>
      <vt:lpstr>4_Office 主题</vt:lpstr>
      <vt:lpstr>1_交互设计模板</vt:lpstr>
      <vt:lpstr>7_Office 主题</vt:lpstr>
      <vt:lpstr>10_Office 主题</vt:lpstr>
      <vt:lpstr>11_Office 主题</vt:lpstr>
      <vt:lpstr>12_Office 主题</vt:lpstr>
      <vt:lpstr>13_Office 主题</vt:lpstr>
      <vt:lpstr>14_Office 主题</vt:lpstr>
      <vt:lpstr>2_交互设计模板</vt:lpstr>
      <vt:lpstr>Paint.Picture</vt:lpstr>
      <vt:lpstr>数据库编程</vt:lpstr>
      <vt:lpstr>内容</vt:lpstr>
      <vt:lpstr>JDBC 简介</vt:lpstr>
      <vt:lpstr>JDBC 简介</vt:lpstr>
      <vt:lpstr> JDBC 简介</vt:lpstr>
      <vt:lpstr>建立数据库连接</vt:lpstr>
      <vt:lpstr> 建立数据库连接</vt:lpstr>
      <vt:lpstr>JDBC/ODBC桥接驱动程序方式</vt:lpstr>
      <vt:lpstr>JDBC/ODBC桥接驱动程序方式</vt:lpstr>
      <vt:lpstr>例1 JdbcOdbc.java</vt:lpstr>
      <vt:lpstr>使用JDBC驱动程序</vt:lpstr>
      <vt:lpstr>使用JDBC驱动程序</vt:lpstr>
      <vt:lpstr>例 Jdbc.java </vt:lpstr>
      <vt:lpstr>执行SQL语句 </vt:lpstr>
      <vt:lpstr>PowerPoint 演示文稿</vt:lpstr>
      <vt:lpstr>executeUpdate方法 </vt:lpstr>
      <vt:lpstr>executeQuery </vt:lpstr>
      <vt:lpstr>executeBatch </vt:lpstr>
      <vt:lpstr>使用Prepared Statement </vt:lpstr>
      <vt:lpstr>例子</vt:lpstr>
      <vt:lpstr>例子改进版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xyz</dc:creator>
  <cp:lastModifiedBy>admin</cp:lastModifiedBy>
  <cp:revision>52</cp:revision>
  <cp:lastPrinted>2113-01-01T00:00:00Z</cp:lastPrinted>
  <dcterms:created xsi:type="dcterms:W3CDTF">2113-01-01T00:00:00Z</dcterms:created>
  <dcterms:modified xsi:type="dcterms:W3CDTF">2018-05-07T00:10:45Z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2052-10.1.0.6929</vt:lpwstr>
  </property>
</Properties>
</file>