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18"/>
  </p:notesMasterIdLst>
  <p:sldIdLst>
    <p:sldId id="256" r:id="rId3"/>
    <p:sldId id="285" r:id="rId4"/>
    <p:sldId id="287" r:id="rId5"/>
    <p:sldId id="286" r:id="rId6"/>
    <p:sldId id="261" r:id="rId7"/>
    <p:sldId id="262" r:id="rId8"/>
    <p:sldId id="260" r:id="rId9"/>
    <p:sldId id="264" r:id="rId10"/>
    <p:sldId id="288" r:id="rId11"/>
    <p:sldId id="289" r:id="rId12"/>
    <p:sldId id="290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0374D-A10D-4F16-A346-D54563820891}" type="datetimeFigureOut">
              <a:rPr lang="en-MY" smtClean="0"/>
              <a:t>3/4/2020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BC8F4-0C7F-4896-BCCD-06253EA3A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833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12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31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15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87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202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157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428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1459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42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4128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2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028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816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50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628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951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71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58201" y="6356350"/>
            <a:ext cx="3664306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/>
          <a:lstStyle>
            <a:lvl1pPr algn="r">
              <a:defRPr sz="10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55845"/>
            <a:ext cx="8458200" cy="3651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/>
          <a:lstStyle>
            <a:lvl1pPr algn="l">
              <a:defRPr sz="105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© 2020 Department of Mathematical Sciences, UiTM Kedah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C43B6-F0E6-4DDE-A1E1-519C08E0395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99" y="112611"/>
            <a:ext cx="1542808" cy="505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06686-F1FC-4B86-A58B-FA4C5E160C43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" y="140368"/>
            <a:ext cx="1897826" cy="78866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2020 Department of Mathematical Sciences, UiTM Kedah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562C4C-E87F-438A-8729-D9A9B8715119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99" y="112611"/>
            <a:ext cx="1542808" cy="505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1A9F08-8466-4A9C-91D0-0FA4F6A91574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" y="140368"/>
            <a:ext cx="1897826" cy="788662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DE6CBBE-6FE4-4391-8D06-179F3DA0E4FA}"/>
              </a:ext>
            </a:extLst>
          </p:cNvPr>
          <p:cNvSpPr txBox="1">
            <a:spLocks/>
          </p:cNvSpPr>
          <p:nvPr userDrawn="1"/>
        </p:nvSpPr>
        <p:spPr>
          <a:xfrm>
            <a:off x="8458201" y="6356350"/>
            <a:ext cx="3664306" cy="36512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8A87A34-81AB-432B-8DAE-1953F412C126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D44D98A-6A44-4503-A7C1-FA29A8EA797F}"/>
              </a:ext>
            </a:extLst>
          </p:cNvPr>
          <p:cNvSpPr txBox="1">
            <a:spLocks/>
          </p:cNvSpPr>
          <p:nvPr userDrawn="1"/>
        </p:nvSpPr>
        <p:spPr>
          <a:xfrm>
            <a:off x="0" y="6355845"/>
            <a:ext cx="8458200" cy="3651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05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© 2020 Department of Mathematical Sciences, UiTM Kedah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2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2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5039-A944-4113-B2E1-47938AE22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sequence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EB339-C5CE-44D7-9573-61AAAC6AC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Prepared by:</a:t>
            </a:r>
          </a:p>
          <a:p>
            <a:r>
              <a:rPr lang="en-MY" dirty="0"/>
              <a:t>Mathematical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22097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SEQUENCE</a:t>
            </a:r>
            <a:br>
              <a:rPr lang="en-US" dirty="0"/>
            </a:br>
            <a:r>
              <a:rPr lang="en-US" dirty="0"/>
              <a:t>(</a:t>
            </a:r>
            <a:r>
              <a:rPr lang="en-US" i="1" cap="none" dirty="0"/>
              <a:t>n</a:t>
            </a:r>
            <a:r>
              <a:rPr lang="en-US" cap="none" baseline="30000" dirty="0"/>
              <a:t>th</a:t>
            </a:r>
            <a:r>
              <a:rPr lang="en-US" dirty="0"/>
              <a:t> </a:t>
            </a:r>
            <a:r>
              <a:rPr lang="en-US" cap="none" dirty="0"/>
              <a:t>term</a:t>
            </a:r>
            <a:r>
              <a:rPr lang="en-US" dirty="0"/>
              <a:t>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190"/>
            <a:ext cx="10820400" cy="4074567"/>
          </a:xfrm>
        </p:spPr>
        <p:txBody>
          <a:bodyPr>
            <a:normAutofit/>
          </a:bodyPr>
          <a:lstStyle/>
          <a:p>
            <a:pPr marL="460375" indent="-460375">
              <a:buNone/>
            </a:pPr>
            <a:r>
              <a:rPr lang="en-MY" dirty="0"/>
              <a:t>(c) What is the common difference of the Arithmetic Sequence 11, −1, −13, −25, . . . ? </a:t>
            </a:r>
          </a:p>
          <a:p>
            <a:pPr marL="460375" indent="-460375">
              <a:buNone/>
            </a:pPr>
            <a:endParaRPr lang="en-MY" dirty="0">
              <a:solidFill>
                <a:srgbClr val="FF0000"/>
              </a:solidFill>
            </a:endParaRPr>
          </a:p>
          <a:p>
            <a:pPr marL="460375" indent="-460375">
              <a:buNone/>
            </a:pPr>
            <a:r>
              <a:rPr lang="en-MY" dirty="0">
                <a:solidFill>
                  <a:srgbClr val="FF0000"/>
                </a:solidFill>
              </a:rPr>
              <a:t>	Here, the common difference is simply the difference in any adjacent values. i.e., </a:t>
            </a:r>
          </a:p>
          <a:p>
            <a:pPr marL="460375" indent="-460375">
              <a:buNone/>
            </a:pPr>
            <a:r>
              <a:rPr lang="en-MY" dirty="0">
                <a:solidFill>
                  <a:srgbClr val="FF0000"/>
                </a:solidFill>
              </a:rPr>
              <a:t>				d = -1 -11 or -13 – (-1) </a:t>
            </a:r>
            <a:r>
              <a:rPr lang="en-MY" dirty="0"/>
              <a:t>or</a:t>
            </a:r>
            <a:r>
              <a:rPr lang="en-MY" dirty="0">
                <a:solidFill>
                  <a:srgbClr val="FF0000"/>
                </a:solidFill>
              </a:rPr>
              <a:t> -25 – (-13)</a:t>
            </a:r>
          </a:p>
          <a:p>
            <a:pPr marL="460375" indent="-460375">
              <a:buNone/>
            </a:pPr>
            <a:r>
              <a:rPr lang="en-MY" dirty="0">
                <a:solidFill>
                  <a:srgbClr val="FF0000"/>
                </a:solidFill>
              </a:rPr>
              <a:t>				    = -12 </a:t>
            </a:r>
          </a:p>
          <a:p>
            <a:pPr marL="0" indent="0">
              <a:buNone/>
            </a:pPr>
            <a:r>
              <a:rPr lang="en-US" dirty="0"/>
              <a:t>		</a:t>
            </a:r>
          </a:p>
          <a:p>
            <a:pPr marL="460375" indent="-460375">
              <a:buNone/>
              <a:tabLst>
                <a:tab pos="460375" algn="l"/>
              </a:tabLst>
            </a:pPr>
            <a:r>
              <a:rPr lang="en-US" dirty="0"/>
              <a:t>	Note: to find d, always take the higher order value and </a:t>
            </a:r>
            <a:r>
              <a:rPr lang="en-US" dirty="0" err="1"/>
              <a:t>substract</a:t>
            </a:r>
            <a:r>
              <a:rPr lang="en-US" dirty="0"/>
              <a:t> from a lower order value. i.e., d = T</a:t>
            </a:r>
            <a:r>
              <a:rPr lang="en-US" baseline="-25000" dirty="0"/>
              <a:t>n</a:t>
            </a:r>
            <a:r>
              <a:rPr lang="en-US" dirty="0"/>
              <a:t> – T</a:t>
            </a:r>
            <a:r>
              <a:rPr lang="en-US" baseline="-25000" dirty="0"/>
              <a:t>n-1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E4B30062-4987-40FD-82C6-F01442AE8971}"/>
              </a:ext>
            </a:extLst>
          </p:cNvPr>
          <p:cNvSpPr/>
          <p:nvPr/>
        </p:nvSpPr>
        <p:spPr>
          <a:xfrm>
            <a:off x="685800" y="1299329"/>
            <a:ext cx="2532888" cy="55047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654677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SEQUENCE</a:t>
            </a:r>
            <a:br>
              <a:rPr lang="en-US" dirty="0"/>
            </a:br>
            <a:r>
              <a:rPr lang="en-US" dirty="0"/>
              <a:t>(</a:t>
            </a:r>
            <a:r>
              <a:rPr lang="en-US" i="1" cap="none" dirty="0"/>
              <a:t>n</a:t>
            </a:r>
            <a:r>
              <a:rPr lang="en-US" cap="none" baseline="30000" dirty="0"/>
              <a:t>th</a:t>
            </a:r>
            <a:r>
              <a:rPr lang="en-US" dirty="0"/>
              <a:t> </a:t>
            </a:r>
            <a:r>
              <a:rPr lang="en-US" cap="none" dirty="0"/>
              <a:t>term</a:t>
            </a:r>
            <a:r>
              <a:rPr lang="en-US" dirty="0"/>
              <a:t>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190"/>
            <a:ext cx="10820400" cy="4074567"/>
          </a:xfrm>
        </p:spPr>
        <p:txBody>
          <a:bodyPr>
            <a:normAutofit/>
          </a:bodyPr>
          <a:lstStyle/>
          <a:p>
            <a:pPr marL="460375" indent="-460375">
              <a:buAutoNum type="alphaLcParenBoth" startAt="4"/>
            </a:pPr>
            <a:r>
              <a:rPr lang="en-MY" dirty="0"/>
              <a:t>Find the 17</a:t>
            </a:r>
            <a:r>
              <a:rPr lang="en-MY" baseline="30000" dirty="0"/>
              <a:t>th</a:t>
            </a:r>
            <a:r>
              <a:rPr lang="en-MY" dirty="0"/>
              <a:t> term of the arithmetic progression with </a:t>
            </a:r>
            <a:r>
              <a:rPr lang="en-MY" dirty="0">
                <a:highlight>
                  <a:srgbClr val="FFFF00"/>
                </a:highlight>
              </a:rPr>
              <a:t>first term 5 </a:t>
            </a:r>
            <a:r>
              <a:rPr lang="en-MY" dirty="0"/>
              <a:t>and </a:t>
            </a:r>
            <a:r>
              <a:rPr lang="en-MY" dirty="0">
                <a:highlight>
                  <a:srgbClr val="FFFF00"/>
                </a:highlight>
              </a:rPr>
              <a:t>common difference 2</a:t>
            </a:r>
            <a:r>
              <a:rPr lang="en-MY" dirty="0"/>
              <a:t>. </a:t>
            </a:r>
          </a:p>
          <a:p>
            <a:pPr marL="0" indent="0">
              <a:buNone/>
            </a:pPr>
            <a:r>
              <a:rPr lang="en-MY" dirty="0"/>
              <a:t>	Here, we are given </a:t>
            </a:r>
            <a:r>
              <a:rPr lang="en-MY" dirty="0">
                <a:solidFill>
                  <a:srgbClr val="FF0000"/>
                </a:solidFill>
              </a:rPr>
              <a:t>a = 5 and d = 2</a:t>
            </a:r>
            <a:r>
              <a:rPr lang="en-MY" dirty="0"/>
              <a:t>. So, using the general formula for 	n</a:t>
            </a:r>
            <a:r>
              <a:rPr lang="en-MY" baseline="30000" dirty="0"/>
              <a:t>th</a:t>
            </a:r>
            <a:r>
              <a:rPr lang="en-MY" dirty="0"/>
              <a:t> term, we have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MY" dirty="0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E4B30062-4987-40FD-82C6-F01442AE8971}"/>
              </a:ext>
            </a:extLst>
          </p:cNvPr>
          <p:cNvSpPr/>
          <p:nvPr/>
        </p:nvSpPr>
        <p:spPr>
          <a:xfrm>
            <a:off x="685800" y="1299329"/>
            <a:ext cx="2532888" cy="55047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Solution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8520DCD-EFE4-479C-BBB8-89E15004B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839188"/>
              </p:ext>
            </p:extLst>
          </p:nvPr>
        </p:nvGraphicFramePr>
        <p:xfrm>
          <a:off x="4250741" y="3559163"/>
          <a:ext cx="2549525" cy="263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3" imgW="1104840" imgH="1130040" progId="Equation.3">
                  <p:embed/>
                </p:oleObj>
              </mc:Choice>
              <mc:Fallback>
                <p:oleObj name="Equation" r:id="rId3" imgW="1104840" imgH="11300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0741" y="3559163"/>
                        <a:ext cx="2549525" cy="2636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ouble Brace 5">
            <a:extLst>
              <a:ext uri="{FF2B5EF4-FFF2-40B4-BE49-F238E27FC236}">
                <a16:creationId xmlns:a16="http://schemas.microsoft.com/office/drawing/2014/main" id="{8EE8F2FF-FAD7-4CC9-A9EE-9ACFF2B8592C}"/>
              </a:ext>
            </a:extLst>
          </p:cNvPr>
          <p:cNvSpPr/>
          <p:nvPr/>
        </p:nvSpPr>
        <p:spPr>
          <a:xfrm>
            <a:off x="8163763" y="4176979"/>
            <a:ext cx="2926080" cy="1324050"/>
          </a:xfrm>
          <a:prstGeom prst="bracePai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MY" b="1" dirty="0">
                <a:solidFill>
                  <a:schemeClr val="bg1"/>
                </a:solidFill>
              </a:rPr>
              <a:t>Solve (e) and (f) on your own. Check your answer with your instructor</a:t>
            </a:r>
          </a:p>
        </p:txBody>
      </p:sp>
    </p:spTree>
    <p:extLst>
      <p:ext uri="{BB962C8B-B14F-4D97-AF65-F5344CB8AC3E}">
        <p14:creationId xmlns:p14="http://schemas.microsoft.com/office/powerpoint/2010/main" val="1036633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SEQUENCE</a:t>
            </a:r>
            <a:br>
              <a:rPr lang="en-US" dirty="0"/>
            </a:br>
            <a:r>
              <a:rPr lang="en-US" dirty="0"/>
              <a:t>(sum of an arithmetic series)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18918"/>
            <a:ext cx="10820400" cy="3899767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The sum of the terms of an arithmetic progression gives an arithmetic series. If the starting value is </a:t>
            </a:r>
            <a:r>
              <a:rPr lang="en-MY" dirty="0">
                <a:solidFill>
                  <a:srgbClr val="C00000"/>
                </a:solidFill>
              </a:rPr>
              <a:t>a</a:t>
            </a:r>
            <a:r>
              <a:rPr lang="en-MY" dirty="0"/>
              <a:t> and the common difference is </a:t>
            </a:r>
            <a:r>
              <a:rPr lang="en-MY" dirty="0">
                <a:solidFill>
                  <a:srgbClr val="C00000"/>
                </a:solidFill>
              </a:rPr>
              <a:t>d</a:t>
            </a:r>
            <a:r>
              <a:rPr lang="en-MY" dirty="0"/>
              <a:t> then the sum of the first n terms is</a:t>
            </a:r>
          </a:p>
          <a:p>
            <a:pPr algn="ctr">
              <a:buNone/>
            </a:pPr>
            <a:r>
              <a:rPr lang="en-MY" dirty="0"/>
              <a:t> 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150766"/>
              </p:ext>
            </p:extLst>
          </p:nvPr>
        </p:nvGraphicFramePr>
        <p:xfrm>
          <a:off x="3950502" y="3668572"/>
          <a:ext cx="35972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0502" y="3668572"/>
                        <a:ext cx="359727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SEQUENCE</a:t>
            </a:r>
            <a:br>
              <a:rPr lang="en-US" dirty="0"/>
            </a:br>
            <a:r>
              <a:rPr lang="en-US" dirty="0"/>
              <a:t>(sum of an arithmetic series)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18918"/>
            <a:ext cx="10820400" cy="3899767"/>
          </a:xfrm>
        </p:spPr>
        <p:txBody>
          <a:bodyPr/>
          <a:lstStyle/>
          <a:p>
            <a:pPr marL="0" indent="0">
              <a:buNone/>
            </a:pPr>
            <a:r>
              <a:rPr lang="en-MY" dirty="0"/>
              <a:t>Find the sum of the first 50 terms of the sequence </a:t>
            </a:r>
          </a:p>
          <a:p>
            <a:pPr algn="ctr">
              <a:buNone/>
            </a:pPr>
            <a:r>
              <a:rPr lang="en-MY" dirty="0"/>
              <a:t>1, 3, 5, 7, 9, . . .</a:t>
            </a:r>
          </a:p>
          <a:p>
            <a:pPr>
              <a:buNone/>
            </a:pPr>
            <a:r>
              <a:rPr lang="en-MY" dirty="0"/>
              <a:t>Solution:</a:t>
            </a:r>
          </a:p>
          <a:p>
            <a:pPr algn="ctr">
              <a:buNone/>
            </a:pPr>
            <a:r>
              <a:rPr lang="en-MY" dirty="0"/>
              <a:t>a = 1 , d = 2 , n = 50 </a:t>
            </a:r>
          </a:p>
          <a:p>
            <a:pPr>
              <a:buNone/>
            </a:pPr>
            <a:r>
              <a:rPr lang="en-MY" dirty="0"/>
              <a:t>Use the formula of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6829858"/>
              </p:ext>
            </p:extLst>
          </p:nvPr>
        </p:nvGraphicFramePr>
        <p:xfrm>
          <a:off x="1350035" y="4268801"/>
          <a:ext cx="341153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name="Equation" r:id="rId3" imgW="1282680" imgH="393480" progId="Equation.3">
                  <p:embed/>
                </p:oleObj>
              </mc:Choice>
              <mc:Fallback>
                <p:oleObj name="Equation" r:id="rId3" imgW="1282680" imgH="3934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035" y="4268801"/>
                        <a:ext cx="341153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3151023"/>
              </p:ext>
            </p:extLst>
          </p:nvPr>
        </p:nvGraphicFramePr>
        <p:xfrm>
          <a:off x="5601629" y="4206622"/>
          <a:ext cx="36576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Equation" r:id="rId5" imgW="1587240" imgH="1041120" progId="Equation.3">
                  <p:embed/>
                </p:oleObj>
              </mc:Choice>
              <mc:Fallback>
                <p:oleObj name="Equation" r:id="rId5" imgW="1587240" imgH="104112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1629" y="4206622"/>
                        <a:ext cx="3657600" cy="182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SEQUENCE</a:t>
            </a:r>
            <a:br>
              <a:rPr lang="en-US" dirty="0"/>
            </a:br>
            <a:r>
              <a:rPr lang="en-US" dirty="0"/>
              <a:t>(sum of an arithmetic series)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MY" dirty="0"/>
              <a:t>An arithmetic progression has </a:t>
            </a:r>
            <a:r>
              <a:rPr lang="en-MY" dirty="0">
                <a:highlight>
                  <a:srgbClr val="FFFF00"/>
                </a:highlight>
              </a:rPr>
              <a:t>3 as its first term</a:t>
            </a:r>
            <a:r>
              <a:rPr lang="en-MY" dirty="0"/>
              <a:t>. Also, </a:t>
            </a:r>
            <a:r>
              <a:rPr lang="en-MY" dirty="0">
                <a:highlight>
                  <a:srgbClr val="00FFFF"/>
                </a:highlight>
              </a:rPr>
              <a:t>the sum of the first 8 terms is twice the sum of the first 5 terms</a:t>
            </a:r>
            <a:r>
              <a:rPr lang="en-MY" dirty="0"/>
              <a:t>. Find the common difference.</a:t>
            </a:r>
          </a:p>
          <a:p>
            <a:pPr marL="0" indent="0">
              <a:buNone/>
            </a:pPr>
            <a:r>
              <a:rPr lang="en-MY" dirty="0"/>
              <a:t>Here, we are given </a:t>
            </a:r>
            <a:r>
              <a:rPr lang="en-MY" dirty="0">
                <a:highlight>
                  <a:srgbClr val="FFFF00"/>
                </a:highlight>
              </a:rPr>
              <a:t>a = 3</a:t>
            </a:r>
            <a:r>
              <a:rPr lang="en-MY" dirty="0"/>
              <a:t> and </a:t>
            </a:r>
            <a:r>
              <a:rPr lang="en-MY" dirty="0">
                <a:highlight>
                  <a:srgbClr val="00FFFF"/>
                </a:highlight>
              </a:rPr>
              <a:t>S</a:t>
            </a:r>
            <a:r>
              <a:rPr lang="en-MY" baseline="-25000" dirty="0">
                <a:highlight>
                  <a:srgbClr val="00FFFF"/>
                </a:highlight>
              </a:rPr>
              <a:t>8</a:t>
            </a:r>
            <a:r>
              <a:rPr lang="en-MY" dirty="0">
                <a:highlight>
                  <a:srgbClr val="00FFFF"/>
                </a:highlight>
              </a:rPr>
              <a:t> = 2S</a:t>
            </a:r>
            <a:r>
              <a:rPr lang="en-MY" baseline="-25000" dirty="0">
                <a:highlight>
                  <a:srgbClr val="00FFFF"/>
                </a:highlight>
              </a:rPr>
              <a:t>5</a:t>
            </a:r>
            <a:r>
              <a:rPr lang="en-MY" dirty="0"/>
              <a:t>. </a:t>
            </a:r>
          </a:p>
          <a:p>
            <a:pPr marL="0" indent="0">
              <a:buNone/>
            </a:pPr>
            <a:r>
              <a:rPr lang="en-MY" dirty="0"/>
              <a:t>Thus,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F7EFE4D-2FC0-4C02-BBCD-BDBB0CB458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655914"/>
              </p:ext>
            </p:extLst>
          </p:nvPr>
        </p:nvGraphicFramePr>
        <p:xfrm>
          <a:off x="1454557" y="3372307"/>
          <a:ext cx="4763364" cy="298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3" imgW="2336760" imgH="1752480" progId="Equation.3">
                  <p:embed/>
                </p:oleObj>
              </mc:Choice>
              <mc:Fallback>
                <p:oleObj name="Equation" r:id="rId3" imgW="2336760" imgH="17524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557" y="3372307"/>
                        <a:ext cx="4763364" cy="29835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SEQUENCE</a:t>
            </a:r>
            <a:br>
              <a:rPr lang="en-US" dirty="0"/>
            </a:br>
            <a:r>
              <a:rPr lang="en-US" dirty="0"/>
              <a:t>(sum of an arithmetic series)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47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MY" b="1" dirty="0"/>
              <a:t>PRACTICE QUESTIONS</a:t>
            </a:r>
          </a:p>
          <a:p>
            <a:pPr marL="0" indent="0">
              <a:buNone/>
            </a:pPr>
            <a:r>
              <a:rPr lang="en-MY" dirty="0"/>
              <a:t>(a) Find the sum of the first 23 terms of the AP 4, −3, −10, . . .</a:t>
            </a:r>
          </a:p>
          <a:p>
            <a:pPr marL="0" indent="0">
              <a:buNone/>
            </a:pPr>
            <a:r>
              <a:rPr lang="en-MY" dirty="0"/>
              <a:t>(b) An arithmetic series has first term 4 and common difference 1/2 . Find </a:t>
            </a:r>
          </a:p>
          <a:p>
            <a:pPr marL="457200" lvl="1" indent="0">
              <a:buNone/>
            </a:pPr>
            <a:r>
              <a:rPr lang="en-MY" dirty="0"/>
              <a:t>(</a:t>
            </a:r>
            <a:r>
              <a:rPr lang="en-MY" dirty="0" err="1"/>
              <a:t>i</a:t>
            </a:r>
            <a:r>
              <a:rPr lang="en-MY" dirty="0"/>
              <a:t>) the sum of the first 20 terms, </a:t>
            </a:r>
          </a:p>
          <a:p>
            <a:pPr marL="457200" lvl="1" indent="0">
              <a:buNone/>
            </a:pPr>
            <a:r>
              <a:rPr lang="en-MY" dirty="0"/>
              <a:t>(ii) the sum of the first 100 terms. </a:t>
            </a:r>
          </a:p>
          <a:p>
            <a:pPr marL="460375" indent="-460375">
              <a:buNone/>
            </a:pPr>
            <a:r>
              <a:rPr lang="en-MY" dirty="0"/>
              <a:t>(c) Find the sum of the arithmetic series with first term 1, common difference 3, and last term 100. </a:t>
            </a:r>
          </a:p>
          <a:p>
            <a:pPr marL="460375" indent="-460375">
              <a:buNone/>
            </a:pPr>
            <a:r>
              <a:rPr lang="en-MY" dirty="0"/>
              <a:t>(d) The sum of the first 20 terms of an arithmetic series is identical to the sum of the first 22 terms. If the common difference is −2, find the first term. </a:t>
            </a:r>
          </a:p>
          <a:p>
            <a:pPr marL="460375" indent="-460375">
              <a:buNone/>
            </a:pPr>
            <a:endParaRPr lang="en-MY" dirty="0"/>
          </a:p>
          <a:p>
            <a:pPr marL="460375" indent="-460375">
              <a:buNone/>
            </a:pPr>
            <a:r>
              <a:rPr lang="en-MY" b="1" dirty="0">
                <a:solidFill>
                  <a:srgbClr val="FF0000"/>
                </a:solidFill>
                <a:highlight>
                  <a:srgbClr val="FFFF00"/>
                </a:highlight>
              </a:rPr>
              <a:t>TRY THE ABOVE QUESTIONS AND CHECK YOUR ANSWER WITH YOUR INSTRUCTOR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the end of this chapter, student should be able to :</a:t>
            </a:r>
          </a:p>
          <a:p>
            <a:pPr marL="460375" indent="-460375">
              <a:buAutoNum type="arabicPeriod"/>
            </a:pPr>
            <a:r>
              <a:rPr lang="en-US" dirty="0"/>
              <a:t>explain the terms sequence, arithmetic and geometric sequence,</a:t>
            </a:r>
          </a:p>
          <a:p>
            <a:pPr marL="460375" indent="-460375">
              <a:buAutoNum type="arabicPeriod"/>
            </a:pPr>
            <a:r>
              <a:rPr lang="en-US" dirty="0"/>
              <a:t>identify arithmetic and geometric sequences,</a:t>
            </a:r>
          </a:p>
          <a:p>
            <a:pPr marL="460375" indent="-460375">
              <a:buAutoNum type="arabicPeriod"/>
            </a:pPr>
            <a:r>
              <a:rPr lang="en-US" dirty="0"/>
              <a:t>calculate the terms in arithmetic and geometric sequences,</a:t>
            </a:r>
          </a:p>
          <a:p>
            <a:pPr marL="460375" indent="-460375">
              <a:buAutoNum type="arabicPeriod"/>
            </a:pPr>
            <a:r>
              <a:rPr lang="en-US" dirty="0"/>
              <a:t>calculate the sum of terms in arithmetic and geometric sequences, and</a:t>
            </a:r>
          </a:p>
          <a:p>
            <a:pPr marL="460375" indent="-460375">
              <a:buAutoNum type="arabicPeriod"/>
            </a:pPr>
            <a:r>
              <a:rPr lang="en-US" dirty="0"/>
              <a:t>apply the concepts of arithmetic and geometric sequences to some common problems in daily life.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78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Sequence?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MY" dirty="0"/>
              <a:t>A set of numbers which are written in specific order or following a specific rule.</a:t>
            </a:r>
          </a:p>
          <a:p>
            <a:pPr>
              <a:buNone/>
            </a:pPr>
            <a:r>
              <a:rPr lang="en-MY" dirty="0"/>
              <a:t>For example, </a:t>
            </a:r>
          </a:p>
          <a:p>
            <a:pPr>
              <a:buNone/>
            </a:pPr>
            <a:r>
              <a:rPr lang="en-MY" dirty="0"/>
              <a:t>			0, 2, 4, 6, 8, …</a:t>
            </a:r>
          </a:p>
          <a:p>
            <a:pPr>
              <a:buNone/>
            </a:pPr>
            <a:r>
              <a:rPr lang="en-MY" dirty="0"/>
              <a:t>			1, 3, 9, 27, …</a:t>
            </a:r>
          </a:p>
          <a:p>
            <a:pPr>
              <a:buNone/>
            </a:pPr>
            <a:r>
              <a:rPr lang="en-MY" dirty="0"/>
              <a:t>			17, 12, 7, 2, -3, -8, -13.</a:t>
            </a:r>
          </a:p>
          <a:p>
            <a:pPr marL="0" indent="0">
              <a:buNone/>
            </a:pPr>
            <a:r>
              <a:rPr lang="en-MY" dirty="0"/>
              <a:t>The three sets of numbers above are an example of sequence since between adjacent values, it follows certain order or rule.</a:t>
            </a:r>
          </a:p>
          <a:p>
            <a:pPr marL="0" indent="0"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In this chapter, student will be learning two type of sequence: </a:t>
            </a:r>
            <a:r>
              <a:rPr lang="en-MY" dirty="0" err="1"/>
              <a:t>Arithmetics</a:t>
            </a:r>
            <a:r>
              <a:rPr lang="en-MY" dirty="0"/>
              <a:t> and Geometrics.</a:t>
            </a:r>
          </a:p>
        </p:txBody>
      </p:sp>
    </p:spTree>
    <p:extLst>
      <p:ext uri="{BB962C8B-B14F-4D97-AF65-F5344CB8AC3E}">
        <p14:creationId xmlns:p14="http://schemas.microsoft.com/office/powerpoint/2010/main" val="273213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SEQUENCE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At the end of this subtopic, students should be</a:t>
            </a:r>
          </a:p>
          <a:p>
            <a:pPr>
              <a:buNone/>
            </a:pPr>
            <a:r>
              <a:rPr lang="en-US" dirty="0"/>
              <a:t>able to</a:t>
            </a:r>
            <a:endParaRPr lang="en-MY" dirty="0"/>
          </a:p>
          <a:p>
            <a:r>
              <a:rPr lang="en-MY" dirty="0"/>
              <a:t>recognise an arithmetic progression</a:t>
            </a:r>
          </a:p>
          <a:p>
            <a:r>
              <a:rPr lang="en-MY" dirty="0"/>
              <a:t>find the n-</a:t>
            </a:r>
            <a:r>
              <a:rPr lang="en-MY" dirty="0" err="1"/>
              <a:t>th</a:t>
            </a:r>
            <a:r>
              <a:rPr lang="en-MY" dirty="0"/>
              <a:t> term of an arithmetic progression</a:t>
            </a:r>
          </a:p>
          <a:p>
            <a:r>
              <a:rPr lang="en-MY" dirty="0"/>
              <a:t>find the sum of an arithmetic series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SEQUENCE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this sequence:</a:t>
            </a:r>
          </a:p>
          <a:p>
            <a:pPr algn="ctr">
              <a:buNone/>
            </a:pPr>
            <a:r>
              <a:rPr lang="en-US" dirty="0"/>
              <a:t>	5, 13, 21, 29,…</a:t>
            </a:r>
          </a:p>
          <a:p>
            <a:pPr>
              <a:buNone/>
            </a:pPr>
            <a:r>
              <a:rPr lang="en-US" dirty="0"/>
              <a:t>  	It starts with a particular first term, and to get the next term, add a fixed value to the previous term. In the above set of values, we add 8 to get the next term. The difference between consecutive terms is a constant.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i.e., </a:t>
            </a:r>
          </a:p>
          <a:p>
            <a:pPr>
              <a:buNone/>
            </a:pPr>
            <a:r>
              <a:rPr lang="en-US" dirty="0"/>
              <a:t>		5, 5 + 8, 5 + 8 + 8, 5 + 8 + 8 + 8, …</a:t>
            </a:r>
          </a:p>
          <a:p>
            <a:pPr>
              <a:buNone/>
            </a:pPr>
            <a:r>
              <a:rPr lang="en-US" dirty="0"/>
              <a:t>		5, 5 + 8, 5 + 2(8), 5 + 3(8), …</a:t>
            </a:r>
          </a:p>
          <a:p>
            <a:pPr>
              <a:buNone/>
            </a:pPr>
            <a:r>
              <a:rPr lang="en-US" dirty="0"/>
              <a:t>		5, 13, 21, 29, …</a:t>
            </a:r>
            <a:endParaRPr lang="en-MY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SEQUENCE</a:t>
            </a:r>
            <a:br>
              <a:rPr lang="en-US" dirty="0"/>
            </a:br>
            <a:r>
              <a:rPr lang="en-US" dirty="0"/>
              <a:t>(</a:t>
            </a:r>
            <a:r>
              <a:rPr lang="en-US" i="1" cap="none" dirty="0"/>
              <a:t>n</a:t>
            </a:r>
            <a:r>
              <a:rPr lang="en-US" cap="none" baseline="30000" dirty="0"/>
              <a:t>th</a:t>
            </a:r>
            <a:r>
              <a:rPr lang="en-US" dirty="0"/>
              <a:t> </a:t>
            </a:r>
            <a:r>
              <a:rPr lang="en-US" cap="none" dirty="0"/>
              <a:t>term</a:t>
            </a:r>
            <a:r>
              <a:rPr lang="en-US" dirty="0"/>
              <a:t>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MY" dirty="0"/>
              <a:t>Definition:</a:t>
            </a:r>
          </a:p>
          <a:p>
            <a:pPr marL="0" indent="0" algn="just">
              <a:buNone/>
            </a:pPr>
            <a:r>
              <a:rPr lang="en-MY" dirty="0"/>
              <a:t>An arithmetic progression is a sequence where each new term after the first is obtained by adding a constant </a:t>
            </a:r>
            <a:r>
              <a:rPr lang="en-MY" i="1" dirty="0">
                <a:solidFill>
                  <a:srgbClr val="C00000"/>
                </a:solidFill>
              </a:rPr>
              <a:t>d</a:t>
            </a:r>
            <a:r>
              <a:rPr lang="en-MY" dirty="0"/>
              <a:t>, called the common difference, to the preceding term. If the first term of the sequence is </a:t>
            </a:r>
            <a:r>
              <a:rPr lang="en-MY" i="1" dirty="0">
                <a:solidFill>
                  <a:srgbClr val="C00000"/>
                </a:solidFill>
              </a:rPr>
              <a:t>a</a:t>
            </a:r>
            <a:r>
              <a:rPr lang="en-MY" dirty="0"/>
              <a:t> then the arithmetic progression is</a:t>
            </a:r>
          </a:p>
          <a:p>
            <a:pPr algn="ctr">
              <a:buNone/>
            </a:pPr>
            <a:r>
              <a:rPr lang="en-MY" dirty="0"/>
              <a:t> a, a + d, a + 2d, a + 3d, . . .</a:t>
            </a:r>
          </a:p>
          <a:p>
            <a:pPr>
              <a:buNone/>
            </a:pPr>
            <a:r>
              <a:rPr lang="en-MY" dirty="0"/>
              <a:t>where the </a:t>
            </a:r>
            <a:r>
              <a:rPr lang="en-MY" i="1" dirty="0"/>
              <a:t>n</a:t>
            </a:r>
            <a:r>
              <a:rPr lang="en-MY" baseline="30000" dirty="0"/>
              <a:t>th</a:t>
            </a:r>
            <a:r>
              <a:rPr lang="en-MY" dirty="0"/>
              <a:t> term is given by the formula</a:t>
            </a:r>
          </a:p>
          <a:p>
            <a:pPr algn="ctr">
              <a:buNone/>
            </a:pPr>
            <a:r>
              <a:rPr lang="en-MY" dirty="0">
                <a:highlight>
                  <a:srgbClr val="FFFF00"/>
                </a:highlight>
              </a:rPr>
              <a:t>T</a:t>
            </a:r>
            <a:r>
              <a:rPr lang="en-MY" sz="1800" i="1" baseline="-25000" dirty="0">
                <a:highlight>
                  <a:srgbClr val="FFFF00"/>
                </a:highlight>
              </a:rPr>
              <a:t>n</a:t>
            </a:r>
            <a:r>
              <a:rPr lang="en-MY" dirty="0">
                <a:highlight>
                  <a:srgbClr val="FFFF00"/>
                </a:highlight>
              </a:rPr>
              <a:t> = a + (n − 1)d</a:t>
            </a:r>
            <a:r>
              <a:rPr lang="en-MY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SEQUENCE</a:t>
            </a:r>
            <a:br>
              <a:rPr lang="en-US" dirty="0"/>
            </a:br>
            <a:r>
              <a:rPr lang="en-US" dirty="0"/>
              <a:t>(</a:t>
            </a:r>
            <a:r>
              <a:rPr lang="en-US" i="1" cap="none" dirty="0"/>
              <a:t>n</a:t>
            </a:r>
            <a:r>
              <a:rPr lang="en-US" cap="none" baseline="30000" dirty="0"/>
              <a:t>th</a:t>
            </a:r>
            <a:r>
              <a:rPr lang="en-US" dirty="0"/>
              <a:t> </a:t>
            </a:r>
            <a:r>
              <a:rPr lang="en-US" cap="none" dirty="0"/>
              <a:t>term</a:t>
            </a:r>
            <a:r>
              <a:rPr lang="en-US" dirty="0"/>
              <a:t>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60375" indent="-460375">
              <a:buNone/>
            </a:pPr>
            <a:r>
              <a:rPr lang="en-MY" dirty="0"/>
              <a:t>(a) 	Write down the first five terms of the Arithmetic Sequence with first term 8 and common difference 7. </a:t>
            </a:r>
          </a:p>
          <a:p>
            <a:pPr marL="460375" indent="-460375">
              <a:buNone/>
            </a:pPr>
            <a:r>
              <a:rPr lang="en-MY" dirty="0"/>
              <a:t>(b) 	Write down the first five terms of the Arithmetic Sequence with first term 2 and common difference −5. </a:t>
            </a:r>
          </a:p>
          <a:p>
            <a:pPr marL="460375" indent="-460375">
              <a:buNone/>
            </a:pPr>
            <a:r>
              <a:rPr lang="en-MY" dirty="0"/>
              <a:t>(c) 	What is the common difference of the Arithmetic Sequence 11, −1, −13, −25, . . . ? </a:t>
            </a:r>
          </a:p>
          <a:p>
            <a:pPr marL="460375" indent="-460375">
              <a:buNone/>
            </a:pPr>
            <a:r>
              <a:rPr lang="en-MY" dirty="0"/>
              <a:t>(d)	Find the 17</a:t>
            </a:r>
            <a:r>
              <a:rPr lang="en-MY" baseline="30000" dirty="0"/>
              <a:t>th</a:t>
            </a:r>
            <a:r>
              <a:rPr lang="en-MY" dirty="0"/>
              <a:t> term of the arithmetic progression with first term 5 and common difference 2. </a:t>
            </a:r>
          </a:p>
          <a:p>
            <a:pPr marL="460375" indent="-460375">
              <a:buNone/>
            </a:pPr>
            <a:r>
              <a:rPr lang="en-MY" dirty="0"/>
              <a:t>(e) 	Write down the 10</a:t>
            </a:r>
            <a:r>
              <a:rPr lang="en-MY" baseline="30000" dirty="0"/>
              <a:t>th</a:t>
            </a:r>
            <a:r>
              <a:rPr lang="en-MY" dirty="0"/>
              <a:t> and 19</a:t>
            </a:r>
            <a:r>
              <a:rPr lang="en-MY" baseline="30000" dirty="0"/>
              <a:t>th</a:t>
            </a:r>
            <a:r>
              <a:rPr lang="en-MY" dirty="0"/>
              <a:t> terms of the Arithmetic Sequence</a:t>
            </a:r>
          </a:p>
          <a:p>
            <a:pPr marL="460375" indent="-460375">
              <a:buNone/>
            </a:pPr>
            <a:r>
              <a:rPr lang="en-MY" dirty="0"/>
              <a:t>	 	(</a:t>
            </a:r>
            <a:r>
              <a:rPr lang="en-MY" dirty="0" err="1"/>
              <a:t>i</a:t>
            </a:r>
            <a:r>
              <a:rPr lang="en-MY" dirty="0"/>
              <a:t>) 8, 11, 14, . . ., </a:t>
            </a:r>
          </a:p>
          <a:p>
            <a:pPr marL="460375" indent="-460375">
              <a:buNone/>
            </a:pPr>
            <a:r>
              <a:rPr lang="en-MY" dirty="0"/>
              <a:t>		(ii) 8, 5, 2 . . .. </a:t>
            </a:r>
          </a:p>
          <a:p>
            <a:pPr marL="460375" indent="-460375">
              <a:buNone/>
            </a:pPr>
            <a:r>
              <a:rPr lang="en-MY" dirty="0"/>
              <a:t>(f) 	An Arithmetic Sequence is given by k, 2k/3, k/3, 0, . . .. </a:t>
            </a:r>
          </a:p>
          <a:p>
            <a:pPr marL="460375" indent="-460375">
              <a:buNone/>
            </a:pPr>
            <a:r>
              <a:rPr lang="en-MY" dirty="0"/>
              <a:t>		(</a:t>
            </a:r>
            <a:r>
              <a:rPr lang="en-MY" dirty="0" err="1"/>
              <a:t>i</a:t>
            </a:r>
            <a:r>
              <a:rPr lang="en-MY" dirty="0"/>
              <a:t>) Find the sixth term. </a:t>
            </a:r>
          </a:p>
          <a:p>
            <a:pPr marL="460375" indent="-460375">
              <a:buNone/>
            </a:pPr>
            <a:r>
              <a:rPr lang="en-MY" dirty="0"/>
              <a:t>		(ii) Find the </a:t>
            </a:r>
            <a:r>
              <a:rPr lang="en-MY" i="1" dirty="0"/>
              <a:t>n</a:t>
            </a:r>
            <a:r>
              <a:rPr lang="en-MY" baseline="30000" dirty="0"/>
              <a:t>th</a:t>
            </a:r>
            <a:r>
              <a:rPr lang="en-MY" dirty="0"/>
              <a:t> term. </a:t>
            </a:r>
          </a:p>
          <a:p>
            <a:pPr marL="460375" indent="-460375">
              <a:buNone/>
            </a:pPr>
            <a:r>
              <a:rPr lang="en-MY" dirty="0"/>
              <a:t>		(iii) If the 20</a:t>
            </a:r>
            <a:r>
              <a:rPr lang="en-MY" baseline="30000" dirty="0"/>
              <a:t>th</a:t>
            </a:r>
            <a:r>
              <a:rPr lang="en-MY" dirty="0"/>
              <a:t> term is equal to 15, find k.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SEQUENCE</a:t>
            </a:r>
            <a:br>
              <a:rPr lang="en-US" dirty="0"/>
            </a:br>
            <a:r>
              <a:rPr lang="en-US" dirty="0"/>
              <a:t>(</a:t>
            </a:r>
            <a:r>
              <a:rPr lang="en-US" i="1" cap="none" dirty="0"/>
              <a:t>n</a:t>
            </a:r>
            <a:r>
              <a:rPr lang="en-US" cap="none" baseline="30000" dirty="0"/>
              <a:t>th</a:t>
            </a:r>
            <a:r>
              <a:rPr lang="en-US" dirty="0"/>
              <a:t> </a:t>
            </a:r>
            <a:r>
              <a:rPr lang="en-US" cap="none" dirty="0"/>
              <a:t>term</a:t>
            </a:r>
            <a:r>
              <a:rPr lang="en-US" dirty="0"/>
              <a:t>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9734"/>
            <a:ext cx="10820400" cy="4294023"/>
          </a:xfrm>
        </p:spPr>
        <p:txBody>
          <a:bodyPr>
            <a:normAutofit/>
          </a:bodyPr>
          <a:lstStyle/>
          <a:p>
            <a:pPr marL="460375" indent="-460375">
              <a:buNone/>
            </a:pPr>
            <a:r>
              <a:rPr lang="en-US" dirty="0"/>
              <a:t>(a) </a:t>
            </a:r>
            <a:r>
              <a:rPr lang="en-MY" dirty="0"/>
              <a:t>Write down the first five terms of the Arithmetic Sequence with </a:t>
            </a:r>
            <a:r>
              <a:rPr lang="en-MY" dirty="0">
                <a:highlight>
                  <a:srgbClr val="FFFF00"/>
                </a:highlight>
              </a:rPr>
              <a:t>first term 8 </a:t>
            </a:r>
            <a:r>
              <a:rPr lang="en-MY" dirty="0"/>
              <a:t>and </a:t>
            </a:r>
            <a:r>
              <a:rPr lang="en-MY" dirty="0">
                <a:highlight>
                  <a:srgbClr val="FFFF00"/>
                </a:highlight>
              </a:rPr>
              <a:t>common difference 7</a:t>
            </a:r>
            <a:r>
              <a:rPr lang="en-MY" dirty="0"/>
              <a:t>. </a:t>
            </a:r>
            <a:r>
              <a:rPr lang="en-MY" dirty="0">
                <a:solidFill>
                  <a:srgbClr val="FF0000"/>
                </a:solidFill>
              </a:rPr>
              <a:t>So, a = 8 and d = 7.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Use formula of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The sequence is 8, 15, 22, 29, 36, …  </a:t>
            </a:r>
            <a:endParaRPr lang="en-MY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9338854"/>
              </p:ext>
            </p:extLst>
          </p:nvPr>
        </p:nvGraphicFramePr>
        <p:xfrm>
          <a:off x="4710989" y="2664562"/>
          <a:ext cx="228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3" imgW="990360" imgH="228600" progId="Equation.3">
                  <p:embed/>
                </p:oleObj>
              </mc:Choice>
              <mc:Fallback>
                <p:oleObj name="Equation" r:id="rId3" imgW="99036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989" y="2664562"/>
                        <a:ext cx="2286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2916252"/>
              </p:ext>
            </p:extLst>
          </p:nvPr>
        </p:nvGraphicFramePr>
        <p:xfrm>
          <a:off x="4710989" y="3282762"/>
          <a:ext cx="41910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5" imgW="1612800" imgH="1143000" progId="Equation.3">
                  <p:embed/>
                </p:oleObj>
              </mc:Choice>
              <mc:Fallback>
                <p:oleObj name="Equation" r:id="rId5" imgW="1612800" imgH="1143000" progId="Equation.3">
                  <p:embed/>
                  <p:pic>
                    <p:nvPicPr>
                      <p:cNvPr id="2052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989" y="3282762"/>
                        <a:ext cx="4191000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E4B30062-4987-40FD-82C6-F01442AE8971}"/>
              </a:ext>
            </a:extLst>
          </p:cNvPr>
          <p:cNvSpPr/>
          <p:nvPr/>
        </p:nvSpPr>
        <p:spPr>
          <a:xfrm>
            <a:off x="685800" y="1299329"/>
            <a:ext cx="2532888" cy="55047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Solution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ARITHMETIC SEQUENCE</a:t>
            </a:r>
            <a:br>
              <a:rPr lang="en-US" dirty="0"/>
            </a:br>
            <a:r>
              <a:rPr lang="en-US" dirty="0"/>
              <a:t>(</a:t>
            </a:r>
            <a:r>
              <a:rPr lang="en-US" i="1" cap="none" dirty="0"/>
              <a:t>n</a:t>
            </a:r>
            <a:r>
              <a:rPr lang="en-US" cap="none" baseline="30000" dirty="0"/>
              <a:t>th</a:t>
            </a:r>
            <a:r>
              <a:rPr lang="en-US" dirty="0"/>
              <a:t> </a:t>
            </a:r>
            <a:r>
              <a:rPr lang="en-US" cap="none" dirty="0"/>
              <a:t>term</a:t>
            </a:r>
            <a:r>
              <a:rPr lang="en-US" dirty="0"/>
              <a:t>)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9734"/>
            <a:ext cx="10820400" cy="4294023"/>
          </a:xfrm>
        </p:spPr>
        <p:txBody>
          <a:bodyPr>
            <a:normAutofit/>
          </a:bodyPr>
          <a:lstStyle/>
          <a:p>
            <a:pPr marL="460375" indent="-460375">
              <a:buNone/>
            </a:pPr>
            <a:r>
              <a:rPr lang="en-US" dirty="0"/>
              <a:t>(b) </a:t>
            </a:r>
            <a:r>
              <a:rPr lang="en-MY" dirty="0"/>
              <a:t>Write down the first five terms of the Arithmetic Sequence with </a:t>
            </a:r>
            <a:r>
              <a:rPr lang="en-MY" dirty="0">
                <a:highlight>
                  <a:srgbClr val="FFFF00"/>
                </a:highlight>
              </a:rPr>
              <a:t>first term 2 </a:t>
            </a:r>
            <a:r>
              <a:rPr lang="en-MY" dirty="0"/>
              <a:t>and </a:t>
            </a:r>
            <a:r>
              <a:rPr lang="en-MY" dirty="0">
                <a:highlight>
                  <a:srgbClr val="FFFF00"/>
                </a:highlight>
              </a:rPr>
              <a:t>common difference −5</a:t>
            </a:r>
            <a:r>
              <a:rPr lang="en-MY" dirty="0"/>
              <a:t>. </a:t>
            </a:r>
            <a:r>
              <a:rPr lang="en-MY" dirty="0">
                <a:solidFill>
                  <a:srgbClr val="FF0000"/>
                </a:solidFill>
              </a:rPr>
              <a:t>So, a = 2 and d = -5.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Use formula of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The sequence is 2, -3, -8, -13, -18, …  </a:t>
            </a:r>
            <a:endParaRPr lang="en-MY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710989" y="2664562"/>
          <a:ext cx="2286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Equation" r:id="rId3" imgW="990360" imgH="228600" progId="Equation.3">
                  <p:embed/>
                </p:oleObj>
              </mc:Choice>
              <mc:Fallback>
                <p:oleObj name="Equation" r:id="rId3" imgW="990360" imgH="2286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989" y="2664562"/>
                        <a:ext cx="2286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448921"/>
              </p:ext>
            </p:extLst>
          </p:nvPr>
        </p:nvGraphicFramePr>
        <p:xfrm>
          <a:off x="4710989" y="3197962"/>
          <a:ext cx="471963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5" name="Equation" r:id="rId5" imgW="1815840" imgH="1143000" progId="Equation.3">
                  <p:embed/>
                </p:oleObj>
              </mc:Choice>
              <mc:Fallback>
                <p:oleObj name="Equation" r:id="rId5" imgW="1815840" imgH="1143000" progId="Equation.3">
                  <p:embed/>
                  <p:pic>
                    <p:nvPicPr>
                      <p:cNvPr id="2052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0989" y="3197962"/>
                        <a:ext cx="4719638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E4B30062-4987-40FD-82C6-F01442AE8971}"/>
              </a:ext>
            </a:extLst>
          </p:cNvPr>
          <p:cNvSpPr/>
          <p:nvPr/>
        </p:nvSpPr>
        <p:spPr>
          <a:xfrm>
            <a:off x="685800" y="1299329"/>
            <a:ext cx="2532888" cy="55047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/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24742539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205</TotalTime>
  <Words>640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Vapor Trail</vt:lpstr>
      <vt:lpstr>1_Vapor Trail</vt:lpstr>
      <vt:lpstr>Equation</vt:lpstr>
      <vt:lpstr>Microsoft Equation 3.0</vt:lpstr>
      <vt:lpstr>sequence</vt:lpstr>
      <vt:lpstr>LEARNING OUTCOMES</vt:lpstr>
      <vt:lpstr>What is Sequence?</vt:lpstr>
      <vt:lpstr>ARITHMETIC SEQUENCE</vt:lpstr>
      <vt:lpstr>ARITHMETIC SEQUENCE</vt:lpstr>
      <vt:lpstr>ARITHMETIC SEQUENCE (nth term)</vt:lpstr>
      <vt:lpstr>ARITHMETIC SEQUENCE (nth term)</vt:lpstr>
      <vt:lpstr>ARITHMETIC SEQUENCE (nth term)</vt:lpstr>
      <vt:lpstr>ARITHMETIC SEQUENCE (nth term)</vt:lpstr>
      <vt:lpstr>ARITHMETIC SEQUENCE (nth term)</vt:lpstr>
      <vt:lpstr>ARITHMETIC SEQUENCE (nth term)</vt:lpstr>
      <vt:lpstr>ARITHMETIC SEQUENCE (sum of an arithmetic series)</vt:lpstr>
      <vt:lpstr>ARITHMETIC SEQUENCE (sum of an arithmetic series)</vt:lpstr>
      <vt:lpstr>ARITHMETIC SEQUENCE (sum of an arithmetic series)</vt:lpstr>
      <vt:lpstr>ARITHMETIC SEQUENCE (sum of an arithmetic series)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Installment Purchases</dc:title>
  <dc:creator>Kamarul Ariffin Mansor</dc:creator>
  <cp:lastModifiedBy>Kamarul Ariffin Mansor</cp:lastModifiedBy>
  <cp:revision>18</cp:revision>
  <dcterms:created xsi:type="dcterms:W3CDTF">2020-04-03T09:14:49Z</dcterms:created>
  <dcterms:modified xsi:type="dcterms:W3CDTF">2020-04-03T15:11:16Z</dcterms:modified>
</cp:coreProperties>
</file>