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6"/>
  </p:notesMasterIdLst>
  <p:sldIdLst>
    <p:sldId id="256" r:id="rId3"/>
    <p:sldId id="299" r:id="rId4"/>
    <p:sldId id="300" r:id="rId5"/>
    <p:sldId id="260" r:id="rId6"/>
    <p:sldId id="304" r:id="rId7"/>
    <p:sldId id="261" r:id="rId8"/>
    <p:sldId id="262" r:id="rId9"/>
    <p:sldId id="301" r:id="rId10"/>
    <p:sldId id="270" r:id="rId11"/>
    <p:sldId id="271" r:id="rId12"/>
    <p:sldId id="275" r:id="rId13"/>
    <p:sldId id="30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6/4/2020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7AA809CD-C3CB-4BDF-8CF7-6C402132599F}" type="slidenum">
              <a:rPr lang="en-MY" smtClean="0"/>
              <a:pPr/>
              <a:t>4</a:t>
            </a:fld>
            <a:endParaRPr lang="en-M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7AA809CD-C3CB-4BDF-8CF7-6C402132599F}" type="slidenum">
              <a:rPr lang="en-MY" smtClean="0"/>
              <a:pPr/>
              <a:t>5</a:t>
            </a:fld>
            <a:endParaRPr lang="en-MY"/>
          </a:p>
        </p:txBody>
      </p:sp>
    </p:spTree>
    <p:extLst>
      <p:ext uri="{BB962C8B-B14F-4D97-AF65-F5344CB8AC3E}">
        <p14:creationId xmlns:p14="http://schemas.microsoft.com/office/powerpoint/2010/main" val="4248361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4/6/2020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4/6/2020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en.m.wikipedia.org/wiki/promissory_note" TargetMode="External"/><Relationship Id="rId2" Type="http://schemas.openxmlformats.org/officeDocument/2006/relationships/image" Target="../media/image7.jpg"/><Relationship Id="rId1" Type="http://schemas.openxmlformats.org/officeDocument/2006/relationships/slideLayout" Target="../slideLayouts/slideLayout19.xml"/><Relationship Id="rId6" Type="http://schemas.openxmlformats.org/officeDocument/2006/relationships/hyperlink" Target="https://en.m.wikipedia.org/wiki/Interest" TargetMode="External"/><Relationship Id="rId5" Type="http://schemas.openxmlformats.org/officeDocument/2006/relationships/hyperlink" Target="https://en.m.wikipedia.org/wiki/Rupee" TargetMode="External"/><Relationship Id="rId4" Type="http://schemas.openxmlformats.org/officeDocument/2006/relationships/hyperlink" Target="https://en.m.wikipedia.org/wiki/Imperial_Bank_of_Indi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Bank discount &amp; promissory note</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3" indent="0">
              <a:buNone/>
            </a:pPr>
            <a:r>
              <a:rPr lang="en-US" sz="1800" dirty="0"/>
              <a:t>To calculate the Bank Discount and Proceeds, we will use the following formula:</a:t>
            </a:r>
          </a:p>
          <a:p>
            <a:pPr marL="0" lvl="3" indent="0">
              <a:buNone/>
            </a:pPr>
            <a:endParaRPr lang="en-US" sz="1800" dirty="0"/>
          </a:p>
          <a:p>
            <a:pPr marL="0" lvl="3" indent="0">
              <a:buNone/>
            </a:pPr>
            <a:r>
              <a:rPr lang="en-US" sz="1800" b="1" i="1" dirty="0">
                <a:solidFill>
                  <a:srgbClr val="0033CC"/>
                </a:solidFill>
              </a:rPr>
              <a:t>	D </a:t>
            </a:r>
            <a:r>
              <a:rPr lang="en-US" sz="1800" b="1" dirty="0">
                <a:solidFill>
                  <a:srgbClr val="0033CC"/>
                </a:solidFill>
              </a:rPr>
              <a:t>=</a:t>
            </a:r>
            <a:r>
              <a:rPr lang="en-US" sz="1800" b="1" i="1" dirty="0">
                <a:solidFill>
                  <a:srgbClr val="0033CC"/>
                </a:solidFill>
              </a:rPr>
              <a:t> </a:t>
            </a:r>
            <a:r>
              <a:rPr lang="en-US" sz="1800" b="1" i="1" dirty="0" err="1">
                <a:solidFill>
                  <a:srgbClr val="0033CC"/>
                </a:solidFill>
              </a:rPr>
              <a:t>Sdt</a:t>
            </a:r>
            <a:endParaRPr lang="en-US" sz="1800" b="1" i="1" dirty="0">
              <a:solidFill>
                <a:srgbClr val="0033CC"/>
              </a:solidFill>
            </a:endParaRPr>
          </a:p>
          <a:p>
            <a:pPr>
              <a:buNone/>
            </a:pPr>
            <a:r>
              <a:rPr lang="en-US" sz="1800" i="1" dirty="0"/>
              <a:t>where,	D = Bank discount</a:t>
            </a:r>
          </a:p>
          <a:p>
            <a:pPr>
              <a:buNone/>
            </a:pPr>
            <a:r>
              <a:rPr lang="en-US" sz="1800" i="1" dirty="0"/>
              <a:t>             	d = discount rate</a:t>
            </a:r>
          </a:p>
          <a:p>
            <a:pPr>
              <a:buNone/>
            </a:pPr>
            <a:r>
              <a:rPr lang="en-US" sz="1800" i="1" dirty="0"/>
              <a:t>             	t  = term of discount in years.</a:t>
            </a:r>
          </a:p>
          <a:p>
            <a:pPr>
              <a:buNone/>
            </a:pPr>
            <a:r>
              <a:rPr lang="en-US" sz="1800" i="1" dirty="0"/>
              <a:t>and,</a:t>
            </a:r>
          </a:p>
          <a:p>
            <a:pPr>
              <a:buNone/>
            </a:pPr>
            <a:r>
              <a:rPr lang="en-US" sz="1800" b="1" i="1" dirty="0">
                <a:solidFill>
                  <a:srgbClr val="0033CC"/>
                </a:solidFill>
              </a:rPr>
              <a:t>	       Proceeds, H = Maturity value – Bank discount</a:t>
            </a:r>
            <a:r>
              <a:rPr lang="en-US" sz="1800" i="1" dirty="0"/>
              <a:t>   	                        </a:t>
            </a:r>
          </a:p>
          <a:p>
            <a:pPr>
              <a:buNone/>
            </a:pPr>
            <a:r>
              <a:rPr lang="en-US" sz="1800" i="1" dirty="0"/>
              <a:t>        		H = S – D</a:t>
            </a:r>
          </a:p>
          <a:p>
            <a:pPr>
              <a:buNone/>
            </a:pPr>
            <a:r>
              <a:rPr lang="en-US" sz="1800" i="1" dirty="0"/>
              <a:t>       		H = S – </a:t>
            </a:r>
            <a:r>
              <a:rPr lang="en-US" sz="1800" i="1" dirty="0" err="1"/>
              <a:t>Sdt</a:t>
            </a:r>
            <a:endParaRPr lang="en-US" sz="1800" i="1" dirty="0"/>
          </a:p>
          <a:p>
            <a:pPr>
              <a:buNone/>
            </a:pPr>
            <a:r>
              <a:rPr lang="en-US" sz="1800" i="1" dirty="0"/>
              <a:t>       		H = S( 1 -  dt)</a:t>
            </a:r>
            <a:endParaRPr lang="en-MY" dirty="0"/>
          </a:p>
        </p:txBody>
      </p:sp>
      <p:sp>
        <p:nvSpPr>
          <p:cNvPr id="2" name="Title 1"/>
          <p:cNvSpPr>
            <a:spLocks noGrp="1"/>
          </p:cNvSpPr>
          <p:nvPr>
            <p:ph type="title"/>
          </p:nvPr>
        </p:nvSpPr>
        <p:spPr/>
        <p:txBody>
          <a:bodyPr/>
          <a:lstStyle/>
          <a:p>
            <a:endParaRPr lang="en-MY"/>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6453835" cy="4024125"/>
          </a:xfrm>
        </p:spPr>
        <p:txBody>
          <a:bodyPr/>
          <a:lstStyle/>
          <a:p>
            <a:pPr marL="0" indent="0">
              <a:buNone/>
            </a:pPr>
            <a:r>
              <a:rPr lang="en-US" dirty="0"/>
              <a:t>Some times, bank charged for their service with simple interest rate in mind. So, they will find the </a:t>
            </a:r>
            <a:r>
              <a:rPr lang="en-US" i="1" u="sng" dirty="0">
                <a:solidFill>
                  <a:srgbClr val="CC00CC"/>
                </a:solidFill>
              </a:rPr>
              <a:t>equivalent discount</a:t>
            </a:r>
            <a:r>
              <a:rPr lang="en-US" dirty="0"/>
              <a:t> (service charge) rate to the intended simple interest rate that they want to obtain. Below are the two formulas that can be used to calculate these rates.</a:t>
            </a:r>
          </a:p>
          <a:p>
            <a:pPr marL="0" indent="0">
              <a:buNone/>
            </a:pPr>
            <a:r>
              <a:rPr lang="en-US" dirty="0"/>
              <a:t>			</a:t>
            </a:r>
            <a:r>
              <a:rPr lang="en-US" sz="2800" dirty="0">
                <a:sym typeface="Wingdings" panose="05000000000000000000" pitchFamily="2" charset="2"/>
              </a:rPr>
              <a:t></a:t>
            </a:r>
            <a:r>
              <a:rPr lang="en-US" dirty="0">
                <a:sym typeface="Wingdings" panose="05000000000000000000" pitchFamily="2" charset="2"/>
              </a:rPr>
              <a:t>			</a:t>
            </a:r>
            <a:r>
              <a:rPr lang="en-US" sz="2800" dirty="0">
                <a:sym typeface="Wingdings" panose="05000000000000000000" pitchFamily="2" charset="2"/>
              </a:rPr>
              <a:t></a:t>
            </a:r>
            <a:endParaRPr lang="en-US" dirty="0"/>
          </a:p>
          <a:p>
            <a:pPr>
              <a:buNone/>
            </a:pPr>
            <a:r>
              <a:rPr lang="en-MY" dirty="0"/>
              <a:t>				</a:t>
            </a:r>
          </a:p>
        </p:txBody>
      </p:sp>
      <p:sp>
        <p:nvSpPr>
          <p:cNvPr id="2" name="Title 1"/>
          <p:cNvSpPr>
            <a:spLocks noGrp="1"/>
          </p:cNvSpPr>
          <p:nvPr>
            <p:ph type="title"/>
          </p:nvPr>
        </p:nvSpPr>
        <p:spPr/>
        <p:txBody>
          <a:bodyPr>
            <a:normAutofit/>
          </a:bodyPr>
          <a:lstStyle/>
          <a:p>
            <a:r>
              <a:rPr lang="en-US" b="1" dirty="0"/>
              <a:t>Interest Rate Equivalent To Discount Rate</a:t>
            </a:r>
            <a:r>
              <a:rPr lang="en-US" dirty="0"/>
              <a:t>. </a:t>
            </a:r>
            <a:endParaRPr lang="en-MY" dirty="0"/>
          </a:p>
        </p:txBody>
      </p:sp>
      <p:graphicFrame>
        <p:nvGraphicFramePr>
          <p:cNvPr id="23558" name="Object 6"/>
          <p:cNvGraphicFramePr>
            <a:graphicFrameLocks noChangeAspect="1"/>
          </p:cNvGraphicFramePr>
          <p:nvPr>
            <p:extLst>
              <p:ext uri="{D42A27DB-BD31-4B8C-83A1-F6EECF244321}">
                <p14:modId xmlns:p14="http://schemas.microsoft.com/office/powerpoint/2010/main" val="2834359139"/>
              </p:ext>
            </p:extLst>
          </p:nvPr>
        </p:nvGraphicFramePr>
        <p:xfrm>
          <a:off x="3793668" y="4535806"/>
          <a:ext cx="1825625" cy="1000125"/>
        </p:xfrm>
        <a:graphic>
          <a:graphicData uri="http://schemas.openxmlformats.org/presentationml/2006/ole">
            <mc:AlternateContent xmlns:mc="http://schemas.openxmlformats.org/markup-compatibility/2006">
              <mc:Choice xmlns:v="urn:schemas-microsoft-com:vml" Requires="v">
                <p:oleObj spid="_x0000_s40980" name="Equation" r:id="rId3" imgW="583920" imgH="393480" progId="Equation.3">
                  <p:embed/>
                </p:oleObj>
              </mc:Choice>
              <mc:Fallback>
                <p:oleObj name="Equation" r:id="rId3" imgW="583920" imgH="393480" progId="Equation.3">
                  <p:embed/>
                  <p:pic>
                    <p:nvPicPr>
                      <p:cNvPr id="235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668" y="4535806"/>
                        <a:ext cx="18256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3771139600"/>
              </p:ext>
            </p:extLst>
          </p:nvPr>
        </p:nvGraphicFramePr>
        <p:xfrm>
          <a:off x="6572709" y="4535806"/>
          <a:ext cx="1981200" cy="990600"/>
        </p:xfrm>
        <a:graphic>
          <a:graphicData uri="http://schemas.openxmlformats.org/presentationml/2006/ole">
            <mc:AlternateContent xmlns:mc="http://schemas.openxmlformats.org/markup-compatibility/2006">
              <mc:Choice xmlns:v="urn:schemas-microsoft-com:vml" Requires="v">
                <p:oleObj spid="_x0000_s40981" name="Equation" r:id="rId5" imgW="609336" imgH="393529" progId="Equation.3">
                  <p:embed/>
                </p:oleObj>
              </mc:Choice>
              <mc:Fallback>
                <p:oleObj name="Equation" r:id="rId5" imgW="609336" imgH="393529" progId="Equation.3">
                  <p:embed/>
                  <p:pic>
                    <p:nvPicPr>
                      <p:cNvPr id="2356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709" y="4535806"/>
                        <a:ext cx="1981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p:cTn id="7" dur="1000" fill="hold"/>
                                        <p:tgtEl>
                                          <p:spTgt spid="23558"/>
                                        </p:tgtEl>
                                        <p:attrNameLst>
                                          <p:attrName>ppt_w</p:attrName>
                                        </p:attrNameLst>
                                      </p:cBhvr>
                                      <p:tavLst>
                                        <p:tav tm="0">
                                          <p:val>
                                            <p:strVal val="#ppt_w*0.70"/>
                                          </p:val>
                                        </p:tav>
                                        <p:tav tm="100000">
                                          <p:val>
                                            <p:strVal val="#ppt_w"/>
                                          </p:val>
                                        </p:tav>
                                      </p:tavLst>
                                    </p:anim>
                                    <p:anim calcmode="lin" valueType="num">
                                      <p:cBhvr>
                                        <p:cTn id="8" dur="1000" fill="hold"/>
                                        <p:tgtEl>
                                          <p:spTgt spid="23558"/>
                                        </p:tgtEl>
                                        <p:attrNameLst>
                                          <p:attrName>ppt_h</p:attrName>
                                        </p:attrNameLst>
                                      </p:cBhvr>
                                      <p:tavLst>
                                        <p:tav tm="0">
                                          <p:val>
                                            <p:strVal val="#ppt_h"/>
                                          </p:val>
                                        </p:tav>
                                        <p:tav tm="100000">
                                          <p:val>
                                            <p:strVal val="#ppt_h"/>
                                          </p:val>
                                        </p:tav>
                                      </p:tavLst>
                                    </p:anim>
                                    <p:animEffect transition="in" filter="fade">
                                      <p:cBhvr>
                                        <p:cTn id="9" dur="1000"/>
                                        <p:tgtEl>
                                          <p:spTgt spid="2355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3560"/>
                                        </p:tgtEl>
                                        <p:attrNameLst>
                                          <p:attrName>style.visibility</p:attrName>
                                        </p:attrNameLst>
                                      </p:cBhvr>
                                      <p:to>
                                        <p:strVal val="visible"/>
                                      </p:to>
                                    </p:set>
                                    <p:anim calcmode="lin" valueType="num">
                                      <p:cBhvr additive="base">
                                        <p:cTn id="14" dur="500" fill="hold"/>
                                        <p:tgtEl>
                                          <p:spTgt spid="23560"/>
                                        </p:tgtEl>
                                        <p:attrNameLst>
                                          <p:attrName>ppt_x</p:attrName>
                                        </p:attrNameLst>
                                      </p:cBhvr>
                                      <p:tavLst>
                                        <p:tav tm="0">
                                          <p:val>
                                            <p:strVal val="#ppt_x"/>
                                          </p:val>
                                        </p:tav>
                                        <p:tav tm="100000">
                                          <p:val>
                                            <p:strVal val="#ppt_x"/>
                                          </p:val>
                                        </p:tav>
                                      </p:tavLst>
                                    </p:anim>
                                    <p:anim calcmode="lin" valueType="num">
                                      <p:cBhvr additive="base">
                                        <p:cTn id="15"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4932274" cy="4024125"/>
          </a:xfrm>
        </p:spPr>
        <p:txBody>
          <a:bodyPr/>
          <a:lstStyle/>
          <a:p>
            <a:pPr>
              <a:buNone/>
            </a:pPr>
            <a:r>
              <a:rPr lang="en-US" dirty="0"/>
              <a:t>Example 3</a:t>
            </a:r>
          </a:p>
          <a:p>
            <a:pPr marL="0" indent="0">
              <a:buNone/>
            </a:pPr>
            <a:r>
              <a:rPr lang="en-US" dirty="0"/>
              <a:t>RM2000 was borrowed for 72 days at a discount rate of 8.75%. Determine</a:t>
            </a:r>
          </a:p>
          <a:p>
            <a:pPr marL="571500" indent="-571500">
              <a:buAutoNum type="romanLcParenR"/>
            </a:pPr>
            <a:r>
              <a:rPr lang="en-US" dirty="0"/>
              <a:t>the amount received and the discount charged</a:t>
            </a:r>
          </a:p>
          <a:p>
            <a:pPr marL="571500" indent="-571500">
              <a:buAutoNum type="romanLcParenR"/>
            </a:pPr>
            <a:r>
              <a:rPr lang="en-US" dirty="0"/>
              <a:t>the simple interest rate that is equivalent to the given discount rate</a:t>
            </a:r>
          </a:p>
        </p:txBody>
      </p:sp>
      <p:sp>
        <p:nvSpPr>
          <p:cNvPr id="2" name="Title 1"/>
          <p:cNvSpPr>
            <a:spLocks noGrp="1"/>
          </p:cNvSpPr>
          <p:nvPr>
            <p:ph type="title"/>
          </p:nvPr>
        </p:nvSpPr>
        <p:spPr/>
        <p:txBody>
          <a:bodyPr/>
          <a:lstStyle/>
          <a:p>
            <a:endParaRPr lang="en-MY"/>
          </a:p>
        </p:txBody>
      </p:sp>
      <p:graphicFrame>
        <p:nvGraphicFramePr>
          <p:cNvPr id="4" name="Object 3">
            <a:extLst>
              <a:ext uri="{FF2B5EF4-FFF2-40B4-BE49-F238E27FC236}">
                <a16:creationId xmlns:a16="http://schemas.microsoft.com/office/drawing/2014/main" id="{6E69B101-0C51-4F73-8714-99E6EB896801}"/>
              </a:ext>
            </a:extLst>
          </p:cNvPr>
          <p:cNvGraphicFramePr>
            <a:graphicFrameLocks noChangeAspect="1"/>
          </p:cNvGraphicFramePr>
          <p:nvPr>
            <p:extLst>
              <p:ext uri="{D42A27DB-BD31-4B8C-83A1-F6EECF244321}">
                <p14:modId xmlns:p14="http://schemas.microsoft.com/office/powerpoint/2010/main" val="2773433657"/>
              </p:ext>
            </p:extLst>
          </p:nvPr>
        </p:nvGraphicFramePr>
        <p:xfrm>
          <a:off x="6015254" y="2194560"/>
          <a:ext cx="3006725" cy="3255963"/>
        </p:xfrm>
        <a:graphic>
          <a:graphicData uri="http://schemas.openxmlformats.org/presentationml/2006/ole">
            <mc:AlternateContent xmlns:mc="http://schemas.openxmlformats.org/markup-compatibility/2006">
              <mc:Choice xmlns:v="urn:schemas-microsoft-com:vml" Requires="v">
                <p:oleObj spid="_x0000_s45064" name="Equation" r:id="rId3" imgW="1930320" imgH="2209680" progId="Equation.3">
                  <p:embed/>
                </p:oleObj>
              </mc:Choice>
              <mc:Fallback>
                <p:oleObj name="Equation" r:id="rId3" imgW="1930320" imgH="2209680" progId="Equation.3">
                  <p:embed/>
                  <p:pic>
                    <p:nvPicPr>
                      <p:cNvPr id="5" name="Object 4"/>
                      <p:cNvPicPr>
                        <a:picLocks noChangeAspect="1" noChangeArrowheads="1"/>
                      </p:cNvPicPr>
                      <p:nvPr/>
                    </p:nvPicPr>
                    <p:blipFill>
                      <a:blip r:embed="rId4"/>
                      <a:srcRect/>
                      <a:stretch>
                        <a:fillRect/>
                      </a:stretch>
                    </p:blipFill>
                    <p:spPr bwMode="auto">
                      <a:xfrm>
                        <a:off x="6015254" y="2194560"/>
                        <a:ext cx="3006725" cy="3255963"/>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5CD2D8F2-33CA-4E0F-A88F-F9A8634B04A1}"/>
              </a:ext>
            </a:extLst>
          </p:cNvPr>
          <p:cNvGraphicFramePr>
            <a:graphicFrameLocks noChangeAspect="1"/>
          </p:cNvGraphicFramePr>
          <p:nvPr>
            <p:extLst>
              <p:ext uri="{D42A27DB-BD31-4B8C-83A1-F6EECF244321}">
                <p14:modId xmlns:p14="http://schemas.microsoft.com/office/powerpoint/2010/main" val="2224516526"/>
              </p:ext>
            </p:extLst>
          </p:nvPr>
        </p:nvGraphicFramePr>
        <p:xfrm>
          <a:off x="8712200" y="3958603"/>
          <a:ext cx="2794000" cy="2362200"/>
        </p:xfrm>
        <a:graphic>
          <a:graphicData uri="http://schemas.openxmlformats.org/presentationml/2006/ole">
            <mc:AlternateContent xmlns:mc="http://schemas.openxmlformats.org/markup-compatibility/2006">
              <mc:Choice xmlns:v="urn:schemas-microsoft-com:vml" Requires="v">
                <p:oleObj spid="_x0000_s45065" name="Equation" r:id="rId5" imgW="1396800" imgH="1269720" progId="Equation.3">
                  <p:embed/>
                </p:oleObj>
              </mc:Choice>
              <mc:Fallback>
                <p:oleObj name="Equation" r:id="rId5" imgW="1396800" imgH="1269720" progId="Equation.3">
                  <p:embed/>
                  <p:pic>
                    <p:nvPicPr>
                      <p:cNvPr id="6" name="Object 5"/>
                      <p:cNvPicPr>
                        <a:picLocks noChangeAspect="1" noChangeArrowheads="1"/>
                      </p:cNvPicPr>
                      <p:nvPr/>
                    </p:nvPicPr>
                    <p:blipFill>
                      <a:blip r:embed="rId6"/>
                      <a:srcRect/>
                      <a:stretch>
                        <a:fillRect/>
                      </a:stretch>
                    </p:blipFill>
                    <p:spPr bwMode="auto">
                      <a:xfrm>
                        <a:off x="8712200" y="3958603"/>
                        <a:ext cx="27940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hought Bubble: Cloud 5">
            <a:extLst>
              <a:ext uri="{FF2B5EF4-FFF2-40B4-BE49-F238E27FC236}">
                <a16:creationId xmlns:a16="http://schemas.microsoft.com/office/drawing/2014/main" id="{55ACDE19-278D-499A-A844-8E9E4D664A80}"/>
              </a:ext>
            </a:extLst>
          </p:cNvPr>
          <p:cNvSpPr/>
          <p:nvPr/>
        </p:nvSpPr>
        <p:spPr>
          <a:xfrm>
            <a:off x="9366199" y="2189823"/>
            <a:ext cx="1945843" cy="7095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5063947" cy="4024125"/>
          </a:xfrm>
        </p:spPr>
        <p:txBody>
          <a:bodyPr>
            <a:normAutofit/>
          </a:bodyPr>
          <a:lstStyle/>
          <a:p>
            <a:pPr>
              <a:buNone/>
            </a:pPr>
            <a:r>
              <a:rPr lang="en-MY" dirty="0"/>
              <a:t>Exercise</a:t>
            </a:r>
          </a:p>
          <a:p>
            <a:pPr marL="0" indent="0">
              <a:buNone/>
            </a:pPr>
            <a:r>
              <a:rPr lang="en-MY" dirty="0"/>
              <a:t>A loan of RM7,000 was made on 15 October 2012 at </a:t>
            </a:r>
            <a:r>
              <a:rPr lang="en-MY" dirty="0" err="1"/>
              <a:t>xYz</a:t>
            </a:r>
            <a:r>
              <a:rPr lang="en-MY" dirty="0"/>
              <a:t> Bank that charged a simple discount rate of d%. The discount charged was RM205 and the loan matured on 11 November 2012.</a:t>
            </a:r>
          </a:p>
          <a:p>
            <a:pPr>
              <a:buNone/>
            </a:pPr>
            <a:r>
              <a:rPr lang="en-MY" dirty="0"/>
              <a:t>Find</a:t>
            </a:r>
          </a:p>
          <a:p>
            <a:pPr>
              <a:buNone/>
            </a:pPr>
            <a:r>
              <a:rPr lang="en-MY" dirty="0" err="1"/>
              <a:t>i</a:t>
            </a:r>
            <a:r>
              <a:rPr lang="en-MY" dirty="0"/>
              <a:t>) the proceeds received,</a:t>
            </a:r>
          </a:p>
          <a:p>
            <a:pPr>
              <a:buNone/>
            </a:pPr>
            <a:r>
              <a:rPr lang="en-MY" dirty="0"/>
              <a:t>ii) the discount period and the discount rate.</a:t>
            </a:r>
          </a:p>
        </p:txBody>
      </p:sp>
      <p:sp>
        <p:nvSpPr>
          <p:cNvPr id="2" name="Title 1"/>
          <p:cNvSpPr>
            <a:spLocks noGrp="1"/>
          </p:cNvSpPr>
          <p:nvPr>
            <p:ph type="title"/>
          </p:nvPr>
        </p:nvSpPr>
        <p:spPr/>
        <p:txBody>
          <a:bodyPr/>
          <a:lstStyle/>
          <a:p>
            <a:endParaRPr lang="en-MY"/>
          </a:p>
        </p:txBody>
      </p:sp>
      <p:sp>
        <p:nvSpPr>
          <p:cNvPr id="4" name="TextBox 3">
            <a:extLst>
              <a:ext uri="{FF2B5EF4-FFF2-40B4-BE49-F238E27FC236}">
                <a16:creationId xmlns:a16="http://schemas.microsoft.com/office/drawing/2014/main" id="{F3940D0B-9829-4EBD-A556-158D817EC67A}"/>
              </a:ext>
            </a:extLst>
          </p:cNvPr>
          <p:cNvSpPr txBox="1"/>
          <p:nvPr/>
        </p:nvSpPr>
        <p:spPr>
          <a:xfrm>
            <a:off x="5841187" y="5170297"/>
            <a:ext cx="5800954" cy="923330"/>
          </a:xfrm>
          <a:prstGeom prst="rect">
            <a:avLst/>
          </a:prstGeom>
          <a:solidFill>
            <a:srgbClr val="FFFF00"/>
          </a:solidFill>
        </p:spPr>
        <p:txBody>
          <a:bodyPr wrap="square" rtlCol="0">
            <a:spAutoFit/>
          </a:bodyPr>
          <a:lstStyle/>
          <a:p>
            <a:pPr algn="ctr"/>
            <a:r>
              <a:rPr lang="en-MY" b="1" dirty="0"/>
              <a:t>END OF LEARNING SLIDES</a:t>
            </a:r>
          </a:p>
          <a:p>
            <a:pPr algn="ctr"/>
            <a:r>
              <a:rPr lang="en-MY" b="1" dirty="0"/>
              <a:t>HOPE YOU HAVE MASTER THE MATERIALS COVERED</a:t>
            </a:r>
          </a:p>
          <a:p>
            <a:pPr algn="ctr"/>
            <a:r>
              <a:rPr lang="en-MY" b="1" dirty="0"/>
              <a:t>GOOD LUCK &amp; ALL THE BEST</a:t>
            </a:r>
          </a:p>
        </p:txBody>
      </p:sp>
      <p:sp>
        <p:nvSpPr>
          <p:cNvPr id="5" name="Smiley Face 4">
            <a:extLst>
              <a:ext uri="{FF2B5EF4-FFF2-40B4-BE49-F238E27FC236}">
                <a16:creationId xmlns:a16="http://schemas.microsoft.com/office/drawing/2014/main" id="{A9AAF151-6086-4CAD-847E-50858D21D36F}"/>
              </a:ext>
            </a:extLst>
          </p:cNvPr>
          <p:cNvSpPr/>
          <p:nvPr/>
        </p:nvSpPr>
        <p:spPr>
          <a:xfrm>
            <a:off x="8324698" y="4423447"/>
            <a:ext cx="643737" cy="62179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a:extLst>
              <a:ext uri="{FF2B5EF4-FFF2-40B4-BE49-F238E27FC236}">
                <a16:creationId xmlns:a16="http://schemas.microsoft.com/office/drawing/2014/main" id="{6DC75AE6-CC67-4C75-B098-F2EF65A32991}"/>
              </a:ext>
            </a:extLst>
          </p:cNvPr>
          <p:cNvSpPr txBox="1"/>
          <p:nvPr/>
        </p:nvSpPr>
        <p:spPr>
          <a:xfrm>
            <a:off x="5841187" y="2182459"/>
            <a:ext cx="3173730" cy="923330"/>
          </a:xfrm>
          <a:prstGeom prst="rect">
            <a:avLst/>
          </a:prstGeom>
          <a:solidFill>
            <a:srgbClr val="FFC000"/>
          </a:solidFill>
        </p:spPr>
        <p:txBody>
          <a:bodyPr wrap="square" rtlCol="0">
            <a:spAutoFit/>
          </a:bodyPr>
          <a:lstStyle/>
          <a:p>
            <a:pPr algn="ctr"/>
            <a:r>
              <a:rPr lang="en-MY" dirty="0"/>
              <a:t>Try this question and check your work with your instructor.</a:t>
            </a:r>
          </a:p>
        </p:txBody>
      </p:sp>
      <p:sp>
        <p:nvSpPr>
          <p:cNvPr id="7" name="Rectangle 6">
            <a:extLst>
              <a:ext uri="{FF2B5EF4-FFF2-40B4-BE49-F238E27FC236}">
                <a16:creationId xmlns:a16="http://schemas.microsoft.com/office/drawing/2014/main" id="{A8076CE6-F64B-4FDB-A1BF-6325C072E1D8}"/>
              </a:ext>
            </a:extLst>
          </p:cNvPr>
          <p:cNvSpPr/>
          <p:nvPr/>
        </p:nvSpPr>
        <p:spPr>
          <a:xfrm>
            <a:off x="9395308" y="2644124"/>
            <a:ext cx="1855470" cy="1200329"/>
          </a:xfrm>
          <a:prstGeom prst="rect">
            <a:avLst/>
          </a:prstGeom>
        </p:spPr>
        <p:txBody>
          <a:bodyPr wrap="square">
            <a:spAutoFit/>
          </a:bodyPr>
          <a:lstStyle/>
          <a:p>
            <a:r>
              <a:rPr lang="en-MY" i="1" dirty="0"/>
              <a:t>Answers:</a:t>
            </a:r>
          </a:p>
          <a:p>
            <a:r>
              <a:rPr lang="en-MY" i="1" dirty="0"/>
              <a:t>H=RM6795</a:t>
            </a:r>
          </a:p>
          <a:p>
            <a:r>
              <a:rPr lang="en-MY" i="1" dirty="0"/>
              <a:t>Term=27 days</a:t>
            </a:r>
          </a:p>
          <a:p>
            <a:r>
              <a:rPr lang="en-MY" i="1" dirty="0"/>
              <a:t>d= 39.05%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By the end of this chapter, student should be able to</a:t>
            </a:r>
          </a:p>
          <a:p>
            <a:r>
              <a:rPr lang="en-US" dirty="0"/>
              <a:t>explain the meaning of a promissory note,</a:t>
            </a:r>
          </a:p>
          <a:p>
            <a:r>
              <a:rPr lang="en-US" dirty="0"/>
              <a:t>list the main features of a promissory note,</a:t>
            </a:r>
          </a:p>
          <a:p>
            <a:r>
              <a:rPr lang="en-US" dirty="0"/>
              <a:t>compute the face and maturity values of a promissory note, </a:t>
            </a:r>
          </a:p>
          <a:p>
            <a:r>
              <a:rPr lang="en-US" dirty="0"/>
              <a:t>explain the meaning of bank discount, </a:t>
            </a:r>
          </a:p>
          <a:p>
            <a:r>
              <a:rPr lang="en-US" dirty="0"/>
              <a:t>compute the bank discount and proceeds, and</a:t>
            </a:r>
          </a:p>
          <a:p>
            <a:r>
              <a:rPr lang="en-US" dirty="0"/>
              <a:t>compute simple interest rate that is equivalent to discount rate.</a:t>
            </a:r>
          </a:p>
        </p:txBody>
      </p:sp>
      <p:sp>
        <p:nvSpPr>
          <p:cNvPr id="3" name="Title 2"/>
          <p:cNvSpPr>
            <a:spLocks noGrp="1"/>
          </p:cNvSpPr>
          <p:nvPr>
            <p:ph type="title"/>
          </p:nvPr>
        </p:nvSpPr>
        <p:spPr/>
        <p:txBody>
          <a:bodyPr/>
          <a:lstStyle/>
          <a:p>
            <a:r>
              <a:rPr lang="en-US" dirty="0"/>
              <a:t>LEARNING OUTCOMES</a:t>
            </a:r>
          </a:p>
        </p:txBody>
      </p:sp>
    </p:spTree>
    <p:extLst>
      <p:ext uri="{BB962C8B-B14F-4D97-AF65-F5344CB8AC3E}">
        <p14:creationId xmlns:p14="http://schemas.microsoft.com/office/powerpoint/2010/main" val="231383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5597957" cy="4024125"/>
          </a:xfrm>
        </p:spPr>
        <p:txBody>
          <a:bodyPr/>
          <a:lstStyle/>
          <a:p>
            <a:pPr>
              <a:buNone/>
            </a:pPr>
            <a:r>
              <a:rPr lang="en-US" dirty="0"/>
              <a:t>Definition: </a:t>
            </a:r>
          </a:p>
          <a:p>
            <a:pPr marL="0" indent="0">
              <a:buNone/>
            </a:pPr>
            <a:r>
              <a:rPr lang="en-US" dirty="0"/>
              <a:t>A signed document containing a written promise to pay a sum of money at specified date with or without interest.</a:t>
            </a:r>
          </a:p>
          <a:p>
            <a:pPr marL="0" indent="0">
              <a:buNone/>
            </a:pPr>
            <a:r>
              <a:rPr lang="en-US" dirty="0"/>
              <a:t>There note can be with or without interest. In this course, the interest bearing note will be calculated as simple interest using Banker’s Rule.</a:t>
            </a:r>
            <a:endParaRPr lang="en-MY" dirty="0"/>
          </a:p>
          <a:p>
            <a:endParaRPr lang="en-MY" dirty="0"/>
          </a:p>
        </p:txBody>
      </p:sp>
      <p:sp>
        <p:nvSpPr>
          <p:cNvPr id="2" name="Title 1"/>
          <p:cNvSpPr>
            <a:spLocks noGrp="1"/>
          </p:cNvSpPr>
          <p:nvPr>
            <p:ph type="title"/>
          </p:nvPr>
        </p:nvSpPr>
        <p:spPr/>
        <p:txBody>
          <a:bodyPr/>
          <a:lstStyle/>
          <a:p>
            <a:r>
              <a:rPr lang="en-US" dirty="0"/>
              <a:t>Promissory Note</a:t>
            </a:r>
            <a:endParaRPr lang="en-MY" dirty="0"/>
          </a:p>
        </p:txBody>
      </p:sp>
      <p:pic>
        <p:nvPicPr>
          <p:cNvPr id="5" name="Picture 4" descr="A close up of text on a white background&#10;&#10;Description automatically generated">
            <a:extLst>
              <a:ext uri="{FF2B5EF4-FFF2-40B4-BE49-F238E27FC236}">
                <a16:creationId xmlns:a16="http://schemas.microsoft.com/office/drawing/2014/main" id="{B2FBB88A-7626-420A-BC97-26D3D81FD932}"/>
              </a:ext>
            </a:extLst>
          </p:cNvPr>
          <p:cNvPicPr>
            <a:picLocks noChangeAspect="1"/>
          </p:cNvPicPr>
          <p:nvPr/>
        </p:nvPicPr>
        <p:blipFill>
          <a:blip r:embed="rId2"/>
          <a:stretch>
            <a:fillRect/>
          </a:stretch>
        </p:blipFill>
        <p:spPr>
          <a:xfrm>
            <a:off x="6567055" y="2281381"/>
            <a:ext cx="4939145" cy="3200364"/>
          </a:xfrm>
          <a:prstGeom prst="rect">
            <a:avLst/>
          </a:prstGeom>
        </p:spPr>
      </p:pic>
      <p:sp>
        <p:nvSpPr>
          <p:cNvPr id="6" name="Rectangle 5">
            <a:extLst>
              <a:ext uri="{FF2B5EF4-FFF2-40B4-BE49-F238E27FC236}">
                <a16:creationId xmlns:a16="http://schemas.microsoft.com/office/drawing/2014/main" id="{7C88AE90-9812-492F-AB72-EE02201EB318}"/>
              </a:ext>
            </a:extLst>
          </p:cNvPr>
          <p:cNvSpPr/>
          <p:nvPr/>
        </p:nvSpPr>
        <p:spPr>
          <a:xfrm>
            <a:off x="6567055" y="5447296"/>
            <a:ext cx="5283200" cy="738664"/>
          </a:xfrm>
          <a:prstGeom prst="rect">
            <a:avLst/>
          </a:prstGeom>
        </p:spPr>
        <p:txBody>
          <a:bodyPr wrap="square">
            <a:spAutoFit/>
          </a:bodyPr>
          <a:lstStyle/>
          <a:p>
            <a:r>
              <a:rPr lang="en-US" sz="1400" i="1" dirty="0">
                <a:solidFill>
                  <a:srgbClr val="54595D"/>
                </a:solidFill>
                <a:latin typeface="inherit"/>
              </a:rPr>
              <a:t>Source: </a:t>
            </a:r>
            <a:r>
              <a:rPr lang="en-US" sz="1400" i="1" dirty="0">
                <a:solidFill>
                  <a:srgbClr val="54595D"/>
                </a:solidFill>
                <a:latin typeface="inherit"/>
                <a:hlinkClick r:id="rId3"/>
              </a:rPr>
              <a:t>https://en.m.wikipedia.org/wiki/promissory_note</a:t>
            </a:r>
            <a:r>
              <a:rPr lang="en-US" sz="1400" i="1" dirty="0">
                <a:solidFill>
                  <a:srgbClr val="54595D"/>
                </a:solidFill>
                <a:latin typeface="inherit"/>
              </a:rPr>
              <a:t>. </a:t>
            </a:r>
          </a:p>
          <a:p>
            <a:r>
              <a:rPr lang="en-US" sz="1400" i="1" dirty="0">
                <a:solidFill>
                  <a:srgbClr val="54595D"/>
                </a:solidFill>
                <a:latin typeface="inherit"/>
              </a:rPr>
              <a:t>A 1926 promissory note from the </a:t>
            </a:r>
            <a:r>
              <a:rPr lang="en-US" sz="1400" i="1" dirty="0">
                <a:solidFill>
                  <a:srgbClr val="3366CC"/>
                </a:solidFill>
                <a:latin typeface="inherit"/>
                <a:hlinkClick r:id="rId4" tooltip="Imperial Bank of India"/>
              </a:rPr>
              <a:t>Imperial Bank of India</a:t>
            </a:r>
            <a:r>
              <a:rPr lang="en-US" sz="1400" i="1" dirty="0">
                <a:solidFill>
                  <a:srgbClr val="54595D"/>
                </a:solidFill>
                <a:latin typeface="inherit"/>
              </a:rPr>
              <a:t>, Rangoon, Burma for 20,000 </a:t>
            </a:r>
            <a:r>
              <a:rPr lang="en-US" sz="1400" i="1" dirty="0">
                <a:solidFill>
                  <a:srgbClr val="3366CC"/>
                </a:solidFill>
                <a:latin typeface="inherit"/>
                <a:hlinkClick r:id="rId5" tooltip="Rupee"/>
              </a:rPr>
              <a:t>rupees</a:t>
            </a:r>
            <a:r>
              <a:rPr lang="en-US" sz="1400" i="1" dirty="0">
                <a:solidFill>
                  <a:srgbClr val="54595D"/>
                </a:solidFill>
                <a:latin typeface="inherit"/>
              </a:rPr>
              <a:t> plus </a:t>
            </a:r>
            <a:r>
              <a:rPr lang="en-US" sz="1400" i="1" dirty="0">
                <a:solidFill>
                  <a:srgbClr val="3366CC"/>
                </a:solidFill>
                <a:latin typeface="inherit"/>
                <a:hlinkClick r:id="rId6" tooltip="Interest"/>
              </a:rPr>
              <a:t>interest</a:t>
            </a:r>
            <a:r>
              <a:rPr lang="en-US" sz="1400" i="1" dirty="0">
                <a:solidFill>
                  <a:srgbClr val="3366CC"/>
                </a:solidFill>
                <a:latin typeface="inherit"/>
              </a:rPr>
              <a:t> </a:t>
            </a:r>
            <a:endParaRPr lang="en-MY" sz="14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820400" cy="4024125"/>
          </a:xfrm>
        </p:spPr>
        <p:txBody>
          <a:bodyPr>
            <a:normAutofit/>
          </a:bodyPr>
          <a:lstStyle/>
          <a:p>
            <a:r>
              <a:rPr lang="en-US" dirty="0"/>
              <a:t>Maker : The name of person that sign the note (debtor)</a:t>
            </a:r>
          </a:p>
          <a:p>
            <a:r>
              <a:rPr lang="en-US" dirty="0"/>
              <a:t>Payee : The name of person that receive the note (creditor)</a:t>
            </a:r>
          </a:p>
          <a:p>
            <a:r>
              <a:rPr lang="en-US" dirty="0"/>
              <a:t>Face Value : The amount stated on the note or the amount borrowed</a:t>
            </a:r>
          </a:p>
          <a:p>
            <a:r>
              <a:rPr lang="en-US" dirty="0"/>
              <a:t>Date Issue : The date of the note is signed</a:t>
            </a:r>
          </a:p>
          <a:p>
            <a:r>
              <a:rPr lang="en-US" dirty="0"/>
              <a:t>Time (Term) : The length of period (must have if maturity date not stated)</a:t>
            </a:r>
          </a:p>
          <a:p>
            <a:r>
              <a:rPr lang="en-US" dirty="0"/>
              <a:t>Interest rate : the rate charge for interest bearing note (simple interest)</a:t>
            </a:r>
          </a:p>
          <a:p>
            <a:r>
              <a:rPr lang="en-US" dirty="0"/>
              <a:t>Maturity Date : The date the debt must be paid (optional)</a:t>
            </a:r>
          </a:p>
          <a:p>
            <a:r>
              <a:rPr lang="en-US" dirty="0"/>
              <a:t>Maturity Value : The amount has to be paid including interest (optional)</a:t>
            </a:r>
            <a:endParaRPr lang="en-MY" dirty="0"/>
          </a:p>
        </p:txBody>
      </p:sp>
      <p:sp>
        <p:nvSpPr>
          <p:cNvPr id="2" name="Title 1"/>
          <p:cNvSpPr>
            <a:spLocks noGrp="1"/>
          </p:cNvSpPr>
          <p:nvPr>
            <p:ph type="title"/>
          </p:nvPr>
        </p:nvSpPr>
        <p:spPr/>
        <p:txBody>
          <a:bodyPr>
            <a:normAutofit/>
          </a:bodyPr>
          <a:lstStyle/>
          <a:p>
            <a:r>
              <a:rPr lang="en-US" dirty="0"/>
              <a:t>Features on Promissory Note</a:t>
            </a:r>
            <a:endParaRPr lang="en-MY"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on Promissory Note</a:t>
            </a:r>
            <a:endParaRPr lang="en-MY" dirty="0"/>
          </a:p>
        </p:txBody>
      </p:sp>
      <p:pic>
        <p:nvPicPr>
          <p:cNvPr id="7" name="Picture 6" descr="A screenshot of a cell phone&#10;&#10;Description automatically generated">
            <a:extLst>
              <a:ext uri="{FF2B5EF4-FFF2-40B4-BE49-F238E27FC236}">
                <a16:creationId xmlns:a16="http://schemas.microsoft.com/office/drawing/2014/main" id="{E9900776-422B-4D0A-9A07-A387E7D9D28C}"/>
              </a:ext>
            </a:extLst>
          </p:cNvPr>
          <p:cNvPicPr>
            <a:picLocks noChangeAspect="1"/>
          </p:cNvPicPr>
          <p:nvPr/>
        </p:nvPicPr>
        <p:blipFill>
          <a:blip r:embed="rId3"/>
          <a:stretch>
            <a:fillRect/>
          </a:stretch>
        </p:blipFill>
        <p:spPr>
          <a:xfrm>
            <a:off x="2509114" y="2204959"/>
            <a:ext cx="6825082" cy="3514917"/>
          </a:xfrm>
          <a:prstGeom prst="rect">
            <a:avLst/>
          </a:prstGeom>
        </p:spPr>
      </p:pic>
      <p:cxnSp>
        <p:nvCxnSpPr>
          <p:cNvPr id="9" name="Straight Arrow Connector 8">
            <a:extLst>
              <a:ext uri="{FF2B5EF4-FFF2-40B4-BE49-F238E27FC236}">
                <a16:creationId xmlns:a16="http://schemas.microsoft.com/office/drawing/2014/main" id="{D15C9EB0-B30A-4860-A2A6-6083DF484CCF}"/>
              </a:ext>
            </a:extLst>
          </p:cNvPr>
          <p:cNvCxnSpPr>
            <a:cxnSpLocks/>
          </p:cNvCxnSpPr>
          <p:nvPr/>
        </p:nvCxnSpPr>
        <p:spPr>
          <a:xfrm rot="10800000" flipV="1">
            <a:off x="8127187" y="2384755"/>
            <a:ext cx="1492301" cy="79004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C5CF3A-B0FD-4A86-83DF-4C9907F03F3C}"/>
              </a:ext>
            </a:extLst>
          </p:cNvPr>
          <p:cNvCxnSpPr>
            <a:cxnSpLocks/>
          </p:cNvCxnSpPr>
          <p:nvPr/>
        </p:nvCxnSpPr>
        <p:spPr>
          <a:xfrm flipH="1">
            <a:off x="7984542" y="3683203"/>
            <a:ext cx="1634946"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0B15D7-7446-4D01-8038-1397D226AB21}"/>
              </a:ext>
            </a:extLst>
          </p:cNvPr>
          <p:cNvCxnSpPr>
            <a:cxnSpLocks/>
          </p:cNvCxnSpPr>
          <p:nvPr/>
        </p:nvCxnSpPr>
        <p:spPr>
          <a:xfrm flipH="1">
            <a:off x="8802016" y="4981651"/>
            <a:ext cx="817472"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0CAB1D-D122-43E3-A954-A917895870F7}"/>
              </a:ext>
            </a:extLst>
          </p:cNvPr>
          <p:cNvCxnSpPr>
            <a:cxnSpLocks/>
          </p:cNvCxnSpPr>
          <p:nvPr/>
        </p:nvCxnSpPr>
        <p:spPr>
          <a:xfrm>
            <a:off x="2115127" y="4981651"/>
            <a:ext cx="1047516"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0540762-9ABC-48CF-A58C-477FF4EF7991}"/>
              </a:ext>
            </a:extLst>
          </p:cNvPr>
          <p:cNvCxnSpPr>
            <a:cxnSpLocks/>
          </p:cNvCxnSpPr>
          <p:nvPr/>
        </p:nvCxnSpPr>
        <p:spPr>
          <a:xfrm>
            <a:off x="2115127" y="3851564"/>
            <a:ext cx="2867079" cy="22666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DD4A854-0A53-4709-8FEB-AB9FAECCB03E}"/>
              </a:ext>
            </a:extLst>
          </p:cNvPr>
          <p:cNvCxnSpPr>
            <a:cxnSpLocks/>
          </p:cNvCxnSpPr>
          <p:nvPr/>
        </p:nvCxnSpPr>
        <p:spPr>
          <a:xfrm flipH="1">
            <a:off x="6634887" y="4357438"/>
            <a:ext cx="2984601"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E4E019-5DA6-4013-8386-5C72EB812802}"/>
              </a:ext>
            </a:extLst>
          </p:cNvPr>
          <p:cNvSpPr txBox="1"/>
          <p:nvPr/>
        </p:nvSpPr>
        <p:spPr>
          <a:xfrm>
            <a:off x="9707418" y="2204959"/>
            <a:ext cx="1163782" cy="369332"/>
          </a:xfrm>
          <a:prstGeom prst="rect">
            <a:avLst/>
          </a:prstGeom>
          <a:noFill/>
        </p:spPr>
        <p:txBody>
          <a:bodyPr wrap="square" rtlCol="0">
            <a:spAutoFit/>
          </a:bodyPr>
          <a:lstStyle/>
          <a:p>
            <a:r>
              <a:rPr lang="en-MY" dirty="0"/>
              <a:t>Payee</a:t>
            </a:r>
          </a:p>
        </p:txBody>
      </p:sp>
      <p:sp>
        <p:nvSpPr>
          <p:cNvPr id="23" name="TextBox 22">
            <a:extLst>
              <a:ext uri="{FF2B5EF4-FFF2-40B4-BE49-F238E27FC236}">
                <a16:creationId xmlns:a16="http://schemas.microsoft.com/office/drawing/2014/main" id="{1E0BC557-E1D4-4652-8BF3-11F223C200A9}"/>
              </a:ext>
            </a:extLst>
          </p:cNvPr>
          <p:cNvSpPr txBox="1"/>
          <p:nvPr/>
        </p:nvSpPr>
        <p:spPr>
          <a:xfrm>
            <a:off x="9682886" y="3429000"/>
            <a:ext cx="1634946" cy="369328"/>
          </a:xfrm>
          <a:prstGeom prst="rect">
            <a:avLst/>
          </a:prstGeom>
          <a:noFill/>
        </p:spPr>
        <p:txBody>
          <a:bodyPr wrap="square" rtlCol="0">
            <a:spAutoFit/>
          </a:bodyPr>
          <a:lstStyle/>
          <a:p>
            <a:r>
              <a:rPr lang="en-MY" dirty="0"/>
              <a:t>Face Value</a:t>
            </a:r>
          </a:p>
        </p:txBody>
      </p:sp>
      <p:sp>
        <p:nvSpPr>
          <p:cNvPr id="24" name="TextBox 23">
            <a:extLst>
              <a:ext uri="{FF2B5EF4-FFF2-40B4-BE49-F238E27FC236}">
                <a16:creationId xmlns:a16="http://schemas.microsoft.com/office/drawing/2014/main" id="{8657CA13-7F60-4990-B1C0-D9958A968AAE}"/>
              </a:ext>
            </a:extLst>
          </p:cNvPr>
          <p:cNvSpPr txBox="1"/>
          <p:nvPr/>
        </p:nvSpPr>
        <p:spPr>
          <a:xfrm>
            <a:off x="9707418" y="4103054"/>
            <a:ext cx="1798782" cy="369332"/>
          </a:xfrm>
          <a:prstGeom prst="rect">
            <a:avLst/>
          </a:prstGeom>
          <a:noFill/>
        </p:spPr>
        <p:txBody>
          <a:bodyPr wrap="square" rtlCol="0">
            <a:spAutoFit/>
          </a:bodyPr>
          <a:lstStyle/>
          <a:p>
            <a:r>
              <a:rPr lang="en-MY" dirty="0"/>
              <a:t>Maturity Date</a:t>
            </a:r>
          </a:p>
        </p:txBody>
      </p:sp>
      <p:sp>
        <p:nvSpPr>
          <p:cNvPr id="25" name="TextBox 24">
            <a:extLst>
              <a:ext uri="{FF2B5EF4-FFF2-40B4-BE49-F238E27FC236}">
                <a16:creationId xmlns:a16="http://schemas.microsoft.com/office/drawing/2014/main" id="{E222681B-6E9A-4344-835B-E86947EB0B15}"/>
              </a:ext>
            </a:extLst>
          </p:cNvPr>
          <p:cNvSpPr txBox="1"/>
          <p:nvPr/>
        </p:nvSpPr>
        <p:spPr>
          <a:xfrm>
            <a:off x="9682886" y="4764997"/>
            <a:ext cx="1163782" cy="369332"/>
          </a:xfrm>
          <a:prstGeom prst="rect">
            <a:avLst/>
          </a:prstGeom>
          <a:noFill/>
        </p:spPr>
        <p:txBody>
          <a:bodyPr wrap="square" rtlCol="0">
            <a:spAutoFit/>
          </a:bodyPr>
          <a:lstStyle/>
          <a:p>
            <a:r>
              <a:rPr lang="en-MY" dirty="0"/>
              <a:t>Maker</a:t>
            </a:r>
          </a:p>
        </p:txBody>
      </p:sp>
      <p:sp>
        <p:nvSpPr>
          <p:cNvPr id="26" name="TextBox 25">
            <a:extLst>
              <a:ext uri="{FF2B5EF4-FFF2-40B4-BE49-F238E27FC236}">
                <a16:creationId xmlns:a16="http://schemas.microsoft.com/office/drawing/2014/main" id="{B513B57E-8423-49AF-8D18-CD30376605B1}"/>
              </a:ext>
            </a:extLst>
          </p:cNvPr>
          <p:cNvSpPr txBox="1"/>
          <p:nvPr/>
        </p:nvSpPr>
        <p:spPr>
          <a:xfrm>
            <a:off x="421918" y="3683203"/>
            <a:ext cx="1629811" cy="369332"/>
          </a:xfrm>
          <a:prstGeom prst="rect">
            <a:avLst/>
          </a:prstGeom>
          <a:noFill/>
        </p:spPr>
        <p:txBody>
          <a:bodyPr wrap="square" rtlCol="0">
            <a:spAutoFit/>
          </a:bodyPr>
          <a:lstStyle/>
          <a:p>
            <a:pPr algn="r"/>
            <a:r>
              <a:rPr lang="en-MY" dirty="0"/>
              <a:t>Interest rate</a:t>
            </a:r>
          </a:p>
        </p:txBody>
      </p:sp>
      <p:sp>
        <p:nvSpPr>
          <p:cNvPr id="27" name="TextBox 26">
            <a:extLst>
              <a:ext uri="{FF2B5EF4-FFF2-40B4-BE49-F238E27FC236}">
                <a16:creationId xmlns:a16="http://schemas.microsoft.com/office/drawing/2014/main" id="{E145AAAD-1E95-4C13-95C7-5DF35A5D83F0}"/>
              </a:ext>
            </a:extLst>
          </p:cNvPr>
          <p:cNvSpPr txBox="1"/>
          <p:nvPr/>
        </p:nvSpPr>
        <p:spPr>
          <a:xfrm>
            <a:off x="421918" y="4782381"/>
            <a:ext cx="1629811" cy="369319"/>
          </a:xfrm>
          <a:prstGeom prst="rect">
            <a:avLst/>
          </a:prstGeom>
          <a:noFill/>
        </p:spPr>
        <p:txBody>
          <a:bodyPr wrap="square" rtlCol="0">
            <a:spAutoFit/>
          </a:bodyPr>
          <a:lstStyle/>
          <a:p>
            <a:pPr algn="r"/>
            <a:r>
              <a:rPr lang="en-MY" dirty="0"/>
              <a:t>Date of Note</a:t>
            </a:r>
          </a:p>
        </p:txBody>
      </p:sp>
      <p:sp>
        <p:nvSpPr>
          <p:cNvPr id="28" name="TextBox 27">
            <a:extLst>
              <a:ext uri="{FF2B5EF4-FFF2-40B4-BE49-F238E27FC236}">
                <a16:creationId xmlns:a16="http://schemas.microsoft.com/office/drawing/2014/main" id="{B96EDCE9-F257-45CF-8F90-2914B15000B5}"/>
              </a:ext>
            </a:extLst>
          </p:cNvPr>
          <p:cNvSpPr txBox="1"/>
          <p:nvPr/>
        </p:nvSpPr>
        <p:spPr>
          <a:xfrm>
            <a:off x="2509114" y="5719876"/>
            <a:ext cx="6825082" cy="584775"/>
          </a:xfrm>
          <a:prstGeom prst="rect">
            <a:avLst/>
          </a:prstGeom>
          <a:noFill/>
        </p:spPr>
        <p:txBody>
          <a:bodyPr wrap="square" rtlCol="0">
            <a:spAutoFit/>
          </a:bodyPr>
          <a:lstStyle/>
          <a:p>
            <a:r>
              <a:rPr lang="en-MY" sz="1600" i="1" dirty="0"/>
              <a:t>Source: https://nazarsudhakar.blogspot.com/2014/02/promissory-note-details.html</a:t>
            </a:r>
          </a:p>
        </p:txBody>
      </p:sp>
    </p:spTree>
    <p:extLst>
      <p:ext uri="{BB962C8B-B14F-4D97-AF65-F5344CB8AC3E}">
        <p14:creationId xmlns:p14="http://schemas.microsoft.com/office/powerpoint/2010/main" val="331229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How to find the maturity value for interest bearing note?</a:t>
            </a:r>
          </a:p>
          <a:p>
            <a:pPr marL="0" indent="0">
              <a:buNone/>
            </a:pPr>
            <a:r>
              <a:rPr lang="en-US" dirty="0"/>
              <a:t>In most situation, for an interest bearing note, the maturity value is not stated on the note. For this situation, the maturity value can be calculated using the simple interest amount formula, i.e., </a:t>
            </a:r>
          </a:p>
          <a:p>
            <a:pPr marL="0" indent="0">
              <a:buNone/>
            </a:pPr>
            <a:endParaRPr lang="en-US" dirty="0"/>
          </a:p>
          <a:p>
            <a:pPr algn="ctr">
              <a:buNone/>
            </a:pPr>
            <a:r>
              <a:rPr lang="en-US" dirty="0"/>
              <a:t>S = P(1 + rt)</a:t>
            </a:r>
          </a:p>
          <a:p>
            <a:pPr algn="just">
              <a:buNone/>
            </a:pPr>
            <a:endParaRPr lang="en-US" dirty="0"/>
          </a:p>
          <a:p>
            <a:pPr algn="just">
              <a:buNone/>
            </a:pPr>
            <a:r>
              <a:rPr lang="en-US" b="1" dirty="0"/>
              <a:t>Note:</a:t>
            </a:r>
            <a:r>
              <a:rPr lang="en-US" dirty="0"/>
              <a:t> </a:t>
            </a:r>
            <a:r>
              <a:rPr lang="en-US" i="1" dirty="0"/>
              <a:t>only simple interest using Banker’s Rule will be used in this lesson.</a:t>
            </a:r>
            <a:endParaRPr lang="en-MY" sz="2600" i="1" dirty="0"/>
          </a:p>
        </p:txBody>
      </p:sp>
      <p:sp>
        <p:nvSpPr>
          <p:cNvPr id="2" name="Title 1"/>
          <p:cNvSpPr>
            <a:spLocks noGrp="1"/>
          </p:cNvSpPr>
          <p:nvPr>
            <p:ph type="title"/>
          </p:nvPr>
        </p:nvSpPr>
        <p:spPr/>
        <p:txBody>
          <a:bodyPr/>
          <a:lstStyle/>
          <a:p>
            <a:endParaRPr lang="en-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820400" cy="4024125"/>
          </a:xfrm>
        </p:spPr>
        <p:txBody>
          <a:bodyPr/>
          <a:lstStyle/>
          <a:p>
            <a:pPr>
              <a:buNone/>
            </a:pPr>
            <a:r>
              <a:rPr lang="en-US" dirty="0"/>
              <a:t>Example 1</a:t>
            </a:r>
          </a:p>
          <a:p>
            <a:pPr marL="0" indent="0">
              <a:buNone/>
            </a:pPr>
            <a:r>
              <a:rPr lang="en-US" dirty="0"/>
              <a:t>Find the maturity value and the maturity date for a 75 days promissory note with face value RM 3,300 at 5% simple interest issued on the 12 Jun 2014.</a:t>
            </a:r>
          </a:p>
          <a:p>
            <a:pPr>
              <a:buNone/>
            </a:pPr>
            <a:endParaRPr lang="en-MY" dirty="0"/>
          </a:p>
          <a:p>
            <a:pPr>
              <a:buNone/>
            </a:pPr>
            <a:r>
              <a:rPr lang="en-MY" dirty="0" err="1"/>
              <a:t>i</a:t>
            </a:r>
            <a:r>
              <a:rPr lang="en-MY" dirty="0"/>
              <a:t>) P = 3300; r = 0.05; t = 75/360		ii) </a:t>
            </a:r>
          </a:p>
        </p:txBody>
      </p:sp>
      <p:sp>
        <p:nvSpPr>
          <p:cNvPr id="2" name="Title 1"/>
          <p:cNvSpPr>
            <a:spLocks noGrp="1"/>
          </p:cNvSpPr>
          <p:nvPr>
            <p:ph type="title"/>
          </p:nvPr>
        </p:nvSpPr>
        <p:spPr/>
        <p:txBody>
          <a:bodyPr/>
          <a:lstStyle/>
          <a:p>
            <a:endParaRPr lang="en-MY"/>
          </a:p>
        </p:txBody>
      </p:sp>
      <p:graphicFrame>
        <p:nvGraphicFramePr>
          <p:cNvPr id="4" name="Content Placeholder 3">
            <a:extLst>
              <a:ext uri="{FF2B5EF4-FFF2-40B4-BE49-F238E27FC236}">
                <a16:creationId xmlns:a16="http://schemas.microsoft.com/office/drawing/2014/main" id="{641EAA5E-5B59-4588-B688-8F6C13654947}"/>
              </a:ext>
            </a:extLst>
          </p:cNvPr>
          <p:cNvGraphicFramePr>
            <a:graphicFrameLocks noChangeAspect="1"/>
          </p:cNvGraphicFramePr>
          <p:nvPr>
            <p:extLst>
              <p:ext uri="{D42A27DB-BD31-4B8C-83A1-F6EECF244321}">
                <p14:modId xmlns:p14="http://schemas.microsoft.com/office/powerpoint/2010/main" val="675866410"/>
              </p:ext>
            </p:extLst>
          </p:nvPr>
        </p:nvGraphicFramePr>
        <p:xfrm>
          <a:off x="1350819" y="4206622"/>
          <a:ext cx="3516745" cy="1745638"/>
        </p:xfrm>
        <a:graphic>
          <a:graphicData uri="http://schemas.openxmlformats.org/presentationml/2006/ole">
            <mc:AlternateContent xmlns:mc="http://schemas.openxmlformats.org/markup-compatibility/2006">
              <mc:Choice xmlns:v="urn:schemas-microsoft-com:vml" Requires="v">
                <p:oleObj spid="_x0000_s43020" name="Equation" r:id="rId3" imgW="1562040" imgH="888840" progId="Equation.3">
                  <p:embed/>
                </p:oleObj>
              </mc:Choice>
              <mc:Fallback>
                <p:oleObj name="Equation" r:id="rId3" imgW="1562040" imgH="888840" progId="Equation.3">
                  <p:embed/>
                  <p:pic>
                    <p:nvPicPr>
                      <p:cNvPr id="4" name="Content Placeholder 3"/>
                      <p:cNvPicPr>
                        <a:picLocks noChangeAspect="1" noChangeArrowheads="1"/>
                      </p:cNvPicPr>
                      <p:nvPr/>
                    </p:nvPicPr>
                    <p:blipFill>
                      <a:blip r:embed="rId4"/>
                      <a:srcRect/>
                      <a:stretch>
                        <a:fillRect/>
                      </a:stretch>
                    </p:blipFill>
                    <p:spPr bwMode="auto">
                      <a:xfrm>
                        <a:off x="1350819" y="4206622"/>
                        <a:ext cx="3516745" cy="1745638"/>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A993C4FC-F656-43E0-9900-A84DDDAC247A}"/>
              </a:ext>
            </a:extLst>
          </p:cNvPr>
          <p:cNvGraphicFramePr>
            <a:graphicFrameLocks noChangeAspect="1"/>
          </p:cNvGraphicFramePr>
          <p:nvPr>
            <p:extLst>
              <p:ext uri="{D42A27DB-BD31-4B8C-83A1-F6EECF244321}">
                <p14:modId xmlns:p14="http://schemas.microsoft.com/office/powerpoint/2010/main" val="3096666536"/>
              </p:ext>
            </p:extLst>
          </p:nvPr>
        </p:nvGraphicFramePr>
        <p:xfrm>
          <a:off x="6890326" y="4078288"/>
          <a:ext cx="4175485" cy="2015339"/>
        </p:xfrm>
        <a:graphic>
          <a:graphicData uri="http://schemas.openxmlformats.org/presentationml/2006/ole">
            <mc:AlternateContent xmlns:mc="http://schemas.openxmlformats.org/markup-compatibility/2006">
              <mc:Choice xmlns:v="urn:schemas-microsoft-com:vml" Requires="v">
                <p:oleObj spid="_x0000_s43021" name="Equation" r:id="rId5" imgW="1917360" imgH="1117440" progId="Equation.3">
                  <p:embed/>
                </p:oleObj>
              </mc:Choice>
              <mc:Fallback>
                <p:oleObj name="Equation" r:id="rId5" imgW="1917360" imgH="1117440" progId="Equation.3">
                  <p:embed/>
                  <p:pic>
                    <p:nvPicPr>
                      <p:cNvPr id="5" name="Object 4"/>
                      <p:cNvPicPr>
                        <a:picLocks noChangeAspect="1" noChangeArrowheads="1"/>
                      </p:cNvPicPr>
                      <p:nvPr/>
                    </p:nvPicPr>
                    <p:blipFill>
                      <a:blip r:embed="rId6"/>
                      <a:srcRect/>
                      <a:stretch>
                        <a:fillRect/>
                      </a:stretch>
                    </p:blipFill>
                    <p:spPr bwMode="auto">
                      <a:xfrm>
                        <a:off x="6890326" y="4078288"/>
                        <a:ext cx="4175485" cy="2015339"/>
                      </a:xfrm>
                      <a:prstGeom prst="rect">
                        <a:avLst/>
                      </a:prstGeom>
                      <a:no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94560"/>
            <a:ext cx="5059218" cy="4024125"/>
          </a:xfrm>
        </p:spPr>
        <p:txBody>
          <a:bodyPr>
            <a:normAutofit/>
          </a:bodyPr>
          <a:lstStyle/>
          <a:p>
            <a:pPr>
              <a:buNone/>
            </a:pPr>
            <a:r>
              <a:rPr lang="en-US" dirty="0"/>
              <a:t>Example 2</a:t>
            </a:r>
          </a:p>
          <a:p>
            <a:pPr marL="0" indent="0">
              <a:buNone/>
            </a:pPr>
            <a:r>
              <a:rPr lang="en-US" dirty="0"/>
              <a:t>A 180-day promissory note dated 8 June 2012 had a face value of RM2000. The simple interest rate charged was 6.6% per annum. Determine</a:t>
            </a:r>
          </a:p>
          <a:p>
            <a:pPr marL="571500" indent="-571500">
              <a:buAutoNum type="romanLcParenR"/>
            </a:pPr>
            <a:r>
              <a:rPr lang="en-US" dirty="0"/>
              <a:t>the maturity date of the note</a:t>
            </a:r>
          </a:p>
          <a:p>
            <a:pPr marL="571500" indent="-571500">
              <a:buAutoNum type="romanLcParenR"/>
            </a:pPr>
            <a:r>
              <a:rPr lang="en-US" dirty="0"/>
              <a:t>the maturity value</a:t>
            </a:r>
          </a:p>
          <a:p>
            <a:pPr>
              <a:buNone/>
            </a:pPr>
            <a:endParaRPr lang="en-MY" dirty="0"/>
          </a:p>
        </p:txBody>
      </p:sp>
      <p:sp>
        <p:nvSpPr>
          <p:cNvPr id="2" name="Title 1"/>
          <p:cNvSpPr>
            <a:spLocks noGrp="1"/>
          </p:cNvSpPr>
          <p:nvPr>
            <p:ph type="title"/>
          </p:nvPr>
        </p:nvSpPr>
        <p:spPr/>
        <p:txBody>
          <a:bodyPr/>
          <a:lstStyle/>
          <a:p>
            <a:endParaRPr lang="en-MY"/>
          </a:p>
        </p:txBody>
      </p:sp>
      <p:graphicFrame>
        <p:nvGraphicFramePr>
          <p:cNvPr id="4" name="Object 3">
            <a:extLst>
              <a:ext uri="{FF2B5EF4-FFF2-40B4-BE49-F238E27FC236}">
                <a16:creationId xmlns:a16="http://schemas.microsoft.com/office/drawing/2014/main" id="{2820BE8E-727C-4C1C-BC1E-8010DF815E7F}"/>
              </a:ext>
            </a:extLst>
          </p:cNvPr>
          <p:cNvGraphicFramePr>
            <a:graphicFrameLocks noChangeAspect="1"/>
          </p:cNvGraphicFramePr>
          <p:nvPr>
            <p:extLst>
              <p:ext uri="{D42A27DB-BD31-4B8C-83A1-F6EECF244321}">
                <p14:modId xmlns:p14="http://schemas.microsoft.com/office/powerpoint/2010/main" val="3355379406"/>
              </p:ext>
            </p:extLst>
          </p:nvPr>
        </p:nvGraphicFramePr>
        <p:xfrm>
          <a:off x="8453972" y="2194560"/>
          <a:ext cx="3052227" cy="2562190"/>
        </p:xfrm>
        <a:graphic>
          <a:graphicData uri="http://schemas.openxmlformats.org/presentationml/2006/ole">
            <mc:AlternateContent xmlns:mc="http://schemas.openxmlformats.org/markup-compatibility/2006">
              <mc:Choice xmlns:v="urn:schemas-microsoft-com:vml" Requires="v">
                <p:oleObj spid="_x0000_s44046" name="Equation" r:id="rId3" imgW="1879560" imgH="1803240" progId="Equation.3">
                  <p:embed/>
                </p:oleObj>
              </mc:Choice>
              <mc:Fallback>
                <p:oleObj name="Equation" r:id="rId3" imgW="1879560" imgH="1803240" progId="Equation.3">
                  <p:embed/>
                  <p:pic>
                    <p:nvPicPr>
                      <p:cNvPr id="4" name="Object 3"/>
                      <p:cNvPicPr>
                        <a:picLocks noChangeAspect="1" noChangeArrowheads="1"/>
                      </p:cNvPicPr>
                      <p:nvPr/>
                    </p:nvPicPr>
                    <p:blipFill>
                      <a:blip r:embed="rId4"/>
                      <a:srcRect/>
                      <a:stretch>
                        <a:fillRect/>
                      </a:stretch>
                    </p:blipFill>
                    <p:spPr bwMode="auto">
                      <a:xfrm>
                        <a:off x="8453972" y="2194560"/>
                        <a:ext cx="3052227" cy="256219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BB93C83E-97CD-40DC-8CB6-30A6B18B9E13}"/>
              </a:ext>
            </a:extLst>
          </p:cNvPr>
          <p:cNvGraphicFramePr>
            <a:graphicFrameLocks noChangeAspect="1"/>
          </p:cNvGraphicFramePr>
          <p:nvPr>
            <p:extLst>
              <p:ext uri="{D42A27DB-BD31-4B8C-83A1-F6EECF244321}">
                <p14:modId xmlns:p14="http://schemas.microsoft.com/office/powerpoint/2010/main" val="3624779116"/>
              </p:ext>
            </p:extLst>
          </p:nvPr>
        </p:nvGraphicFramePr>
        <p:xfrm>
          <a:off x="6096000" y="4955842"/>
          <a:ext cx="3705225" cy="1362075"/>
        </p:xfrm>
        <a:graphic>
          <a:graphicData uri="http://schemas.openxmlformats.org/presentationml/2006/ole">
            <mc:AlternateContent xmlns:mc="http://schemas.openxmlformats.org/markup-compatibility/2006">
              <mc:Choice xmlns:v="urn:schemas-microsoft-com:vml" Requires="v">
                <p:oleObj spid="_x0000_s44047" name="Equation" r:id="rId5" imgW="1815840" imgH="888840" progId="Equation.3">
                  <p:embed/>
                </p:oleObj>
              </mc:Choice>
              <mc:Fallback>
                <p:oleObj name="Equation" r:id="rId5" imgW="1815840" imgH="888840" progId="Equation.3">
                  <p:embed/>
                  <p:pic>
                    <p:nvPicPr>
                      <p:cNvPr id="5" name="Object 4"/>
                      <p:cNvPicPr>
                        <a:picLocks noChangeAspect="1" noChangeArrowheads="1"/>
                      </p:cNvPicPr>
                      <p:nvPr/>
                    </p:nvPicPr>
                    <p:blipFill>
                      <a:blip r:embed="rId6"/>
                      <a:srcRect/>
                      <a:stretch>
                        <a:fillRect/>
                      </a:stretch>
                    </p:blipFill>
                    <p:spPr bwMode="auto">
                      <a:xfrm>
                        <a:off x="6096000" y="4955842"/>
                        <a:ext cx="3705225" cy="1362075"/>
                      </a:xfrm>
                      <a:prstGeom prst="rect">
                        <a:avLst/>
                      </a:prstGeom>
                      <a:noFill/>
                    </p:spPr>
                  </p:pic>
                </p:oleObj>
              </mc:Fallback>
            </mc:AlternateContent>
          </a:graphicData>
        </a:graphic>
      </p:graphicFrame>
      <p:sp>
        <p:nvSpPr>
          <p:cNvPr id="6" name="Thought Bubble: Cloud 5">
            <a:extLst>
              <a:ext uri="{FF2B5EF4-FFF2-40B4-BE49-F238E27FC236}">
                <a16:creationId xmlns:a16="http://schemas.microsoft.com/office/drawing/2014/main" id="{14D03E7B-5917-41EF-85A4-CDDC031AD686}"/>
              </a:ext>
            </a:extLst>
          </p:cNvPr>
          <p:cNvSpPr/>
          <p:nvPr/>
        </p:nvSpPr>
        <p:spPr>
          <a:xfrm>
            <a:off x="6227978" y="1902158"/>
            <a:ext cx="1945843" cy="7095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It is a common practice by the bank to deduct </a:t>
            </a:r>
            <a:r>
              <a:rPr lang="en-US" b="1" i="1" dirty="0"/>
              <a:t>charges from a loan in advance</a:t>
            </a:r>
            <a:r>
              <a:rPr lang="en-US" dirty="0"/>
              <a:t>. This charges is called </a:t>
            </a:r>
            <a:r>
              <a:rPr lang="en-US" b="1" i="1" u="sng" dirty="0"/>
              <a:t>bank discount</a:t>
            </a:r>
            <a:r>
              <a:rPr lang="en-US" dirty="0"/>
              <a:t>. </a:t>
            </a:r>
          </a:p>
          <a:p>
            <a:r>
              <a:rPr lang="en-US" dirty="0"/>
              <a:t>The </a:t>
            </a:r>
            <a:r>
              <a:rPr lang="en-US" b="1" i="1" u="sng" dirty="0"/>
              <a:t>money left receives by the borrower</a:t>
            </a:r>
            <a:r>
              <a:rPr lang="en-US" dirty="0"/>
              <a:t> is called </a:t>
            </a:r>
            <a:r>
              <a:rPr lang="en-US" b="1" i="1" u="sng" dirty="0"/>
              <a:t>proceeds</a:t>
            </a:r>
            <a:r>
              <a:rPr lang="en-US" b="1" dirty="0"/>
              <a:t>. </a:t>
            </a:r>
          </a:p>
          <a:p>
            <a:r>
              <a:rPr lang="en-US" dirty="0"/>
              <a:t>The maturity value is the value of the </a:t>
            </a:r>
            <a:r>
              <a:rPr lang="en-US" b="1" i="1" dirty="0"/>
              <a:t>money actually borrowed</a:t>
            </a:r>
            <a:r>
              <a:rPr lang="en-US" dirty="0"/>
              <a:t>.</a:t>
            </a:r>
          </a:p>
          <a:p>
            <a:r>
              <a:rPr lang="en-US" b="1" dirty="0"/>
              <a:t>Maturity value = Proceeds + Bank Discount.</a:t>
            </a:r>
          </a:p>
          <a:p>
            <a:r>
              <a:rPr lang="en-US" b="1" i="1" dirty="0"/>
              <a:t>It is different from the case of simple interest where the amount of maturity value is more than the amount borrowed.</a:t>
            </a:r>
          </a:p>
          <a:p>
            <a:endParaRPr lang="en-MY" dirty="0"/>
          </a:p>
        </p:txBody>
      </p:sp>
      <p:sp>
        <p:nvSpPr>
          <p:cNvPr id="2" name="Title 1"/>
          <p:cNvSpPr>
            <a:spLocks noGrp="1"/>
          </p:cNvSpPr>
          <p:nvPr>
            <p:ph type="title"/>
          </p:nvPr>
        </p:nvSpPr>
        <p:spPr/>
        <p:txBody>
          <a:bodyPr/>
          <a:lstStyle/>
          <a:p>
            <a:r>
              <a:rPr lang="en-US" dirty="0"/>
              <a:t>Bank Discount</a:t>
            </a:r>
            <a:endParaRPr lang="en-MY"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658</TotalTime>
  <Words>758</Words>
  <Application>Microsoft Office PowerPoint</Application>
  <PresentationFormat>Widescreen</PresentationFormat>
  <Paragraphs>90</Paragraphs>
  <Slides>13</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13</vt:i4>
      </vt:variant>
    </vt:vector>
  </HeadingPairs>
  <TitlesOfParts>
    <vt:vector size="21" baseType="lpstr">
      <vt:lpstr>Arial</vt:lpstr>
      <vt:lpstr>Calibri</vt:lpstr>
      <vt:lpstr>Century Gothic</vt:lpstr>
      <vt:lpstr>inherit</vt:lpstr>
      <vt:lpstr>Vapor Trail</vt:lpstr>
      <vt:lpstr>1_Vapor Trail</vt:lpstr>
      <vt:lpstr>Equation</vt:lpstr>
      <vt:lpstr>Microsoft Equation 3.0</vt:lpstr>
      <vt:lpstr>Bank discount &amp; promissory note</vt:lpstr>
      <vt:lpstr>LEARNING OUTCOMES</vt:lpstr>
      <vt:lpstr>Promissory Note</vt:lpstr>
      <vt:lpstr>Features on Promissory Note</vt:lpstr>
      <vt:lpstr>Features on Promissory Note</vt:lpstr>
      <vt:lpstr>PowerPoint Presentation</vt:lpstr>
      <vt:lpstr>PowerPoint Presentation</vt:lpstr>
      <vt:lpstr>PowerPoint Presentation</vt:lpstr>
      <vt:lpstr>Bank Discount</vt:lpstr>
      <vt:lpstr>PowerPoint Presentation</vt:lpstr>
      <vt:lpstr>Interest Rate Equivalent To Discount Rate.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47</cp:revision>
  <dcterms:created xsi:type="dcterms:W3CDTF">2020-04-03T09:14:49Z</dcterms:created>
  <dcterms:modified xsi:type="dcterms:W3CDTF">2020-04-06T09:23:12Z</dcterms:modified>
</cp:coreProperties>
</file>