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17"/>
  </p:notesMasterIdLst>
  <p:sldIdLst>
    <p:sldId id="256" r:id="rId3"/>
    <p:sldId id="288" r:id="rId4"/>
    <p:sldId id="266" r:id="rId5"/>
    <p:sldId id="265" r:id="rId6"/>
    <p:sldId id="276" r:id="rId7"/>
    <p:sldId id="303" r:id="rId8"/>
    <p:sldId id="278" r:id="rId9"/>
    <p:sldId id="280" r:id="rId10"/>
    <p:sldId id="257" r:id="rId11"/>
    <p:sldId id="281" r:id="rId12"/>
    <p:sldId id="283" r:id="rId13"/>
    <p:sldId id="284" r:id="rId14"/>
    <p:sldId id="274"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7" d="100"/>
          <a:sy n="87" d="100"/>
        </p:scale>
        <p:origin x="7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0374D-A10D-4F16-A346-D54563820891}" type="datetimeFigureOut">
              <a:rPr lang="en-MY" smtClean="0"/>
              <a:t>5/4/2020</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BC8F4-0C7F-4896-BCCD-06253EA3AF22}" type="slidenum">
              <a:rPr lang="en-MY" smtClean="0"/>
              <a:t>‹#›</a:t>
            </a:fld>
            <a:endParaRPr lang="en-MY"/>
          </a:p>
        </p:txBody>
      </p:sp>
    </p:spTree>
    <p:extLst>
      <p:ext uri="{BB962C8B-B14F-4D97-AF65-F5344CB8AC3E}">
        <p14:creationId xmlns:p14="http://schemas.microsoft.com/office/powerpoint/2010/main" val="327833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4/5/2020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4/5/2020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4/5/2020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4/5/2020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7012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831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4/5/2020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015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9487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20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157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8742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2145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54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4412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072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028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4/5/2020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4/5/2020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38816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9508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5628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4951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4/5/2020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271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3.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5.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lvl1pPr algn="r">
              <a:defRPr sz="1050" b="1">
                <a:solidFill>
                  <a:schemeClr val="tx1">
                    <a:tint val="75000"/>
                  </a:schemeClr>
                </a:solidFill>
              </a:defRPr>
            </a:lvl1pPr>
          </a:lstStyle>
          <a:p>
            <a:fld id="{48A87A34-81AB-432B-8DAE-1953F412C126}" type="datetimeFigureOut">
              <a:rPr lang="en-US" smtClean="0"/>
              <a:pPr/>
              <a:t>4/5/2020</a:t>
            </a:fld>
            <a:endParaRPr lang="en-US" dirty="0"/>
          </a:p>
        </p:txBody>
      </p:sp>
      <p:sp>
        <p:nvSpPr>
          <p:cNvPr id="5" name="Footer Placeholder 4"/>
          <p:cNvSpPr>
            <a:spLocks noGrp="1"/>
          </p:cNvSpPr>
          <p:nvPr>
            <p:ph type="ftr" sz="quarter" idx="3"/>
          </p:nvPr>
        </p:nvSpPr>
        <p:spPr>
          <a:xfrm>
            <a:off x="0" y="6355845"/>
            <a:ext cx="8458200" cy="365125"/>
          </a:xfrm>
          <a:prstGeom prst="rect">
            <a:avLst/>
          </a:prstGeom>
          <a:solidFill>
            <a:srgbClr val="7030A0"/>
          </a:solidFill>
        </p:spPr>
        <p:txBody>
          <a:bodyPr vert="horz" lIns="91440" tIns="45720" rIns="91440" bIns="45720" rtlCol="0" anchor="ctr"/>
          <a:lstStyle>
            <a:lvl1pPr algn="l">
              <a:defRPr sz="1050" b="1">
                <a:solidFill>
                  <a:schemeClr val="tx1">
                    <a:tint val="75000"/>
                  </a:schemeClr>
                </a:solidFill>
              </a:defRPr>
            </a:lvl1pPr>
          </a:lstStyle>
          <a:p>
            <a:r>
              <a:rPr lang="en-US" dirty="0"/>
              <a:t>© 2020 Department of Mathematical Sciences, UiTM Kedah</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8" name="Picture 7">
            <a:extLst>
              <a:ext uri="{FF2B5EF4-FFF2-40B4-BE49-F238E27FC236}">
                <a16:creationId xmlns:a16="http://schemas.microsoft.com/office/drawing/2014/main" id="{065C43B6-F0E6-4DDE-A1E1-519C08E0395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9" name="Picture 8">
            <a:extLst>
              <a:ext uri="{FF2B5EF4-FFF2-40B4-BE49-F238E27FC236}">
                <a16:creationId xmlns:a16="http://schemas.microsoft.com/office/drawing/2014/main" id="{C4B06686-F1FC-4B86-A58B-FA4C5E160C43}"/>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4/5/2020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 2020 Department of Mathematical Sciences, UiTM Kedah</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pic>
        <p:nvPicPr>
          <p:cNvPr id="9" name="Picture 8">
            <a:extLst>
              <a:ext uri="{FF2B5EF4-FFF2-40B4-BE49-F238E27FC236}">
                <a16:creationId xmlns:a16="http://schemas.microsoft.com/office/drawing/2014/main" id="{8E562C4C-E87F-438A-8729-D9A9B8715119}"/>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10" name="Picture 9">
            <a:extLst>
              <a:ext uri="{FF2B5EF4-FFF2-40B4-BE49-F238E27FC236}">
                <a16:creationId xmlns:a16="http://schemas.microsoft.com/office/drawing/2014/main" id="{441A9F08-8466-4A9C-91D0-0FA4F6A91574}"/>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
        <p:nvSpPr>
          <p:cNvPr id="11" name="Date Placeholder 3">
            <a:extLst>
              <a:ext uri="{FF2B5EF4-FFF2-40B4-BE49-F238E27FC236}">
                <a16:creationId xmlns:a16="http://schemas.microsoft.com/office/drawing/2014/main" id="{FDE6CBBE-6FE4-4391-8D06-179F3DA0E4FA}"/>
              </a:ext>
            </a:extLst>
          </p:cNvPr>
          <p:cNvSpPr txBox="1">
            <a:spLocks/>
          </p:cNvSpPr>
          <p:nvPr userDrawn="1"/>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defPPr>
              <a:defRPr lang="en-US"/>
            </a:defPPr>
            <a:lvl1pPr marL="0" algn="r"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A87A34-81AB-432B-8DAE-1953F412C126}" type="datetimeFigureOut">
              <a:rPr lang="en-US" smtClean="0"/>
              <a:pPr/>
              <a:t>4/5/2020</a:t>
            </a:fld>
            <a:endParaRPr lang="en-US" dirty="0"/>
          </a:p>
        </p:txBody>
      </p:sp>
      <p:sp>
        <p:nvSpPr>
          <p:cNvPr id="12" name="Footer Placeholder 4">
            <a:extLst>
              <a:ext uri="{FF2B5EF4-FFF2-40B4-BE49-F238E27FC236}">
                <a16:creationId xmlns:a16="http://schemas.microsoft.com/office/drawing/2014/main" id="{9D44D98A-6A44-4503-A7C1-FA29A8EA797F}"/>
              </a:ext>
            </a:extLst>
          </p:cNvPr>
          <p:cNvSpPr txBox="1">
            <a:spLocks/>
          </p:cNvSpPr>
          <p:nvPr userDrawn="1"/>
        </p:nvSpPr>
        <p:spPr>
          <a:xfrm>
            <a:off x="0" y="6355845"/>
            <a:ext cx="8458200" cy="365125"/>
          </a:xfrm>
          <a:prstGeom prst="rect">
            <a:avLst/>
          </a:prstGeom>
          <a:solidFill>
            <a:srgbClr val="7030A0"/>
          </a:solidFill>
        </p:spPr>
        <p:txBody>
          <a:bodyPr vert="horz" lIns="91440" tIns="45720" rIns="91440" bIns="45720" rtlCol="0" anchor="ctr"/>
          <a:lstStyle>
            <a:defPPr>
              <a:defRPr lang="en-US"/>
            </a:defPPr>
            <a:lvl1pPr marL="0" algn="l"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2020 Department of Mathematical Sciences, UiTM Kedah</a:t>
            </a:r>
            <a:endParaRPr lang="en-US" dirty="0"/>
          </a:p>
        </p:txBody>
      </p:sp>
    </p:spTree>
    <p:extLst>
      <p:ext uri="{BB962C8B-B14F-4D97-AF65-F5344CB8AC3E}">
        <p14:creationId xmlns:p14="http://schemas.microsoft.com/office/powerpoint/2010/main" val="9690227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9.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14.bin"/><Relationship Id="rId4" Type="http://schemas.openxmlformats.org/officeDocument/2006/relationships/image" Target="../media/image1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19.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6.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9.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20.bin"/><Relationship Id="rId4" Type="http://schemas.openxmlformats.org/officeDocument/2006/relationships/image" Target="../media/image2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9.xml"/><Relationship Id="rId1" Type="http://schemas.openxmlformats.org/officeDocument/2006/relationships/vmlDrawing" Target="../drawings/vmlDrawing10.vml"/><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9.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9.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9.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2.bin"/><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5039-A944-4113-B2E1-47938AE22858}"/>
              </a:ext>
            </a:extLst>
          </p:cNvPr>
          <p:cNvSpPr>
            <a:spLocks noGrp="1"/>
          </p:cNvSpPr>
          <p:nvPr>
            <p:ph type="ctrTitle"/>
          </p:nvPr>
        </p:nvSpPr>
        <p:spPr/>
        <p:txBody>
          <a:bodyPr/>
          <a:lstStyle/>
          <a:p>
            <a:r>
              <a:rPr lang="en-MY" dirty="0"/>
              <a:t>ANNUITY</a:t>
            </a:r>
          </a:p>
        </p:txBody>
      </p:sp>
      <p:sp>
        <p:nvSpPr>
          <p:cNvPr id="3" name="Subtitle 2">
            <a:extLst>
              <a:ext uri="{FF2B5EF4-FFF2-40B4-BE49-F238E27FC236}">
                <a16:creationId xmlns:a16="http://schemas.microsoft.com/office/drawing/2014/main" id="{917EB339-C5CE-44D7-9573-61AAAC6AC19A}"/>
              </a:ext>
            </a:extLst>
          </p:cNvPr>
          <p:cNvSpPr>
            <a:spLocks noGrp="1"/>
          </p:cNvSpPr>
          <p:nvPr>
            <p:ph type="subTitle" idx="1"/>
          </p:nvPr>
        </p:nvSpPr>
        <p:spPr/>
        <p:txBody>
          <a:bodyPr>
            <a:normAutofit fontScale="92500" lnSpcReduction="10000"/>
          </a:bodyPr>
          <a:lstStyle/>
          <a:p>
            <a:r>
              <a:rPr lang="en-MY" dirty="0"/>
              <a:t>Prepared by:</a:t>
            </a:r>
          </a:p>
          <a:p>
            <a:r>
              <a:rPr lang="en-MY" dirty="0"/>
              <a:t>Mathematical Science Department</a:t>
            </a:r>
          </a:p>
        </p:txBody>
      </p:sp>
    </p:spTree>
    <p:extLst>
      <p:ext uri="{BB962C8B-B14F-4D97-AF65-F5344CB8AC3E}">
        <p14:creationId xmlns:p14="http://schemas.microsoft.com/office/powerpoint/2010/main" val="322097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a:xfrm>
            <a:off x="539496" y="1616659"/>
            <a:ext cx="5042002" cy="4024125"/>
          </a:xfrm>
        </p:spPr>
        <p:txBody>
          <a:bodyPr>
            <a:normAutofit fontScale="85000" lnSpcReduction="20000"/>
          </a:bodyPr>
          <a:lstStyle/>
          <a:p>
            <a:pPr marL="0" indent="0">
              <a:buNone/>
            </a:pPr>
            <a:r>
              <a:rPr lang="en-US" dirty="0"/>
              <a:t>EXAMPLE</a:t>
            </a:r>
          </a:p>
          <a:p>
            <a:pPr marL="0" indent="0">
              <a:buNone/>
            </a:pPr>
            <a:r>
              <a:rPr lang="en-US" dirty="0"/>
              <a:t>Ranjit makes a loan from a bank for 20 years. An interest rate of 7.5% compounded monthly with a monthly payment of RM100 is charged by the bank towards the loan. An amount of RM5,000 that is part of the loan is invested in Scheme A that offers simple interest rate of 5% per annum.</a:t>
            </a:r>
          </a:p>
          <a:p>
            <a:pPr marL="571500" indent="-571500">
              <a:buAutoNum type="romanLcParenR"/>
            </a:pPr>
            <a:r>
              <a:rPr lang="en-US" dirty="0"/>
              <a:t>Find the future value of the investment in Scheme A after 10 years.</a:t>
            </a:r>
          </a:p>
          <a:p>
            <a:pPr marL="571500" indent="-571500">
              <a:buAutoNum type="romanLcParenR"/>
            </a:pPr>
            <a:r>
              <a:rPr lang="en-US" dirty="0" err="1"/>
              <a:t>Ranjit</a:t>
            </a:r>
            <a:r>
              <a:rPr lang="en-US" dirty="0"/>
              <a:t> intends to settle the debt immediately at the end of the 10</a:t>
            </a:r>
            <a:r>
              <a:rPr lang="en-US" baseline="30000" dirty="0"/>
              <a:t>th</a:t>
            </a:r>
            <a:r>
              <a:rPr lang="en-US" dirty="0"/>
              <a:t> year by using the money obtained from his investment in </a:t>
            </a:r>
            <a:r>
              <a:rPr lang="en-US" dirty="0" err="1"/>
              <a:t>i</a:t>
            </a:r>
            <a:r>
              <a:rPr lang="en-US" dirty="0"/>
              <a:t>). How much more money should he add?</a:t>
            </a:r>
            <a:endParaRPr lang="en-MY" dirty="0"/>
          </a:p>
        </p:txBody>
      </p:sp>
      <p:graphicFrame>
        <p:nvGraphicFramePr>
          <p:cNvPr id="4" name="Object 3">
            <a:extLst>
              <a:ext uri="{FF2B5EF4-FFF2-40B4-BE49-F238E27FC236}">
                <a16:creationId xmlns:a16="http://schemas.microsoft.com/office/drawing/2014/main" id="{36C79FBA-A973-4960-B729-6589397343E1}"/>
              </a:ext>
            </a:extLst>
          </p:cNvPr>
          <p:cNvGraphicFramePr>
            <a:graphicFrameLocks noChangeAspect="1"/>
          </p:cNvGraphicFramePr>
          <p:nvPr>
            <p:extLst>
              <p:ext uri="{D42A27DB-BD31-4B8C-83A1-F6EECF244321}">
                <p14:modId xmlns:p14="http://schemas.microsoft.com/office/powerpoint/2010/main" val="4146276614"/>
              </p:ext>
            </p:extLst>
          </p:nvPr>
        </p:nvGraphicFramePr>
        <p:xfrm>
          <a:off x="5747309" y="2057401"/>
          <a:ext cx="2287588" cy="1292225"/>
        </p:xfrm>
        <a:graphic>
          <a:graphicData uri="http://schemas.openxmlformats.org/presentationml/2006/ole">
            <mc:AlternateContent xmlns:mc="http://schemas.openxmlformats.org/markup-compatibility/2006">
              <mc:Choice xmlns:v="urn:schemas-microsoft-com:vml" Requires="v">
                <p:oleObj spid="_x0000_s63500" name="Equation" r:id="rId3" imgW="1587240" imgH="888840" progId="Equation.3">
                  <p:embed/>
                </p:oleObj>
              </mc:Choice>
              <mc:Fallback>
                <p:oleObj name="Equation" r:id="rId3" imgW="1587240" imgH="888840" progId="Equation.3">
                  <p:embed/>
                  <p:pic>
                    <p:nvPicPr>
                      <p:cNvPr id="0" name=""/>
                      <p:cNvPicPr/>
                      <p:nvPr/>
                    </p:nvPicPr>
                    <p:blipFill>
                      <a:blip r:embed="rId4"/>
                      <a:stretch>
                        <a:fillRect/>
                      </a:stretch>
                    </p:blipFill>
                    <p:spPr>
                      <a:xfrm>
                        <a:off x="5747309" y="2057401"/>
                        <a:ext cx="2287588" cy="129222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6A10BDBA-2CFE-4C5D-91D5-98E892948EBA}"/>
              </a:ext>
            </a:extLst>
          </p:cNvPr>
          <p:cNvGraphicFramePr>
            <a:graphicFrameLocks noChangeAspect="1"/>
          </p:cNvGraphicFramePr>
          <p:nvPr>
            <p:extLst>
              <p:ext uri="{D42A27DB-BD31-4B8C-83A1-F6EECF244321}">
                <p14:modId xmlns:p14="http://schemas.microsoft.com/office/powerpoint/2010/main" val="4204022995"/>
              </p:ext>
            </p:extLst>
          </p:nvPr>
        </p:nvGraphicFramePr>
        <p:xfrm>
          <a:off x="8377238" y="2057401"/>
          <a:ext cx="3030537" cy="4122738"/>
        </p:xfrm>
        <a:graphic>
          <a:graphicData uri="http://schemas.openxmlformats.org/presentationml/2006/ole">
            <mc:AlternateContent xmlns:mc="http://schemas.openxmlformats.org/markup-compatibility/2006">
              <mc:Choice xmlns:v="urn:schemas-microsoft-com:vml" Requires="v">
                <p:oleObj spid="_x0000_s63501" name="Equation" r:id="rId5" imgW="2184120" imgH="2971800" progId="Equation.3">
                  <p:embed/>
                </p:oleObj>
              </mc:Choice>
              <mc:Fallback>
                <p:oleObj name="Equation" r:id="rId5" imgW="2184120" imgH="2971800" progId="Equation.3">
                  <p:embed/>
                  <p:pic>
                    <p:nvPicPr>
                      <p:cNvPr id="0" name=""/>
                      <p:cNvPicPr/>
                      <p:nvPr/>
                    </p:nvPicPr>
                    <p:blipFill>
                      <a:blip r:embed="rId6"/>
                      <a:stretch>
                        <a:fillRect/>
                      </a:stretch>
                    </p:blipFill>
                    <p:spPr>
                      <a:xfrm>
                        <a:off x="8377238" y="2057401"/>
                        <a:ext cx="3030537" cy="4122738"/>
                      </a:xfrm>
                      <a:prstGeom prst="rect">
                        <a:avLst/>
                      </a:prstGeom>
                    </p:spPr>
                  </p:pic>
                </p:oleObj>
              </mc:Fallback>
            </mc:AlternateContent>
          </a:graphicData>
        </a:graphic>
      </p:graphicFrame>
      <p:sp>
        <p:nvSpPr>
          <p:cNvPr id="6" name="Thought Bubble: Cloud 5">
            <a:extLst>
              <a:ext uri="{FF2B5EF4-FFF2-40B4-BE49-F238E27FC236}">
                <a16:creationId xmlns:a16="http://schemas.microsoft.com/office/drawing/2014/main" id="{83B72595-A24A-4288-9345-20A0F6E3C0D4}"/>
              </a:ext>
            </a:extLst>
          </p:cNvPr>
          <p:cNvSpPr/>
          <p:nvPr/>
        </p:nvSpPr>
        <p:spPr>
          <a:xfrm>
            <a:off x="5743099" y="1322780"/>
            <a:ext cx="2472538" cy="58775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a:bodyPr>
          <a:lstStyle/>
          <a:p>
            <a:pPr marL="0" indent="0">
              <a:buNone/>
            </a:pPr>
            <a:r>
              <a:rPr lang="en-US" dirty="0"/>
              <a:t>EXAMPLE</a:t>
            </a:r>
          </a:p>
          <a:p>
            <a:pPr marL="0" indent="0">
              <a:buNone/>
            </a:pPr>
            <a:r>
              <a:rPr lang="en-US" dirty="0" err="1"/>
              <a:t>Amsyari</a:t>
            </a:r>
            <a:r>
              <a:rPr lang="en-US" dirty="0"/>
              <a:t> borrowed RM80,000 from a bank for 9 years at the interest of 11.5% compounded monthly.</a:t>
            </a:r>
          </a:p>
          <a:p>
            <a:pPr marL="571500" indent="-571500">
              <a:buAutoNum type="romanLcParenR"/>
            </a:pPr>
            <a:r>
              <a:rPr lang="en-US" dirty="0"/>
              <a:t>Find the monthly repayment.</a:t>
            </a:r>
          </a:p>
          <a:p>
            <a:pPr marL="571500" indent="-571500">
              <a:buAutoNum type="romanLcParenR"/>
            </a:pPr>
            <a:r>
              <a:rPr lang="en-US" dirty="0"/>
              <a:t>Calculate the total interest paid for the loan.</a:t>
            </a:r>
          </a:p>
          <a:p>
            <a:pPr marL="571500" indent="-571500">
              <a:buAutoNum type="romanLcParenR"/>
            </a:pPr>
            <a:r>
              <a:rPr lang="en-US" dirty="0"/>
              <a:t>Determine the 3</a:t>
            </a:r>
            <a:r>
              <a:rPr lang="en-US" baseline="30000" dirty="0"/>
              <a:t>rd</a:t>
            </a:r>
            <a:r>
              <a:rPr lang="en-US" dirty="0"/>
              <a:t> repayment amount to settle all the arrears if he has not paid the first 2 repayments.</a:t>
            </a:r>
          </a:p>
          <a:p>
            <a:pPr marL="571500" indent="-571500">
              <a:buAutoNum type="romanLcParenR"/>
            </a:pPr>
            <a:r>
              <a:rPr lang="en-US" dirty="0"/>
              <a:t>Immediately after the 90</a:t>
            </a:r>
            <a:r>
              <a:rPr lang="en-US" baseline="30000" dirty="0"/>
              <a:t>th</a:t>
            </a:r>
            <a:r>
              <a:rPr lang="en-US" dirty="0"/>
              <a:t> payment, </a:t>
            </a:r>
            <a:r>
              <a:rPr lang="en-US" dirty="0" err="1"/>
              <a:t>Amsyari</a:t>
            </a:r>
            <a:r>
              <a:rPr lang="en-US" dirty="0"/>
              <a:t> decided to settle the loan. Calculate the amount of the settlement.</a:t>
            </a:r>
            <a:endParaRPr lang="en-MY"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graphicFrame>
        <p:nvGraphicFramePr>
          <p:cNvPr id="28675" name="Object 3"/>
          <p:cNvGraphicFramePr>
            <a:graphicFrameLocks noGrp="1" noChangeAspect="1"/>
          </p:cNvGraphicFramePr>
          <p:nvPr>
            <p:ph idx="1"/>
            <p:extLst>
              <p:ext uri="{D42A27DB-BD31-4B8C-83A1-F6EECF244321}">
                <p14:modId xmlns:p14="http://schemas.microsoft.com/office/powerpoint/2010/main" val="4228427101"/>
              </p:ext>
            </p:extLst>
          </p:nvPr>
        </p:nvGraphicFramePr>
        <p:xfrm>
          <a:off x="4620795" y="1712842"/>
          <a:ext cx="2529360" cy="1027994"/>
        </p:xfrm>
        <a:graphic>
          <a:graphicData uri="http://schemas.openxmlformats.org/presentationml/2006/ole">
            <mc:AlternateContent xmlns:mc="http://schemas.openxmlformats.org/markup-compatibility/2006">
              <mc:Choice xmlns:v="urn:schemas-microsoft-com:vml" Requires="v">
                <p:oleObj spid="_x0000_s57390" name="Equation" r:id="rId3" imgW="1562040" imgH="634680" progId="Equation.3">
                  <p:embed/>
                </p:oleObj>
              </mc:Choice>
              <mc:Fallback>
                <p:oleObj name="Equation" r:id="rId3" imgW="1562040" imgH="634680" progId="Equation.3">
                  <p:embed/>
                  <p:pic>
                    <p:nvPicPr>
                      <p:cNvPr id="28675" name="Object 3"/>
                      <p:cNvPicPr>
                        <a:picLocks noGrp="1" noChangeAspect="1" noChangeArrowheads="1"/>
                      </p:cNvPicPr>
                      <p:nvPr/>
                    </p:nvPicPr>
                    <p:blipFill>
                      <a:blip r:embed="rId4"/>
                      <a:srcRect/>
                      <a:stretch>
                        <a:fillRect/>
                      </a:stretch>
                    </p:blipFill>
                    <p:spPr bwMode="auto">
                      <a:xfrm>
                        <a:off x="4620795" y="1712842"/>
                        <a:ext cx="2529360" cy="1027994"/>
                      </a:xfrm>
                      <a:prstGeom prst="rect">
                        <a:avLst/>
                      </a:prstGeom>
                      <a:noFill/>
                    </p:spPr>
                  </p:pic>
                </p:oleObj>
              </mc:Fallback>
            </mc:AlternateContent>
          </a:graphicData>
        </a:graphic>
      </p:graphicFrame>
      <p:graphicFrame>
        <p:nvGraphicFramePr>
          <p:cNvPr id="28674" name="Object 2"/>
          <p:cNvGraphicFramePr>
            <a:graphicFrameLocks noChangeAspect="1"/>
          </p:cNvGraphicFramePr>
          <p:nvPr>
            <p:extLst>
              <p:ext uri="{D42A27DB-BD31-4B8C-83A1-F6EECF244321}">
                <p14:modId xmlns:p14="http://schemas.microsoft.com/office/powerpoint/2010/main" val="3421519956"/>
              </p:ext>
            </p:extLst>
          </p:nvPr>
        </p:nvGraphicFramePr>
        <p:xfrm>
          <a:off x="664909" y="2656763"/>
          <a:ext cx="2905125" cy="2660650"/>
        </p:xfrm>
        <a:graphic>
          <a:graphicData uri="http://schemas.openxmlformats.org/presentationml/2006/ole">
            <mc:AlternateContent xmlns:mc="http://schemas.openxmlformats.org/markup-compatibility/2006">
              <mc:Choice xmlns:v="urn:schemas-microsoft-com:vml" Requires="v">
                <p:oleObj spid="_x0000_s57391" name="Equation" r:id="rId5" imgW="1917360" imgH="1676160" progId="Equation.3">
                  <p:embed/>
                </p:oleObj>
              </mc:Choice>
              <mc:Fallback>
                <p:oleObj name="Equation" r:id="rId5" imgW="1917360" imgH="1676160" progId="Equation.3">
                  <p:embed/>
                  <p:pic>
                    <p:nvPicPr>
                      <p:cNvPr id="28674" name="Object 2"/>
                      <p:cNvPicPr>
                        <a:picLocks noChangeAspect="1" noChangeArrowheads="1"/>
                      </p:cNvPicPr>
                      <p:nvPr/>
                    </p:nvPicPr>
                    <p:blipFill>
                      <a:blip r:embed="rId6"/>
                      <a:srcRect/>
                      <a:stretch>
                        <a:fillRect/>
                      </a:stretch>
                    </p:blipFill>
                    <p:spPr bwMode="auto">
                      <a:xfrm>
                        <a:off x="664909" y="2656763"/>
                        <a:ext cx="2905125" cy="2660650"/>
                      </a:xfrm>
                      <a:prstGeom prst="rect">
                        <a:avLst/>
                      </a:prstGeom>
                      <a:noFill/>
                    </p:spPr>
                  </p:pic>
                </p:oleObj>
              </mc:Fallback>
            </mc:AlternateContent>
          </a:graphicData>
        </a:graphic>
      </p:graphicFrame>
      <p:graphicFrame>
        <p:nvGraphicFramePr>
          <p:cNvPr id="28676" name="Object 4"/>
          <p:cNvGraphicFramePr>
            <a:graphicFrameLocks noChangeAspect="1"/>
          </p:cNvGraphicFramePr>
          <p:nvPr>
            <p:extLst>
              <p:ext uri="{D42A27DB-BD31-4B8C-83A1-F6EECF244321}">
                <p14:modId xmlns:p14="http://schemas.microsoft.com/office/powerpoint/2010/main" val="580041674"/>
              </p:ext>
            </p:extLst>
          </p:nvPr>
        </p:nvGraphicFramePr>
        <p:xfrm>
          <a:off x="4611688" y="3111500"/>
          <a:ext cx="2873375" cy="2530475"/>
        </p:xfrm>
        <a:graphic>
          <a:graphicData uri="http://schemas.openxmlformats.org/presentationml/2006/ole">
            <mc:AlternateContent xmlns:mc="http://schemas.openxmlformats.org/markup-compatibility/2006">
              <mc:Choice xmlns:v="urn:schemas-microsoft-com:vml" Requires="v">
                <p:oleObj spid="_x0000_s57392" name="Equation" r:id="rId7" imgW="1879560" imgH="1676160" progId="Equation.3">
                  <p:embed/>
                </p:oleObj>
              </mc:Choice>
              <mc:Fallback>
                <p:oleObj name="Equation" r:id="rId7" imgW="1879560" imgH="1676160" progId="Equation.3">
                  <p:embed/>
                  <p:pic>
                    <p:nvPicPr>
                      <p:cNvPr id="28676" name="Object 4"/>
                      <p:cNvPicPr>
                        <a:picLocks noChangeAspect="1" noChangeArrowheads="1"/>
                      </p:cNvPicPr>
                      <p:nvPr/>
                    </p:nvPicPr>
                    <p:blipFill>
                      <a:blip r:embed="rId8"/>
                      <a:srcRect/>
                      <a:stretch>
                        <a:fillRect/>
                      </a:stretch>
                    </p:blipFill>
                    <p:spPr bwMode="auto">
                      <a:xfrm>
                        <a:off x="4611688" y="3111500"/>
                        <a:ext cx="2873375" cy="2530475"/>
                      </a:xfrm>
                      <a:prstGeom prst="rect">
                        <a:avLst/>
                      </a:prstGeom>
                      <a:noFill/>
                    </p:spPr>
                  </p:pic>
                </p:oleObj>
              </mc:Fallback>
            </mc:AlternateContent>
          </a:graphicData>
        </a:graphic>
      </p:graphicFrame>
      <p:graphicFrame>
        <p:nvGraphicFramePr>
          <p:cNvPr id="28677" name="Object 5"/>
          <p:cNvGraphicFramePr>
            <a:graphicFrameLocks noChangeAspect="1"/>
          </p:cNvGraphicFramePr>
          <p:nvPr>
            <p:extLst>
              <p:ext uri="{D42A27DB-BD31-4B8C-83A1-F6EECF244321}">
                <p14:modId xmlns:p14="http://schemas.microsoft.com/office/powerpoint/2010/main" val="3364214249"/>
              </p:ext>
            </p:extLst>
          </p:nvPr>
        </p:nvGraphicFramePr>
        <p:xfrm>
          <a:off x="8285163" y="1693863"/>
          <a:ext cx="3090862" cy="2809875"/>
        </p:xfrm>
        <a:graphic>
          <a:graphicData uri="http://schemas.openxmlformats.org/presentationml/2006/ole">
            <mc:AlternateContent xmlns:mc="http://schemas.openxmlformats.org/markup-compatibility/2006">
              <mc:Choice xmlns:v="urn:schemas-microsoft-com:vml" Requires="v">
                <p:oleObj spid="_x0000_s57393" name="Equation" r:id="rId9" imgW="1981080" imgH="1879560" progId="Equation.3">
                  <p:embed/>
                </p:oleObj>
              </mc:Choice>
              <mc:Fallback>
                <p:oleObj name="Equation" r:id="rId9" imgW="1981080" imgH="1879560" progId="Equation.3">
                  <p:embed/>
                  <p:pic>
                    <p:nvPicPr>
                      <p:cNvPr id="28677" name="Object 5"/>
                      <p:cNvPicPr>
                        <a:picLocks noChangeAspect="1" noChangeArrowheads="1"/>
                      </p:cNvPicPr>
                      <p:nvPr/>
                    </p:nvPicPr>
                    <p:blipFill>
                      <a:blip r:embed="rId10"/>
                      <a:srcRect/>
                      <a:stretch>
                        <a:fillRect/>
                      </a:stretch>
                    </p:blipFill>
                    <p:spPr bwMode="auto">
                      <a:xfrm>
                        <a:off x="8285163" y="1693863"/>
                        <a:ext cx="3090862" cy="2809875"/>
                      </a:xfrm>
                      <a:prstGeom prst="rect">
                        <a:avLst/>
                      </a:prstGeom>
                      <a:noFill/>
                    </p:spPr>
                  </p:pic>
                </p:oleObj>
              </mc:Fallback>
            </mc:AlternateContent>
          </a:graphicData>
        </a:graphic>
      </p:graphicFrame>
      <p:sp>
        <p:nvSpPr>
          <p:cNvPr id="7" name="Thought Bubble: Cloud 6">
            <a:extLst>
              <a:ext uri="{FF2B5EF4-FFF2-40B4-BE49-F238E27FC236}">
                <a16:creationId xmlns:a16="http://schemas.microsoft.com/office/drawing/2014/main" id="{4EF81A9C-48DA-414F-8EB8-68D0E022265F}"/>
              </a:ext>
            </a:extLst>
          </p:cNvPr>
          <p:cNvSpPr/>
          <p:nvPr/>
        </p:nvSpPr>
        <p:spPr>
          <a:xfrm>
            <a:off x="1097496" y="1540587"/>
            <a:ext cx="2472538" cy="58775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811" y="1470355"/>
            <a:ext cx="4369003" cy="4623207"/>
          </a:xfrm>
        </p:spPr>
        <p:txBody>
          <a:bodyPr>
            <a:normAutofit fontScale="92500" lnSpcReduction="10000"/>
          </a:bodyPr>
          <a:lstStyle/>
          <a:p>
            <a:pPr marL="0" indent="0">
              <a:buNone/>
            </a:pPr>
            <a:r>
              <a:rPr lang="en-US" dirty="0"/>
              <a:t>EXAMPLE (COMPOUND INTEREST + ANNUITY)</a:t>
            </a:r>
          </a:p>
          <a:p>
            <a:pPr marL="0" indent="0">
              <a:buNone/>
            </a:pPr>
            <a:r>
              <a:rPr lang="en-US" dirty="0"/>
              <a:t>RM100 was invested at the end of every 3 months for 5 years. After 5 years, no more deposit was made. The interest rate is 6% compounded quarterly.</a:t>
            </a:r>
          </a:p>
          <a:p>
            <a:pPr marL="571500" indent="-571500">
              <a:buAutoNum type="romanLcParenR"/>
            </a:pPr>
            <a:r>
              <a:rPr lang="en-US" dirty="0"/>
              <a:t>Find the amount in the account at the end of 7 years.</a:t>
            </a:r>
          </a:p>
          <a:p>
            <a:pPr marL="571500" indent="-571500">
              <a:buAutoNum type="romanLcParenR"/>
            </a:pPr>
            <a:r>
              <a:rPr lang="en-US" dirty="0"/>
              <a:t>If 77% of the amount in the account has been withdrawn at the end of 7 years, find the balance left in the account just after the withdrawal.</a:t>
            </a:r>
            <a:endParaRPr lang="en-MY" dirty="0"/>
          </a:p>
        </p:txBody>
      </p:sp>
      <p:graphicFrame>
        <p:nvGraphicFramePr>
          <p:cNvPr id="4" name="Object 2">
            <a:extLst>
              <a:ext uri="{FF2B5EF4-FFF2-40B4-BE49-F238E27FC236}">
                <a16:creationId xmlns:a16="http://schemas.microsoft.com/office/drawing/2014/main" id="{0A228E74-9184-4932-9C62-EF432BFE9733}"/>
              </a:ext>
            </a:extLst>
          </p:cNvPr>
          <p:cNvGraphicFramePr>
            <a:graphicFrameLocks noChangeAspect="1"/>
          </p:cNvGraphicFramePr>
          <p:nvPr>
            <p:extLst>
              <p:ext uri="{D42A27DB-BD31-4B8C-83A1-F6EECF244321}">
                <p14:modId xmlns:p14="http://schemas.microsoft.com/office/powerpoint/2010/main" val="3153212423"/>
              </p:ext>
            </p:extLst>
          </p:nvPr>
        </p:nvGraphicFramePr>
        <p:xfrm>
          <a:off x="5679314" y="1357529"/>
          <a:ext cx="2917386" cy="4951490"/>
        </p:xfrm>
        <a:graphic>
          <a:graphicData uri="http://schemas.openxmlformats.org/presentationml/2006/ole">
            <mc:AlternateContent xmlns:mc="http://schemas.openxmlformats.org/markup-compatibility/2006">
              <mc:Choice xmlns:v="urn:schemas-microsoft-com:vml" Requires="v">
                <p:oleObj spid="_x0000_s64523" name="Equation" r:id="rId3" imgW="2057400" imgH="3492360" progId="Equation.3">
                  <p:embed/>
                </p:oleObj>
              </mc:Choice>
              <mc:Fallback>
                <p:oleObj name="Equation" r:id="rId3" imgW="2057400" imgH="3492360" progId="Equation.3">
                  <p:embed/>
                  <p:pic>
                    <p:nvPicPr>
                      <p:cNvPr id="29698" name="Object 2"/>
                      <p:cNvPicPr>
                        <a:picLocks noGrp="1" noChangeAspect="1" noChangeArrowheads="1"/>
                      </p:cNvPicPr>
                      <p:nvPr/>
                    </p:nvPicPr>
                    <p:blipFill>
                      <a:blip r:embed="rId4"/>
                      <a:srcRect/>
                      <a:stretch>
                        <a:fillRect/>
                      </a:stretch>
                    </p:blipFill>
                    <p:spPr bwMode="auto">
                      <a:xfrm>
                        <a:off x="5679314" y="1357529"/>
                        <a:ext cx="2917386" cy="4951490"/>
                      </a:xfrm>
                      <a:prstGeom prst="rect">
                        <a:avLst/>
                      </a:prstGeom>
                      <a:noFill/>
                    </p:spPr>
                  </p:pic>
                </p:oleObj>
              </mc:Fallback>
            </mc:AlternateContent>
          </a:graphicData>
        </a:graphic>
      </p:graphicFrame>
      <p:graphicFrame>
        <p:nvGraphicFramePr>
          <p:cNvPr id="6" name="Object 4">
            <a:extLst>
              <a:ext uri="{FF2B5EF4-FFF2-40B4-BE49-F238E27FC236}">
                <a16:creationId xmlns:a16="http://schemas.microsoft.com/office/drawing/2014/main" id="{D608D25A-B9FF-4EEA-BA7A-C24894698B6E}"/>
              </a:ext>
            </a:extLst>
          </p:cNvPr>
          <p:cNvGraphicFramePr>
            <a:graphicFrameLocks noChangeAspect="1"/>
          </p:cNvGraphicFramePr>
          <p:nvPr>
            <p:extLst>
              <p:ext uri="{D42A27DB-BD31-4B8C-83A1-F6EECF244321}">
                <p14:modId xmlns:p14="http://schemas.microsoft.com/office/powerpoint/2010/main" val="2785613510"/>
              </p:ext>
            </p:extLst>
          </p:nvPr>
        </p:nvGraphicFramePr>
        <p:xfrm>
          <a:off x="9023628" y="2132939"/>
          <a:ext cx="2329561" cy="2270811"/>
        </p:xfrm>
        <a:graphic>
          <a:graphicData uri="http://schemas.openxmlformats.org/presentationml/2006/ole">
            <mc:AlternateContent xmlns:mc="http://schemas.openxmlformats.org/markup-compatibility/2006">
              <mc:Choice xmlns:v="urn:schemas-microsoft-com:vml" Requires="v">
                <p:oleObj spid="_x0000_s64524" name="Equation" r:id="rId5" imgW="1587240" imgH="1523880" progId="Equation.3">
                  <p:embed/>
                </p:oleObj>
              </mc:Choice>
              <mc:Fallback>
                <p:oleObj name="Equation" r:id="rId5" imgW="1587240" imgH="1523880" progId="Equation.3">
                  <p:embed/>
                  <p:pic>
                    <p:nvPicPr>
                      <p:cNvPr id="29700" name="Object 4"/>
                      <p:cNvPicPr>
                        <a:picLocks noChangeAspect="1" noChangeArrowheads="1"/>
                      </p:cNvPicPr>
                      <p:nvPr/>
                    </p:nvPicPr>
                    <p:blipFill>
                      <a:blip r:embed="rId6"/>
                      <a:srcRect/>
                      <a:stretch>
                        <a:fillRect/>
                      </a:stretch>
                    </p:blipFill>
                    <p:spPr bwMode="auto">
                      <a:xfrm>
                        <a:off x="9023628" y="2132939"/>
                        <a:ext cx="2329561" cy="2270811"/>
                      </a:xfrm>
                      <a:prstGeom prst="rect">
                        <a:avLst/>
                      </a:prstGeom>
                      <a:noFill/>
                    </p:spPr>
                  </p:pic>
                </p:oleObj>
              </mc:Fallback>
            </mc:AlternateContent>
          </a:graphicData>
        </a:graphic>
      </p:graphicFrame>
      <p:sp>
        <p:nvSpPr>
          <p:cNvPr id="7" name="Thought Bubble: Cloud 6">
            <a:extLst>
              <a:ext uri="{FF2B5EF4-FFF2-40B4-BE49-F238E27FC236}">
                <a16:creationId xmlns:a16="http://schemas.microsoft.com/office/drawing/2014/main" id="{3DF66C87-80DC-4F7A-A7E4-6F5DEF425C58}"/>
              </a:ext>
            </a:extLst>
          </p:cNvPr>
          <p:cNvSpPr/>
          <p:nvPr/>
        </p:nvSpPr>
        <p:spPr>
          <a:xfrm>
            <a:off x="8738236" y="1176476"/>
            <a:ext cx="2472538" cy="58775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859" y="1850745"/>
            <a:ext cx="5155997" cy="4024125"/>
          </a:xfrm>
        </p:spPr>
        <p:txBody>
          <a:bodyPr>
            <a:normAutofit lnSpcReduction="10000"/>
          </a:bodyPr>
          <a:lstStyle/>
          <a:p>
            <a:pPr marL="0" indent="0" algn="just">
              <a:buNone/>
            </a:pPr>
            <a:r>
              <a:rPr lang="en-US" dirty="0"/>
              <a:t>EXERCISE (COMPOUND INTEREST + ANNUITY)</a:t>
            </a:r>
          </a:p>
          <a:p>
            <a:pPr marL="0" indent="0">
              <a:buNone/>
            </a:pPr>
            <a:r>
              <a:rPr lang="en-US" dirty="0"/>
              <a:t>When Victor was 30 years old, he started to deposit RM150 at the end of every month in an account that pays 2% compounded monthly. However, 5 years later he decided to withdraw RM1,000. Then, he left the account untouched until he reached 50 years old. Calculate the total amount of money in the account when he was 50 and the total interest earned for this investment.</a:t>
            </a:r>
            <a:endParaRPr lang="en-MY" dirty="0"/>
          </a:p>
        </p:txBody>
      </p:sp>
      <p:graphicFrame>
        <p:nvGraphicFramePr>
          <p:cNvPr id="4" name="Object 3"/>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59402" name="Equation" r:id="rId3" imgW="114151" imgH="215619" progId="Equation.3">
                  <p:embed/>
                </p:oleObj>
              </mc:Choice>
              <mc:Fallback>
                <p:oleObj name="Equation" r:id="rId3" imgW="114151" imgH="215619"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a:extLst>
              <a:ext uri="{FF2B5EF4-FFF2-40B4-BE49-F238E27FC236}">
                <a16:creationId xmlns:a16="http://schemas.microsoft.com/office/drawing/2014/main" id="{84231F46-71B4-47BC-AC91-99384E0CC2D2}"/>
              </a:ext>
            </a:extLst>
          </p:cNvPr>
          <p:cNvSpPr txBox="1"/>
          <p:nvPr/>
        </p:nvSpPr>
        <p:spPr>
          <a:xfrm>
            <a:off x="5841187" y="5170297"/>
            <a:ext cx="5800954" cy="923330"/>
          </a:xfrm>
          <a:prstGeom prst="rect">
            <a:avLst/>
          </a:prstGeom>
          <a:solidFill>
            <a:srgbClr val="FFFF00"/>
          </a:solidFill>
        </p:spPr>
        <p:txBody>
          <a:bodyPr wrap="square" rtlCol="0">
            <a:spAutoFit/>
          </a:bodyPr>
          <a:lstStyle/>
          <a:p>
            <a:pPr algn="ctr"/>
            <a:r>
              <a:rPr lang="en-MY" b="1" dirty="0"/>
              <a:t>END OF LEARNING SLIDES</a:t>
            </a:r>
          </a:p>
          <a:p>
            <a:pPr algn="ctr"/>
            <a:r>
              <a:rPr lang="en-MY" b="1" dirty="0"/>
              <a:t>HOPE YOU HAVE MASTER THE MATERIALS COVERED</a:t>
            </a:r>
          </a:p>
          <a:p>
            <a:pPr algn="ctr"/>
            <a:r>
              <a:rPr lang="en-MY" b="1" dirty="0"/>
              <a:t>GOOD LUCK &amp; ALL THE BEST</a:t>
            </a:r>
          </a:p>
        </p:txBody>
      </p:sp>
      <p:sp>
        <p:nvSpPr>
          <p:cNvPr id="6" name="Smiley Face 5">
            <a:extLst>
              <a:ext uri="{FF2B5EF4-FFF2-40B4-BE49-F238E27FC236}">
                <a16:creationId xmlns:a16="http://schemas.microsoft.com/office/drawing/2014/main" id="{A259EFA3-650A-48CD-A834-219C68B5D338}"/>
              </a:ext>
            </a:extLst>
          </p:cNvPr>
          <p:cNvSpPr/>
          <p:nvPr/>
        </p:nvSpPr>
        <p:spPr>
          <a:xfrm>
            <a:off x="8324698" y="4423447"/>
            <a:ext cx="643737" cy="621792"/>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TextBox 8">
            <a:extLst>
              <a:ext uri="{FF2B5EF4-FFF2-40B4-BE49-F238E27FC236}">
                <a16:creationId xmlns:a16="http://schemas.microsoft.com/office/drawing/2014/main" id="{51FB2969-1EB4-4DD6-B96E-FE2838F9E534}"/>
              </a:ext>
            </a:extLst>
          </p:cNvPr>
          <p:cNvSpPr txBox="1"/>
          <p:nvPr/>
        </p:nvSpPr>
        <p:spPr>
          <a:xfrm>
            <a:off x="6153150" y="1850745"/>
            <a:ext cx="3173730" cy="923330"/>
          </a:xfrm>
          <a:prstGeom prst="rect">
            <a:avLst/>
          </a:prstGeom>
          <a:solidFill>
            <a:srgbClr val="FFC000"/>
          </a:solidFill>
        </p:spPr>
        <p:txBody>
          <a:bodyPr wrap="square" rtlCol="0">
            <a:spAutoFit/>
          </a:bodyPr>
          <a:lstStyle/>
          <a:p>
            <a:pPr algn="ctr"/>
            <a:r>
              <a:rPr lang="en-MY" dirty="0"/>
              <a:t>Try this question and check your answer with your instructor.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lstStyle/>
          <a:p>
            <a:pPr marL="230188" indent="-230188">
              <a:buNone/>
            </a:pPr>
            <a:r>
              <a:rPr lang="en-US" dirty="0"/>
              <a:t>By the end of this chapter, student should be able to :</a:t>
            </a:r>
          </a:p>
          <a:p>
            <a:r>
              <a:rPr lang="en-US" dirty="0"/>
              <a:t>find the future value of annuity,</a:t>
            </a:r>
          </a:p>
          <a:p>
            <a:r>
              <a:rPr lang="en-US" dirty="0"/>
              <a:t>find the present value of annuity,</a:t>
            </a:r>
          </a:p>
          <a:p>
            <a:r>
              <a:rPr lang="en-US" dirty="0"/>
              <a:t>solve for annuity payment, R, the number of payments, n, and the interest rate, I, and</a:t>
            </a:r>
          </a:p>
          <a:p>
            <a:r>
              <a:rPr lang="en-US" dirty="0"/>
              <a:t>identify the problems where the present value and the future value of the annuity formula can be appropriately applied.</a:t>
            </a:r>
          </a:p>
        </p:txBody>
      </p:sp>
    </p:spTree>
    <p:extLst>
      <p:ext uri="{BB962C8B-B14F-4D97-AF65-F5344CB8AC3E}">
        <p14:creationId xmlns:p14="http://schemas.microsoft.com/office/powerpoint/2010/main" val="253632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Annuity?</a:t>
            </a:r>
            <a:endParaRPr lang="en-MY" dirty="0"/>
          </a:p>
        </p:txBody>
      </p:sp>
      <p:sp>
        <p:nvSpPr>
          <p:cNvPr id="3" name="Content Placeholder 2"/>
          <p:cNvSpPr>
            <a:spLocks noGrp="1"/>
          </p:cNvSpPr>
          <p:nvPr>
            <p:ph idx="1"/>
          </p:nvPr>
        </p:nvSpPr>
        <p:spPr>
          <a:xfrm>
            <a:off x="685800" y="1871287"/>
            <a:ext cx="10820400" cy="4354022"/>
          </a:xfrm>
        </p:spPr>
        <p:txBody>
          <a:bodyPr>
            <a:normAutofit/>
          </a:bodyPr>
          <a:lstStyle/>
          <a:p>
            <a:r>
              <a:rPr lang="en-US" dirty="0"/>
              <a:t>An </a:t>
            </a:r>
            <a:r>
              <a:rPr lang="en-US" b="1" dirty="0"/>
              <a:t>annuity</a:t>
            </a:r>
            <a:r>
              <a:rPr lang="en-US" dirty="0"/>
              <a:t> is a sequence of payments made at regular time intervals.  The time period in which these payments are made is called the </a:t>
            </a:r>
            <a:r>
              <a:rPr lang="en-US" b="1" dirty="0"/>
              <a:t>term</a:t>
            </a:r>
            <a:r>
              <a:rPr lang="en-US" dirty="0"/>
              <a:t> of the annuity while </a:t>
            </a:r>
            <a:r>
              <a:rPr lang="en-MY" b="1" dirty="0"/>
              <a:t>payment period </a:t>
            </a:r>
            <a:r>
              <a:rPr lang="en-MY" dirty="0"/>
              <a:t>is interval between annuity payments.</a:t>
            </a:r>
            <a:r>
              <a:rPr lang="en-US" dirty="0"/>
              <a:t>   </a:t>
            </a:r>
            <a:endParaRPr lang="en-MY" dirty="0"/>
          </a:p>
          <a:p>
            <a:r>
              <a:rPr lang="en-US" dirty="0"/>
              <a:t>An annuity in which the payments are made at the </a:t>
            </a:r>
            <a:r>
              <a:rPr lang="en-US" i="1" dirty="0"/>
              <a:t>end</a:t>
            </a:r>
            <a:r>
              <a:rPr lang="en-US" dirty="0"/>
              <a:t> of each payment period is called an </a:t>
            </a:r>
            <a:r>
              <a:rPr lang="en-US" b="1" dirty="0"/>
              <a:t>ordinary annuity</a:t>
            </a:r>
            <a:endParaRPr lang="en-MY" dirty="0"/>
          </a:p>
          <a:p>
            <a:r>
              <a:rPr lang="en-US" dirty="0"/>
              <a:t>An annuity in which the payment period coincides wit the interest compounding period is called a </a:t>
            </a:r>
            <a:r>
              <a:rPr lang="en-US" b="1" dirty="0"/>
              <a:t>simple annuity</a:t>
            </a:r>
            <a:endParaRPr lang="en-MY" dirty="0"/>
          </a:p>
          <a:p>
            <a:r>
              <a:rPr lang="en-US" dirty="0"/>
              <a:t>Annuities considered here have terms given by fixed time intervals, periodic payments equal in size, payments made at the end of the payment periods, and payment periods coincide with the interest compounding period.</a:t>
            </a:r>
          </a:p>
          <a:p>
            <a:r>
              <a:rPr lang="en-US" dirty="0"/>
              <a:t>Example of annuity includes </a:t>
            </a:r>
            <a:r>
              <a:rPr lang="en-MY" dirty="0"/>
              <a:t>house rents, mortgage payments, instalment payments on automobiles, and interest payments on money invested.</a:t>
            </a:r>
          </a:p>
          <a:p>
            <a:endParaRPr lang="en-MY"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Value of An Annuity</a:t>
            </a:r>
            <a:endParaRPr lang="en-MY" dirty="0"/>
          </a:p>
        </p:txBody>
      </p:sp>
      <p:sp>
        <p:nvSpPr>
          <p:cNvPr id="3" name="Content Placeholder 2"/>
          <p:cNvSpPr>
            <a:spLocks noGrp="1"/>
          </p:cNvSpPr>
          <p:nvPr>
            <p:ph idx="1"/>
          </p:nvPr>
        </p:nvSpPr>
        <p:spPr/>
        <p:txBody>
          <a:bodyPr/>
          <a:lstStyle/>
          <a:p>
            <a:pPr marL="0" indent="0">
              <a:buNone/>
            </a:pPr>
            <a:r>
              <a:rPr lang="en-US" dirty="0"/>
              <a:t>The </a:t>
            </a:r>
            <a:r>
              <a:rPr lang="en-US" b="1" dirty="0"/>
              <a:t>future value </a:t>
            </a:r>
            <a:r>
              <a:rPr lang="en-US" b="1" i="1" dirty="0"/>
              <a:t>S</a:t>
            </a:r>
            <a:r>
              <a:rPr lang="en-US" b="1" dirty="0"/>
              <a:t> of an annuity</a:t>
            </a:r>
            <a:r>
              <a:rPr lang="en-US" dirty="0"/>
              <a:t> of </a:t>
            </a:r>
            <a:r>
              <a:rPr lang="en-US" i="1" dirty="0"/>
              <a:t>n</a:t>
            </a:r>
            <a:r>
              <a:rPr lang="en-US" dirty="0"/>
              <a:t> payments of </a:t>
            </a:r>
            <a:r>
              <a:rPr lang="en-US" i="1" dirty="0"/>
              <a:t>R</a:t>
            </a:r>
            <a:r>
              <a:rPr lang="en-US" dirty="0"/>
              <a:t> ringgits each, paid at the end of each investment period into an account that earns interest at the rate of </a:t>
            </a:r>
            <a:r>
              <a:rPr lang="en-US" i="1" dirty="0" err="1"/>
              <a:t>i</a:t>
            </a:r>
            <a:r>
              <a:rPr lang="en-US" dirty="0"/>
              <a:t> per period, is given by</a:t>
            </a:r>
            <a:endParaRPr lang="en-MY" dirty="0"/>
          </a:p>
          <a:p>
            <a:endParaRPr lang="en-MY" dirty="0"/>
          </a:p>
        </p:txBody>
      </p:sp>
      <p:sp>
        <p:nvSpPr>
          <p:cNvPr id="409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MY"/>
          </a:p>
        </p:txBody>
      </p:sp>
      <p:graphicFrame>
        <p:nvGraphicFramePr>
          <p:cNvPr id="4097" name="Object 1"/>
          <p:cNvGraphicFramePr>
            <a:graphicFrameLocks noChangeAspect="1"/>
          </p:cNvGraphicFramePr>
          <p:nvPr>
            <p:extLst>
              <p:ext uri="{D42A27DB-BD31-4B8C-83A1-F6EECF244321}">
                <p14:modId xmlns:p14="http://schemas.microsoft.com/office/powerpoint/2010/main" val="3051952368"/>
              </p:ext>
            </p:extLst>
          </p:nvPr>
        </p:nvGraphicFramePr>
        <p:xfrm>
          <a:off x="1616366" y="3429000"/>
          <a:ext cx="3165475" cy="1227137"/>
        </p:xfrm>
        <a:graphic>
          <a:graphicData uri="http://schemas.openxmlformats.org/presentationml/2006/ole">
            <mc:AlternateContent xmlns:mc="http://schemas.openxmlformats.org/markup-compatibility/2006">
              <mc:Choice xmlns:v="urn:schemas-microsoft-com:vml" Requires="v">
                <p:oleObj spid="_x0000_s51220" name="Equation" r:id="rId3" imgW="1155700" imgH="457200" progId="Equation.3">
                  <p:embed/>
                </p:oleObj>
              </mc:Choice>
              <mc:Fallback>
                <p:oleObj name="Equation" r:id="rId3" imgW="1155700" imgH="457200" progId="Equation.3">
                  <p:embed/>
                  <p:pic>
                    <p:nvPicPr>
                      <p:cNvPr id="409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366" y="3429000"/>
                        <a:ext cx="3165475" cy="1227137"/>
                      </a:xfrm>
                      <a:prstGeom prst="rect">
                        <a:avLst/>
                      </a:prstGeom>
                      <a:solidFill>
                        <a:schemeClr val="accent6">
                          <a:lumMod val="20000"/>
                          <a:lumOff val="80000"/>
                        </a:schemeClr>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7548982"/>
              </p:ext>
            </p:extLst>
          </p:nvPr>
        </p:nvGraphicFramePr>
        <p:xfrm>
          <a:off x="7267720" y="4945921"/>
          <a:ext cx="1752600" cy="457200"/>
        </p:xfrm>
        <a:graphic>
          <a:graphicData uri="http://schemas.openxmlformats.org/presentationml/2006/ole">
            <mc:AlternateContent xmlns:mc="http://schemas.openxmlformats.org/markup-compatibility/2006">
              <mc:Choice xmlns:v="urn:schemas-microsoft-com:vml" Requires="v">
                <p:oleObj spid="_x0000_s51221" name="Equation" r:id="rId5" imgW="634449" imgH="177646" progId="Equation.3">
                  <p:embed/>
                </p:oleObj>
              </mc:Choice>
              <mc:Fallback>
                <p:oleObj name="Equation" r:id="rId5" imgW="634449" imgH="177646" progId="Equation.3">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7720" y="4945921"/>
                        <a:ext cx="1752600" cy="457200"/>
                      </a:xfrm>
                      <a:prstGeom prst="rect">
                        <a:avLst/>
                      </a:prstGeom>
                      <a:solidFill>
                        <a:srgbClr val="FFFF00"/>
                      </a:solidFill>
                    </p:spPr>
                  </p:pic>
                </p:oleObj>
              </mc:Fallback>
            </mc:AlternateContent>
          </a:graphicData>
        </a:graphic>
      </p:graphicFrame>
      <p:sp>
        <p:nvSpPr>
          <p:cNvPr id="4" name="TextBox 3">
            <a:extLst>
              <a:ext uri="{FF2B5EF4-FFF2-40B4-BE49-F238E27FC236}">
                <a16:creationId xmlns:a16="http://schemas.microsoft.com/office/drawing/2014/main" id="{A6CBC371-B43E-400D-BCE3-6004CB59A6A6}"/>
              </a:ext>
            </a:extLst>
          </p:cNvPr>
          <p:cNvSpPr txBox="1"/>
          <p:nvPr/>
        </p:nvSpPr>
        <p:spPr>
          <a:xfrm>
            <a:off x="5866101" y="3677012"/>
            <a:ext cx="4555837" cy="1200329"/>
          </a:xfrm>
          <a:prstGeom prst="rect">
            <a:avLst/>
          </a:prstGeom>
          <a:noFill/>
        </p:spPr>
        <p:txBody>
          <a:bodyPr wrap="square" rtlCol="0">
            <a:spAutoFit/>
          </a:bodyPr>
          <a:lstStyle/>
          <a:p>
            <a:r>
              <a:rPr lang="en-MY" dirty="0"/>
              <a:t>Then, to find the amount of interest  paid or earned can be found by subtracting the total amount paid from the future value, i.e.,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a:xfrm>
            <a:off x="685800" y="2194560"/>
            <a:ext cx="4394200" cy="4024125"/>
          </a:xfrm>
        </p:spPr>
        <p:txBody>
          <a:bodyPr/>
          <a:lstStyle/>
          <a:p>
            <a:pPr marL="0" indent="0">
              <a:buNone/>
            </a:pPr>
            <a:r>
              <a:rPr lang="en-US" dirty="0"/>
              <a:t>EXAMPLE</a:t>
            </a:r>
          </a:p>
          <a:p>
            <a:pPr marL="0" indent="0">
              <a:buNone/>
            </a:pPr>
            <a:r>
              <a:rPr lang="en-US" dirty="0" err="1"/>
              <a:t>Suneeta</a:t>
            </a:r>
            <a:r>
              <a:rPr lang="en-US" dirty="0"/>
              <a:t> intends to invest RM1,500 every month for 3 years at 12% compounded monthly. Find</a:t>
            </a:r>
          </a:p>
          <a:p>
            <a:pPr marL="571500" indent="-571500">
              <a:buAutoNum type="romanLcParenR"/>
            </a:pPr>
            <a:r>
              <a:rPr lang="en-US" dirty="0"/>
              <a:t>the future value at the end of the annuity</a:t>
            </a:r>
          </a:p>
          <a:p>
            <a:pPr marL="571500" indent="-571500">
              <a:buAutoNum type="romanLcParenR"/>
            </a:pPr>
            <a:r>
              <a:rPr lang="en-US" dirty="0"/>
              <a:t>the interest that will be earned</a:t>
            </a:r>
            <a:endParaRPr lang="en-MY" dirty="0"/>
          </a:p>
        </p:txBody>
      </p:sp>
      <p:graphicFrame>
        <p:nvGraphicFramePr>
          <p:cNvPr id="4" name="Object 2">
            <a:extLst>
              <a:ext uri="{FF2B5EF4-FFF2-40B4-BE49-F238E27FC236}">
                <a16:creationId xmlns:a16="http://schemas.microsoft.com/office/drawing/2014/main" id="{5C85C9E6-DDB6-4B3D-BBF0-A959CA609898}"/>
              </a:ext>
            </a:extLst>
          </p:cNvPr>
          <p:cNvGraphicFramePr>
            <a:graphicFrameLocks noChangeAspect="1"/>
          </p:cNvGraphicFramePr>
          <p:nvPr>
            <p:extLst>
              <p:ext uri="{D42A27DB-BD31-4B8C-83A1-F6EECF244321}">
                <p14:modId xmlns:p14="http://schemas.microsoft.com/office/powerpoint/2010/main" val="1454662296"/>
              </p:ext>
            </p:extLst>
          </p:nvPr>
        </p:nvGraphicFramePr>
        <p:xfrm>
          <a:off x="5435602" y="2056260"/>
          <a:ext cx="3352800" cy="3019425"/>
        </p:xfrm>
        <a:graphic>
          <a:graphicData uri="http://schemas.openxmlformats.org/presentationml/2006/ole">
            <mc:AlternateContent xmlns:mc="http://schemas.openxmlformats.org/markup-compatibility/2006">
              <mc:Choice xmlns:v="urn:schemas-microsoft-com:vml" Requires="v">
                <p:oleObj spid="_x0000_s60434" name="Equation" r:id="rId3" imgW="1790700" imgH="1612900" progId="Equation.3">
                  <p:embed/>
                </p:oleObj>
              </mc:Choice>
              <mc:Fallback>
                <p:oleObj name="Equation" r:id="rId3" imgW="1790700" imgH="1612900" progId="Equation.3">
                  <p:embed/>
                  <p:pic>
                    <p:nvPicPr>
                      <p:cNvPr id="3277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2" y="2056260"/>
                        <a:ext cx="3352800" cy="301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a:extLst>
              <a:ext uri="{FF2B5EF4-FFF2-40B4-BE49-F238E27FC236}">
                <a16:creationId xmlns:a16="http://schemas.microsoft.com/office/drawing/2014/main" id="{793E9E18-11F3-4758-A2DD-14A09EF2207F}"/>
              </a:ext>
            </a:extLst>
          </p:cNvPr>
          <p:cNvGraphicFramePr>
            <a:graphicFrameLocks noChangeAspect="1"/>
          </p:cNvGraphicFramePr>
          <p:nvPr>
            <p:extLst>
              <p:ext uri="{D42A27DB-BD31-4B8C-83A1-F6EECF244321}">
                <p14:modId xmlns:p14="http://schemas.microsoft.com/office/powerpoint/2010/main" val="1509875790"/>
              </p:ext>
            </p:extLst>
          </p:nvPr>
        </p:nvGraphicFramePr>
        <p:xfrm>
          <a:off x="8573655" y="5075685"/>
          <a:ext cx="2932545" cy="1143000"/>
        </p:xfrm>
        <a:graphic>
          <a:graphicData uri="http://schemas.openxmlformats.org/presentationml/2006/ole">
            <mc:AlternateContent xmlns:mc="http://schemas.openxmlformats.org/markup-compatibility/2006">
              <mc:Choice xmlns:v="urn:schemas-microsoft-com:vml" Requires="v">
                <p:oleObj spid="_x0000_s60435" name="Equation" r:id="rId5" imgW="1651000" imgH="660400" progId="Equation.3">
                  <p:embed/>
                </p:oleObj>
              </mc:Choice>
              <mc:Fallback>
                <p:oleObj name="Equation" r:id="rId5" imgW="1651000" imgH="66040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3655" y="5075685"/>
                        <a:ext cx="2932545" cy="1143000"/>
                      </a:xfrm>
                      <a:prstGeom prst="rect">
                        <a:avLst/>
                      </a:prstGeom>
                      <a:noFill/>
                    </p:spPr>
                  </p:pic>
                </p:oleObj>
              </mc:Fallback>
            </mc:AlternateContent>
          </a:graphicData>
        </a:graphic>
      </p:graphicFrame>
      <p:sp>
        <p:nvSpPr>
          <p:cNvPr id="6" name="Thought Bubble: Cloud 5">
            <a:extLst>
              <a:ext uri="{FF2B5EF4-FFF2-40B4-BE49-F238E27FC236}">
                <a16:creationId xmlns:a16="http://schemas.microsoft.com/office/drawing/2014/main" id="{64278747-8EE4-40BF-9BBC-45CD4E778E04}"/>
              </a:ext>
            </a:extLst>
          </p:cNvPr>
          <p:cNvSpPr/>
          <p:nvPr/>
        </p:nvSpPr>
        <p:spPr>
          <a:xfrm>
            <a:off x="8573655" y="2041143"/>
            <a:ext cx="2472538" cy="58775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 Value of An Annuity</a:t>
            </a:r>
            <a:endParaRPr lang="en-MY" dirty="0"/>
          </a:p>
        </p:txBody>
      </p:sp>
      <p:sp>
        <p:nvSpPr>
          <p:cNvPr id="3" name="Content Placeholder 2"/>
          <p:cNvSpPr>
            <a:spLocks noGrp="1"/>
          </p:cNvSpPr>
          <p:nvPr>
            <p:ph idx="1"/>
          </p:nvPr>
        </p:nvSpPr>
        <p:spPr/>
        <p:txBody>
          <a:bodyPr/>
          <a:lstStyle/>
          <a:p>
            <a:r>
              <a:rPr lang="en-US" dirty="0"/>
              <a:t>The </a:t>
            </a:r>
            <a:r>
              <a:rPr lang="en-US" b="1" dirty="0"/>
              <a:t>present value </a:t>
            </a:r>
            <a:r>
              <a:rPr lang="en-US" b="1" i="1" dirty="0"/>
              <a:t>P</a:t>
            </a:r>
            <a:r>
              <a:rPr lang="en-US" b="1" dirty="0"/>
              <a:t> of an annuity</a:t>
            </a:r>
            <a:r>
              <a:rPr lang="en-US" dirty="0"/>
              <a:t> of </a:t>
            </a:r>
            <a:r>
              <a:rPr lang="en-US" i="1" dirty="0"/>
              <a:t>n</a:t>
            </a:r>
            <a:r>
              <a:rPr lang="en-US" dirty="0"/>
              <a:t> payments of </a:t>
            </a:r>
            <a:r>
              <a:rPr lang="en-US" i="1" dirty="0"/>
              <a:t>R</a:t>
            </a:r>
            <a:r>
              <a:rPr lang="en-US" dirty="0"/>
              <a:t> dollars each, paid at the end of each investment period into an account that earns interest at the rate of </a:t>
            </a:r>
            <a:r>
              <a:rPr lang="en-US" i="1" dirty="0" err="1"/>
              <a:t>i</a:t>
            </a:r>
            <a:r>
              <a:rPr lang="en-US" dirty="0"/>
              <a:t> per period, is</a:t>
            </a:r>
            <a:endParaRPr lang="en-MY" dirty="0"/>
          </a:p>
          <a:p>
            <a:endParaRPr lang="en-MY" dirty="0"/>
          </a:p>
        </p:txBody>
      </p:sp>
      <p:sp>
        <p:nvSpPr>
          <p:cNvPr id="2662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MY"/>
          </a:p>
        </p:txBody>
      </p:sp>
      <p:graphicFrame>
        <p:nvGraphicFramePr>
          <p:cNvPr id="26625" name="Object 1"/>
          <p:cNvGraphicFramePr>
            <a:graphicFrameLocks noChangeAspect="1"/>
          </p:cNvGraphicFramePr>
          <p:nvPr>
            <p:extLst>
              <p:ext uri="{D42A27DB-BD31-4B8C-83A1-F6EECF244321}">
                <p14:modId xmlns:p14="http://schemas.microsoft.com/office/powerpoint/2010/main" val="3557565355"/>
              </p:ext>
            </p:extLst>
          </p:nvPr>
        </p:nvGraphicFramePr>
        <p:xfrm>
          <a:off x="1708732" y="3429000"/>
          <a:ext cx="3048000" cy="1155700"/>
        </p:xfrm>
        <a:graphic>
          <a:graphicData uri="http://schemas.openxmlformats.org/presentationml/2006/ole">
            <mc:AlternateContent xmlns:mc="http://schemas.openxmlformats.org/markup-compatibility/2006">
              <mc:Choice xmlns:v="urn:schemas-microsoft-com:vml" Requires="v">
                <p:oleObj spid="_x0000_s53268" name="Equation" r:id="rId3" imgW="1244600" imgH="457200" progId="Equation.3">
                  <p:embed/>
                </p:oleObj>
              </mc:Choice>
              <mc:Fallback>
                <p:oleObj name="Equation" r:id="rId3" imgW="1244600" imgH="457200" progId="Equation.3">
                  <p:embed/>
                  <p:pic>
                    <p:nvPicPr>
                      <p:cNvPr id="2662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732" y="3429000"/>
                        <a:ext cx="3048000" cy="1155700"/>
                      </a:xfrm>
                      <a:prstGeom prst="rect">
                        <a:avLst/>
                      </a:prstGeom>
                      <a:solidFill>
                        <a:srgbClr val="FFFF00"/>
                      </a:solidFill>
                    </p:spPr>
                  </p:pic>
                </p:oleObj>
              </mc:Fallback>
            </mc:AlternateContent>
          </a:graphicData>
        </a:graphic>
      </p:graphicFrame>
      <p:graphicFrame>
        <p:nvGraphicFramePr>
          <p:cNvPr id="26627" name="Object 3"/>
          <p:cNvGraphicFramePr>
            <a:graphicFrameLocks noChangeAspect="1"/>
          </p:cNvGraphicFramePr>
          <p:nvPr>
            <p:extLst>
              <p:ext uri="{D42A27DB-BD31-4B8C-83A1-F6EECF244321}">
                <p14:modId xmlns:p14="http://schemas.microsoft.com/office/powerpoint/2010/main" val="2195398196"/>
              </p:ext>
            </p:extLst>
          </p:nvPr>
        </p:nvGraphicFramePr>
        <p:xfrm>
          <a:off x="7200900" y="4853422"/>
          <a:ext cx="1858962" cy="423863"/>
        </p:xfrm>
        <a:graphic>
          <a:graphicData uri="http://schemas.openxmlformats.org/presentationml/2006/ole">
            <mc:AlternateContent xmlns:mc="http://schemas.openxmlformats.org/markup-compatibility/2006">
              <mc:Choice xmlns:v="urn:schemas-microsoft-com:vml" Requires="v">
                <p:oleObj spid="_x0000_s53269" name="Equation" r:id="rId5" imgW="672808" imgH="165028" progId="Equation.3">
                  <p:embed/>
                </p:oleObj>
              </mc:Choice>
              <mc:Fallback>
                <p:oleObj name="Equation" r:id="rId5" imgW="672808" imgH="165028" progId="Equation.3">
                  <p:embed/>
                  <p:pic>
                    <p:nvPicPr>
                      <p:cNvPr id="266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0900" y="4853422"/>
                        <a:ext cx="1858962" cy="423863"/>
                      </a:xfrm>
                      <a:prstGeom prst="rect">
                        <a:avLst/>
                      </a:prstGeom>
                      <a:solidFill>
                        <a:schemeClr val="accent6">
                          <a:lumMod val="20000"/>
                          <a:lumOff val="80000"/>
                        </a:schemeClr>
                      </a:solidFill>
                    </p:spPr>
                  </p:pic>
                </p:oleObj>
              </mc:Fallback>
            </mc:AlternateContent>
          </a:graphicData>
        </a:graphic>
      </p:graphicFrame>
      <p:sp>
        <p:nvSpPr>
          <p:cNvPr id="7" name="TextBox 6">
            <a:extLst>
              <a:ext uri="{FF2B5EF4-FFF2-40B4-BE49-F238E27FC236}">
                <a16:creationId xmlns:a16="http://schemas.microsoft.com/office/drawing/2014/main" id="{936C57EF-4CE6-4749-84E0-EF55C2410DA4}"/>
              </a:ext>
            </a:extLst>
          </p:cNvPr>
          <p:cNvSpPr txBox="1"/>
          <p:nvPr/>
        </p:nvSpPr>
        <p:spPr>
          <a:xfrm>
            <a:off x="5927431" y="3584513"/>
            <a:ext cx="4555837" cy="1200329"/>
          </a:xfrm>
          <a:prstGeom prst="rect">
            <a:avLst/>
          </a:prstGeom>
          <a:noFill/>
        </p:spPr>
        <p:txBody>
          <a:bodyPr wrap="square" rtlCol="0">
            <a:spAutoFit/>
          </a:bodyPr>
          <a:lstStyle/>
          <a:p>
            <a:r>
              <a:rPr lang="en-MY" dirty="0"/>
              <a:t>Then, to find the amount of interest  paid or earned can be found by subtracting the present value from the total amount paid, i.e.,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a:xfrm>
            <a:off x="685800" y="2194560"/>
            <a:ext cx="4588164" cy="4024125"/>
          </a:xfrm>
        </p:spPr>
        <p:txBody>
          <a:bodyPr/>
          <a:lstStyle/>
          <a:p>
            <a:pPr marL="0" indent="0" algn="just">
              <a:buNone/>
            </a:pPr>
            <a:r>
              <a:rPr lang="en-MY" dirty="0"/>
              <a:t>EXAMPLE</a:t>
            </a:r>
          </a:p>
          <a:p>
            <a:pPr marL="0" indent="0">
              <a:buNone/>
            </a:pPr>
            <a:r>
              <a:rPr lang="en-MY" dirty="0"/>
              <a:t>Find the present value of an annuity with periodic payments of RM2000 every 6 months, for a period of 10 years at an interest rate of 6% compounded semi-annually. Find the total interest charged.</a:t>
            </a:r>
          </a:p>
        </p:txBody>
      </p:sp>
      <p:graphicFrame>
        <p:nvGraphicFramePr>
          <p:cNvPr id="5" name="Object 4">
            <a:extLst>
              <a:ext uri="{FF2B5EF4-FFF2-40B4-BE49-F238E27FC236}">
                <a16:creationId xmlns:a16="http://schemas.microsoft.com/office/drawing/2014/main" id="{B2061AD5-AD84-4F2F-9066-73BE61C5AE5A}"/>
              </a:ext>
            </a:extLst>
          </p:cNvPr>
          <p:cNvGraphicFramePr>
            <a:graphicFrameLocks noChangeAspect="1"/>
          </p:cNvGraphicFramePr>
          <p:nvPr>
            <p:extLst>
              <p:ext uri="{D42A27DB-BD31-4B8C-83A1-F6EECF244321}">
                <p14:modId xmlns:p14="http://schemas.microsoft.com/office/powerpoint/2010/main" val="236690189"/>
              </p:ext>
            </p:extLst>
          </p:nvPr>
        </p:nvGraphicFramePr>
        <p:xfrm>
          <a:off x="8382000" y="4950627"/>
          <a:ext cx="3124200" cy="1143000"/>
        </p:xfrm>
        <a:graphic>
          <a:graphicData uri="http://schemas.openxmlformats.org/presentationml/2006/ole">
            <mc:AlternateContent xmlns:mc="http://schemas.openxmlformats.org/markup-compatibility/2006">
              <mc:Choice xmlns:v="urn:schemas-microsoft-com:vml" Requires="v">
                <p:oleObj spid="_x0000_s61454" name="Equation" r:id="rId3" imgW="1701800" imgH="660400" progId="Equation.3">
                  <p:embed/>
                </p:oleObj>
              </mc:Choice>
              <mc:Fallback>
                <p:oleObj name="Equation" r:id="rId3" imgW="1701800" imgH="660400"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950627"/>
                        <a:ext cx="31242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
            <a:extLst>
              <a:ext uri="{FF2B5EF4-FFF2-40B4-BE49-F238E27FC236}">
                <a16:creationId xmlns:a16="http://schemas.microsoft.com/office/drawing/2014/main" id="{30ADB372-F37F-4C57-9926-56148DD7E732}"/>
              </a:ext>
            </a:extLst>
          </p:cNvPr>
          <p:cNvGraphicFramePr>
            <a:graphicFrameLocks noChangeAspect="1"/>
          </p:cNvGraphicFramePr>
          <p:nvPr>
            <p:extLst>
              <p:ext uri="{D42A27DB-BD31-4B8C-83A1-F6EECF244321}">
                <p14:modId xmlns:p14="http://schemas.microsoft.com/office/powerpoint/2010/main" val="1983993794"/>
              </p:ext>
            </p:extLst>
          </p:nvPr>
        </p:nvGraphicFramePr>
        <p:xfrm>
          <a:off x="5889626" y="2283627"/>
          <a:ext cx="3192463" cy="2667000"/>
        </p:xfrm>
        <a:graphic>
          <a:graphicData uri="http://schemas.openxmlformats.org/presentationml/2006/ole">
            <mc:AlternateContent xmlns:mc="http://schemas.openxmlformats.org/markup-compatibility/2006">
              <mc:Choice xmlns:v="urn:schemas-microsoft-com:vml" Requires="v">
                <p:oleObj spid="_x0000_s61455" name="Equation" r:id="rId5" imgW="1930400" imgH="1612900" progId="Equation.3">
                  <p:embed/>
                </p:oleObj>
              </mc:Choice>
              <mc:Fallback>
                <p:oleObj name="Equation" r:id="rId5" imgW="1930400" imgH="1612900" progId="Equation.3">
                  <p:embed/>
                  <p:pic>
                    <p:nvPicPr>
                      <p:cNvPr id="34818" name="Object 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9626" y="2283627"/>
                        <a:ext cx="3192463" cy="266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hought Bubble: Cloud 6">
            <a:extLst>
              <a:ext uri="{FF2B5EF4-FFF2-40B4-BE49-F238E27FC236}">
                <a16:creationId xmlns:a16="http://schemas.microsoft.com/office/drawing/2014/main" id="{31C801BA-EE77-4EA8-90DE-01AF9C1F495E}"/>
              </a:ext>
            </a:extLst>
          </p:cNvPr>
          <p:cNvSpPr/>
          <p:nvPr/>
        </p:nvSpPr>
        <p:spPr>
          <a:xfrm>
            <a:off x="8573655" y="2041143"/>
            <a:ext cx="2472538" cy="58775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annuity</a:t>
            </a:r>
            <a:endParaRPr lang="en-MY" dirty="0"/>
          </a:p>
        </p:txBody>
      </p:sp>
      <p:graphicFrame>
        <p:nvGraphicFramePr>
          <p:cNvPr id="6" name="Object 5"/>
          <p:cNvGraphicFramePr>
            <a:graphicFrameLocks noChangeAspect="1"/>
          </p:cNvGraphicFramePr>
          <p:nvPr>
            <p:extLst>
              <p:ext uri="{D42A27DB-BD31-4B8C-83A1-F6EECF244321}">
                <p14:modId xmlns:p14="http://schemas.microsoft.com/office/powerpoint/2010/main" val="4241552410"/>
              </p:ext>
            </p:extLst>
          </p:nvPr>
        </p:nvGraphicFramePr>
        <p:xfrm>
          <a:off x="8647112" y="5463470"/>
          <a:ext cx="2859088" cy="600075"/>
        </p:xfrm>
        <a:graphic>
          <a:graphicData uri="http://schemas.openxmlformats.org/presentationml/2006/ole">
            <mc:AlternateContent xmlns:mc="http://schemas.openxmlformats.org/markup-compatibility/2006">
              <mc:Choice xmlns:v="urn:schemas-microsoft-com:vml" Requires="v">
                <p:oleObj spid="_x0000_s55338" name="Equation" r:id="rId3" imgW="2057400" imgH="431640" progId="Equation.3">
                  <p:embed/>
                </p:oleObj>
              </mc:Choice>
              <mc:Fallback>
                <p:oleObj name="Equation" r:id="rId3" imgW="2057400" imgH="431640" progId="Equation.3">
                  <p:embed/>
                  <p:pic>
                    <p:nvPicPr>
                      <p:cNvPr id="6" name="Object 5"/>
                      <p:cNvPicPr>
                        <a:picLocks noChangeAspect="1" noChangeArrowheads="1"/>
                      </p:cNvPicPr>
                      <p:nvPr/>
                    </p:nvPicPr>
                    <p:blipFill>
                      <a:blip r:embed="rId4"/>
                      <a:srcRect/>
                      <a:stretch>
                        <a:fillRect/>
                      </a:stretch>
                    </p:blipFill>
                    <p:spPr bwMode="auto">
                      <a:xfrm>
                        <a:off x="8647112" y="5463470"/>
                        <a:ext cx="2859088" cy="600075"/>
                      </a:xfrm>
                      <a:prstGeom prst="rect">
                        <a:avLst/>
                      </a:prstGeom>
                      <a:noFill/>
                    </p:spPr>
                  </p:pic>
                </p:oleObj>
              </mc:Fallback>
            </mc:AlternateContent>
          </a:graphicData>
        </a:graphic>
      </p:graphicFrame>
      <p:sp>
        <p:nvSpPr>
          <p:cNvPr id="3" name="TextBox 2">
            <a:extLst>
              <a:ext uri="{FF2B5EF4-FFF2-40B4-BE49-F238E27FC236}">
                <a16:creationId xmlns:a16="http://schemas.microsoft.com/office/drawing/2014/main" id="{6B7D8451-D8E2-4DC0-8358-29C5524BF066}"/>
              </a:ext>
            </a:extLst>
          </p:cNvPr>
          <p:cNvSpPr txBox="1"/>
          <p:nvPr/>
        </p:nvSpPr>
        <p:spPr>
          <a:xfrm>
            <a:off x="685800" y="1747044"/>
            <a:ext cx="10924309" cy="4247317"/>
          </a:xfrm>
          <a:prstGeom prst="rect">
            <a:avLst/>
          </a:prstGeom>
          <a:noFill/>
        </p:spPr>
        <p:txBody>
          <a:bodyPr wrap="square" rtlCol="0">
            <a:spAutoFit/>
          </a:bodyPr>
          <a:lstStyle/>
          <a:p>
            <a:r>
              <a:rPr lang="en-MY" dirty="0"/>
              <a:t>The application of annuity include the concept of taking a loan from a financial institution, purchasing item through instalment, etc.</a:t>
            </a:r>
          </a:p>
          <a:p>
            <a:endParaRPr lang="en-MY" dirty="0"/>
          </a:p>
          <a:p>
            <a:r>
              <a:rPr lang="en-MY" dirty="0"/>
              <a:t>Consider a scenario where you want to buy a house worth RM250,000 cash price from a house developer. Since you don’t have that much money, a bank offers a loan, 90% of the cash price at certain interest rate paid through equal payment for certain duration of time. Thus, in this case you will have to pay the developer 10% of the cash price as down payment, while the balance 90% will be paid by the bank to the developer for the remaining amount. All you need to do now is to repay the loan to the bank by instalment. </a:t>
            </a:r>
          </a:p>
          <a:p>
            <a:endParaRPr lang="en-MY" dirty="0"/>
          </a:p>
          <a:p>
            <a:r>
              <a:rPr lang="en-MY" dirty="0"/>
              <a:t>Down Payment (DP) = % x Cash Price (CP) = 10% x 250,000 = 25,000</a:t>
            </a:r>
          </a:p>
          <a:p>
            <a:r>
              <a:rPr lang="en-MY" dirty="0"/>
              <a:t>Balance (A) = CP – DP = 250,000 – 25,000 = </a:t>
            </a:r>
            <a:r>
              <a:rPr lang="en-MY" b="1" u="sng" dirty="0">
                <a:solidFill>
                  <a:srgbClr val="FF0000"/>
                </a:solidFill>
              </a:rPr>
              <a:t>RM</a:t>
            </a:r>
            <a:r>
              <a:rPr lang="en-MY" u="sng" dirty="0"/>
              <a:t> </a:t>
            </a:r>
            <a:r>
              <a:rPr lang="en-MY" b="1" u="sng" dirty="0">
                <a:solidFill>
                  <a:srgbClr val="FF0000"/>
                </a:solidFill>
              </a:rPr>
              <a:t>225,000</a:t>
            </a:r>
            <a:r>
              <a:rPr lang="en-MY" u="sng" dirty="0"/>
              <a:t> </a:t>
            </a:r>
            <a:r>
              <a:rPr lang="en-MY" dirty="0">
                <a:sym typeface="Symbol" panose="05050102010706020507" pitchFamily="18" charset="2"/>
              </a:rPr>
              <a:t></a:t>
            </a:r>
            <a:r>
              <a:rPr lang="en-MY" dirty="0"/>
              <a:t>	This is the amount that you have to loan from a bank</a:t>
            </a:r>
          </a:p>
          <a:p>
            <a:endParaRPr lang="en-MY" dirty="0"/>
          </a:p>
          <a:p>
            <a:r>
              <a:rPr lang="en-MY" dirty="0"/>
              <a:t>Two important concepts to remember. </a:t>
            </a:r>
            <a:r>
              <a:rPr lang="en-MY" dirty="0">
                <a:sym typeface="Wingdings" panose="05000000000000000000" pitchFamily="2" charset="2"/>
              </a:rPr>
              <a:t>                                                </a:t>
            </a:r>
            <a:endParaRPr lang="en-MY" dirty="0"/>
          </a:p>
        </p:txBody>
      </p:sp>
      <p:graphicFrame>
        <p:nvGraphicFramePr>
          <p:cNvPr id="9" name="Object 8">
            <a:extLst>
              <a:ext uri="{FF2B5EF4-FFF2-40B4-BE49-F238E27FC236}">
                <a16:creationId xmlns:a16="http://schemas.microsoft.com/office/drawing/2014/main" id="{056AD090-5523-4532-AB69-80716F562443}"/>
              </a:ext>
            </a:extLst>
          </p:cNvPr>
          <p:cNvGraphicFramePr>
            <a:graphicFrameLocks noChangeAspect="1"/>
          </p:cNvGraphicFramePr>
          <p:nvPr>
            <p:extLst>
              <p:ext uri="{D42A27DB-BD31-4B8C-83A1-F6EECF244321}">
                <p14:modId xmlns:p14="http://schemas.microsoft.com/office/powerpoint/2010/main" val="3808176842"/>
              </p:ext>
            </p:extLst>
          </p:nvPr>
        </p:nvGraphicFramePr>
        <p:xfrm>
          <a:off x="5361708" y="5463470"/>
          <a:ext cx="2752725" cy="917575"/>
        </p:xfrm>
        <a:graphic>
          <a:graphicData uri="http://schemas.openxmlformats.org/presentationml/2006/ole">
            <mc:AlternateContent xmlns:mc="http://schemas.openxmlformats.org/markup-compatibility/2006">
              <mc:Choice xmlns:v="urn:schemas-microsoft-com:vml" Requires="v">
                <p:oleObj spid="_x0000_s55339" name="Equation" r:id="rId5" imgW="1981080" imgH="660240" progId="Equation.3">
                  <p:embed/>
                </p:oleObj>
              </mc:Choice>
              <mc:Fallback>
                <p:oleObj name="Equation" r:id="rId5" imgW="1981080" imgH="660240" progId="Equation.3">
                  <p:embed/>
                  <p:pic>
                    <p:nvPicPr>
                      <p:cNvPr id="6" name="Object 5"/>
                      <p:cNvPicPr>
                        <a:picLocks noChangeAspect="1" noChangeArrowheads="1"/>
                      </p:cNvPicPr>
                      <p:nvPr/>
                    </p:nvPicPr>
                    <p:blipFill>
                      <a:blip r:embed="rId6"/>
                      <a:srcRect/>
                      <a:stretch>
                        <a:fillRect/>
                      </a:stretch>
                    </p:blipFill>
                    <p:spPr bwMode="auto">
                      <a:xfrm>
                        <a:off x="5361708" y="5463470"/>
                        <a:ext cx="2752725" cy="917575"/>
                      </a:xfrm>
                      <a:prstGeom prst="rect">
                        <a:avLst/>
                      </a:prstGeom>
                      <a:noFill/>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51237"/>
            <a:ext cx="5696527" cy="4408358"/>
          </a:xfrm>
        </p:spPr>
        <p:txBody>
          <a:bodyPr>
            <a:normAutofit/>
          </a:bodyPr>
          <a:lstStyle/>
          <a:p>
            <a:pPr marL="0" indent="0">
              <a:buNone/>
            </a:pPr>
            <a:r>
              <a:rPr lang="en-US" dirty="0"/>
              <a:t>EXAMPLE</a:t>
            </a:r>
          </a:p>
          <a:p>
            <a:pPr marL="0" indent="0">
              <a:buNone/>
            </a:pPr>
            <a:r>
              <a:rPr lang="en-US" dirty="0"/>
              <a:t>The cash price of a house is RM250,000. Steven paid a down payment of 10% and took a loan at 3.5% compounded monthly to finance the balance. The loan is to be repaid over 25 years by monthly installments.</a:t>
            </a:r>
          </a:p>
          <a:p>
            <a:pPr marL="571500" indent="-571500">
              <a:buAutoNum type="romanLcParenR"/>
            </a:pPr>
            <a:r>
              <a:rPr lang="en-US" dirty="0"/>
              <a:t>Find the amount of monthly payment.</a:t>
            </a:r>
          </a:p>
          <a:p>
            <a:pPr marL="571500" indent="-571500">
              <a:buAutoNum type="romanLcParenR"/>
            </a:pPr>
            <a:r>
              <a:rPr lang="en-US" dirty="0"/>
              <a:t>If Steven failed to make the first 5 monthly payments, how much should he pay on the 6</a:t>
            </a:r>
            <a:r>
              <a:rPr lang="en-US" baseline="30000" dirty="0"/>
              <a:t>th</a:t>
            </a:r>
            <a:r>
              <a:rPr lang="en-US" dirty="0"/>
              <a:t> payment including the arrears?</a:t>
            </a:r>
            <a:endParaRPr lang="en-MY" dirty="0"/>
          </a:p>
        </p:txBody>
      </p:sp>
      <p:graphicFrame>
        <p:nvGraphicFramePr>
          <p:cNvPr id="4" name="Object 2">
            <a:extLst>
              <a:ext uri="{FF2B5EF4-FFF2-40B4-BE49-F238E27FC236}">
                <a16:creationId xmlns:a16="http://schemas.microsoft.com/office/drawing/2014/main" id="{5B1C7DB4-4807-45F4-84E1-6716390DCFF3}"/>
              </a:ext>
            </a:extLst>
          </p:cNvPr>
          <p:cNvGraphicFramePr>
            <a:graphicFrameLocks noChangeAspect="1"/>
          </p:cNvGraphicFramePr>
          <p:nvPr>
            <p:extLst>
              <p:ext uri="{D42A27DB-BD31-4B8C-83A1-F6EECF244321}">
                <p14:modId xmlns:p14="http://schemas.microsoft.com/office/powerpoint/2010/main" val="862030914"/>
              </p:ext>
            </p:extLst>
          </p:nvPr>
        </p:nvGraphicFramePr>
        <p:xfrm>
          <a:off x="6751782" y="961736"/>
          <a:ext cx="2854894" cy="2467264"/>
        </p:xfrm>
        <a:graphic>
          <a:graphicData uri="http://schemas.openxmlformats.org/presentationml/2006/ole">
            <mc:AlternateContent xmlns:mc="http://schemas.openxmlformats.org/markup-compatibility/2006">
              <mc:Choice xmlns:v="urn:schemas-microsoft-com:vml" Requires="v">
                <p:oleObj spid="_x0000_s62476" name="Equation" r:id="rId3" imgW="2031840" imgH="1676160" progId="Equation.3">
                  <p:embed/>
                </p:oleObj>
              </mc:Choice>
              <mc:Fallback>
                <p:oleObj name="Equation" r:id="rId3" imgW="2031840" imgH="1676160" progId="Equation.3">
                  <p:embed/>
                  <p:pic>
                    <p:nvPicPr>
                      <p:cNvPr id="28674" name="Object 2"/>
                      <p:cNvPicPr>
                        <a:picLocks noChangeAspect="1" noChangeArrowheads="1"/>
                      </p:cNvPicPr>
                      <p:nvPr/>
                    </p:nvPicPr>
                    <p:blipFill>
                      <a:blip r:embed="rId4"/>
                      <a:srcRect/>
                      <a:stretch>
                        <a:fillRect/>
                      </a:stretch>
                    </p:blipFill>
                    <p:spPr bwMode="auto">
                      <a:xfrm>
                        <a:off x="6751782" y="961736"/>
                        <a:ext cx="2854894" cy="2467264"/>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FFCB4776-ADCE-47ED-A288-A52E4FFA2F1B}"/>
              </a:ext>
            </a:extLst>
          </p:cNvPr>
          <p:cNvGraphicFramePr>
            <a:graphicFrameLocks noChangeAspect="1"/>
          </p:cNvGraphicFramePr>
          <p:nvPr>
            <p:extLst>
              <p:ext uri="{D42A27DB-BD31-4B8C-83A1-F6EECF244321}">
                <p14:modId xmlns:p14="http://schemas.microsoft.com/office/powerpoint/2010/main" val="974643836"/>
              </p:ext>
            </p:extLst>
          </p:nvPr>
        </p:nvGraphicFramePr>
        <p:xfrm>
          <a:off x="8651306" y="3655416"/>
          <a:ext cx="2854894" cy="2512357"/>
        </p:xfrm>
        <a:graphic>
          <a:graphicData uri="http://schemas.openxmlformats.org/presentationml/2006/ole">
            <mc:AlternateContent xmlns:mc="http://schemas.openxmlformats.org/markup-compatibility/2006">
              <mc:Choice xmlns:v="urn:schemas-microsoft-com:vml" Requires="v">
                <p:oleObj spid="_x0000_s62477" name="Equation" r:id="rId5" imgW="1879560" imgH="1676160" progId="Equation.3">
                  <p:embed/>
                </p:oleObj>
              </mc:Choice>
              <mc:Fallback>
                <p:oleObj name="Equation" r:id="rId5" imgW="1879560" imgH="1676160" progId="Equation.3">
                  <p:embed/>
                  <p:pic>
                    <p:nvPicPr>
                      <p:cNvPr id="28676" name="Object 4"/>
                      <p:cNvPicPr>
                        <a:picLocks noChangeAspect="1" noChangeArrowheads="1"/>
                      </p:cNvPicPr>
                      <p:nvPr/>
                    </p:nvPicPr>
                    <p:blipFill>
                      <a:blip r:embed="rId6"/>
                      <a:srcRect/>
                      <a:stretch>
                        <a:fillRect/>
                      </a:stretch>
                    </p:blipFill>
                    <p:spPr bwMode="auto">
                      <a:xfrm>
                        <a:off x="8651306" y="3655416"/>
                        <a:ext cx="2854894" cy="2512357"/>
                      </a:xfrm>
                      <a:prstGeom prst="rect">
                        <a:avLst/>
                      </a:prstGeom>
                      <a:noFill/>
                    </p:spPr>
                  </p:pic>
                </p:oleObj>
              </mc:Fallback>
            </mc:AlternateContent>
          </a:graphicData>
        </a:graphic>
      </p:graphicFrame>
      <p:sp>
        <p:nvSpPr>
          <p:cNvPr id="6" name="Thought Bubble: Cloud 5">
            <a:extLst>
              <a:ext uri="{FF2B5EF4-FFF2-40B4-BE49-F238E27FC236}">
                <a16:creationId xmlns:a16="http://schemas.microsoft.com/office/drawing/2014/main" id="{51BF36A5-965A-4BB5-BB55-73F8AFF1D22B}"/>
              </a:ext>
            </a:extLst>
          </p:cNvPr>
          <p:cNvSpPr/>
          <p:nvPr/>
        </p:nvSpPr>
        <p:spPr>
          <a:xfrm>
            <a:off x="9208654" y="863480"/>
            <a:ext cx="2472538" cy="58775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868</TotalTime>
  <Words>1065</Words>
  <Application>Microsoft Office PowerPoint</Application>
  <PresentationFormat>Widescreen</PresentationFormat>
  <Paragraphs>66</Paragraphs>
  <Slides>14</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2</vt:i4>
      </vt:variant>
      <vt:variant>
        <vt:lpstr>Slide Titles</vt:lpstr>
      </vt:variant>
      <vt:variant>
        <vt:i4>14</vt:i4>
      </vt:variant>
    </vt:vector>
  </HeadingPairs>
  <TitlesOfParts>
    <vt:vector size="21" baseType="lpstr">
      <vt:lpstr>Arial</vt:lpstr>
      <vt:lpstr>Calibri</vt:lpstr>
      <vt:lpstr>Century Gothic</vt:lpstr>
      <vt:lpstr>Vapor Trail</vt:lpstr>
      <vt:lpstr>1_Vapor Trail</vt:lpstr>
      <vt:lpstr>Equation</vt:lpstr>
      <vt:lpstr>Microsoft Equation 3.0</vt:lpstr>
      <vt:lpstr>ANNUITY</vt:lpstr>
      <vt:lpstr>LEARNING OUTCOMES</vt:lpstr>
      <vt:lpstr>What is Annuity?</vt:lpstr>
      <vt:lpstr>Future Value of An Annuity</vt:lpstr>
      <vt:lpstr>PowerPoint Presentation</vt:lpstr>
      <vt:lpstr>Present Value of An Annuity</vt:lpstr>
      <vt:lpstr>PowerPoint Presentation</vt:lpstr>
      <vt:lpstr>Application of annuity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Installment Purchases</dc:title>
  <dc:creator>Kamarul Ariffin Mansor</dc:creator>
  <cp:lastModifiedBy>Kamarul Ariffin Mansor</cp:lastModifiedBy>
  <cp:revision>62</cp:revision>
  <dcterms:created xsi:type="dcterms:W3CDTF">2020-04-03T09:14:49Z</dcterms:created>
  <dcterms:modified xsi:type="dcterms:W3CDTF">2020-04-05T15:04:33Z</dcterms:modified>
</cp:coreProperties>
</file>