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69" r:id="rId2"/>
  </p:sldMasterIdLst>
  <p:notesMasterIdLst>
    <p:notesMasterId r:id="rId22"/>
  </p:notesMasterIdLst>
  <p:sldIdLst>
    <p:sldId id="256" r:id="rId3"/>
    <p:sldId id="277" r:id="rId4"/>
    <p:sldId id="264" r:id="rId5"/>
    <p:sldId id="266" r:id="rId6"/>
    <p:sldId id="267" r:id="rId7"/>
    <p:sldId id="257" r:id="rId8"/>
    <p:sldId id="265" r:id="rId9"/>
    <p:sldId id="268" r:id="rId10"/>
    <p:sldId id="258" r:id="rId11"/>
    <p:sldId id="260" r:id="rId12"/>
    <p:sldId id="261" r:id="rId13"/>
    <p:sldId id="272" r:id="rId14"/>
    <p:sldId id="273" r:id="rId15"/>
    <p:sldId id="262" r:id="rId16"/>
    <p:sldId id="269" r:id="rId17"/>
    <p:sldId id="263" r:id="rId18"/>
    <p:sldId id="270" r:id="rId19"/>
    <p:sldId id="275" r:id="rId20"/>
    <p:sldId id="276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87" d="100"/>
          <a:sy n="87" d="100"/>
        </p:scale>
        <p:origin x="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4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20374D-A10D-4F16-A346-D54563820891}" type="datetimeFigureOut">
              <a:rPr lang="en-MY" smtClean="0"/>
              <a:t>3/4/2020</a:t>
            </a:fld>
            <a:endParaRPr lang="en-MY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Y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Y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1BC8F4-0C7F-4896-BCCD-06253EA3AF22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278332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MY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ACA31C-C69F-40C8-B09F-BBFBAD56B171}" type="slidenum">
              <a:rPr lang="en-MY" smtClean="0"/>
              <a:t>17</a:t>
            </a:fld>
            <a:endParaRPr lang="en-MY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877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0263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534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3676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8090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10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274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368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22829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3447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3232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8339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2324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81907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27205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55655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3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43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21" Type="http://schemas.openxmlformats.org/officeDocument/2006/relationships/image" Target="../media/image3.png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5C43B6-F0E6-4DDE-A1E1-519C08E03952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99" y="112611"/>
            <a:ext cx="1542808" cy="5054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B06686-F1FC-4B86-A58B-FA4C5E160C43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9" y="140368"/>
            <a:ext cx="1897826" cy="788662"/>
          </a:xfrm>
          <a:prstGeom prst="rect">
            <a:avLst/>
          </a:prstGeom>
        </p:spPr>
      </p:pic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3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50C18D6-7E2C-47AC-9A36-00C8DADA641D}"/>
              </a:ext>
            </a:extLst>
          </p:cNvPr>
          <p:cNvPicPr>
            <a:picLocks noChangeAspect="1"/>
          </p:cNvPicPr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9699" y="112611"/>
            <a:ext cx="1542808" cy="50540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C826A6F-D2B0-46CD-AA44-6E1518F97CEF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09" y="140368"/>
            <a:ext cx="1897826" cy="7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77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11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3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6.wmf"/><Relationship Id="rId5" Type="http://schemas.openxmlformats.org/officeDocument/2006/relationships/image" Target="../media/image23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25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8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19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E5039-A944-4113-B2E1-47938AE228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/>
              <a:t>Instalment Purchases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7EB339-C5CE-44D7-9573-61AAAC6AC1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MY" dirty="0"/>
              <a:t>Prepared by:</a:t>
            </a:r>
          </a:p>
          <a:p>
            <a:r>
              <a:rPr lang="en-MY" dirty="0"/>
              <a:t>Mathematical Science Department</a:t>
            </a:r>
          </a:p>
        </p:txBody>
      </p:sp>
    </p:spTree>
    <p:extLst>
      <p:ext uri="{BB962C8B-B14F-4D97-AF65-F5344CB8AC3E}">
        <p14:creationId xmlns:p14="http://schemas.microsoft.com/office/powerpoint/2010/main" val="3220970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MY" dirty="0"/>
              <a:t>David paid a down payment of RM15,000 to buy</a:t>
            </a:r>
          </a:p>
          <a:p>
            <a:pPr>
              <a:buNone/>
            </a:pPr>
            <a:r>
              <a:rPr lang="en-MY" dirty="0"/>
              <a:t>a new car. The balance of RM60,000 was paid by</a:t>
            </a:r>
          </a:p>
          <a:p>
            <a:pPr>
              <a:buNone/>
            </a:pPr>
            <a:r>
              <a:rPr lang="en-MY" dirty="0"/>
              <a:t>making a loan which charged an interest of 3.7%</a:t>
            </a:r>
          </a:p>
          <a:p>
            <a:pPr>
              <a:buNone/>
            </a:pPr>
            <a:r>
              <a:rPr lang="en-MY" dirty="0"/>
              <a:t>on reducing balance. He settled the loan by </a:t>
            </a:r>
          </a:p>
          <a:p>
            <a:pPr>
              <a:buNone/>
            </a:pPr>
            <a:r>
              <a:rPr lang="en-MY" dirty="0"/>
              <a:t>making equal monthly payments for seven years. </a:t>
            </a:r>
          </a:p>
          <a:p>
            <a:pPr>
              <a:buNone/>
            </a:pPr>
            <a:r>
              <a:rPr lang="en-MY" dirty="0"/>
              <a:t>By using constant ratio formula, find</a:t>
            </a:r>
          </a:p>
          <a:p>
            <a:pPr>
              <a:buNone/>
            </a:pPr>
            <a:r>
              <a:rPr lang="en-MY" dirty="0" err="1"/>
              <a:t>i</a:t>
            </a:r>
            <a:r>
              <a:rPr lang="en-MY" dirty="0"/>
              <a:t>) the interest charged,</a:t>
            </a:r>
          </a:p>
          <a:p>
            <a:pPr>
              <a:buNone/>
            </a:pPr>
            <a:r>
              <a:rPr lang="en-MY" dirty="0"/>
              <a:t>ii) the instalment price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4727956"/>
              </p:ext>
            </p:extLst>
          </p:nvPr>
        </p:nvGraphicFramePr>
        <p:xfrm>
          <a:off x="990600" y="2859088"/>
          <a:ext cx="190500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3" imgW="1168200" imgH="1117440" progId="Equation.3">
                  <p:embed/>
                </p:oleObj>
              </mc:Choice>
              <mc:Fallback>
                <p:oleObj name="Equation" r:id="rId3" imgW="1168200" imgH="111744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859088"/>
                        <a:ext cx="1905000" cy="1822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255CEDFB-4804-44F3-9D56-FC1AA56B99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251672"/>
              </p:ext>
            </p:extLst>
          </p:nvPr>
        </p:nvGraphicFramePr>
        <p:xfrm>
          <a:off x="3964795" y="2868435"/>
          <a:ext cx="2570163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5" imgW="1638000" imgH="1041120" progId="Equation.3">
                  <p:embed/>
                </p:oleObj>
              </mc:Choice>
              <mc:Fallback>
                <p:oleObj name="Equation" r:id="rId5" imgW="1638000" imgH="104112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4795" y="2868435"/>
                        <a:ext cx="2570163" cy="1633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5F847A5A-DC8B-4C9B-8F4F-109C749FC97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297274"/>
              </p:ext>
            </p:extLst>
          </p:nvPr>
        </p:nvGraphicFramePr>
        <p:xfrm>
          <a:off x="7742238" y="2868613"/>
          <a:ext cx="2930525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7" imgW="1866600" imgH="634680" progId="Equation.3">
                  <p:embed/>
                </p:oleObj>
              </mc:Choice>
              <mc:Fallback>
                <p:oleObj name="Equation" r:id="rId7" imgW="1866600" imgH="63468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42238" y="2868613"/>
                        <a:ext cx="2930525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MY" dirty="0"/>
              <a:t>A series of magazines was purchased by </a:t>
            </a:r>
          </a:p>
          <a:p>
            <a:pPr>
              <a:buNone/>
            </a:pPr>
            <a:r>
              <a:rPr lang="en-MY" dirty="0"/>
              <a:t>making a down payment of RM100 and 10 </a:t>
            </a:r>
          </a:p>
          <a:p>
            <a:pPr>
              <a:buNone/>
            </a:pPr>
            <a:r>
              <a:rPr lang="en-MY" dirty="0"/>
              <a:t>monthly payments of RM121.50. If the interest </a:t>
            </a:r>
          </a:p>
          <a:p>
            <a:pPr>
              <a:buNone/>
            </a:pPr>
            <a:r>
              <a:rPr lang="en-MY" dirty="0"/>
              <a:t>charged was 1.5% based on the original </a:t>
            </a:r>
          </a:p>
          <a:p>
            <a:pPr>
              <a:buNone/>
            </a:pPr>
            <a:r>
              <a:rPr lang="en-MY" dirty="0"/>
              <a:t>balance, find:</a:t>
            </a:r>
          </a:p>
          <a:p>
            <a:pPr>
              <a:buNone/>
            </a:pPr>
            <a:r>
              <a:rPr lang="en-MY" dirty="0" err="1"/>
              <a:t>i</a:t>
            </a:r>
            <a:r>
              <a:rPr lang="en-MY" dirty="0"/>
              <a:t>) the instalment price of the magazines.</a:t>
            </a:r>
          </a:p>
          <a:p>
            <a:pPr>
              <a:buNone/>
            </a:pPr>
            <a:r>
              <a:rPr lang="en-MY" dirty="0"/>
              <a:t>ii) the cash price of the magazines.</a:t>
            </a:r>
          </a:p>
          <a:p>
            <a:pPr>
              <a:buNone/>
            </a:pPr>
            <a:r>
              <a:rPr lang="en-MY" dirty="0"/>
              <a:t>iii) the amount of outstanding balance just after the 8th payment using the Rule of 78.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MY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4730000"/>
              </p:ext>
            </p:extLst>
          </p:nvPr>
        </p:nvGraphicFramePr>
        <p:xfrm>
          <a:off x="595313" y="1754188"/>
          <a:ext cx="2362200" cy="1347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2" name="Equation" r:id="rId3" imgW="1333440" imgH="863280" progId="Equation.3">
                  <p:embed/>
                </p:oleObj>
              </mc:Choice>
              <mc:Fallback>
                <p:oleObj name="Equation" r:id="rId3" imgW="1333440" imgH="8632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313" y="1754188"/>
                        <a:ext cx="2362200" cy="1347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8947940"/>
              </p:ext>
            </p:extLst>
          </p:nvPr>
        </p:nvGraphicFramePr>
        <p:xfrm>
          <a:off x="3566083" y="1754188"/>
          <a:ext cx="1584325" cy="160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name="Equation" r:id="rId5" imgW="1079280" imgH="1091880" progId="Equation.3">
                  <p:embed/>
                </p:oleObj>
              </mc:Choice>
              <mc:Fallback>
                <p:oleObj name="Equation" r:id="rId5" imgW="1079280" imgH="10918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6083" y="1754188"/>
                        <a:ext cx="1584325" cy="1600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A02A215-01FA-4C81-855A-D64D887BB2E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56324023"/>
              </p:ext>
            </p:extLst>
          </p:nvPr>
        </p:nvGraphicFramePr>
        <p:xfrm>
          <a:off x="3112058" y="5675301"/>
          <a:ext cx="2038350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7" imgW="1028520" imgH="634680" progId="Equation.3">
                  <p:embed/>
                </p:oleObj>
              </mc:Choice>
              <mc:Fallback>
                <p:oleObj name="Equation" r:id="rId7" imgW="1028520" imgH="6346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2058" y="5675301"/>
                        <a:ext cx="2038350" cy="9302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98C5DF1C-DB5E-4432-B47B-C3406063CA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7828827"/>
              </p:ext>
            </p:extLst>
          </p:nvPr>
        </p:nvGraphicFramePr>
        <p:xfrm>
          <a:off x="3034056" y="3621876"/>
          <a:ext cx="2032000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9" imgW="1384200" imgH="1218960" progId="Equation.3">
                  <p:embed/>
                </p:oleObj>
              </mc:Choice>
              <mc:Fallback>
                <p:oleObj name="Equation" r:id="rId9" imgW="1384200" imgH="121896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34056" y="3621876"/>
                        <a:ext cx="2032000" cy="17859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9AC2E9BB-B754-4673-968B-02483464512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6230307"/>
              </p:ext>
            </p:extLst>
          </p:nvPr>
        </p:nvGraphicFramePr>
        <p:xfrm>
          <a:off x="6270625" y="1639888"/>
          <a:ext cx="4114800" cy="357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11" imgW="2019240" imgH="2286000" progId="Equation.3">
                  <p:embed/>
                </p:oleObj>
              </mc:Choice>
              <mc:Fallback>
                <p:oleObj name="Equation" r:id="rId11" imgW="2019240" imgH="228600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0625" y="1639888"/>
                        <a:ext cx="4114800" cy="357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MY" dirty="0"/>
              <a:t>A loan of RM20,000 is charged RM8,000 </a:t>
            </a:r>
          </a:p>
          <a:p>
            <a:pPr>
              <a:buNone/>
            </a:pPr>
            <a:r>
              <a:rPr lang="en-MY" dirty="0"/>
              <a:t>interest and was repaid by making 48 equal </a:t>
            </a:r>
          </a:p>
          <a:p>
            <a:pPr>
              <a:buNone/>
            </a:pPr>
            <a:r>
              <a:rPr lang="en-MY" dirty="0"/>
              <a:t>monthly payments. Find</a:t>
            </a:r>
          </a:p>
          <a:p>
            <a:pPr>
              <a:buNone/>
            </a:pPr>
            <a:r>
              <a:rPr lang="en-MY" dirty="0" err="1"/>
              <a:t>i</a:t>
            </a:r>
            <a:r>
              <a:rPr lang="en-MY" dirty="0"/>
              <a:t>) the monthly payment,</a:t>
            </a:r>
          </a:p>
          <a:p>
            <a:pPr>
              <a:buNone/>
            </a:pPr>
            <a:r>
              <a:rPr lang="en-MY" dirty="0"/>
              <a:t>ii) the outstanding balance just after the 10th payment using the rule of 78.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MY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3059246"/>
              </p:ext>
            </p:extLst>
          </p:nvPr>
        </p:nvGraphicFramePr>
        <p:xfrm>
          <a:off x="1790700" y="2759075"/>
          <a:ext cx="2209800" cy="222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1117440" imgH="1218960" progId="Equation.3">
                  <p:embed/>
                </p:oleObj>
              </mc:Choice>
              <mc:Fallback>
                <p:oleObj name="Equation" r:id="rId3" imgW="1117440" imgH="121896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0700" y="2759075"/>
                        <a:ext cx="2209800" cy="2222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68900161"/>
              </p:ext>
            </p:extLst>
          </p:nvPr>
        </p:nvGraphicFramePr>
        <p:xfrm>
          <a:off x="5219700" y="2759075"/>
          <a:ext cx="3962400" cy="2897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1" name="Equation" r:id="rId5" imgW="2286000" imgH="1828800" progId="Equation.3">
                  <p:embed/>
                </p:oleObj>
              </mc:Choice>
              <mc:Fallback>
                <p:oleObj name="Equation" r:id="rId5" imgW="2286000" imgH="18288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19700" y="2759075"/>
                        <a:ext cx="3962400" cy="2897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sz="2900" dirty="0" err="1"/>
              <a:t>Nazmir</a:t>
            </a:r>
            <a:r>
              <a:rPr lang="en-US" sz="2900" dirty="0"/>
              <a:t> wishes to purchase a set of furniture that costs him RM25,000 and he has two options to consider.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sz="2600" dirty="0"/>
              <a:t>For each option, calculate</a:t>
            </a:r>
          </a:p>
          <a:p>
            <a:pPr marL="571500" indent="-571500">
              <a:buAutoNum type="romanLcParenR"/>
            </a:pPr>
            <a:r>
              <a:rPr lang="en-US" sz="2600" dirty="0"/>
              <a:t>the interest charged</a:t>
            </a:r>
          </a:p>
          <a:p>
            <a:pPr marL="571500" indent="-571500">
              <a:buAutoNum type="romanLcParenR"/>
            </a:pPr>
            <a:r>
              <a:rPr lang="en-US" sz="2600" dirty="0"/>
              <a:t>the periodic payment</a:t>
            </a:r>
          </a:p>
          <a:p>
            <a:pPr marL="571500" indent="-571500">
              <a:buNone/>
            </a:pPr>
            <a:r>
              <a:rPr lang="en-US" sz="2600" dirty="0"/>
              <a:t>Based on the total interest charged, which option should </a:t>
            </a:r>
            <a:r>
              <a:rPr lang="en-US" sz="2600" dirty="0" err="1"/>
              <a:t>Nazmir</a:t>
            </a:r>
            <a:r>
              <a:rPr lang="en-US" sz="2600" dirty="0"/>
              <a:t> select? Why?</a:t>
            </a:r>
          </a:p>
          <a:p>
            <a:pPr>
              <a:buNone/>
            </a:pPr>
            <a:endParaRPr lang="en-MY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741248"/>
              </p:ext>
            </p:extLst>
          </p:nvPr>
        </p:nvGraphicFramePr>
        <p:xfrm>
          <a:off x="685800" y="2774289"/>
          <a:ext cx="7010400" cy="1733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487">
                <a:tc>
                  <a:txBody>
                    <a:bodyPr/>
                    <a:lstStyle/>
                    <a:p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Option A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Option B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6487">
                <a:tc>
                  <a:txBody>
                    <a:bodyPr/>
                    <a:lstStyle/>
                    <a:p>
                      <a:r>
                        <a:rPr lang="en-US" sz="1400" dirty="0"/>
                        <a:t>Down payment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RM2000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RM2000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852">
                <a:tc>
                  <a:txBody>
                    <a:bodyPr/>
                    <a:lstStyle/>
                    <a:p>
                      <a:r>
                        <a:rPr lang="en-US" sz="1400" dirty="0"/>
                        <a:t>Interest rate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4% on flat rate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6% on reducing balance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87">
                <a:tc>
                  <a:txBody>
                    <a:bodyPr/>
                    <a:lstStyle/>
                    <a:p>
                      <a:r>
                        <a:rPr lang="en-US" sz="1400" dirty="0"/>
                        <a:t>Mode of payment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monthly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monthly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87">
                <a:tc>
                  <a:txBody>
                    <a:bodyPr/>
                    <a:lstStyle/>
                    <a:p>
                      <a:r>
                        <a:rPr lang="en-US" sz="1400" dirty="0"/>
                        <a:t>Period of payment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 months</a:t>
                      </a:r>
                      <a:endParaRPr lang="en-MY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24 months</a:t>
                      </a:r>
                      <a:endParaRPr lang="en-MY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MY" dirty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0447381"/>
              </p:ext>
            </p:extLst>
          </p:nvPr>
        </p:nvGraphicFramePr>
        <p:xfrm>
          <a:off x="1473543" y="2073275"/>
          <a:ext cx="1981200" cy="247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4" name="Equation" r:id="rId4" imgW="1307880" imgH="1981080" progId="Equation.3">
                  <p:embed/>
                </p:oleObj>
              </mc:Choice>
              <mc:Fallback>
                <p:oleObj name="Equation" r:id="rId4" imgW="1307880" imgH="1981080" progId="Equation.3">
                  <p:embed/>
                  <p:pic>
                    <p:nvPicPr>
                      <p:cNvPr id="4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3543" y="2073275"/>
                        <a:ext cx="1981200" cy="2479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4411562"/>
              </p:ext>
            </p:extLst>
          </p:nvPr>
        </p:nvGraphicFramePr>
        <p:xfrm>
          <a:off x="4481513" y="2073275"/>
          <a:ext cx="2173287" cy="2703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name="Equation" r:id="rId6" imgW="1434960" imgH="2158920" progId="Equation.3">
                  <p:embed/>
                </p:oleObj>
              </mc:Choice>
              <mc:Fallback>
                <p:oleObj name="Equation" r:id="rId6" imgW="1434960" imgH="2158920" progId="Equation.3">
                  <p:embed/>
                  <p:pic>
                    <p:nvPicPr>
                      <p:cNvPr id="2253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81513" y="2073275"/>
                        <a:ext cx="2173287" cy="27035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720623"/>
              </p:ext>
            </p:extLst>
          </p:nvPr>
        </p:nvGraphicFramePr>
        <p:xfrm>
          <a:off x="1337463" y="4924958"/>
          <a:ext cx="1828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6" name="Equation" r:id="rId8" imgW="1104840" imgH="1002960" progId="Equation.3">
                  <p:embed/>
                </p:oleObj>
              </mc:Choice>
              <mc:Fallback>
                <p:oleObj name="Equation" r:id="rId8" imgW="1104840" imgH="100296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7463" y="4924958"/>
                        <a:ext cx="1828800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1287928"/>
              </p:ext>
            </p:extLst>
          </p:nvPr>
        </p:nvGraphicFramePr>
        <p:xfrm>
          <a:off x="4375100" y="4924958"/>
          <a:ext cx="21431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7" name="Equation" r:id="rId10" imgW="1295280" imgH="1002960" progId="Equation.3">
                  <p:embed/>
                </p:oleObj>
              </mc:Choice>
              <mc:Fallback>
                <p:oleObj name="Equation" r:id="rId10" imgW="1295280" imgH="1002960" progId="Equation.3">
                  <p:embed/>
                  <p:pic>
                    <p:nvPicPr>
                      <p:cNvPr id="2253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5100" y="4924958"/>
                        <a:ext cx="2143125" cy="1371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32D2756-E443-46FB-AB92-360E1AC36B4D}"/>
              </a:ext>
            </a:extLst>
          </p:cNvPr>
          <p:cNvSpPr/>
          <p:nvPr/>
        </p:nvSpPr>
        <p:spPr>
          <a:xfrm>
            <a:off x="7312762" y="3313112"/>
            <a:ext cx="40032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Decision:</a:t>
            </a:r>
          </a:p>
          <a:p>
            <a:pPr>
              <a:buNone/>
            </a:pPr>
            <a:r>
              <a:rPr lang="en-US" dirty="0"/>
              <a:t>Based on total interest charged, </a:t>
            </a:r>
            <a:r>
              <a:rPr lang="en-US" dirty="0" err="1"/>
              <a:t>Nazmir</a:t>
            </a:r>
            <a:r>
              <a:rPr lang="en-US" dirty="0"/>
              <a:t> should select Option B because interest charged is lower.</a:t>
            </a:r>
            <a:endParaRPr lang="en-MY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6759" y="1759305"/>
            <a:ext cx="8183880" cy="487984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dirty="0" err="1"/>
              <a:t>Naza</a:t>
            </a:r>
            <a:r>
              <a:rPr lang="en-US" sz="2000" dirty="0"/>
              <a:t> wishes to purchase a set of home-theater equipment that costs RM30,000 and he has two shops to consider.</a:t>
            </a:r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endParaRPr lang="en-US" sz="2000" dirty="0"/>
          </a:p>
          <a:p>
            <a:pPr>
              <a:buNone/>
            </a:pPr>
            <a:r>
              <a:rPr lang="en-US" sz="2000" dirty="0"/>
              <a:t>For each shop, calculate</a:t>
            </a:r>
          </a:p>
          <a:p>
            <a:pPr>
              <a:buNone/>
            </a:pPr>
            <a:r>
              <a:rPr lang="en-US" sz="2000" dirty="0" err="1"/>
              <a:t>i</a:t>
            </a:r>
            <a:r>
              <a:rPr lang="en-US" sz="2000" dirty="0"/>
              <a:t>)	  the interest charged</a:t>
            </a:r>
          </a:p>
          <a:p>
            <a:pPr>
              <a:buNone/>
            </a:pPr>
            <a:r>
              <a:rPr lang="en-US" sz="2000" dirty="0"/>
              <a:t>ii)	  the monthly installment payment</a:t>
            </a:r>
          </a:p>
          <a:p>
            <a:pPr>
              <a:buNone/>
            </a:pPr>
            <a:r>
              <a:rPr lang="en-US" sz="2000" dirty="0"/>
              <a:t>iii)	  the installment price</a:t>
            </a:r>
          </a:p>
          <a:p>
            <a:pPr>
              <a:buNone/>
            </a:pPr>
            <a:r>
              <a:rPr lang="en-US" sz="2000" dirty="0"/>
              <a:t>iv)  the difference in the installment price between two shops</a:t>
            </a:r>
            <a:endParaRPr lang="en-MY" sz="20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0311614"/>
              </p:ext>
            </p:extLst>
          </p:nvPr>
        </p:nvGraphicFramePr>
        <p:xfrm>
          <a:off x="812597" y="2243329"/>
          <a:ext cx="7239000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34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373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544">
                <a:tc>
                  <a:txBody>
                    <a:bodyPr/>
                    <a:lstStyle/>
                    <a:p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Shop WY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Shop KL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544">
                <a:tc>
                  <a:txBody>
                    <a:bodyPr/>
                    <a:lstStyle/>
                    <a:p>
                      <a:r>
                        <a:rPr lang="en-US" dirty="0"/>
                        <a:t>Down payment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RM1500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RM1500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104">
                <a:tc>
                  <a:txBody>
                    <a:bodyPr/>
                    <a:lstStyle/>
                    <a:p>
                      <a:r>
                        <a:rPr lang="en-US" dirty="0"/>
                        <a:t>Interest rate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6% on original balance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10%</a:t>
                      </a:r>
                      <a:r>
                        <a:rPr lang="en-US" baseline="0" dirty="0"/>
                        <a:t> on reducing balance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104">
                <a:tc>
                  <a:txBody>
                    <a:bodyPr/>
                    <a:lstStyle/>
                    <a:p>
                      <a:r>
                        <a:rPr lang="en-US" dirty="0"/>
                        <a:t>Installment payment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monthly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monthly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3104">
                <a:tc>
                  <a:txBody>
                    <a:bodyPr/>
                    <a:lstStyle/>
                    <a:p>
                      <a:r>
                        <a:rPr lang="en-US" dirty="0"/>
                        <a:t>Duration of installment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years</a:t>
                      </a:r>
                      <a:endParaRPr lang="en-MY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 years</a:t>
                      </a:r>
                      <a:endParaRPr lang="en-MY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Double Brace 4">
            <a:extLst>
              <a:ext uri="{FF2B5EF4-FFF2-40B4-BE49-F238E27FC236}">
                <a16:creationId xmlns:a16="http://schemas.microsoft.com/office/drawing/2014/main" id="{BFB35533-033B-4D86-9FAB-A3AEF31AF43F}"/>
              </a:ext>
            </a:extLst>
          </p:cNvPr>
          <p:cNvSpPr/>
          <p:nvPr/>
        </p:nvSpPr>
        <p:spPr>
          <a:xfrm>
            <a:off x="8996477" y="1980591"/>
            <a:ext cx="2817572" cy="1441094"/>
          </a:xfrm>
          <a:prstGeom prst="bracePair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MY" sz="2000" b="1" dirty="0">
                <a:solidFill>
                  <a:schemeClr val="bg1"/>
                </a:solidFill>
              </a:rPr>
              <a:t>Please submit your answer to your instructor.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err="1"/>
              <a:t>i</a:t>
            </a:r>
            <a:r>
              <a:rPr lang="en-US" dirty="0"/>
              <a:t>)</a:t>
            </a:r>
            <a:endParaRPr lang="en-MY" dirty="0"/>
          </a:p>
        </p:txBody>
      </p:sp>
      <p:graphicFrame>
        <p:nvGraphicFramePr>
          <p:cNvPr id="25602" name="Object 2"/>
          <p:cNvGraphicFramePr>
            <a:graphicFrameLocks noChangeAspect="1"/>
          </p:cNvGraphicFramePr>
          <p:nvPr/>
        </p:nvGraphicFramePr>
        <p:xfrm>
          <a:off x="2895600" y="762000"/>
          <a:ext cx="1981200" cy="220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3" imgW="1307880" imgH="1765080" progId="Equation.3">
                  <p:embed/>
                </p:oleObj>
              </mc:Choice>
              <mc:Fallback>
                <p:oleObj name="Equation" r:id="rId3" imgW="1307880" imgH="1765080" progId="Equation.3">
                  <p:embed/>
                  <p:pic>
                    <p:nvPicPr>
                      <p:cNvPr id="2560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762000"/>
                        <a:ext cx="1981200" cy="2209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By the end of this chapter, student should be able to :</a:t>
            </a:r>
          </a:p>
          <a:p>
            <a:r>
              <a:rPr lang="en-US" dirty="0"/>
              <a:t>explain the meaning of instalment purchases,</a:t>
            </a:r>
          </a:p>
          <a:p>
            <a:r>
              <a:rPr lang="en-US" dirty="0"/>
              <a:t>understand how the interest rate is charged on the original balance and the reducing balance of the credit,</a:t>
            </a:r>
          </a:p>
          <a:p>
            <a:r>
              <a:rPr lang="en-US" dirty="0"/>
              <a:t>compute the interest rate charged on the original balance of credit,</a:t>
            </a:r>
          </a:p>
          <a:p>
            <a:r>
              <a:rPr lang="en-US" dirty="0"/>
              <a:t>compute the interest rate charged on the reducing balance of credit, and</a:t>
            </a:r>
          </a:p>
          <a:p>
            <a:r>
              <a:rPr lang="en-US" dirty="0"/>
              <a:t>compute the outstanding balance and unearned interest of the lender under Rule of 78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485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MY" dirty="0"/>
          </a:p>
        </p:txBody>
      </p:sp>
      <p:grpSp>
        <p:nvGrpSpPr>
          <p:cNvPr id="4" name="Group 3"/>
          <p:cNvGrpSpPr/>
          <p:nvPr/>
        </p:nvGrpSpPr>
        <p:grpSpPr>
          <a:xfrm>
            <a:off x="2417674" y="1931212"/>
            <a:ext cx="7010400" cy="3200400"/>
            <a:chOff x="1219200" y="990600"/>
            <a:chExt cx="7010400" cy="3200400"/>
          </a:xfrm>
        </p:grpSpPr>
        <p:sp>
          <p:nvSpPr>
            <p:cNvPr id="5" name="Rounded Rectangle 4"/>
            <p:cNvSpPr/>
            <p:nvPr/>
          </p:nvSpPr>
          <p:spPr>
            <a:xfrm>
              <a:off x="2971800" y="990600"/>
              <a:ext cx="3200400" cy="990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Interest</a:t>
              </a:r>
              <a:endParaRPr lang="en-MY" dirty="0">
                <a:solidFill>
                  <a:schemeClr val="tx1"/>
                </a:solidFill>
              </a:endParaRPr>
            </a:p>
          </p:txBody>
        </p:sp>
        <p:sp>
          <p:nvSpPr>
            <p:cNvPr id="6" name="Oval 5"/>
            <p:cNvSpPr/>
            <p:nvPr/>
          </p:nvSpPr>
          <p:spPr>
            <a:xfrm>
              <a:off x="1219200" y="2895600"/>
              <a:ext cx="2514600" cy="1295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Original Balance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(Flat Rate)</a:t>
              </a:r>
              <a:endParaRPr lang="en-MY" dirty="0">
                <a:solidFill>
                  <a:schemeClr val="tx1"/>
                </a:solidFill>
              </a:endParaRPr>
            </a:p>
          </p:txBody>
        </p:sp>
        <p:sp>
          <p:nvSpPr>
            <p:cNvPr id="7" name="Oval 6"/>
            <p:cNvSpPr/>
            <p:nvPr/>
          </p:nvSpPr>
          <p:spPr>
            <a:xfrm>
              <a:off x="4724400" y="2895600"/>
              <a:ext cx="3505200" cy="1295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Reducing Balance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(Declining Balance)</a:t>
              </a:r>
              <a:endParaRPr lang="en-MY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5" idx="2"/>
              <a:endCxn id="6" idx="0"/>
            </p:cNvCxnSpPr>
            <p:nvPr/>
          </p:nvCxnSpPr>
          <p:spPr>
            <a:xfrm flipH="1">
              <a:off x="2476500" y="1981200"/>
              <a:ext cx="20955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5" idx="2"/>
              <a:endCxn id="7" idx="0"/>
            </p:cNvCxnSpPr>
            <p:nvPr/>
          </p:nvCxnSpPr>
          <p:spPr>
            <a:xfrm>
              <a:off x="4572000" y="1981200"/>
              <a:ext cx="19050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Rounded Rectangle 9"/>
          <p:cNvSpPr/>
          <p:nvPr/>
        </p:nvSpPr>
        <p:spPr>
          <a:xfrm>
            <a:off x="4170274" y="5685285"/>
            <a:ext cx="3352800" cy="5334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Rule of 78</a:t>
            </a:r>
            <a:endParaRPr lang="en-MY" dirty="0">
              <a:solidFill>
                <a:schemeClr val="tx1"/>
              </a:solidFill>
            </a:endParaRPr>
          </a:p>
        </p:txBody>
      </p:sp>
      <p:cxnSp>
        <p:nvCxnSpPr>
          <p:cNvPr id="14" name="Straight Arrow Connector 13"/>
          <p:cNvCxnSpPr>
            <a:stCxn id="6" idx="4"/>
            <a:endCxn id="10" idx="0"/>
          </p:cNvCxnSpPr>
          <p:nvPr/>
        </p:nvCxnSpPr>
        <p:spPr>
          <a:xfrm>
            <a:off x="3674974" y="5131612"/>
            <a:ext cx="2171700" cy="553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7" idx="4"/>
            <a:endCxn id="10" idx="0"/>
          </p:cNvCxnSpPr>
          <p:nvPr/>
        </p:nvCxnSpPr>
        <p:spPr>
          <a:xfrm flipH="1">
            <a:off x="5846674" y="5131612"/>
            <a:ext cx="1828800" cy="55367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In an installment purchase plan, a </a:t>
            </a:r>
            <a:r>
              <a:rPr lang="en-US" altLang="en-US" i="1" dirty="0">
                <a:solidFill>
                  <a:srgbClr val="990099"/>
                </a:solidFill>
              </a:rPr>
              <a:t>consume</a:t>
            </a:r>
            <a:r>
              <a:rPr lang="en-US" altLang="en-US" dirty="0"/>
              <a:t>r is given the </a:t>
            </a:r>
            <a:r>
              <a:rPr lang="en-US" altLang="en-US" i="1" dirty="0">
                <a:solidFill>
                  <a:srgbClr val="990099"/>
                </a:solidFill>
              </a:rPr>
              <a:t>opportunity to pay back over a period. </a:t>
            </a:r>
          </a:p>
          <a:p>
            <a:r>
              <a:rPr lang="en-US" altLang="en-US" dirty="0"/>
              <a:t>The retailer will usually asked for a considerable sum of </a:t>
            </a:r>
            <a:r>
              <a:rPr lang="en-US" altLang="en-US" i="1" dirty="0">
                <a:solidFill>
                  <a:srgbClr val="990099"/>
                </a:solidFill>
              </a:rPr>
              <a:t>down payment</a:t>
            </a:r>
            <a:r>
              <a:rPr lang="en-US" altLang="en-US" dirty="0"/>
              <a:t> and will </a:t>
            </a:r>
            <a:r>
              <a:rPr lang="en-US" altLang="en-US" i="1" dirty="0">
                <a:solidFill>
                  <a:srgbClr val="990099"/>
                </a:solidFill>
              </a:rPr>
              <a:t>charged the balance with certain amount of interest</a:t>
            </a:r>
            <a:r>
              <a:rPr lang="en-US" altLang="en-US" dirty="0"/>
              <a:t> or sometimes called service charged. </a:t>
            </a:r>
          </a:p>
          <a:p>
            <a:r>
              <a:rPr lang="en-US" altLang="en-US" dirty="0"/>
              <a:t>The period of payment may be in </a:t>
            </a:r>
            <a:r>
              <a:rPr lang="en-US" altLang="en-US" dirty="0">
                <a:solidFill>
                  <a:schemeClr val="accent1"/>
                </a:solidFill>
              </a:rPr>
              <a:t>week</a:t>
            </a:r>
            <a:r>
              <a:rPr lang="en-US" altLang="en-US" dirty="0"/>
              <a:t> or </a:t>
            </a:r>
            <a:r>
              <a:rPr lang="en-US" altLang="en-US" dirty="0">
                <a:solidFill>
                  <a:schemeClr val="accent1"/>
                </a:solidFill>
              </a:rPr>
              <a:t>month</a:t>
            </a:r>
            <a:r>
              <a:rPr lang="en-US" altLang="en-US" dirty="0"/>
              <a:t>. </a:t>
            </a:r>
          </a:p>
          <a:p>
            <a:r>
              <a:rPr lang="en-US" altLang="en-US" i="1" dirty="0">
                <a:solidFill>
                  <a:srgbClr val="990099"/>
                </a:solidFill>
              </a:rPr>
              <a:t>Some examples of business outlet</a:t>
            </a:r>
            <a:r>
              <a:rPr lang="en-US" altLang="en-US" dirty="0"/>
              <a:t> that uses the installment plan in their business transaction are Court Mammoth, The Catalog Shop, Singer and Sen </a:t>
            </a:r>
            <a:r>
              <a:rPr lang="en-US" altLang="en-US" dirty="0" err="1"/>
              <a:t>Heng</a:t>
            </a:r>
            <a:r>
              <a:rPr lang="en-US" altLang="en-US" dirty="0"/>
              <a:t> Electrical Appliances.</a:t>
            </a:r>
          </a:p>
          <a:p>
            <a:endParaRPr lang="en-MY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3333FF"/>
                </a:solidFill>
                <a:latin typeface="Arial Rounded MT Bold" pitchFamily="34" charset="0"/>
              </a:rPr>
              <a:t>Terms used in Installment Purchase.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rgbClr val="3333FF"/>
                </a:solidFill>
              </a:rPr>
              <a:t>Cash price</a:t>
            </a:r>
            <a:r>
              <a:rPr lang="en-US" altLang="en-US" dirty="0"/>
              <a:t> </a:t>
            </a:r>
            <a:r>
              <a:rPr lang="en-US" altLang="en-US" b="1" dirty="0">
                <a:solidFill>
                  <a:srgbClr val="FF0000"/>
                </a:solidFill>
              </a:rPr>
              <a:t>(CP)</a:t>
            </a:r>
            <a:r>
              <a:rPr lang="en-US" altLang="en-US" dirty="0"/>
              <a:t>: The cost of item listed at the time of purchase.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rgbClr val="3333FF"/>
                </a:solidFill>
              </a:rPr>
              <a:t>Interest </a:t>
            </a:r>
            <a:r>
              <a:rPr lang="en-US" altLang="en-US" b="1" dirty="0">
                <a:solidFill>
                  <a:srgbClr val="FF0000"/>
                </a:solidFill>
              </a:rPr>
              <a:t>(I)</a:t>
            </a:r>
            <a:r>
              <a:rPr lang="en-US" altLang="en-US" dirty="0"/>
              <a:t>: Amount charged on balance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rgbClr val="3333FF"/>
                </a:solidFill>
              </a:rPr>
              <a:t>Original balance </a:t>
            </a:r>
            <a:r>
              <a:rPr lang="en-US" altLang="en-US" b="1" dirty="0">
                <a:solidFill>
                  <a:srgbClr val="FF0000"/>
                </a:solidFill>
              </a:rPr>
              <a:t>(B)</a:t>
            </a:r>
            <a:r>
              <a:rPr lang="en-US" altLang="en-US" b="1" dirty="0">
                <a:solidFill>
                  <a:srgbClr val="3333FF"/>
                </a:solidFill>
              </a:rPr>
              <a:t>	</a:t>
            </a:r>
            <a:r>
              <a:rPr lang="en-US" altLang="en-US" dirty="0"/>
              <a:t>: The balance after down payment was made or the deposit.(Cash balance)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rgbClr val="3333FF"/>
                </a:solidFill>
              </a:rPr>
              <a:t>Periodic payment</a:t>
            </a:r>
            <a:r>
              <a:rPr lang="en-US" altLang="en-US" b="1" dirty="0">
                <a:solidFill>
                  <a:srgbClr val="FF0000"/>
                </a:solidFill>
              </a:rPr>
              <a:t> (R)</a:t>
            </a:r>
            <a:r>
              <a:rPr lang="en-US" altLang="en-US" dirty="0"/>
              <a:t>: Amount of installment paid every week or month.</a:t>
            </a:r>
          </a:p>
          <a:p>
            <a:pPr>
              <a:lnSpc>
                <a:spcPct val="80000"/>
              </a:lnSpc>
            </a:pPr>
            <a:r>
              <a:rPr lang="en-US" altLang="en-US" b="1" dirty="0">
                <a:solidFill>
                  <a:srgbClr val="3333FF"/>
                </a:solidFill>
              </a:rPr>
              <a:t>Number of payment </a:t>
            </a:r>
            <a:r>
              <a:rPr lang="en-US" altLang="en-US" b="1" dirty="0">
                <a:solidFill>
                  <a:srgbClr val="FF0000"/>
                </a:solidFill>
              </a:rPr>
              <a:t>(n): </a:t>
            </a:r>
            <a:r>
              <a:rPr lang="en-US" altLang="en-US" dirty="0"/>
              <a:t>Total number of payment to settle the balance plus interest.</a:t>
            </a:r>
          </a:p>
          <a:p>
            <a:pPr>
              <a:lnSpc>
                <a:spcPct val="80000"/>
              </a:lnSpc>
            </a:pPr>
            <a:r>
              <a:rPr lang="en-US" altLang="en-US" dirty="0"/>
              <a:t> </a:t>
            </a:r>
            <a:r>
              <a:rPr lang="en-US" altLang="en-US" b="1" dirty="0">
                <a:solidFill>
                  <a:srgbClr val="3333FF"/>
                </a:solidFill>
              </a:rPr>
              <a:t>Installment price </a:t>
            </a:r>
            <a:r>
              <a:rPr lang="en-US" altLang="en-US" b="1" dirty="0">
                <a:solidFill>
                  <a:srgbClr val="FF0000"/>
                </a:solidFill>
              </a:rPr>
              <a:t>(IP)</a:t>
            </a:r>
            <a:r>
              <a:rPr lang="en-US" altLang="en-US" dirty="0">
                <a:solidFill>
                  <a:srgbClr val="FF0000"/>
                </a:solidFill>
              </a:rPr>
              <a:t>: </a:t>
            </a:r>
            <a:r>
              <a:rPr lang="en-US" altLang="en-US" dirty="0"/>
              <a:t>The total amount paid for the item bought including the down payment.</a:t>
            </a:r>
          </a:p>
          <a:p>
            <a:endParaRPr lang="en-MY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Formula</a:t>
            </a:r>
            <a:endParaRPr lang="en-MY" dirty="0"/>
          </a:p>
        </p:txBody>
      </p:sp>
      <p:graphicFrame>
        <p:nvGraphicFramePr>
          <p:cNvPr id="4" name="Content Placeholder 3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7287743"/>
              </p:ext>
            </p:extLst>
          </p:nvPr>
        </p:nvGraphicFramePr>
        <p:xfrm>
          <a:off x="3211374" y="2129600"/>
          <a:ext cx="2438400" cy="411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3" imgW="1015920" imgH="1714320" progId="Equation.3">
                  <p:embed/>
                </p:oleObj>
              </mc:Choice>
              <mc:Fallback>
                <p:oleObj name="Equation" r:id="rId3" imgW="1015920" imgH="1714320" progId="Equation.3">
                  <p:embed/>
                  <p:pic>
                    <p:nvPicPr>
                      <p:cNvPr id="4" name="Content Placeholder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1374" y="2129600"/>
                        <a:ext cx="2438400" cy="411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/>
          <p:cNvSpPr/>
          <p:nvPr/>
        </p:nvSpPr>
        <p:spPr>
          <a:xfrm>
            <a:off x="6542227" y="2065593"/>
            <a:ext cx="3276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Tip : n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If monthly payment (years x 12)</a:t>
            </a:r>
          </a:p>
          <a:p>
            <a:r>
              <a:rPr lang="en-US" altLang="en-US" dirty="0">
                <a:solidFill>
                  <a:srgbClr val="C00000"/>
                </a:solidFill>
              </a:rPr>
              <a:t>If weekly payment (years x 52)</a:t>
            </a:r>
            <a:endParaRPr lang="en-MY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895600" y="5181600"/>
          <a:ext cx="2362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3" imgW="431640" imgH="177480" progId="Equation.3">
                  <p:embed/>
                </p:oleObj>
              </mc:Choice>
              <mc:Fallback>
                <p:oleObj name="Equation" r:id="rId3" imgW="431640" imgH="17748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181600"/>
                        <a:ext cx="2362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553200" y="4953000"/>
          <a:ext cx="3048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Equation" r:id="rId5" imgW="787320" imgH="393480" progId="Equation.3">
                  <p:embed/>
                </p:oleObj>
              </mc:Choice>
              <mc:Fallback>
                <p:oleObj name="Equation" r:id="rId5" imgW="787320" imgH="39348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4953000"/>
                        <a:ext cx="30480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" name="Group 8"/>
          <p:cNvGrpSpPr/>
          <p:nvPr/>
        </p:nvGrpSpPr>
        <p:grpSpPr>
          <a:xfrm>
            <a:off x="2743200" y="990600"/>
            <a:ext cx="7010400" cy="3200400"/>
            <a:chOff x="1219200" y="990600"/>
            <a:chExt cx="7010400" cy="3200400"/>
          </a:xfrm>
        </p:grpSpPr>
        <p:sp>
          <p:nvSpPr>
            <p:cNvPr id="2" name="Rounded Rectangle 1"/>
            <p:cNvSpPr/>
            <p:nvPr/>
          </p:nvSpPr>
          <p:spPr>
            <a:xfrm>
              <a:off x="2971800" y="990600"/>
              <a:ext cx="3200400" cy="99060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Interest</a:t>
              </a:r>
              <a:endParaRPr lang="en-MY" dirty="0">
                <a:solidFill>
                  <a:schemeClr val="tx1"/>
                </a:solidFill>
              </a:endParaRPr>
            </a:p>
          </p:txBody>
        </p:sp>
        <p:sp>
          <p:nvSpPr>
            <p:cNvPr id="3" name="Oval 2"/>
            <p:cNvSpPr/>
            <p:nvPr/>
          </p:nvSpPr>
          <p:spPr>
            <a:xfrm>
              <a:off x="1219200" y="2895600"/>
              <a:ext cx="2514600" cy="1295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Original Balance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(Flat Rate)</a:t>
              </a:r>
              <a:endParaRPr lang="en-MY" dirty="0">
                <a:solidFill>
                  <a:schemeClr val="tx1"/>
                </a:solidFill>
              </a:endParaRPr>
            </a:p>
          </p:txBody>
        </p:sp>
        <p:sp>
          <p:nvSpPr>
            <p:cNvPr id="4" name="Oval 3"/>
            <p:cNvSpPr/>
            <p:nvPr/>
          </p:nvSpPr>
          <p:spPr>
            <a:xfrm>
              <a:off x="4724400" y="2895600"/>
              <a:ext cx="3505200" cy="1295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Reducing Balance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(Declining Balance) using Constant Ratio Formula</a:t>
              </a:r>
              <a:endParaRPr lang="en-MY" dirty="0">
                <a:solidFill>
                  <a:schemeClr val="tx1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2" idx="2"/>
              <a:endCxn id="3" idx="0"/>
            </p:cNvCxnSpPr>
            <p:nvPr/>
          </p:nvCxnSpPr>
          <p:spPr>
            <a:xfrm flipH="1">
              <a:off x="2476500" y="1981200"/>
              <a:ext cx="20955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2"/>
              <a:endCxn id="4" idx="0"/>
            </p:cNvCxnSpPr>
            <p:nvPr/>
          </p:nvCxnSpPr>
          <p:spPr>
            <a:xfrm>
              <a:off x="4572000" y="1981200"/>
              <a:ext cx="19050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8767092"/>
              </p:ext>
            </p:extLst>
          </p:nvPr>
        </p:nvGraphicFramePr>
        <p:xfrm>
          <a:off x="1853186" y="2691384"/>
          <a:ext cx="2396945" cy="236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3" imgW="1371600" imgH="1346040" progId="Equation.3">
                  <p:embed/>
                </p:oleObj>
              </mc:Choice>
              <mc:Fallback>
                <p:oleObj name="Equation" r:id="rId3" imgW="1371600" imgH="1346040" progId="Equation.3">
                  <p:embed/>
                  <p:pic>
                    <p:nvPicPr>
                      <p:cNvPr id="2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3186" y="2691384"/>
                        <a:ext cx="2396945" cy="2362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043142"/>
              </p:ext>
            </p:extLst>
          </p:nvPr>
        </p:nvGraphicFramePr>
        <p:xfrm>
          <a:off x="6256325" y="2691384"/>
          <a:ext cx="3194914" cy="350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5" imgW="1841400" imgH="2006280" progId="Equation.3">
                  <p:embed/>
                </p:oleObj>
              </mc:Choice>
              <mc:Fallback>
                <p:oleObj name="Equation" r:id="rId5" imgW="1841400" imgH="2006280" progId="Equation.3">
                  <p:embed/>
                  <p:pic>
                    <p:nvPicPr>
                      <p:cNvPr id="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6325" y="2691384"/>
                        <a:ext cx="3194914" cy="3505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 of 78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Hire Purchase Act</a:t>
            </a:r>
          </a:p>
          <a:p>
            <a:r>
              <a:rPr lang="en-US" dirty="0"/>
              <a:t>Outstanding Principal Balance </a:t>
            </a:r>
          </a:p>
          <a:p>
            <a:pPr>
              <a:buNone/>
            </a:pPr>
            <a:r>
              <a:rPr lang="en-US" dirty="0"/>
              <a:t>    = unpaid payment – interest rebate</a:t>
            </a:r>
            <a:endParaRPr lang="en-MY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429000" y="3886200"/>
          <a:ext cx="45720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3" imgW="1473120" imgH="457200" progId="Equation.3">
                  <p:embed/>
                </p:oleObj>
              </mc:Choice>
              <mc:Fallback>
                <p:oleObj name="Equation" r:id="rId3" imgW="1473120" imgH="4572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3886200"/>
                        <a:ext cx="45720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1_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C4220D"/>
      </a:accent1>
      <a:accent2>
        <a:srgbClr val="EB7712"/>
      </a:accent2>
      <a:accent3>
        <a:srgbClr val="ECBD31"/>
      </a:accent3>
      <a:accent4>
        <a:srgbClr val="92CE4A"/>
      </a:accent4>
      <a:accent5>
        <a:srgbClr val="50CFB4"/>
      </a:accent5>
      <a:accent6>
        <a:srgbClr val="0D8EC5"/>
      </a:accent6>
      <a:hlink>
        <a:srgbClr val="EA5A0C"/>
      </a:hlink>
      <a:folHlink>
        <a:srgbClr val="F09D3A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FE1EB5C7-81A8-4CBA-AE6E-B3BF73DC389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54</TotalTime>
  <Words>634</Words>
  <Application>Microsoft Office PowerPoint</Application>
  <PresentationFormat>Widescreen</PresentationFormat>
  <Paragraphs>132</Paragraphs>
  <Slides>19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Arial Rounded MT Bold</vt:lpstr>
      <vt:lpstr>Calibri</vt:lpstr>
      <vt:lpstr>Century Gothic</vt:lpstr>
      <vt:lpstr>Vapor Trail</vt:lpstr>
      <vt:lpstr>1_Vapor Trail</vt:lpstr>
      <vt:lpstr>Equation</vt:lpstr>
      <vt:lpstr>Microsoft Equation 3.0</vt:lpstr>
      <vt:lpstr>Instalment Purchases</vt:lpstr>
      <vt:lpstr>LEARNING OUTCOMES</vt:lpstr>
      <vt:lpstr>PowerPoint Presentation</vt:lpstr>
      <vt:lpstr>INTRODUCTION</vt:lpstr>
      <vt:lpstr>Terms used in Installment Purchase.</vt:lpstr>
      <vt:lpstr>General Formula</vt:lpstr>
      <vt:lpstr>PowerPoint Presentation</vt:lpstr>
      <vt:lpstr>PowerPoint Presentation</vt:lpstr>
      <vt:lpstr>Rule of 78</vt:lpstr>
      <vt:lpstr>Example</vt:lpstr>
      <vt:lpstr>Solution</vt:lpstr>
      <vt:lpstr>Example</vt:lpstr>
      <vt:lpstr>Solution</vt:lpstr>
      <vt:lpstr>Example</vt:lpstr>
      <vt:lpstr>Solution</vt:lpstr>
      <vt:lpstr>Example</vt:lpstr>
      <vt:lpstr>Solution</vt:lpstr>
      <vt:lpstr>Exercise</vt:lpstr>
      <vt:lpstr>Solution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Installment Purchases</dc:title>
  <dc:creator>Kamarul Ariffin Mansor</dc:creator>
  <cp:lastModifiedBy>Kamarul Ariffin Mansor</cp:lastModifiedBy>
  <cp:revision>7</cp:revision>
  <dcterms:created xsi:type="dcterms:W3CDTF">2020-04-03T09:14:49Z</dcterms:created>
  <dcterms:modified xsi:type="dcterms:W3CDTF">2020-04-03T10:08:50Z</dcterms:modified>
</cp:coreProperties>
</file>