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32"/>
  </p:notesMasterIdLst>
  <p:sldIdLst>
    <p:sldId id="256" r:id="rId3"/>
    <p:sldId id="351" r:id="rId4"/>
    <p:sldId id="310" r:id="rId5"/>
    <p:sldId id="311" r:id="rId6"/>
    <p:sldId id="286" r:id="rId7"/>
    <p:sldId id="287" r:id="rId8"/>
    <p:sldId id="288" r:id="rId9"/>
    <p:sldId id="291" r:id="rId10"/>
    <p:sldId id="292" r:id="rId11"/>
    <p:sldId id="293" r:id="rId12"/>
    <p:sldId id="294" r:id="rId13"/>
    <p:sldId id="295" r:id="rId14"/>
    <p:sldId id="297" r:id="rId15"/>
    <p:sldId id="352" r:id="rId16"/>
    <p:sldId id="302" r:id="rId17"/>
    <p:sldId id="304" r:id="rId18"/>
    <p:sldId id="281" r:id="rId19"/>
    <p:sldId id="303" r:id="rId20"/>
    <p:sldId id="283" r:id="rId21"/>
    <p:sldId id="308" r:id="rId22"/>
    <p:sldId id="316" r:id="rId23"/>
    <p:sldId id="317" r:id="rId24"/>
    <p:sldId id="343" r:id="rId25"/>
    <p:sldId id="345" r:id="rId26"/>
    <p:sldId id="346" r:id="rId27"/>
    <p:sldId id="347" r:id="rId28"/>
    <p:sldId id="342" r:id="rId29"/>
    <p:sldId id="259" r:id="rId30"/>
    <p:sldId id="32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660"/>
  </p:normalViewPr>
  <p:slideViewPr>
    <p:cSldViewPr snapToGrid="0">
      <p:cViewPr varScale="1">
        <p:scale>
          <a:sx n="89" d="100"/>
          <a:sy n="89" d="100"/>
        </p:scale>
        <p:origin x="7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EF35D0-53C6-C74C-8C2D-B371502B55B7}" type="doc">
      <dgm:prSet loTypeId="urn:microsoft.com/office/officeart/2005/8/layout/hProcess9" loCatId="process" qsTypeId="urn:microsoft.com/office/officeart/2005/8/quickstyle/simple4" qsCatId="simple" csTypeId="urn:microsoft.com/office/officeart/2005/8/colors/colorful1" csCatId="colorful" phldr="1"/>
      <dgm:spPr/>
      <dgm:t>
        <a:bodyPr/>
        <a:lstStyle/>
        <a:p>
          <a:endParaRPr lang="en-US"/>
        </a:p>
      </dgm:t>
    </dgm:pt>
    <dgm:pt modelId="{580A819C-75E4-5948-8E1D-C965767245EC}">
      <dgm:prSet phldrT="[Text]" custT="1"/>
      <dgm:spPr/>
      <dgm:t>
        <a:bodyPr/>
        <a:lstStyle/>
        <a:p>
          <a:pPr algn="ctr"/>
          <a:r>
            <a:rPr lang="en-US" sz="2000" dirty="0"/>
            <a:t>CONSUMERS</a:t>
          </a:r>
        </a:p>
        <a:p>
          <a:pPr algn="ctr"/>
          <a:r>
            <a:rPr lang="en-US" sz="2000" dirty="0"/>
            <a:t>Buy goods</a:t>
          </a:r>
        </a:p>
      </dgm:t>
    </dgm:pt>
    <dgm:pt modelId="{BB6BFDA6-CFA1-CE40-9D6B-D36AF6271838}" type="parTrans" cxnId="{483E7E2B-07A6-BF4C-BD20-5B1393CA03CA}">
      <dgm:prSet/>
      <dgm:spPr/>
      <dgm:t>
        <a:bodyPr/>
        <a:lstStyle/>
        <a:p>
          <a:endParaRPr lang="en-US"/>
        </a:p>
      </dgm:t>
    </dgm:pt>
    <dgm:pt modelId="{AB086635-DA1E-1841-A4F0-821F306E0F61}" type="sibTrans" cxnId="{483E7E2B-07A6-BF4C-BD20-5B1393CA03CA}">
      <dgm:prSet/>
      <dgm:spPr/>
      <dgm:t>
        <a:bodyPr/>
        <a:lstStyle/>
        <a:p>
          <a:endParaRPr lang="en-US"/>
        </a:p>
      </dgm:t>
    </dgm:pt>
    <dgm:pt modelId="{0DA7E0D4-D3C7-8D48-9611-BAF4F4611BFA}">
      <dgm:prSet phldrT="[Text]" custT="1"/>
      <dgm:spPr/>
      <dgm:t>
        <a:bodyPr/>
        <a:lstStyle/>
        <a:p>
          <a:pPr algn="ctr"/>
          <a:r>
            <a:rPr lang="en-US" sz="2000" dirty="0"/>
            <a:t>RETAILERS</a:t>
          </a:r>
        </a:p>
        <a:p>
          <a:pPr algn="ctr"/>
          <a:r>
            <a:rPr lang="en-US" sz="2000" dirty="0"/>
            <a:t>Purchase goods</a:t>
          </a:r>
        </a:p>
        <a:p>
          <a:pPr algn="ctr"/>
          <a:r>
            <a:rPr lang="en-US" sz="2000" dirty="0"/>
            <a:t>Pay goods at prices lower than list prices</a:t>
          </a:r>
        </a:p>
      </dgm:t>
    </dgm:pt>
    <dgm:pt modelId="{960D67F1-BC7D-DC48-A3F3-E82ED1EA535B}" type="parTrans" cxnId="{842912AB-8AA9-7847-A66D-6E9C2CDCE090}">
      <dgm:prSet/>
      <dgm:spPr/>
      <dgm:t>
        <a:bodyPr/>
        <a:lstStyle/>
        <a:p>
          <a:endParaRPr lang="en-US"/>
        </a:p>
      </dgm:t>
    </dgm:pt>
    <dgm:pt modelId="{2A496A0B-7E13-3440-81D3-8F8B3D822D62}" type="sibTrans" cxnId="{842912AB-8AA9-7847-A66D-6E9C2CDCE090}">
      <dgm:prSet/>
      <dgm:spPr/>
      <dgm:t>
        <a:bodyPr/>
        <a:lstStyle/>
        <a:p>
          <a:endParaRPr lang="en-US"/>
        </a:p>
      </dgm:t>
    </dgm:pt>
    <dgm:pt modelId="{02D65C84-0FC1-374A-803E-66C25A91A1DF}">
      <dgm:prSet phldrT="[Text]" custT="1"/>
      <dgm:spPr/>
      <dgm:t>
        <a:bodyPr/>
        <a:lstStyle/>
        <a:p>
          <a:pPr algn="ctr"/>
          <a:r>
            <a:rPr lang="en-US" sz="2000" dirty="0"/>
            <a:t>WHOLESALERS/ MANUFACTURES</a:t>
          </a:r>
        </a:p>
        <a:p>
          <a:pPr algn="ctr"/>
          <a:r>
            <a:rPr lang="en-US" sz="2000" dirty="0"/>
            <a:t>Issue catalogues describing products they sells including their list prices.</a:t>
          </a:r>
        </a:p>
      </dgm:t>
    </dgm:pt>
    <dgm:pt modelId="{0C45C62C-8E2B-2D45-BB09-BAD1640686AF}" type="parTrans" cxnId="{789400D8-DF77-D146-BD2F-546E2DF3DF6F}">
      <dgm:prSet/>
      <dgm:spPr/>
      <dgm:t>
        <a:bodyPr/>
        <a:lstStyle/>
        <a:p>
          <a:endParaRPr lang="en-US"/>
        </a:p>
      </dgm:t>
    </dgm:pt>
    <dgm:pt modelId="{945E0536-B8F9-A542-9230-2FCC635EE915}" type="sibTrans" cxnId="{789400D8-DF77-D146-BD2F-546E2DF3DF6F}">
      <dgm:prSet/>
      <dgm:spPr/>
      <dgm:t>
        <a:bodyPr/>
        <a:lstStyle/>
        <a:p>
          <a:endParaRPr lang="en-US"/>
        </a:p>
      </dgm:t>
    </dgm:pt>
    <dgm:pt modelId="{4BB2066C-8979-D94E-98EF-689327DDAF8E}" type="pres">
      <dgm:prSet presAssocID="{8BEF35D0-53C6-C74C-8C2D-B371502B55B7}" presName="CompostProcess" presStyleCnt="0">
        <dgm:presLayoutVars>
          <dgm:dir/>
          <dgm:resizeHandles val="exact"/>
        </dgm:presLayoutVars>
      </dgm:prSet>
      <dgm:spPr/>
    </dgm:pt>
    <dgm:pt modelId="{54D88D9D-8C93-B445-92FE-46768902BAA2}" type="pres">
      <dgm:prSet presAssocID="{8BEF35D0-53C6-C74C-8C2D-B371502B55B7}" presName="arrow" presStyleLbl="bgShp" presStyleIdx="0" presStyleCnt="1"/>
      <dgm:spPr/>
    </dgm:pt>
    <dgm:pt modelId="{E975A6AB-7238-5D4A-B9F8-4B3A42739663}" type="pres">
      <dgm:prSet presAssocID="{8BEF35D0-53C6-C74C-8C2D-B371502B55B7}" presName="linearProcess" presStyleCnt="0"/>
      <dgm:spPr/>
    </dgm:pt>
    <dgm:pt modelId="{C8ECD933-D299-E44F-BB9F-8ED22ADCC38C}" type="pres">
      <dgm:prSet presAssocID="{580A819C-75E4-5948-8E1D-C965767245EC}" presName="textNode" presStyleLbl="node1" presStyleIdx="0" presStyleCnt="3" custScaleX="113351" custScaleY="49208">
        <dgm:presLayoutVars>
          <dgm:bulletEnabled val="1"/>
        </dgm:presLayoutVars>
      </dgm:prSet>
      <dgm:spPr/>
    </dgm:pt>
    <dgm:pt modelId="{C673AB14-7DAE-474F-97AE-CD720791603D}" type="pres">
      <dgm:prSet presAssocID="{AB086635-DA1E-1841-A4F0-821F306E0F61}" presName="sibTrans" presStyleCnt="0"/>
      <dgm:spPr/>
    </dgm:pt>
    <dgm:pt modelId="{6F24014B-8C5B-7147-B01E-71AA307C8A57}" type="pres">
      <dgm:prSet presAssocID="{0DA7E0D4-D3C7-8D48-9611-BAF4F4611BFA}" presName="textNode" presStyleLbl="node1" presStyleIdx="1" presStyleCnt="3" custScaleX="133811" custScaleY="110863" custLinFactNeighborX="18794" custLinFactNeighborY="-1360">
        <dgm:presLayoutVars>
          <dgm:bulletEnabled val="1"/>
        </dgm:presLayoutVars>
      </dgm:prSet>
      <dgm:spPr/>
    </dgm:pt>
    <dgm:pt modelId="{3CCB6C4C-770E-3742-9855-DFBF42CA64BC}" type="pres">
      <dgm:prSet presAssocID="{2A496A0B-7E13-3440-81D3-8F8B3D822D62}" presName="sibTrans" presStyleCnt="0"/>
      <dgm:spPr/>
    </dgm:pt>
    <dgm:pt modelId="{C069AE3A-A8AB-E44C-A0A4-25D86E73BE09}" type="pres">
      <dgm:prSet presAssocID="{02D65C84-0FC1-374A-803E-66C25A91A1DF}" presName="textNode" presStyleLbl="node1" presStyleIdx="2" presStyleCnt="3" custScaleX="139942" custScaleY="113970" custLinFactX="13063" custLinFactNeighborX="100000" custLinFactNeighborY="1347">
        <dgm:presLayoutVars>
          <dgm:bulletEnabled val="1"/>
        </dgm:presLayoutVars>
      </dgm:prSet>
      <dgm:spPr/>
    </dgm:pt>
  </dgm:ptLst>
  <dgm:cxnLst>
    <dgm:cxn modelId="{483E7E2B-07A6-BF4C-BD20-5B1393CA03CA}" srcId="{8BEF35D0-53C6-C74C-8C2D-B371502B55B7}" destId="{580A819C-75E4-5948-8E1D-C965767245EC}" srcOrd="0" destOrd="0" parTransId="{BB6BFDA6-CFA1-CE40-9D6B-D36AF6271838}" sibTransId="{AB086635-DA1E-1841-A4F0-821F306E0F61}"/>
    <dgm:cxn modelId="{86867F5A-F1BA-4F48-92BD-BE2665680741}" type="presOf" srcId="{580A819C-75E4-5948-8E1D-C965767245EC}" destId="{C8ECD933-D299-E44F-BB9F-8ED22ADCC38C}" srcOrd="0" destOrd="0" presId="urn:microsoft.com/office/officeart/2005/8/layout/hProcess9"/>
    <dgm:cxn modelId="{0356CF9A-560B-A241-8F16-580D0976C831}" type="presOf" srcId="{8BEF35D0-53C6-C74C-8C2D-B371502B55B7}" destId="{4BB2066C-8979-D94E-98EF-689327DDAF8E}" srcOrd="0" destOrd="0" presId="urn:microsoft.com/office/officeart/2005/8/layout/hProcess9"/>
    <dgm:cxn modelId="{842912AB-8AA9-7847-A66D-6E9C2CDCE090}" srcId="{8BEF35D0-53C6-C74C-8C2D-B371502B55B7}" destId="{0DA7E0D4-D3C7-8D48-9611-BAF4F4611BFA}" srcOrd="1" destOrd="0" parTransId="{960D67F1-BC7D-DC48-A3F3-E82ED1EA535B}" sibTransId="{2A496A0B-7E13-3440-81D3-8F8B3D822D62}"/>
    <dgm:cxn modelId="{401772BE-F9E8-3842-84A3-4FA4A28FFEE9}" type="presOf" srcId="{0DA7E0D4-D3C7-8D48-9611-BAF4F4611BFA}" destId="{6F24014B-8C5B-7147-B01E-71AA307C8A57}" srcOrd="0" destOrd="0" presId="urn:microsoft.com/office/officeart/2005/8/layout/hProcess9"/>
    <dgm:cxn modelId="{8682D7CB-A1E5-D84A-B57C-ACC2A5760819}" type="presOf" srcId="{02D65C84-0FC1-374A-803E-66C25A91A1DF}" destId="{C069AE3A-A8AB-E44C-A0A4-25D86E73BE09}" srcOrd="0" destOrd="0" presId="urn:microsoft.com/office/officeart/2005/8/layout/hProcess9"/>
    <dgm:cxn modelId="{789400D8-DF77-D146-BD2F-546E2DF3DF6F}" srcId="{8BEF35D0-53C6-C74C-8C2D-B371502B55B7}" destId="{02D65C84-0FC1-374A-803E-66C25A91A1DF}" srcOrd="2" destOrd="0" parTransId="{0C45C62C-8E2B-2D45-BB09-BAD1640686AF}" sibTransId="{945E0536-B8F9-A542-9230-2FCC635EE915}"/>
    <dgm:cxn modelId="{DE1B098F-F0EF-1A4F-B095-B8C035D0CC52}" type="presParOf" srcId="{4BB2066C-8979-D94E-98EF-689327DDAF8E}" destId="{54D88D9D-8C93-B445-92FE-46768902BAA2}" srcOrd="0" destOrd="0" presId="urn:microsoft.com/office/officeart/2005/8/layout/hProcess9"/>
    <dgm:cxn modelId="{EC0B0D9F-CDF5-D54E-A149-DA349FBE03E1}" type="presParOf" srcId="{4BB2066C-8979-D94E-98EF-689327DDAF8E}" destId="{E975A6AB-7238-5D4A-B9F8-4B3A42739663}" srcOrd="1" destOrd="0" presId="urn:microsoft.com/office/officeart/2005/8/layout/hProcess9"/>
    <dgm:cxn modelId="{3CAF1C88-4153-7444-95BD-5DA2801D035A}" type="presParOf" srcId="{E975A6AB-7238-5D4A-B9F8-4B3A42739663}" destId="{C8ECD933-D299-E44F-BB9F-8ED22ADCC38C}" srcOrd="0" destOrd="0" presId="urn:microsoft.com/office/officeart/2005/8/layout/hProcess9"/>
    <dgm:cxn modelId="{441234C7-FC97-1746-898B-7FBB09D2D63A}" type="presParOf" srcId="{E975A6AB-7238-5D4A-B9F8-4B3A42739663}" destId="{C673AB14-7DAE-474F-97AE-CD720791603D}" srcOrd="1" destOrd="0" presId="urn:microsoft.com/office/officeart/2005/8/layout/hProcess9"/>
    <dgm:cxn modelId="{5F7C356C-195C-B943-97E9-3EB5988C6F90}" type="presParOf" srcId="{E975A6AB-7238-5D4A-B9F8-4B3A42739663}" destId="{6F24014B-8C5B-7147-B01E-71AA307C8A57}" srcOrd="2" destOrd="0" presId="urn:microsoft.com/office/officeart/2005/8/layout/hProcess9"/>
    <dgm:cxn modelId="{10739A3D-E0F2-E54B-A5CB-24E4809D4CE5}" type="presParOf" srcId="{E975A6AB-7238-5D4A-B9F8-4B3A42739663}" destId="{3CCB6C4C-770E-3742-9855-DFBF42CA64BC}" srcOrd="3" destOrd="0" presId="urn:microsoft.com/office/officeart/2005/8/layout/hProcess9"/>
    <dgm:cxn modelId="{48030AA4-84ED-7749-BCF8-39E6959E636E}" type="presParOf" srcId="{E975A6AB-7238-5D4A-B9F8-4B3A42739663}" destId="{C069AE3A-A8AB-E44C-A0A4-25D86E73BE0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94CF6-7A45-A74D-B306-3E772BE0362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D08E7B6-D68A-CA40-82FB-0B0627DB3BBA}" type="pres">
      <dgm:prSet presAssocID="{6F594CF6-7A45-A74D-B306-3E772BE03626}" presName="linear" presStyleCnt="0">
        <dgm:presLayoutVars>
          <dgm:animLvl val="lvl"/>
          <dgm:resizeHandles val="exact"/>
        </dgm:presLayoutVars>
      </dgm:prSet>
      <dgm:spPr/>
    </dgm:pt>
  </dgm:ptLst>
  <dgm:cxnLst>
    <dgm:cxn modelId="{563B4A1E-1CC5-114F-8A9F-CA90DCD4F4E1}" type="presOf" srcId="{6F594CF6-7A45-A74D-B306-3E772BE03626}" destId="{7D08E7B6-D68A-CA40-82FB-0B0627DB3BB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88D9D-8C93-B445-92FE-46768902BAA2}">
      <dsp:nvSpPr>
        <dsp:cNvPr id="0" name=""/>
        <dsp:cNvSpPr/>
      </dsp:nvSpPr>
      <dsp:spPr>
        <a:xfrm>
          <a:off x="802334" y="0"/>
          <a:ext cx="9093124" cy="4034017"/>
        </a:xfrm>
        <a:prstGeom prst="rightArrow">
          <a:avLst/>
        </a:prstGeom>
        <a:solidFill>
          <a:schemeClr val="accent2">
            <a:tint val="40000"/>
            <a:hueOff val="0"/>
            <a:satOff val="0"/>
            <a:lumOff val="0"/>
            <a:alphaOff val="0"/>
          </a:schemeClr>
        </a:solidFill>
        <a:ln>
          <a:noFill/>
        </a:ln>
        <a:effectLst/>
        <a:scene3d>
          <a:camera prst="orthographicFront">
            <a:rot lat="0" lon="0" rev="0"/>
          </a:camera>
          <a:lightRig rig="threePt" dir="t"/>
        </a:scene3d>
        <a:sp3d>
          <a:bevelT w="25400" h="12700"/>
        </a:sp3d>
      </dsp:spPr>
      <dsp:style>
        <a:lnRef idx="0">
          <a:scrgbClr r="0" g="0" b="0"/>
        </a:lnRef>
        <a:fillRef idx="1">
          <a:scrgbClr r="0" g="0" b="0"/>
        </a:fillRef>
        <a:effectRef idx="2">
          <a:scrgbClr r="0" g="0" b="0"/>
        </a:effectRef>
        <a:fontRef idx="minor"/>
      </dsp:style>
    </dsp:sp>
    <dsp:sp modelId="{C8ECD933-D299-E44F-BB9F-8ED22ADCC38C}">
      <dsp:nvSpPr>
        <dsp:cNvPr id="0" name=""/>
        <dsp:cNvSpPr/>
      </dsp:nvSpPr>
      <dsp:spPr>
        <a:xfrm>
          <a:off x="163212" y="1619996"/>
          <a:ext cx="2855518" cy="794023"/>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CONSUMERS</a:t>
          </a:r>
        </a:p>
        <a:p>
          <a:pPr marL="0" lvl="0" indent="0" algn="ctr" defTabSz="889000">
            <a:lnSpc>
              <a:spcPct val="90000"/>
            </a:lnSpc>
            <a:spcBef>
              <a:spcPct val="0"/>
            </a:spcBef>
            <a:spcAft>
              <a:spcPct val="35000"/>
            </a:spcAft>
            <a:buNone/>
          </a:pPr>
          <a:r>
            <a:rPr lang="en-US" sz="2000" kern="1200" dirty="0"/>
            <a:t>Buy goods</a:t>
          </a:r>
        </a:p>
      </dsp:txBody>
      <dsp:txXfrm>
        <a:off x="201973" y="1658757"/>
        <a:ext cx="2777996" cy="716501"/>
      </dsp:txXfrm>
    </dsp:sp>
    <dsp:sp modelId="{6F24014B-8C5B-7147-B01E-71AA307C8A57}">
      <dsp:nvSpPr>
        <dsp:cNvPr id="0" name=""/>
        <dsp:cNvSpPr/>
      </dsp:nvSpPr>
      <dsp:spPr>
        <a:xfrm>
          <a:off x="3386702" y="1100616"/>
          <a:ext cx="3370943" cy="1788892"/>
        </a:xfrm>
        <a:prstGeom prst="roundRect">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RETAILERS</a:t>
          </a:r>
        </a:p>
        <a:p>
          <a:pPr marL="0" lvl="0" indent="0" algn="ctr" defTabSz="889000">
            <a:lnSpc>
              <a:spcPct val="90000"/>
            </a:lnSpc>
            <a:spcBef>
              <a:spcPct val="0"/>
            </a:spcBef>
            <a:spcAft>
              <a:spcPct val="35000"/>
            </a:spcAft>
            <a:buNone/>
          </a:pPr>
          <a:r>
            <a:rPr lang="en-US" sz="2000" kern="1200" dirty="0"/>
            <a:t>Purchase goods</a:t>
          </a:r>
        </a:p>
        <a:p>
          <a:pPr marL="0" lvl="0" indent="0" algn="ctr" defTabSz="889000">
            <a:lnSpc>
              <a:spcPct val="90000"/>
            </a:lnSpc>
            <a:spcBef>
              <a:spcPct val="0"/>
            </a:spcBef>
            <a:spcAft>
              <a:spcPct val="35000"/>
            </a:spcAft>
            <a:buNone/>
          </a:pPr>
          <a:r>
            <a:rPr lang="en-US" sz="2000" kern="1200" dirty="0"/>
            <a:t>Pay goods at prices lower than list prices</a:t>
          </a:r>
        </a:p>
      </dsp:txBody>
      <dsp:txXfrm>
        <a:off x="3474029" y="1187943"/>
        <a:ext cx="3196289" cy="1614238"/>
      </dsp:txXfrm>
    </dsp:sp>
    <dsp:sp modelId="{C069AE3A-A8AB-E44C-A0A4-25D86E73BE09}">
      <dsp:nvSpPr>
        <dsp:cNvPr id="0" name=""/>
        <dsp:cNvSpPr/>
      </dsp:nvSpPr>
      <dsp:spPr>
        <a:xfrm>
          <a:off x="7172398" y="1119229"/>
          <a:ext cx="3525394" cy="1839027"/>
        </a:xfrm>
        <a:prstGeom prst="roundRect">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WHOLESALERS/ MANUFACTURES</a:t>
          </a:r>
        </a:p>
        <a:p>
          <a:pPr marL="0" lvl="0" indent="0" algn="ctr" defTabSz="889000">
            <a:lnSpc>
              <a:spcPct val="90000"/>
            </a:lnSpc>
            <a:spcBef>
              <a:spcPct val="0"/>
            </a:spcBef>
            <a:spcAft>
              <a:spcPct val="35000"/>
            </a:spcAft>
            <a:buNone/>
          </a:pPr>
          <a:r>
            <a:rPr lang="en-US" sz="2000" kern="1200" dirty="0"/>
            <a:t>Issue catalogues describing products they sells including their list prices.</a:t>
          </a:r>
        </a:p>
      </dsp:txBody>
      <dsp:txXfrm>
        <a:off x="7262172" y="1209003"/>
        <a:ext cx="3345846" cy="1659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0374D-A10D-4F16-A346-D54563820891}" type="datetimeFigureOut">
              <a:rPr lang="en-MY" smtClean="0"/>
              <a:t>7/4/2020</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BC8F4-0C7F-4896-BCCD-06253EA3AF22}" type="slidenum">
              <a:rPr lang="en-MY" smtClean="0"/>
              <a:t>‹#›</a:t>
            </a:fld>
            <a:endParaRPr lang="en-MY"/>
          </a:p>
        </p:txBody>
      </p:sp>
    </p:spTree>
    <p:extLst>
      <p:ext uri="{BB962C8B-B14F-4D97-AF65-F5344CB8AC3E}">
        <p14:creationId xmlns:p14="http://schemas.microsoft.com/office/powerpoint/2010/main" val="327833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Hide the answers (red in color)</a:t>
            </a:r>
            <a:endParaRPr lang="en-MY" dirty="0"/>
          </a:p>
        </p:txBody>
      </p:sp>
      <p:sp>
        <p:nvSpPr>
          <p:cNvPr id="4" name="Slide Number Placeholder 3"/>
          <p:cNvSpPr>
            <a:spLocks noGrp="1"/>
          </p:cNvSpPr>
          <p:nvPr>
            <p:ph type="sldNum" sz="quarter" idx="10"/>
          </p:nvPr>
        </p:nvSpPr>
        <p:spPr/>
        <p:txBody>
          <a:bodyPr/>
          <a:lstStyle/>
          <a:p>
            <a:fld id="{0B37FF25-094B-4949-AE72-6A705091F4EE}" type="slidenum">
              <a:rPr lang="en-MY" smtClean="0"/>
              <a:pPr/>
              <a:t>25</a:t>
            </a:fld>
            <a:endParaRPr lang="en-MY"/>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4/7/2020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4/7/2020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4/7/2020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4/7/2020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7012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831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4/7/2020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015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9487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20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157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8742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21459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54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4412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072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028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4/7/2020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4/7/2020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38816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9508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5628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4951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4/7/2020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271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3.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5.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lvl1pPr algn="r">
              <a:defRPr sz="1050" b="1">
                <a:solidFill>
                  <a:schemeClr val="tx1">
                    <a:tint val="75000"/>
                  </a:schemeClr>
                </a:solidFill>
              </a:defRPr>
            </a:lvl1pPr>
          </a:lstStyle>
          <a:p>
            <a:fld id="{48A87A34-81AB-432B-8DAE-1953F412C126}" type="datetimeFigureOut">
              <a:rPr lang="en-US" smtClean="0"/>
              <a:pPr/>
              <a:t>4/7/2020</a:t>
            </a:fld>
            <a:endParaRPr lang="en-US" dirty="0"/>
          </a:p>
        </p:txBody>
      </p:sp>
      <p:sp>
        <p:nvSpPr>
          <p:cNvPr id="5" name="Footer Placeholder 4"/>
          <p:cNvSpPr>
            <a:spLocks noGrp="1"/>
          </p:cNvSpPr>
          <p:nvPr>
            <p:ph type="ftr" sz="quarter" idx="3"/>
          </p:nvPr>
        </p:nvSpPr>
        <p:spPr>
          <a:xfrm>
            <a:off x="0" y="6355845"/>
            <a:ext cx="8458200" cy="365125"/>
          </a:xfrm>
          <a:prstGeom prst="rect">
            <a:avLst/>
          </a:prstGeom>
          <a:solidFill>
            <a:srgbClr val="7030A0"/>
          </a:solidFill>
        </p:spPr>
        <p:txBody>
          <a:bodyPr vert="horz" lIns="91440" tIns="45720" rIns="91440" bIns="45720" rtlCol="0" anchor="ctr"/>
          <a:lstStyle>
            <a:lvl1pPr algn="l">
              <a:defRPr sz="1050" b="1">
                <a:solidFill>
                  <a:schemeClr val="tx1">
                    <a:tint val="75000"/>
                  </a:schemeClr>
                </a:solidFill>
              </a:defRPr>
            </a:lvl1pPr>
          </a:lstStyle>
          <a:p>
            <a:r>
              <a:rPr lang="en-US" dirty="0"/>
              <a:t>© 2020 Department of Mathematical Sciences, UiTM Kedah</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8" name="Picture 7">
            <a:extLst>
              <a:ext uri="{FF2B5EF4-FFF2-40B4-BE49-F238E27FC236}">
                <a16:creationId xmlns:a16="http://schemas.microsoft.com/office/drawing/2014/main" id="{065C43B6-F0E6-4DDE-A1E1-519C08E03952}"/>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9" name="Picture 8">
            <a:extLst>
              <a:ext uri="{FF2B5EF4-FFF2-40B4-BE49-F238E27FC236}">
                <a16:creationId xmlns:a16="http://schemas.microsoft.com/office/drawing/2014/main" id="{C4B06686-F1FC-4B86-A58B-FA4C5E160C43}"/>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4/7/2020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 2020 Department of Mathematical Sciences, UiTM Kedah</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pic>
        <p:nvPicPr>
          <p:cNvPr id="9" name="Picture 8">
            <a:extLst>
              <a:ext uri="{FF2B5EF4-FFF2-40B4-BE49-F238E27FC236}">
                <a16:creationId xmlns:a16="http://schemas.microsoft.com/office/drawing/2014/main" id="{8E562C4C-E87F-438A-8729-D9A9B8715119}"/>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10" name="Picture 9">
            <a:extLst>
              <a:ext uri="{FF2B5EF4-FFF2-40B4-BE49-F238E27FC236}">
                <a16:creationId xmlns:a16="http://schemas.microsoft.com/office/drawing/2014/main" id="{441A9F08-8466-4A9C-91D0-0FA4F6A91574}"/>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
        <p:nvSpPr>
          <p:cNvPr id="11" name="Date Placeholder 3">
            <a:extLst>
              <a:ext uri="{FF2B5EF4-FFF2-40B4-BE49-F238E27FC236}">
                <a16:creationId xmlns:a16="http://schemas.microsoft.com/office/drawing/2014/main" id="{FDE6CBBE-6FE4-4391-8D06-179F3DA0E4FA}"/>
              </a:ext>
            </a:extLst>
          </p:cNvPr>
          <p:cNvSpPr txBox="1">
            <a:spLocks/>
          </p:cNvSpPr>
          <p:nvPr userDrawn="1"/>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defPPr>
              <a:defRPr lang="en-US"/>
            </a:defPPr>
            <a:lvl1pPr marL="0" algn="r"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A87A34-81AB-432B-8DAE-1953F412C126}" type="datetimeFigureOut">
              <a:rPr lang="en-US" smtClean="0"/>
              <a:pPr/>
              <a:t>4/7/2020</a:t>
            </a:fld>
            <a:endParaRPr lang="en-US" dirty="0"/>
          </a:p>
        </p:txBody>
      </p:sp>
      <p:sp>
        <p:nvSpPr>
          <p:cNvPr id="12" name="Footer Placeholder 4">
            <a:extLst>
              <a:ext uri="{FF2B5EF4-FFF2-40B4-BE49-F238E27FC236}">
                <a16:creationId xmlns:a16="http://schemas.microsoft.com/office/drawing/2014/main" id="{9D44D98A-6A44-4503-A7C1-FA29A8EA797F}"/>
              </a:ext>
            </a:extLst>
          </p:cNvPr>
          <p:cNvSpPr txBox="1">
            <a:spLocks/>
          </p:cNvSpPr>
          <p:nvPr userDrawn="1"/>
        </p:nvSpPr>
        <p:spPr>
          <a:xfrm>
            <a:off x="0" y="6355845"/>
            <a:ext cx="8458200" cy="365125"/>
          </a:xfrm>
          <a:prstGeom prst="rect">
            <a:avLst/>
          </a:prstGeom>
          <a:solidFill>
            <a:srgbClr val="7030A0"/>
          </a:solidFill>
        </p:spPr>
        <p:txBody>
          <a:bodyPr vert="horz" lIns="91440" tIns="45720" rIns="91440" bIns="45720" rtlCol="0" anchor="ctr"/>
          <a:lstStyle>
            <a:defPPr>
              <a:defRPr lang="en-US"/>
            </a:defPPr>
            <a:lvl1pPr marL="0" algn="l"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2020 Department of Mathematical Sciences, UiTM Kedah</a:t>
            </a:r>
            <a:endParaRPr lang="en-US" dirty="0"/>
          </a:p>
        </p:txBody>
      </p:sp>
    </p:spTree>
    <p:extLst>
      <p:ext uri="{BB962C8B-B14F-4D97-AF65-F5344CB8AC3E}">
        <p14:creationId xmlns:p14="http://schemas.microsoft.com/office/powerpoint/2010/main" val="9690227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16.wmf"/><Relationship Id="rId2" Type="http://schemas.openxmlformats.org/officeDocument/2006/relationships/slideLayout" Target="../slideLayouts/slideLayout19.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5.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19.wmf"/><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8.w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5039-A944-4113-B2E1-47938AE22858}"/>
              </a:ext>
            </a:extLst>
          </p:cNvPr>
          <p:cNvSpPr>
            <a:spLocks noGrp="1"/>
          </p:cNvSpPr>
          <p:nvPr>
            <p:ph type="ctrTitle"/>
          </p:nvPr>
        </p:nvSpPr>
        <p:spPr/>
        <p:txBody>
          <a:bodyPr/>
          <a:lstStyle/>
          <a:p>
            <a:r>
              <a:rPr lang="en-MY" dirty="0"/>
              <a:t>Trade and cash discount</a:t>
            </a:r>
          </a:p>
        </p:txBody>
      </p:sp>
      <p:sp>
        <p:nvSpPr>
          <p:cNvPr id="3" name="Subtitle 2">
            <a:extLst>
              <a:ext uri="{FF2B5EF4-FFF2-40B4-BE49-F238E27FC236}">
                <a16:creationId xmlns:a16="http://schemas.microsoft.com/office/drawing/2014/main" id="{917EB339-C5CE-44D7-9573-61AAAC6AC19A}"/>
              </a:ext>
            </a:extLst>
          </p:cNvPr>
          <p:cNvSpPr>
            <a:spLocks noGrp="1"/>
          </p:cNvSpPr>
          <p:nvPr>
            <p:ph type="subTitle" idx="1"/>
          </p:nvPr>
        </p:nvSpPr>
        <p:spPr/>
        <p:txBody>
          <a:bodyPr>
            <a:normAutofit fontScale="92500" lnSpcReduction="10000"/>
          </a:bodyPr>
          <a:lstStyle/>
          <a:p>
            <a:r>
              <a:rPr lang="en-MY" dirty="0"/>
              <a:t>Prepared by:</a:t>
            </a:r>
          </a:p>
          <a:p>
            <a:r>
              <a:rPr lang="en-MY" dirty="0"/>
              <a:t>Mathematical Science Department</a:t>
            </a:r>
          </a:p>
        </p:txBody>
      </p:sp>
    </p:spTree>
    <p:extLst>
      <p:ext uri="{BB962C8B-B14F-4D97-AF65-F5344CB8AC3E}">
        <p14:creationId xmlns:p14="http://schemas.microsoft.com/office/powerpoint/2010/main" val="322097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216" y="1905000"/>
            <a:ext cx="10920984" cy="4188627"/>
          </a:xfrm>
        </p:spPr>
        <p:txBody>
          <a:bodyPr>
            <a:normAutofit/>
          </a:bodyPr>
          <a:lstStyle/>
          <a:p>
            <a:pPr algn="just"/>
            <a:r>
              <a:rPr lang="en-US" sz="2000" dirty="0"/>
              <a:t>Prices of goods may go up and down within a time of period due to supply and demand.</a:t>
            </a:r>
          </a:p>
          <a:p>
            <a:pPr algn="just"/>
            <a:r>
              <a:rPr lang="en-US" sz="2000" dirty="0"/>
              <a:t>As such, multiple discounts are offered to the retailers on the same goods by the manufacturers or wholesalers.</a:t>
            </a:r>
          </a:p>
          <a:p>
            <a:pPr algn="just"/>
            <a:r>
              <a:rPr lang="en-US" sz="2000" dirty="0"/>
              <a:t>For example, a wholesalers  may offer trade discounts of 35%, 20% and 15%.</a:t>
            </a:r>
          </a:p>
          <a:p>
            <a:pPr algn="just"/>
            <a:r>
              <a:rPr lang="en-US" sz="2000" dirty="0"/>
              <a:t>This multiple discounts are called as chain discount or series discount.</a:t>
            </a:r>
          </a:p>
          <a:p>
            <a:pPr algn="just"/>
            <a:r>
              <a:rPr lang="en-US" sz="2000" dirty="0"/>
              <a:t>In a chain discount, each discount rate is calculated on the successive net amount as illustrated in the diagram.</a:t>
            </a:r>
          </a:p>
          <a:p>
            <a:pPr algn="just"/>
            <a:endParaRPr lang="en-US" dirty="0"/>
          </a:p>
        </p:txBody>
      </p:sp>
      <p:sp>
        <p:nvSpPr>
          <p:cNvPr id="5" name="Title 4"/>
          <p:cNvSpPr>
            <a:spLocks noGrp="1"/>
          </p:cNvSpPr>
          <p:nvPr>
            <p:ph type="title"/>
          </p:nvPr>
        </p:nvSpPr>
        <p:spPr/>
        <p:txBody>
          <a:bodyPr/>
          <a:lstStyle/>
          <a:p>
            <a:r>
              <a:rPr lang="en-US" dirty="0"/>
              <a:t>Chain discount</a:t>
            </a:r>
          </a:p>
        </p:txBody>
      </p:sp>
      <p:graphicFrame>
        <p:nvGraphicFramePr>
          <p:cNvPr id="7" name="Object 14">
            <a:extLst>
              <a:ext uri="{FF2B5EF4-FFF2-40B4-BE49-F238E27FC236}">
                <a16:creationId xmlns:a16="http://schemas.microsoft.com/office/drawing/2014/main" id="{AE74F4CB-7BCD-4140-9A91-DE4A0EADE211}"/>
              </a:ext>
            </a:extLst>
          </p:cNvPr>
          <p:cNvGraphicFramePr>
            <a:graphicFrameLocks noChangeAspect="1"/>
          </p:cNvGraphicFramePr>
          <p:nvPr>
            <p:extLst>
              <p:ext uri="{D42A27DB-BD31-4B8C-83A1-F6EECF244321}">
                <p14:modId xmlns:p14="http://schemas.microsoft.com/office/powerpoint/2010/main" val="148744549"/>
              </p:ext>
            </p:extLst>
          </p:nvPr>
        </p:nvGraphicFramePr>
        <p:xfrm>
          <a:off x="4800686" y="4436298"/>
          <a:ext cx="6398885" cy="1879768"/>
        </p:xfrm>
        <a:graphic>
          <a:graphicData uri="http://schemas.openxmlformats.org/presentationml/2006/ole">
            <mc:AlternateContent xmlns:mc="http://schemas.openxmlformats.org/markup-compatibility/2006">
              <mc:Choice xmlns:v="urn:schemas-microsoft-com:vml" Requires="v">
                <p:oleObj spid="_x0000_s41992" name="Photo Editor Photo" r:id="rId3" imgW="14885714" imgH="4342857" progId="">
                  <p:embed/>
                </p:oleObj>
              </mc:Choice>
              <mc:Fallback>
                <p:oleObj name="Photo Editor Photo" r:id="rId3" imgW="14885714" imgH="4342857" progId="">
                  <p:embed/>
                  <p:pic>
                    <p:nvPicPr>
                      <p:cNvPr id="13313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86" y="4436298"/>
                        <a:ext cx="6398885" cy="1879768"/>
                      </a:xfrm>
                      <a:prstGeom prst="rect">
                        <a:avLst/>
                      </a:prstGeom>
                      <a:noFill/>
                      <a:ln>
                        <a:noFill/>
                      </a:ln>
                      <a:effec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F101-0B88-4B75-8128-9792FED34420}"/>
              </a:ext>
            </a:extLst>
          </p:cNvPr>
          <p:cNvSpPr>
            <a:spLocks noGrp="1"/>
          </p:cNvSpPr>
          <p:nvPr>
            <p:ph type="title"/>
          </p:nvPr>
        </p:nvSpPr>
        <p:spPr/>
        <p:txBody>
          <a:bodyPr/>
          <a:lstStyle/>
          <a:p>
            <a:r>
              <a:rPr lang="en-MY" dirty="0"/>
              <a:t>Net price of chain discount</a:t>
            </a:r>
          </a:p>
        </p:txBody>
      </p:sp>
      <p:sp>
        <p:nvSpPr>
          <p:cNvPr id="3" name="Content Placeholder 2"/>
          <p:cNvSpPr>
            <a:spLocks noGrp="1"/>
          </p:cNvSpPr>
          <p:nvPr>
            <p:ph idx="4294967295"/>
          </p:nvPr>
        </p:nvSpPr>
        <p:spPr>
          <a:xfrm>
            <a:off x="1881187" y="2569377"/>
            <a:ext cx="8429625" cy="3524250"/>
          </a:xfrm>
        </p:spPr>
        <p:txBody>
          <a:bodyPr/>
          <a:lstStyle/>
          <a:p>
            <a:pPr marL="0" indent="0" algn="just">
              <a:buNone/>
            </a:pPr>
            <a:r>
              <a:rPr lang="en-US" dirty="0"/>
              <a:t>We can calculate the final Net Price of a chain discount directly. For example, as an item listed at LP ringgit less a trade discount of </a:t>
            </a:r>
            <a:r>
              <a:rPr lang="en-US" i="1" dirty="0"/>
              <a:t>d</a:t>
            </a:r>
            <a:r>
              <a:rPr lang="en-US" i="1" baseline="-25000" dirty="0"/>
              <a:t>1</a:t>
            </a:r>
            <a:r>
              <a:rPr lang="en-US" dirty="0"/>
              <a:t>%, </a:t>
            </a:r>
            <a:r>
              <a:rPr lang="en-US" i="1" dirty="0"/>
              <a:t>d</a:t>
            </a:r>
            <a:r>
              <a:rPr lang="en-US" i="1" baseline="-25000" dirty="0"/>
              <a:t>2</a:t>
            </a:r>
            <a:r>
              <a:rPr lang="en-US" dirty="0"/>
              <a:t>% and </a:t>
            </a:r>
            <a:r>
              <a:rPr lang="en-US" i="1" dirty="0"/>
              <a:t>d</a:t>
            </a:r>
            <a:r>
              <a:rPr lang="en-US" i="1" baseline="-25000" dirty="0"/>
              <a:t>3</a:t>
            </a:r>
            <a:r>
              <a:rPr lang="en-US" dirty="0"/>
              <a:t>%, the net price is given by:</a:t>
            </a:r>
          </a:p>
          <a:p>
            <a:endParaRPr lang="en-US" dirty="0"/>
          </a:p>
          <a:p>
            <a:endParaRPr lang="en-US" dirty="0"/>
          </a:p>
          <a:p>
            <a:pPr marL="0" indent="0" algn="just">
              <a:buNone/>
            </a:pPr>
            <a:r>
              <a:rPr lang="en-US" dirty="0"/>
              <a:t>If there are only two discount rates, </a:t>
            </a:r>
            <a:r>
              <a:rPr lang="en-US" i="1" dirty="0"/>
              <a:t>d</a:t>
            </a:r>
            <a:r>
              <a:rPr lang="en-US" i="1" baseline="-25000" dirty="0"/>
              <a:t>1</a:t>
            </a:r>
            <a:r>
              <a:rPr lang="en-US" dirty="0"/>
              <a:t>% and </a:t>
            </a:r>
            <a:r>
              <a:rPr lang="en-US" i="1" dirty="0"/>
              <a:t>d</a:t>
            </a:r>
            <a:r>
              <a:rPr lang="en-US" i="1" baseline="-25000" dirty="0"/>
              <a:t>2</a:t>
            </a:r>
            <a:r>
              <a:rPr lang="en-US" dirty="0"/>
              <a:t>%  in the chain discount, the formula becomes: </a:t>
            </a:r>
            <a:r>
              <a:rPr lang="en-US" i="1" dirty="0"/>
              <a:t>NP = LP(1 - d</a:t>
            </a:r>
            <a:r>
              <a:rPr lang="en-US" i="1" baseline="-25000" dirty="0"/>
              <a:t>1</a:t>
            </a:r>
            <a:r>
              <a:rPr lang="en-US" i="1" dirty="0"/>
              <a:t>)(1 - d</a:t>
            </a:r>
            <a:r>
              <a:rPr lang="en-US" i="1" baseline="-25000" dirty="0"/>
              <a:t>2</a:t>
            </a:r>
            <a:r>
              <a:rPr lang="en-US" i="1" dirty="0"/>
              <a:t>)</a:t>
            </a:r>
            <a:r>
              <a:rPr lang="en-US" dirty="0"/>
              <a:t>.</a:t>
            </a:r>
          </a:p>
          <a:p>
            <a:endParaRPr lang="en-US" dirty="0"/>
          </a:p>
        </p:txBody>
      </p:sp>
      <p:sp>
        <p:nvSpPr>
          <p:cNvPr id="4" name="Rounded Rectangle 3"/>
          <p:cNvSpPr/>
          <p:nvPr/>
        </p:nvSpPr>
        <p:spPr>
          <a:xfrm>
            <a:off x="2671876" y="3909376"/>
            <a:ext cx="6025897" cy="507600"/>
          </a:xfrm>
          <a:prstGeom prst="roundRect">
            <a:avLst/>
          </a:prstGeom>
          <a:solidFill>
            <a:srgbClr val="0000FF"/>
          </a:solidFill>
          <a:effectLst>
            <a:glow rad="101600">
              <a:schemeClr val="accent4">
                <a:lumMod val="60000"/>
                <a:lumOff val="4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threePt" dir="t"/>
            </a:scene3d>
            <a:sp3d/>
          </a:bodyPr>
          <a:lstStyle/>
          <a:p>
            <a:pPr algn="ctr"/>
            <a:r>
              <a:rPr lang="en-US" sz="2800" i="1" dirty="0"/>
              <a:t>	NP = LP(1 - d</a:t>
            </a:r>
            <a:r>
              <a:rPr lang="en-US" sz="2800" i="1" baseline="-25000" dirty="0"/>
              <a:t>1</a:t>
            </a:r>
            <a:r>
              <a:rPr lang="en-US" sz="2800" i="1" dirty="0"/>
              <a:t>)(1 - d</a:t>
            </a:r>
            <a:r>
              <a:rPr lang="en-US" sz="2800" i="1" baseline="-25000" dirty="0"/>
              <a:t>2</a:t>
            </a:r>
            <a:r>
              <a:rPr lang="en-US" sz="2800" i="1" dirty="0"/>
              <a:t>)(1 - d</a:t>
            </a:r>
            <a:r>
              <a:rPr lang="en-US" sz="2800" i="1" baseline="-25000" dirty="0"/>
              <a:t>3</a:t>
            </a:r>
            <a:r>
              <a:rPr lang="en-US" sz="2800" i="1"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02571809"/>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2095500" y="1905000"/>
            <a:ext cx="8001000" cy="4225138"/>
          </a:xfrm>
        </p:spPr>
        <p:txBody>
          <a:bodyPr>
            <a:normAutofit fontScale="92500" lnSpcReduction="10000"/>
          </a:bodyPr>
          <a:lstStyle/>
          <a:p>
            <a:pPr marL="0" indent="0">
              <a:buNone/>
            </a:pPr>
            <a:r>
              <a:rPr lang="en-US" sz="2400" dirty="0"/>
              <a:t>Example 3 (October 2016)</a:t>
            </a:r>
          </a:p>
          <a:p>
            <a:pPr marL="0" indent="0">
              <a:buNone/>
            </a:pPr>
            <a:r>
              <a:rPr lang="en-US" sz="2400" dirty="0"/>
              <a:t>Ali bought a computer listed at RM5,000. He was given trade discounts of 20%, 10% and 5%. Find the net price of the computer.</a:t>
            </a:r>
            <a:r>
              <a:rPr lang="en-US" sz="2400" u="sng" dirty="0"/>
              <a:t> </a:t>
            </a:r>
          </a:p>
          <a:p>
            <a:pPr marL="0" indent="0">
              <a:buNone/>
            </a:pPr>
            <a:r>
              <a:rPr lang="en-US" sz="2400" dirty="0"/>
              <a:t>	From </a:t>
            </a:r>
          </a:p>
          <a:p>
            <a:pPr marL="0" indent="0">
              <a:buNone/>
            </a:pPr>
            <a:r>
              <a:rPr lang="en-US" sz="2400" i="1" dirty="0"/>
              <a:t>		NP = LP(1 - d</a:t>
            </a:r>
            <a:r>
              <a:rPr lang="en-US" sz="2400" i="1" baseline="-25000" dirty="0"/>
              <a:t>1</a:t>
            </a:r>
            <a:r>
              <a:rPr lang="en-US" sz="2400" i="1" dirty="0"/>
              <a:t>)(1 - d</a:t>
            </a:r>
            <a:r>
              <a:rPr lang="en-US" sz="2400" i="1" baseline="-25000" dirty="0"/>
              <a:t>2</a:t>
            </a:r>
            <a:r>
              <a:rPr lang="en-US" sz="2400" i="1" dirty="0"/>
              <a:t>)(1 - d</a:t>
            </a:r>
            <a:r>
              <a:rPr lang="en-US" sz="2400" i="1" baseline="-25000" dirty="0"/>
              <a:t>3</a:t>
            </a:r>
            <a:r>
              <a:rPr lang="en-US" sz="2400" i="1" dirty="0"/>
              <a:t>)</a:t>
            </a:r>
            <a:r>
              <a:rPr lang="en-US" sz="2400" dirty="0"/>
              <a:t>, </a:t>
            </a:r>
          </a:p>
          <a:p>
            <a:pPr marL="0" indent="0">
              <a:buNone/>
            </a:pPr>
            <a:r>
              <a:rPr lang="en-US" sz="2400" dirty="0"/>
              <a:t>	we get</a:t>
            </a:r>
          </a:p>
          <a:p>
            <a:pPr marL="0" indent="0">
              <a:buNone/>
            </a:pPr>
            <a:r>
              <a:rPr lang="en-US" sz="2400" dirty="0"/>
              <a:t>		Net price  = 5,000(1 - 20%)(1 - 10%)(1 - 5%)</a:t>
            </a:r>
          </a:p>
          <a:p>
            <a:pPr>
              <a:buNone/>
            </a:pPr>
            <a:r>
              <a:rPr lang="en-US" sz="2400" dirty="0"/>
              <a:t>				      = 5,000(0.8)(0.9)(0.95)</a:t>
            </a:r>
          </a:p>
          <a:p>
            <a:pPr>
              <a:buNone/>
            </a:pPr>
            <a:r>
              <a:rPr lang="en-US" sz="2400" dirty="0"/>
              <a:t>				      = RM3,420</a:t>
            </a:r>
          </a:p>
          <a:p>
            <a:pPr>
              <a:buNone/>
            </a:pPr>
            <a:r>
              <a:rPr lang="en-US" sz="2400"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770233"/>
            <a:ext cx="8229600" cy="4147764"/>
          </a:xfrm>
        </p:spPr>
        <p:txBody>
          <a:bodyPr>
            <a:normAutofit/>
          </a:bodyPr>
          <a:lstStyle/>
          <a:p>
            <a:pPr marL="0" indent="0">
              <a:buNone/>
            </a:pPr>
            <a:r>
              <a:rPr lang="en-US" dirty="0"/>
              <a:t>Alternatively, the net price can be obtained by calculating the trade discount at each stage as follows.</a:t>
            </a:r>
          </a:p>
          <a:p>
            <a:pPr>
              <a:buNone/>
            </a:pPr>
            <a:r>
              <a:rPr lang="en-US" dirty="0"/>
              <a:t>	</a:t>
            </a:r>
          </a:p>
          <a:p>
            <a:pPr>
              <a:buNone/>
            </a:pPr>
            <a:r>
              <a:rPr lang="en-US" dirty="0"/>
              <a:t>	List price				= RM5,000</a:t>
            </a:r>
          </a:p>
          <a:p>
            <a:pPr>
              <a:buNone/>
            </a:pPr>
            <a:r>
              <a:rPr lang="en-US" dirty="0"/>
              <a:t>	Less 20%:0.2x RM5,000		=       </a:t>
            </a:r>
            <a:r>
              <a:rPr lang="en-US" u="sng" dirty="0"/>
              <a:t>1,000</a:t>
            </a:r>
            <a:r>
              <a:rPr lang="en-US" dirty="0"/>
              <a:t> –</a:t>
            </a:r>
          </a:p>
          <a:p>
            <a:pPr>
              <a:buNone/>
            </a:pPr>
            <a:r>
              <a:rPr lang="en-US" dirty="0"/>
              <a:t>						         4,000</a:t>
            </a:r>
          </a:p>
          <a:p>
            <a:pPr>
              <a:buNone/>
            </a:pPr>
            <a:r>
              <a:rPr lang="en-US" dirty="0"/>
              <a:t>	Less 10%:0.1x RM4,000		=    </a:t>
            </a:r>
            <a:r>
              <a:rPr lang="en-US" u="sng" dirty="0"/>
              <a:t>      400 </a:t>
            </a:r>
            <a:r>
              <a:rPr lang="en-US" dirty="0"/>
              <a:t> –</a:t>
            </a:r>
          </a:p>
          <a:p>
            <a:pPr>
              <a:buNone/>
            </a:pPr>
            <a:r>
              <a:rPr lang="en-US" dirty="0"/>
              <a:t>						         3,600</a:t>
            </a:r>
          </a:p>
          <a:p>
            <a:pPr>
              <a:buNone/>
            </a:pPr>
            <a:r>
              <a:rPr lang="en-US" dirty="0"/>
              <a:t>	Less 5%: 0.05x RM3,600           	=   </a:t>
            </a:r>
            <a:r>
              <a:rPr lang="en-US" u="sng" dirty="0"/>
              <a:t>       180 </a:t>
            </a:r>
            <a:r>
              <a:rPr lang="en-US" dirty="0"/>
              <a:t>–</a:t>
            </a:r>
          </a:p>
          <a:p>
            <a:pPr>
              <a:buNone/>
            </a:pPr>
            <a:r>
              <a:rPr lang="en-US" dirty="0"/>
              <a:t>	Net price			           	=   </a:t>
            </a:r>
            <a:r>
              <a:rPr lang="en-US" u="sng" dirty="0"/>
              <a:t>RM3420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Means a single discount which is equivalent to a chain discount. </a:t>
            </a:r>
          </a:p>
          <a:p>
            <a:r>
              <a:rPr lang="en-US" dirty="0"/>
              <a:t>The single discount equivalent  </a:t>
            </a:r>
            <a:r>
              <a:rPr lang="en-US" i="1" dirty="0"/>
              <a:t>SEDR</a:t>
            </a:r>
            <a:r>
              <a:rPr lang="en-US" dirty="0"/>
              <a:t>, for a chain discount of </a:t>
            </a:r>
            <a:r>
              <a:rPr lang="en-US" i="1" dirty="0"/>
              <a:t>d</a:t>
            </a:r>
            <a:r>
              <a:rPr lang="en-US" i="1" baseline="-25000" dirty="0"/>
              <a:t>1</a:t>
            </a:r>
            <a:r>
              <a:rPr lang="en-US" dirty="0"/>
              <a:t>%, </a:t>
            </a:r>
            <a:r>
              <a:rPr lang="en-US" i="1" dirty="0"/>
              <a:t>d</a:t>
            </a:r>
            <a:r>
              <a:rPr lang="en-US" i="1" baseline="-25000" dirty="0"/>
              <a:t>2</a:t>
            </a:r>
            <a:r>
              <a:rPr lang="en-US" dirty="0"/>
              <a:t>% and </a:t>
            </a:r>
            <a:r>
              <a:rPr lang="en-US" i="1" dirty="0"/>
              <a:t>d</a:t>
            </a:r>
            <a:r>
              <a:rPr lang="en-US" i="1" baseline="-25000" dirty="0"/>
              <a:t>3</a:t>
            </a:r>
            <a:r>
              <a:rPr lang="en-US" dirty="0"/>
              <a:t>%, given by</a:t>
            </a:r>
          </a:p>
          <a:p>
            <a:endParaRPr lang="en-US" dirty="0"/>
          </a:p>
        </p:txBody>
      </p:sp>
      <p:sp>
        <p:nvSpPr>
          <p:cNvPr id="4" name="Rounded Rectangle 3"/>
          <p:cNvSpPr/>
          <p:nvPr/>
        </p:nvSpPr>
        <p:spPr>
          <a:xfrm>
            <a:off x="2948027" y="3175200"/>
            <a:ext cx="5963780" cy="507600"/>
          </a:xfrm>
          <a:prstGeom prst="roundRect">
            <a:avLst/>
          </a:prstGeom>
          <a:solidFill>
            <a:srgbClr val="0000FF"/>
          </a:solidFill>
          <a:effectLst>
            <a:glow rad="101600">
              <a:schemeClr val="accent4">
                <a:lumMod val="60000"/>
                <a:lumOff val="4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threePt" dir="t"/>
            </a:scene3d>
            <a:sp3d/>
          </a:bodyPr>
          <a:lstStyle/>
          <a:p>
            <a:pPr algn="ctr"/>
            <a:r>
              <a:rPr lang="en-US" sz="2800" i="1" dirty="0"/>
              <a:t>	SEDR = 1-(1-d</a:t>
            </a:r>
            <a:r>
              <a:rPr lang="en-US" sz="2800" i="1" baseline="-25000" dirty="0"/>
              <a:t>1</a:t>
            </a:r>
            <a:r>
              <a:rPr lang="en-US" sz="2800" i="1" dirty="0"/>
              <a:t>)(1-d</a:t>
            </a:r>
            <a:r>
              <a:rPr lang="en-US" sz="2800" i="1" baseline="-25000" dirty="0"/>
              <a:t>2</a:t>
            </a:r>
            <a:r>
              <a:rPr lang="en-US" sz="2800" i="1" dirty="0"/>
              <a:t>)(1-d</a:t>
            </a:r>
            <a:r>
              <a:rPr lang="en-US" sz="2800" i="1" baseline="-25000" dirty="0"/>
              <a:t>3</a:t>
            </a:r>
            <a:r>
              <a:rPr lang="en-US" sz="2800" i="1" dirty="0"/>
              <a:t>)</a:t>
            </a:r>
          </a:p>
        </p:txBody>
      </p:sp>
      <p:sp>
        <p:nvSpPr>
          <p:cNvPr id="6" name="Title 5">
            <a:extLst>
              <a:ext uri="{FF2B5EF4-FFF2-40B4-BE49-F238E27FC236}">
                <a16:creationId xmlns:a16="http://schemas.microsoft.com/office/drawing/2014/main" id="{7F690E9C-EDED-454F-8AC2-5F91EF4D3B0F}"/>
              </a:ext>
            </a:extLst>
          </p:cNvPr>
          <p:cNvSpPr>
            <a:spLocks noGrp="1"/>
          </p:cNvSpPr>
          <p:nvPr>
            <p:ph type="title"/>
          </p:nvPr>
        </p:nvSpPr>
        <p:spPr/>
        <p:txBody>
          <a:bodyPr/>
          <a:lstStyle/>
          <a:p>
            <a:r>
              <a:rPr lang="en-MY" dirty="0"/>
              <a:t>Single discount equivalent to chain discount (</a:t>
            </a:r>
            <a:r>
              <a:rPr lang="en-MY" dirty="0" err="1"/>
              <a:t>sder</a:t>
            </a:r>
            <a:r>
              <a:rPr lang="en-MY" dirty="0"/>
              <a:t>)</a:t>
            </a:r>
          </a:p>
        </p:txBody>
      </p:sp>
      <p:sp>
        <p:nvSpPr>
          <p:cNvPr id="5" name="Content Placeholder 2">
            <a:extLst>
              <a:ext uri="{FF2B5EF4-FFF2-40B4-BE49-F238E27FC236}">
                <a16:creationId xmlns:a16="http://schemas.microsoft.com/office/drawing/2014/main" id="{EDC0BDF2-2396-47B1-AF12-A2F9554137A2}"/>
              </a:ext>
            </a:extLst>
          </p:cNvPr>
          <p:cNvSpPr txBox="1">
            <a:spLocks/>
          </p:cNvSpPr>
          <p:nvPr/>
        </p:nvSpPr>
        <p:spPr>
          <a:xfrm>
            <a:off x="685800" y="3877056"/>
            <a:ext cx="10820400" cy="247878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buFont typeface="Arial" panose="020B0604020202020204" pitchFamily="34" charset="0"/>
              <a:buNone/>
            </a:pPr>
            <a:r>
              <a:rPr lang="en-US" sz="2400" dirty="0"/>
              <a:t>Example 4</a:t>
            </a:r>
          </a:p>
          <a:p>
            <a:pPr marL="0" indent="0">
              <a:buFont typeface="Arial" panose="020B0604020202020204" pitchFamily="34" charset="0"/>
              <a:buNone/>
            </a:pPr>
            <a:r>
              <a:rPr lang="en-US" sz="2400" dirty="0"/>
              <a:t>A wholesaler gives trade discounts 20%, 10% and 3% to his regular customers. Find the single discount equivalent to the given trade discounts.</a:t>
            </a:r>
          </a:p>
          <a:p>
            <a:pPr>
              <a:buFont typeface="Arial" panose="020B0604020202020204" pitchFamily="34" charset="0"/>
              <a:buNone/>
            </a:pPr>
            <a:r>
              <a:rPr lang="en-US" sz="2400" u="sng" dirty="0"/>
              <a:t>Solution </a:t>
            </a:r>
          </a:p>
          <a:p>
            <a:pPr>
              <a:buFont typeface="Arial" panose="020B0604020202020204" pitchFamily="34" charset="0"/>
              <a:buNone/>
            </a:pPr>
            <a:r>
              <a:rPr lang="en-US" sz="2400" dirty="0"/>
              <a:t>From  the</a:t>
            </a:r>
            <a:r>
              <a:rPr lang="en-US" sz="2400" i="1" dirty="0"/>
              <a:t> Single Discount Equivalent formula:</a:t>
            </a:r>
          </a:p>
          <a:p>
            <a:pPr>
              <a:buFont typeface="Arial" panose="020B0604020202020204" pitchFamily="34" charset="0"/>
              <a:buNone/>
            </a:pPr>
            <a:r>
              <a:rPr lang="en-US" sz="2400" i="1" dirty="0"/>
              <a:t>                          </a:t>
            </a:r>
            <a:r>
              <a:rPr lang="en-US" i="1" dirty="0"/>
              <a:t>SEDR</a:t>
            </a:r>
            <a:r>
              <a:rPr lang="en-US" sz="2400" i="1" dirty="0"/>
              <a:t> = 1 - (1 - d</a:t>
            </a:r>
            <a:r>
              <a:rPr lang="en-US" sz="2400" i="1" baseline="-25000" dirty="0"/>
              <a:t>1</a:t>
            </a:r>
            <a:r>
              <a:rPr lang="en-US" sz="2400" i="1" dirty="0"/>
              <a:t>)(1 - d</a:t>
            </a:r>
            <a:r>
              <a:rPr lang="en-US" sz="2400" i="1" baseline="-25000" dirty="0"/>
              <a:t>2</a:t>
            </a:r>
            <a:r>
              <a:rPr lang="en-US" sz="2400" i="1" dirty="0"/>
              <a:t>)(1 - d</a:t>
            </a:r>
            <a:r>
              <a:rPr lang="en-US" sz="2400" i="1" baseline="-25000" dirty="0"/>
              <a:t>3</a:t>
            </a:r>
            <a:r>
              <a:rPr lang="en-US" sz="2400" i="1" dirty="0"/>
              <a:t>)</a:t>
            </a:r>
            <a:r>
              <a:rPr lang="en-US" sz="2400" dirty="0"/>
              <a:t>, we get</a:t>
            </a:r>
          </a:p>
          <a:p>
            <a:pPr>
              <a:buFont typeface="Arial" panose="020B0604020202020204" pitchFamily="34" charset="0"/>
              <a:buNone/>
            </a:pPr>
            <a:r>
              <a:rPr lang="en-US" sz="2400" dirty="0"/>
              <a:t>			= 1 - (1 - 0.2)(1 - 0.1)(1 - 0.03)</a:t>
            </a:r>
          </a:p>
          <a:p>
            <a:pPr>
              <a:buFont typeface="Arial" panose="020B0604020202020204" pitchFamily="34" charset="0"/>
              <a:buNone/>
            </a:pPr>
            <a:r>
              <a:rPr lang="en-US" sz="2400" dirty="0"/>
              <a:t>			= 1 - 0.6984</a:t>
            </a:r>
          </a:p>
          <a:p>
            <a:pPr>
              <a:buFont typeface="Arial" panose="020B0604020202020204" pitchFamily="34" charset="0"/>
              <a:buNone/>
            </a:pPr>
            <a:r>
              <a:rPr lang="en-US" sz="2400" dirty="0"/>
              <a:t>			= 0.3016 or 30.16 %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Wholesalers, manufactures and even retailers offer reductions on the amount due to customers who pay their bills within a stipulated period of time.</a:t>
            </a:r>
          </a:p>
          <a:p>
            <a:r>
              <a:rPr lang="en-US" dirty="0"/>
              <a:t>The credit terms which comprise the cash discount rate and the credit period are usually shown in the invoice.</a:t>
            </a:r>
          </a:p>
          <a:p>
            <a:r>
              <a:rPr lang="en-US" dirty="0"/>
              <a:t>For instance, a supplier offer terms 5/10, n/20 which means that a 5% discount is given for payment within 10 days or the full payment is due in 20 days from the date of the invoice.</a:t>
            </a:r>
          </a:p>
          <a:p>
            <a:pPr algn="just"/>
            <a:r>
              <a:rPr lang="en-US" sz="2400" dirty="0"/>
              <a:t>Most business-to-business transactions begin with a purchase order from the buyer that identifies the goods ordered, the agreed upon price, and delivery terms. </a:t>
            </a:r>
          </a:p>
          <a:p>
            <a:pPr algn="just"/>
            <a:r>
              <a:rPr lang="en-US" sz="2400" dirty="0"/>
              <a:t>The purchase order may be written or verbal. After the order is filled, the seller issues a sales invoice. Both documents include the details of the purchase. </a:t>
            </a:r>
          </a:p>
          <a:p>
            <a:endParaRPr lang="en-US" dirty="0"/>
          </a:p>
        </p:txBody>
      </p:sp>
      <p:sp>
        <p:nvSpPr>
          <p:cNvPr id="5" name="Title 4">
            <a:extLst>
              <a:ext uri="{FF2B5EF4-FFF2-40B4-BE49-F238E27FC236}">
                <a16:creationId xmlns:a16="http://schemas.microsoft.com/office/drawing/2014/main" id="{B74DE8A5-BB6F-44A4-B015-BC0457B98F59}"/>
              </a:ext>
            </a:extLst>
          </p:cNvPr>
          <p:cNvSpPr>
            <a:spLocks noGrp="1"/>
          </p:cNvSpPr>
          <p:nvPr>
            <p:ph type="title"/>
          </p:nvPr>
        </p:nvSpPr>
        <p:spPr/>
        <p:txBody>
          <a:bodyPr/>
          <a:lstStyle/>
          <a:p>
            <a:r>
              <a:rPr lang="en-MY" dirty="0"/>
              <a:t>Cash discount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DISCOUNTS</a:t>
            </a:r>
          </a:p>
        </p:txBody>
      </p:sp>
      <p:sp>
        <p:nvSpPr>
          <p:cNvPr id="3" name="Content Placeholder 2"/>
          <p:cNvSpPr>
            <a:spLocks noGrp="1"/>
          </p:cNvSpPr>
          <p:nvPr>
            <p:ph idx="1"/>
          </p:nvPr>
        </p:nvSpPr>
        <p:spPr/>
        <p:txBody>
          <a:bodyPr>
            <a:normAutofit/>
          </a:bodyPr>
          <a:lstStyle/>
          <a:p>
            <a:pPr algn="just"/>
            <a:r>
              <a:rPr lang="en-US" dirty="0"/>
              <a:t>Businesses frequently offer cash discounts as a way to encourage their business customers to </a:t>
            </a:r>
            <a:r>
              <a:rPr lang="en-US" dirty="0">
                <a:solidFill>
                  <a:srgbClr val="FF0000"/>
                </a:solidFill>
              </a:rPr>
              <a:t>pay their invoices early</a:t>
            </a:r>
            <a:r>
              <a:rPr lang="en-US" dirty="0"/>
              <a:t>. Cash discounts are figured on the invoice price that is shown on the invoice as the </a:t>
            </a:r>
            <a:r>
              <a:rPr lang="en-US" dirty="0">
                <a:solidFill>
                  <a:srgbClr val="FF0000"/>
                </a:solidFill>
              </a:rPr>
              <a:t>total due</a:t>
            </a:r>
            <a:r>
              <a:rPr lang="en-US" dirty="0"/>
              <a:t>. The terms of sale tell how much of a discount will be given. </a:t>
            </a:r>
          </a:p>
          <a:p>
            <a:pPr algn="just"/>
            <a:r>
              <a:rPr lang="en-US" dirty="0"/>
              <a:t>Due Date: To find the due date of the invoice and the last day for receiving a discount, count ahead, from the date on the invoice, the number of days shown in the terms. Buyers who do not pay their bills by the due date may be </a:t>
            </a:r>
            <a:r>
              <a:rPr lang="en-US" dirty="0">
                <a:solidFill>
                  <a:srgbClr val="FF0000"/>
                </a:solidFill>
              </a:rPr>
              <a:t>charged interest </a:t>
            </a:r>
            <a:r>
              <a:rPr lang="en-US" dirty="0"/>
              <a:t>on the amount owed or a late payment fee.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THE SALE</a:t>
            </a:r>
          </a:p>
        </p:txBody>
      </p:sp>
      <p:sp>
        <p:nvSpPr>
          <p:cNvPr id="3" name="Content Placeholder 2"/>
          <p:cNvSpPr>
            <a:spLocks noGrp="1"/>
          </p:cNvSpPr>
          <p:nvPr>
            <p:ph idx="1"/>
          </p:nvPr>
        </p:nvSpPr>
        <p:spPr>
          <a:xfrm>
            <a:off x="685800" y="1905000"/>
            <a:ext cx="10820400" cy="4188627"/>
          </a:xfrm>
        </p:spPr>
        <p:txBody>
          <a:bodyPr>
            <a:normAutofit/>
          </a:bodyPr>
          <a:lstStyle/>
          <a:p>
            <a:r>
              <a:rPr lang="en-US" dirty="0"/>
              <a:t>Terms of sale specify </a:t>
            </a:r>
            <a:r>
              <a:rPr lang="en-US" dirty="0">
                <a:solidFill>
                  <a:srgbClr val="FF0000"/>
                </a:solidFill>
              </a:rPr>
              <a:t>how</a:t>
            </a:r>
            <a:r>
              <a:rPr lang="en-US" dirty="0"/>
              <a:t> and </a:t>
            </a:r>
            <a:r>
              <a:rPr lang="en-US" dirty="0">
                <a:solidFill>
                  <a:srgbClr val="FF0000"/>
                </a:solidFill>
              </a:rPr>
              <a:t>when</a:t>
            </a:r>
            <a:r>
              <a:rPr lang="en-US" dirty="0"/>
              <a:t> an invoice will be paid. Usually businesses sell to other businesses on account. This means the customer will be billed later for purchases. </a:t>
            </a:r>
          </a:p>
          <a:p>
            <a:r>
              <a:rPr lang="en-US" dirty="0"/>
              <a:t>The time a purchaser has to pay a bill, usually 30 to 90 days, is called the </a:t>
            </a:r>
            <a:r>
              <a:rPr lang="en-US" dirty="0">
                <a:solidFill>
                  <a:srgbClr val="FF0000"/>
                </a:solidFill>
              </a:rPr>
              <a:t>credit period. </a:t>
            </a:r>
            <a:r>
              <a:rPr lang="en-US" dirty="0"/>
              <a:t>The credit terms which comprise the cash discount rate and the credit period are usually shown in the invoice.</a:t>
            </a:r>
          </a:p>
          <a:p>
            <a:r>
              <a:rPr lang="en-US" dirty="0"/>
              <a:t>For instance, a supplier offer terms 5/10, n/20 which means that a 5% discount is given for payment within 10 days or the full payment is due in 20 days from the date of the invoice.</a:t>
            </a:r>
          </a:p>
          <a:p>
            <a:pPr algn="just"/>
            <a:endParaRPr lang="en-US" dirty="0">
              <a:solidFill>
                <a:srgbClr val="FF0000"/>
              </a:solidFill>
            </a:endParaRPr>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OF INVOICE</a:t>
            </a:r>
          </a:p>
        </p:txBody>
      </p:sp>
      <p:pic>
        <p:nvPicPr>
          <p:cNvPr id="6" name="Content Placeholder 5" descr="barberinvoice.png"/>
          <p:cNvPicPr>
            <a:picLocks noGrp="1" noChangeAspect="1"/>
          </p:cNvPicPr>
          <p:nvPr>
            <p:ph sz="half" idx="1"/>
          </p:nvPr>
        </p:nvPicPr>
        <p:blipFill>
          <a:blip r:embed="rId2"/>
          <a:srcRect t="-4337" b="-4337"/>
          <a:stretch>
            <a:fillRect/>
          </a:stretch>
        </p:blipFill>
        <p:spPr>
          <a:xfrm>
            <a:off x="2095500" y="1592076"/>
            <a:ext cx="3749040" cy="4901446"/>
          </a:xfrm>
        </p:spPr>
      </p:pic>
      <p:pic>
        <p:nvPicPr>
          <p:cNvPr id="8" name="Content Placeholder 7" descr="slide_3.jpg"/>
          <p:cNvPicPr>
            <a:picLocks noGrp="1" noChangeAspect="1"/>
          </p:cNvPicPr>
          <p:nvPr>
            <p:ph sz="half" idx="2"/>
          </p:nvPr>
        </p:nvPicPr>
        <p:blipFill>
          <a:blip r:embed="rId3"/>
          <a:srcRect t="-22933" b="-22933"/>
          <a:stretch>
            <a:fillRect/>
          </a:stretch>
        </p:blipFill>
        <p:spPr>
          <a:xfrm>
            <a:off x="6168600" y="1435527"/>
            <a:ext cx="4320540" cy="462121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PRICE</a:t>
            </a:r>
          </a:p>
        </p:txBody>
      </p:sp>
      <p:sp>
        <p:nvSpPr>
          <p:cNvPr id="3" name="Content Placeholder 2"/>
          <p:cNvSpPr>
            <a:spLocks noGrp="1"/>
          </p:cNvSpPr>
          <p:nvPr>
            <p:ph idx="1"/>
          </p:nvPr>
        </p:nvSpPr>
        <p:spPr>
          <a:xfrm>
            <a:off x="685800" y="1931213"/>
            <a:ext cx="10820400" cy="4308653"/>
          </a:xfrm>
        </p:spPr>
        <p:txBody>
          <a:bodyPr>
            <a:normAutofit fontScale="77500" lnSpcReduction="20000"/>
          </a:bodyPr>
          <a:lstStyle/>
          <a:p>
            <a:pPr marL="0" indent="0">
              <a:buNone/>
            </a:pPr>
            <a:r>
              <a:rPr lang="en-US" dirty="0"/>
              <a:t>If the customer </a:t>
            </a:r>
            <a:r>
              <a:rPr lang="en-US" dirty="0">
                <a:solidFill>
                  <a:srgbClr val="FF0000"/>
                </a:solidFill>
              </a:rPr>
              <a:t>pays the invoice within the discount period</a:t>
            </a:r>
            <a:r>
              <a:rPr lang="en-US" dirty="0"/>
              <a:t> and deducts a cash discount from the invoice price, the amount paid is called the cash price</a:t>
            </a:r>
          </a:p>
          <a:p>
            <a:pPr algn="just">
              <a:buNone/>
            </a:pPr>
            <a:endParaRPr lang="en-US" dirty="0"/>
          </a:p>
          <a:p>
            <a:pPr algn="just">
              <a:buNone/>
            </a:pPr>
            <a:r>
              <a:rPr lang="en-US" dirty="0"/>
              <a:t>Example 5 (March 2016)</a:t>
            </a:r>
          </a:p>
          <a:p>
            <a:pPr marL="0" indent="0" algn="just">
              <a:buNone/>
            </a:pPr>
            <a:r>
              <a:rPr lang="en-US" dirty="0"/>
              <a:t>A washing machine that cost RM3,000 is given a trade discounts of 20% and 15%. A further 3% cash discount will be given if it is paid within 5 days. Find the total discounts obtained if the payment is made within the cash discount period.				</a:t>
            </a:r>
            <a:endParaRPr lang="en-US" u="sng" dirty="0"/>
          </a:p>
          <a:p>
            <a:pPr algn="just">
              <a:buNone/>
            </a:pPr>
            <a:r>
              <a:rPr lang="en-US" dirty="0"/>
              <a:t>From the formula </a:t>
            </a:r>
            <a:r>
              <a:rPr lang="en-US" i="1" dirty="0"/>
              <a:t>NP = LP(1 - d</a:t>
            </a:r>
            <a:r>
              <a:rPr lang="en-US" i="1" baseline="-25000" dirty="0"/>
              <a:t>1</a:t>
            </a:r>
            <a:r>
              <a:rPr lang="en-US" i="1" dirty="0"/>
              <a:t>)(1 - d</a:t>
            </a:r>
            <a:r>
              <a:rPr lang="en-US" i="1" baseline="-25000" dirty="0"/>
              <a:t>2</a:t>
            </a:r>
            <a:r>
              <a:rPr lang="en-US" i="1" dirty="0"/>
              <a:t>)(1 - c)</a:t>
            </a:r>
            <a:r>
              <a:rPr lang="en-US" dirty="0"/>
              <a:t>, where  c = cash discount</a:t>
            </a:r>
          </a:p>
          <a:p>
            <a:pPr algn="just">
              <a:buNone/>
            </a:pPr>
            <a:r>
              <a:rPr lang="en-US" dirty="0"/>
              <a:t>Hence, we get</a:t>
            </a:r>
          </a:p>
          <a:p>
            <a:pPr algn="just">
              <a:buNone/>
            </a:pPr>
            <a:r>
              <a:rPr lang="en-US" dirty="0"/>
              <a:t>			NP = 3000(1 - 20%)(1 - 15%)(1 - 3%)</a:t>
            </a:r>
          </a:p>
          <a:p>
            <a:pPr algn="just">
              <a:buNone/>
            </a:pPr>
            <a:r>
              <a:rPr lang="en-US" dirty="0"/>
              <a:t>		                  = 3000(0.8)(0.85)(0.97) = RM1,978.80</a:t>
            </a:r>
          </a:p>
          <a:p>
            <a:pPr algn="just">
              <a:buNone/>
            </a:pPr>
            <a:endParaRPr lang="en-US" dirty="0"/>
          </a:p>
          <a:p>
            <a:pPr algn="just">
              <a:buNone/>
            </a:pPr>
            <a:r>
              <a:rPr lang="en-US" dirty="0"/>
              <a:t>Note: 	The new NP obtained after deducting the cash discount is sometime called as the cash 	price excluding any additional charges. The cash price including all the additional charges 	(packaging, transportation, etc.) is called </a:t>
            </a:r>
            <a:r>
              <a:rPr lang="en-US" b="1" dirty="0">
                <a:solidFill>
                  <a:srgbClr val="FF0000"/>
                </a:solidFill>
              </a:rPr>
              <a:t>Net Payment </a:t>
            </a:r>
            <a:r>
              <a:rPr lang="en-US" dirty="0"/>
              <a:t>or </a:t>
            </a:r>
            <a:r>
              <a:rPr lang="en-US" b="1" dirty="0">
                <a:solidFill>
                  <a:srgbClr val="FF0000"/>
                </a:solidFill>
              </a:rPr>
              <a:t>Total Amount Paid</a:t>
            </a:r>
            <a:r>
              <a:rPr lang="en-US" dirty="0"/>
              <a:t>.  </a:t>
            </a:r>
          </a:p>
        </p:txBody>
      </p:sp>
      <p:sp>
        <p:nvSpPr>
          <p:cNvPr id="4" name="Rectangle 3">
            <a:extLst>
              <a:ext uri="{FF2B5EF4-FFF2-40B4-BE49-F238E27FC236}">
                <a16:creationId xmlns:a16="http://schemas.microsoft.com/office/drawing/2014/main" id="{610CDE81-EB9D-495E-817D-0F6848D604D4}"/>
              </a:ext>
            </a:extLst>
          </p:cNvPr>
          <p:cNvSpPr/>
          <p:nvPr/>
        </p:nvSpPr>
        <p:spPr>
          <a:xfrm>
            <a:off x="6612941" y="4085539"/>
            <a:ext cx="5327904" cy="1200329"/>
          </a:xfrm>
          <a:prstGeom prst="rect">
            <a:avLst/>
          </a:prstGeom>
        </p:spPr>
        <p:txBody>
          <a:bodyPr wrap="square">
            <a:spAutoFit/>
          </a:bodyPr>
          <a:lstStyle/>
          <a:p>
            <a:pPr algn="just">
              <a:buNone/>
            </a:pPr>
            <a:r>
              <a:rPr lang="en-US" sz="2400" dirty="0"/>
              <a:t>	</a:t>
            </a:r>
            <a:r>
              <a:rPr lang="en-US" sz="1600" dirty="0"/>
              <a:t>Net Price	 = List Price  –  Total Discount, so</a:t>
            </a:r>
          </a:p>
          <a:p>
            <a:pPr algn="just">
              <a:buNone/>
            </a:pPr>
            <a:r>
              <a:rPr lang="en-US" sz="1600" dirty="0"/>
              <a:t>	Total Discount = List Price – Net Price</a:t>
            </a:r>
          </a:p>
          <a:p>
            <a:pPr algn="just">
              <a:buNone/>
            </a:pPr>
            <a:r>
              <a:rPr lang="en-US" sz="1600" dirty="0"/>
              <a:t>				 = RM3000 - RM1978.80</a:t>
            </a:r>
          </a:p>
          <a:p>
            <a:pPr algn="just">
              <a:buNone/>
            </a:pPr>
            <a:r>
              <a:rPr lang="en-US" sz="1600" dirty="0"/>
              <a:t>				 = </a:t>
            </a:r>
            <a:r>
              <a:rPr lang="en-US" sz="1600" u="sng" dirty="0"/>
              <a:t>RM1021.20</a:t>
            </a:r>
            <a:r>
              <a:rPr lang="en-US" sz="16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normAutofit/>
          </a:bodyPr>
          <a:lstStyle/>
          <a:p>
            <a:pPr marL="109728" indent="0">
              <a:buNone/>
            </a:pPr>
            <a:r>
              <a:rPr lang="en-US" dirty="0"/>
              <a:t>By the end of this chapter, student should be able to : </a:t>
            </a:r>
          </a:p>
          <a:p>
            <a:r>
              <a:rPr lang="en-US" dirty="0"/>
              <a:t>explain trade discount terms,</a:t>
            </a:r>
          </a:p>
          <a:p>
            <a:r>
              <a:rPr lang="en-US" dirty="0"/>
              <a:t>calculate trade discount and the net price of goods purchased,</a:t>
            </a:r>
          </a:p>
          <a:p>
            <a:r>
              <a:rPr lang="en-US" dirty="0"/>
              <a:t>explain chain discount,</a:t>
            </a:r>
          </a:p>
          <a:p>
            <a:r>
              <a:rPr lang="en-US" dirty="0"/>
              <a:t>find a single discount that is equivalent to a chain discount,</a:t>
            </a:r>
          </a:p>
          <a:p>
            <a:r>
              <a:rPr lang="en-US" dirty="0"/>
              <a:t>explain cash discount terms,</a:t>
            </a:r>
          </a:p>
          <a:p>
            <a:r>
              <a:rPr lang="en-US" dirty="0"/>
              <a:t>identify situations where a trader can take a loan to take advantage of cash discounts, and</a:t>
            </a:r>
          </a:p>
          <a:p>
            <a:r>
              <a:rPr lang="en-US" dirty="0"/>
              <a:t>solve problems involving trade and cash discounts.</a:t>
            </a:r>
          </a:p>
        </p:txBody>
      </p:sp>
      <p:sp>
        <p:nvSpPr>
          <p:cNvPr id="4" name="Slide Number Placeholder 3">
            <a:extLst>
              <a:ext uri="{FF2B5EF4-FFF2-40B4-BE49-F238E27FC236}">
                <a16:creationId xmlns:a16="http://schemas.microsoft.com/office/drawing/2014/main" id="{17A1937C-91E2-42C6-845F-C1E875B10B34}"/>
              </a:ext>
            </a:extLst>
          </p:cNvPr>
          <p:cNvSpPr>
            <a:spLocks noGrp="1"/>
          </p:cNvSpPr>
          <p:nvPr>
            <p:ph type="sldNum" sz="quarter" idx="12"/>
          </p:nvPr>
        </p:nvSpPr>
        <p:spPr/>
        <p:txBody>
          <a:bodyPr/>
          <a:lstStyle/>
          <a:p>
            <a:fld id="{9FE61CFF-30A7-4F1A-9716-66CBFA3644CD}" type="slidenum">
              <a:rPr lang="en-US" smtClean="0"/>
              <a:pPr/>
              <a:t>2</a:t>
            </a:fld>
            <a:endParaRPr lang="en-US"/>
          </a:p>
        </p:txBody>
      </p:sp>
    </p:spTree>
    <p:extLst>
      <p:ext uri="{BB962C8B-B14F-4D97-AF65-F5344CB8AC3E}">
        <p14:creationId xmlns:p14="http://schemas.microsoft.com/office/powerpoint/2010/main" val="2155491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hapter-9-7-638.jpg"/>
          <p:cNvPicPr>
            <a:picLocks noGrp="1" noChangeAspect="1"/>
          </p:cNvPicPr>
          <p:nvPr>
            <p:ph idx="1"/>
          </p:nvPr>
        </p:nvPicPr>
        <p:blipFill>
          <a:blip r:embed="rId2"/>
          <a:srcRect l="-22993" r="-22993"/>
          <a:stretch>
            <a:fillRect/>
          </a:stretch>
        </p:blipFill>
        <p:spPr>
          <a:xfrm>
            <a:off x="-1175309" y="1623976"/>
            <a:ext cx="9144000" cy="4705436"/>
          </a:xfrm>
        </p:spPr>
      </p:pic>
      <p:pic>
        <p:nvPicPr>
          <p:cNvPr id="5" name="Content Placeholder 3" descr="maxresdefault.jpg">
            <a:extLst>
              <a:ext uri="{FF2B5EF4-FFF2-40B4-BE49-F238E27FC236}">
                <a16:creationId xmlns:a16="http://schemas.microsoft.com/office/drawing/2014/main" id="{2E9A2BC6-9247-4B8E-B348-3256AFCDF927}"/>
              </a:ext>
            </a:extLst>
          </p:cNvPr>
          <p:cNvPicPr>
            <a:picLocks noChangeAspect="1"/>
          </p:cNvPicPr>
          <p:nvPr/>
        </p:nvPicPr>
        <p:blipFill>
          <a:blip r:embed="rId3"/>
          <a:srcRect l="-17985" r="-17985"/>
          <a:stretch>
            <a:fillRect/>
          </a:stretch>
        </p:blipFill>
        <p:spPr>
          <a:xfrm>
            <a:off x="5849021" y="2057401"/>
            <a:ext cx="6190579" cy="39619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85800" y="2194560"/>
            <a:ext cx="9101138" cy="4024125"/>
          </a:xfrm>
        </p:spPr>
        <p:txBody>
          <a:bodyPr/>
          <a:lstStyle/>
          <a:p>
            <a:pPr marL="0" indent="0">
              <a:buNone/>
            </a:pPr>
            <a:r>
              <a:rPr lang="en-US" dirty="0"/>
              <a:t>Example 6 (included transportation cost and other charges)</a:t>
            </a:r>
          </a:p>
          <a:p>
            <a:pPr marL="0" indent="0">
              <a:buNone/>
            </a:pPr>
            <a:endParaRPr lang="en-US" dirty="0"/>
          </a:p>
          <a:p>
            <a:pPr marL="0" indent="0">
              <a:buNone/>
            </a:pPr>
            <a:r>
              <a:rPr lang="en-US" dirty="0"/>
              <a:t>An invoice dated 11 March 2016 for RM5,300 inclusive  of RM500 transportation charge was paid on 31 March 2016. if the trade discount were 20% and 15%, and the discount terms were 5/10, 4/30, n/60, find</a:t>
            </a:r>
          </a:p>
          <a:p>
            <a:pPr marL="0" indent="0">
              <a:buNone/>
            </a:pPr>
            <a:endParaRPr lang="en-US" dirty="0"/>
          </a:p>
          <a:p>
            <a:pPr>
              <a:buAutoNum type="alphaLcParenR"/>
            </a:pPr>
            <a:r>
              <a:rPr lang="en-US" dirty="0"/>
              <a:t>The trade discount offered</a:t>
            </a:r>
          </a:p>
          <a:p>
            <a:pPr>
              <a:buAutoNum type="alphaLcParenR"/>
            </a:pPr>
            <a:r>
              <a:rPr lang="en-US" dirty="0"/>
              <a:t>The cash discount if entitled</a:t>
            </a:r>
          </a:p>
          <a:p>
            <a:pPr>
              <a:buAutoNum type="alphaLcParenR"/>
            </a:pPr>
            <a:r>
              <a:rPr lang="en-US" dirty="0"/>
              <a:t>The amount of payment.</a:t>
            </a:r>
          </a:p>
        </p:txBody>
      </p:sp>
    </p:spTree>
    <p:extLst>
      <p:ext uri="{BB962C8B-B14F-4D97-AF65-F5344CB8AC3E}">
        <p14:creationId xmlns:p14="http://schemas.microsoft.com/office/powerpoint/2010/main" val="4283068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24456" y="1982418"/>
                <a:ext cx="5198519" cy="4637837"/>
              </a:xfrm>
            </p:spPr>
            <p:txBody>
              <a:bodyPr>
                <a:normAutofit fontScale="40000" lnSpcReduction="20000"/>
              </a:bodyPr>
              <a:lstStyle/>
              <a:p>
                <a:pPr>
                  <a:buAutoNum type="alphaLcParenR"/>
                </a:pPr>
                <a:r>
                  <a:rPr lang="en-US" sz="3400" dirty="0"/>
                  <a:t>Two methods:</a:t>
                </a:r>
              </a:p>
              <a:p>
                <a:pPr marL="0" indent="0">
                  <a:buNone/>
                </a:pPr>
                <a:r>
                  <a:rPr lang="en-US" sz="3400" dirty="0"/>
                  <a:t>     </a:t>
                </a:r>
                <a:r>
                  <a:rPr lang="en-US" sz="3400" dirty="0" err="1"/>
                  <a:t>i</a:t>
                </a:r>
                <a:r>
                  <a:rPr lang="en-US" sz="3400" dirty="0"/>
                  <a:t>) Find the single discount equivalent:</a:t>
                </a:r>
              </a:p>
              <a:p>
                <a:pPr marL="0" indent="0">
                  <a:buNone/>
                </a:pPr>
                <a:r>
                  <a:rPr lang="en-US" sz="3400" dirty="0"/>
                  <a:t>           </a:t>
                </a:r>
                <a14:m>
                  <m:oMath xmlns:m="http://schemas.openxmlformats.org/officeDocument/2006/math">
                    <m:r>
                      <a:rPr lang="en-US" sz="3400" i="1">
                        <a:latin typeface="Cambria Math" panose="02040503050406030204" pitchFamily="18" charset="0"/>
                      </a:rPr>
                      <m:t>𝑟</m:t>
                    </m:r>
                    <m:r>
                      <a:rPr lang="en-US" sz="3400" i="1">
                        <a:latin typeface="Cambria Math" panose="02040503050406030204" pitchFamily="18" charset="0"/>
                      </a:rPr>
                      <m:t>=1−</m:t>
                    </m:r>
                    <m:d>
                      <m:dPr>
                        <m:ctrlPr>
                          <a:rPr lang="en-US" sz="3400" i="1">
                            <a:latin typeface="Cambria Math" panose="02040503050406030204" pitchFamily="18" charset="0"/>
                          </a:rPr>
                        </m:ctrlPr>
                      </m:dPr>
                      <m:e>
                        <m:r>
                          <a:rPr lang="en-US" sz="3400" i="1">
                            <a:latin typeface="Cambria Math" panose="02040503050406030204" pitchFamily="18" charset="0"/>
                          </a:rPr>
                          <m:t>1−0.2</m:t>
                        </m:r>
                      </m:e>
                    </m:d>
                    <m:d>
                      <m:dPr>
                        <m:ctrlPr>
                          <a:rPr lang="en-US" sz="3400" i="1">
                            <a:latin typeface="Cambria Math" panose="02040503050406030204" pitchFamily="18" charset="0"/>
                          </a:rPr>
                        </m:ctrlPr>
                      </m:dPr>
                      <m:e>
                        <m:r>
                          <a:rPr lang="en-US" sz="3400" i="1">
                            <a:latin typeface="Cambria Math" panose="02040503050406030204" pitchFamily="18" charset="0"/>
                          </a:rPr>
                          <m:t>1−0.15</m:t>
                        </m:r>
                      </m:e>
                    </m:d>
                    <m:r>
                      <a:rPr lang="en-US" sz="3400" i="1">
                        <a:latin typeface="Cambria Math" panose="02040503050406030204" pitchFamily="18" charset="0"/>
                      </a:rPr>
                      <m:t>=0.32 </m:t>
                    </m:r>
                  </m:oMath>
                </a14:m>
                <a:endParaRPr lang="en-US" sz="3400" dirty="0"/>
              </a:p>
              <a:p>
                <a:pPr marL="0" indent="0">
                  <a:buNone/>
                </a:pPr>
                <a:r>
                  <a:rPr lang="en-US" sz="3400" dirty="0"/>
                  <a:t>        Trade discount offered = </a:t>
                </a:r>
                <a:r>
                  <a:rPr lang="en-US" sz="3400" i="1" dirty="0"/>
                  <a:t>LP </a:t>
                </a:r>
                <a:r>
                  <a:rPr lang="en-US" sz="3400" dirty="0"/>
                  <a:t>x </a:t>
                </a:r>
                <a:r>
                  <a:rPr lang="en-US" sz="3400" i="1" dirty="0"/>
                  <a:t>d</a:t>
                </a:r>
              </a:p>
              <a:p>
                <a:pPr marL="0" indent="0">
                  <a:buNone/>
                </a:pPr>
                <a:r>
                  <a:rPr lang="en-US" sz="3400" i="1" dirty="0"/>
                  <a:t>	                                 = </a:t>
                </a:r>
                <a:r>
                  <a:rPr lang="en-US" sz="3400" dirty="0"/>
                  <a:t>(5,300 - 500) x 0.32 </a:t>
                </a:r>
              </a:p>
              <a:p>
                <a:pPr marL="0" indent="0">
                  <a:buNone/>
                </a:pPr>
                <a:r>
                  <a:rPr lang="en-US" sz="3400" dirty="0"/>
                  <a:t>		                 = RM1,536</a:t>
                </a:r>
              </a:p>
              <a:p>
                <a:pPr marL="0" indent="0">
                  <a:buNone/>
                </a:pPr>
                <a:r>
                  <a:rPr lang="en-US" sz="3400" dirty="0"/>
                  <a:t>        or,</a:t>
                </a:r>
              </a:p>
              <a:p>
                <a:pPr marL="0" indent="0">
                  <a:buNone/>
                </a:pPr>
                <a:r>
                  <a:rPr lang="en-US" sz="3400" dirty="0"/>
                  <a:t>    ii)</a:t>
                </a:r>
                <a14:m>
                  <m:oMath xmlns:m="http://schemas.openxmlformats.org/officeDocument/2006/math">
                    <m:r>
                      <a:rPr lang="en-US" sz="3400" i="1">
                        <a:latin typeface="Cambria Math" panose="02040503050406030204" pitchFamily="18" charset="0"/>
                      </a:rPr>
                      <m:t> </m:t>
                    </m:r>
                    <m:r>
                      <a:rPr lang="en-US" sz="3400" i="1"/>
                      <m:t>𝑁𝑃</m:t>
                    </m:r>
                    <m:r>
                      <a:rPr lang="en-US" sz="3400" i="1"/>
                      <m:t>=</m:t>
                    </m:r>
                    <m:r>
                      <a:rPr lang="en-US" sz="3400" i="1"/>
                      <m:t>𝐿𝑃</m:t>
                    </m:r>
                    <m:r>
                      <a:rPr lang="en-US" sz="3400" i="1"/>
                      <m:t> (1−</m:t>
                    </m:r>
                    <m:r>
                      <m:rPr>
                        <m:nor/>
                      </m:rPr>
                      <a:rPr lang="en-US" sz="3400" i="1"/>
                      <m:t>d</m:t>
                    </m:r>
                    <m:r>
                      <m:rPr>
                        <m:nor/>
                      </m:rPr>
                      <a:rPr lang="en-US" sz="3400" i="1" baseline="-25000" dirty="0"/>
                      <m:t>1</m:t>
                    </m:r>
                    <m:r>
                      <a:rPr lang="en-US" sz="3400" i="1"/>
                      <m:t>)(1−</m:t>
                    </m:r>
                    <m:r>
                      <m:rPr>
                        <m:nor/>
                      </m:rPr>
                      <a:rPr lang="en-US" sz="3400" i="1"/>
                      <m:t>d</m:t>
                    </m:r>
                    <m:r>
                      <m:rPr>
                        <m:nor/>
                      </m:rPr>
                      <a:rPr lang="en-US" sz="3400" i="1" baseline="-25000" dirty="0"/>
                      <m:t>2</m:t>
                    </m:r>
                    <m:r>
                      <a:rPr lang="en-US" sz="3400" i="1"/>
                      <m:t>)</m:t>
                    </m:r>
                  </m:oMath>
                </a14:m>
                <a:endParaRPr lang="en-US" sz="3400" dirty="0"/>
              </a:p>
              <a:p>
                <a:pPr marL="0" indent="0">
                  <a:buNone/>
                </a:pPr>
                <a:r>
                  <a:rPr lang="en-US" sz="3400" dirty="0"/>
                  <a:t>              = (5300 - 500)</a:t>
                </a:r>
                <a14:m>
                  <m:oMath xmlns:m="http://schemas.openxmlformats.org/officeDocument/2006/math">
                    <m:d>
                      <m:dPr>
                        <m:ctrlPr>
                          <a:rPr lang="en-US" sz="3400" i="1">
                            <a:latin typeface="Cambria Math" panose="02040503050406030204" pitchFamily="18" charset="0"/>
                          </a:rPr>
                        </m:ctrlPr>
                      </m:dPr>
                      <m:e>
                        <m:r>
                          <a:rPr lang="en-US" sz="3400" i="1">
                            <a:latin typeface="Cambria Math" panose="02040503050406030204" pitchFamily="18" charset="0"/>
                          </a:rPr>
                          <m:t>1−0.2</m:t>
                        </m:r>
                      </m:e>
                    </m:d>
                    <m:d>
                      <m:dPr>
                        <m:ctrlPr>
                          <a:rPr lang="en-US" sz="3400" i="1">
                            <a:latin typeface="Cambria Math" panose="02040503050406030204" pitchFamily="18" charset="0"/>
                          </a:rPr>
                        </m:ctrlPr>
                      </m:dPr>
                      <m:e>
                        <m:r>
                          <a:rPr lang="en-US" sz="3400" i="1">
                            <a:latin typeface="Cambria Math" panose="02040503050406030204" pitchFamily="18" charset="0"/>
                          </a:rPr>
                          <m:t>1−0.15</m:t>
                        </m:r>
                      </m:e>
                    </m:d>
                    <m:r>
                      <a:rPr lang="en-US" sz="3400" i="1">
                        <a:latin typeface="Cambria Math" panose="02040503050406030204" pitchFamily="18" charset="0"/>
                      </a:rPr>
                      <m:t>=</m:t>
                    </m:r>
                  </m:oMath>
                </a14:m>
                <a:r>
                  <a:rPr lang="en-US" sz="3400" dirty="0"/>
                  <a:t>RM3264</a:t>
                </a:r>
              </a:p>
              <a:p>
                <a:pPr marL="0" indent="0">
                  <a:buNone/>
                </a:pPr>
                <a:r>
                  <a:rPr lang="en-US" sz="3400" i="1" dirty="0"/>
                  <a:t>        TD = LP –NP</a:t>
                </a:r>
              </a:p>
              <a:p>
                <a:pPr marL="0" indent="0">
                  <a:buNone/>
                </a:pPr>
                <a:r>
                  <a:rPr lang="en-US" sz="3400" dirty="0"/>
                  <a:t>             = (5300 - 500) – 3264 = RM1,536</a:t>
                </a:r>
              </a:p>
              <a:p>
                <a:pPr marL="0" indent="0">
                  <a:buNone/>
                </a:pPr>
                <a:endParaRPr lang="en-US" sz="3600" dirty="0"/>
              </a:p>
              <a:p>
                <a:pPr marL="0" indent="0">
                  <a:buNone/>
                </a:pPr>
                <a:r>
                  <a:rPr lang="en-US" sz="3600" dirty="0"/>
                  <a:t>b) Cash discount</a:t>
                </a:r>
              </a:p>
              <a:p>
                <a:pPr marL="0" indent="0">
                  <a:buNone/>
                </a:pPr>
                <a:r>
                  <a:rPr lang="en-US" sz="3600" dirty="0"/>
                  <a:t>             = </a:t>
                </a:r>
                <a:r>
                  <a:rPr lang="en-MY" sz="3600" dirty="0"/>
                  <a:t>3</a:t>
                </a:r>
                <a14:m>
                  <m:oMath xmlns:m="http://schemas.openxmlformats.org/officeDocument/2006/math">
                    <m:r>
                      <a:rPr lang="en-MY" sz="3600" b="0" i="0" smtClean="0">
                        <a:latin typeface="Cambria Math" panose="02040503050406030204" pitchFamily="18" charset="0"/>
                      </a:rPr>
                      <m:t>264 </m:t>
                    </m:r>
                    <m:r>
                      <a:rPr lang="en-US" sz="3600" i="1">
                        <a:latin typeface="Cambria Math" panose="02040503050406030204" pitchFamily="18" charset="0"/>
                      </a:rPr>
                      <m:t>𝑥</m:t>
                    </m:r>
                    <m:r>
                      <a:rPr lang="en-US" sz="3600" i="1">
                        <a:latin typeface="Cambria Math" panose="02040503050406030204" pitchFamily="18" charset="0"/>
                      </a:rPr>
                      <m:t> 0.04</m:t>
                    </m:r>
                  </m:oMath>
                </a14:m>
                <a:endParaRPr lang="en-US" sz="3600" i="1" dirty="0">
                  <a:latin typeface="Cambria Math" panose="02040503050406030204" pitchFamily="18" charset="0"/>
                </a:endParaRPr>
              </a:p>
              <a:p>
                <a:pPr marL="0" indent="0">
                  <a:buNone/>
                </a:pPr>
                <a:r>
                  <a:rPr lang="en-US" sz="3600" dirty="0">
                    <a:latin typeface="Cambria Math" panose="02040503050406030204" pitchFamily="18" charset="0"/>
                  </a:rPr>
                  <a:t>                = RM130.56</a:t>
                </a:r>
                <a:endParaRPr lang="en-US" sz="3400" dirty="0"/>
              </a:p>
              <a:p>
                <a:pPr marL="0" indent="0">
                  <a:buNone/>
                </a:pPr>
                <a:r>
                  <a:rPr lang="en-US" dirty="0"/>
                  <a:t>    </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24456" y="1982418"/>
                <a:ext cx="5198519" cy="4637837"/>
              </a:xfrm>
              <a:blipFill>
                <a:blip r:embed="rId2"/>
                <a:stretch>
                  <a:fillRect l="-352" t="-1708"/>
                </a:stretch>
              </a:blipFill>
            </p:spPr>
            <p:txBody>
              <a:bodyPr/>
              <a:lstStyle/>
              <a:p>
                <a:r>
                  <a:rPr lang="en-MY">
                    <a:noFill/>
                  </a:rPr>
                  <a:t> </a:t>
                </a:r>
              </a:p>
            </p:txBody>
          </p:sp>
        </mc:Fallback>
      </mc:AlternateContent>
      <p:sp>
        <p:nvSpPr>
          <p:cNvPr id="6" name="Content Placeholder 2">
            <a:extLst>
              <a:ext uri="{FF2B5EF4-FFF2-40B4-BE49-F238E27FC236}">
                <a16:creationId xmlns:a16="http://schemas.microsoft.com/office/drawing/2014/main" id="{521F93F1-4504-44AA-8337-46B82AFC5B04}"/>
              </a:ext>
            </a:extLst>
          </p:cNvPr>
          <p:cNvSpPr txBox="1">
            <a:spLocks/>
          </p:cNvSpPr>
          <p:nvPr/>
        </p:nvSpPr>
        <p:spPr>
          <a:xfrm>
            <a:off x="5091378" y="1982418"/>
            <a:ext cx="3869741" cy="41622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1400" dirty="0"/>
              <a:t>c) Amount of payment</a:t>
            </a:r>
          </a:p>
          <a:p>
            <a:pPr marL="0" indent="0">
              <a:buFont typeface="Arial" panose="020B0604020202020204" pitchFamily="34" charset="0"/>
              <a:buNone/>
            </a:pPr>
            <a:r>
              <a:rPr lang="en-US" sz="1400" dirty="0"/>
              <a:t>     Two methods</a:t>
            </a:r>
          </a:p>
          <a:p>
            <a:pPr marL="0" indent="0">
              <a:buNone/>
            </a:pPr>
            <a:r>
              <a:rPr lang="en-US" sz="1400" dirty="0"/>
              <a:t>     </a:t>
            </a:r>
            <a:r>
              <a:rPr lang="en-US" sz="1400" dirty="0" err="1"/>
              <a:t>i</a:t>
            </a:r>
            <a:r>
              <a:rPr lang="en-US" sz="1400" dirty="0"/>
              <a:t>) List Price – Amount of Trade Discount - 	Amount of Cash Discount 	+ Transportation Cost</a:t>
            </a:r>
          </a:p>
          <a:p>
            <a:pPr marL="0" indent="0">
              <a:buFont typeface="Arial" panose="020B0604020202020204" pitchFamily="34" charset="0"/>
              <a:buNone/>
            </a:pPr>
            <a:r>
              <a:rPr lang="en-US" sz="1400" dirty="0"/>
              <a:t>	= 5300-500-1536-130.56 + 500</a:t>
            </a:r>
          </a:p>
          <a:p>
            <a:pPr marL="0" indent="0">
              <a:buFont typeface="Arial" panose="020B0604020202020204" pitchFamily="34" charset="0"/>
              <a:buNone/>
            </a:pPr>
            <a:r>
              <a:rPr lang="en-US" sz="1400" dirty="0"/>
              <a:t>	= RM3,633.44</a:t>
            </a:r>
          </a:p>
          <a:p>
            <a:pPr marL="0" indent="0">
              <a:buFont typeface="Arial" panose="020B0604020202020204" pitchFamily="34" charset="0"/>
              <a:buNone/>
            </a:pPr>
            <a:r>
              <a:rPr lang="en-US" sz="1400" dirty="0"/>
              <a:t>     or,</a:t>
            </a:r>
          </a:p>
          <a:p>
            <a:pPr marL="0" indent="0">
              <a:buFont typeface="Arial" panose="020B0604020202020204" pitchFamily="34" charset="0"/>
              <a:buNone/>
            </a:pPr>
            <a:r>
              <a:rPr lang="en-US" sz="1400" dirty="0"/>
              <a:t>     ii) Net Price = </a:t>
            </a:r>
            <a:r>
              <a:rPr lang="en-US" sz="1400" i="1" dirty="0"/>
              <a:t>LP (1 - d</a:t>
            </a:r>
            <a:r>
              <a:rPr lang="en-US" sz="1400" i="1" baseline="-25000" dirty="0"/>
              <a:t>1</a:t>
            </a:r>
            <a:r>
              <a:rPr lang="en-US" sz="1400" i="1" dirty="0"/>
              <a:t>)(1 - d</a:t>
            </a:r>
            <a:r>
              <a:rPr lang="en-US" sz="1400" i="1" baseline="-25000" dirty="0"/>
              <a:t>2</a:t>
            </a:r>
            <a:r>
              <a:rPr lang="en-US" sz="1400" i="1" dirty="0"/>
              <a:t>)(1 - c)</a:t>
            </a:r>
            <a:r>
              <a:rPr lang="en-US" sz="1400" dirty="0"/>
              <a:t> 			+ Transportation cost</a:t>
            </a:r>
          </a:p>
          <a:p>
            <a:pPr marL="0" indent="0">
              <a:buFont typeface="Arial" panose="020B0604020202020204" pitchFamily="34" charset="0"/>
              <a:buNone/>
            </a:pPr>
            <a:r>
              <a:rPr lang="en-US" sz="1400" dirty="0"/>
              <a:t>	       = (5300 - 500)(1 - 0.2)(1 - 			0.15)(1 - 0.04) + 500</a:t>
            </a:r>
          </a:p>
          <a:p>
            <a:endParaRPr lang="en-US" dirty="0"/>
          </a:p>
          <a:p>
            <a:pPr marL="0" indent="0">
              <a:buFont typeface="Arial" panose="020B0604020202020204" pitchFamily="34" charset="0"/>
              <a:buNone/>
            </a:pPr>
            <a:r>
              <a:rPr lang="en-US" sz="1400" dirty="0"/>
              <a:t>	       = RM3,633.44</a:t>
            </a:r>
          </a:p>
        </p:txBody>
      </p:sp>
      <p:sp>
        <p:nvSpPr>
          <p:cNvPr id="2" name="TextBox 1">
            <a:extLst>
              <a:ext uri="{FF2B5EF4-FFF2-40B4-BE49-F238E27FC236}">
                <a16:creationId xmlns:a16="http://schemas.microsoft.com/office/drawing/2014/main" id="{02862395-57FF-4DEE-950D-757D9BC7CB46}"/>
              </a:ext>
            </a:extLst>
          </p:cNvPr>
          <p:cNvSpPr txBox="1"/>
          <p:nvPr/>
        </p:nvSpPr>
        <p:spPr>
          <a:xfrm>
            <a:off x="9253728" y="1982418"/>
            <a:ext cx="2670048" cy="3323987"/>
          </a:xfrm>
          <a:prstGeom prst="rect">
            <a:avLst/>
          </a:prstGeom>
          <a:noFill/>
          <a:ln w="38100">
            <a:solidFill>
              <a:srgbClr val="7030A0"/>
            </a:solidFill>
          </a:ln>
        </p:spPr>
        <p:txBody>
          <a:bodyPr wrap="square" rtlCol="0">
            <a:spAutoFit/>
          </a:bodyPr>
          <a:lstStyle/>
          <a:p>
            <a:r>
              <a:rPr lang="en-MY" sz="1400" dirty="0"/>
              <a:t>Note:</a:t>
            </a:r>
          </a:p>
          <a:p>
            <a:pPr marL="285750" indent="-285750">
              <a:buFontTx/>
              <a:buChar char="-"/>
            </a:pPr>
            <a:r>
              <a:rPr lang="en-MY" sz="1400" dirty="0"/>
              <a:t>remember, the list price </a:t>
            </a:r>
            <a:r>
              <a:rPr lang="en-MY" sz="1400" b="1" dirty="0"/>
              <a:t>MUST NOT</a:t>
            </a:r>
            <a:r>
              <a:rPr lang="en-MY" sz="1400" dirty="0"/>
              <a:t> include any additional cost or charges</a:t>
            </a:r>
          </a:p>
          <a:p>
            <a:pPr marL="285750" indent="-285750">
              <a:buFontTx/>
              <a:buChar char="-"/>
            </a:pPr>
            <a:r>
              <a:rPr lang="en-MY" sz="1400" dirty="0"/>
              <a:t>use Net Price after trade discount to calculate the cash discount</a:t>
            </a:r>
          </a:p>
          <a:p>
            <a:pPr marL="285750" indent="-285750">
              <a:buFontTx/>
              <a:buChar char="-"/>
            </a:pPr>
            <a:r>
              <a:rPr lang="en-US" sz="1400" dirty="0"/>
              <a:t>the Cash Discount rate is 4% because, it takes 20 days (31/3-11/3) to paid the invoice</a:t>
            </a:r>
          </a:p>
          <a:p>
            <a:pPr marL="285750" indent="-285750">
              <a:buFontTx/>
              <a:buChar char="-"/>
            </a:pPr>
            <a:r>
              <a:rPr lang="en-MY" sz="1400" dirty="0"/>
              <a:t>the final amount paid must include all additional charges</a:t>
            </a:r>
          </a:p>
        </p:txBody>
      </p:sp>
      <p:sp>
        <p:nvSpPr>
          <p:cNvPr id="7" name="Rectangle: Rounded Corners 6">
            <a:extLst>
              <a:ext uri="{FF2B5EF4-FFF2-40B4-BE49-F238E27FC236}">
                <a16:creationId xmlns:a16="http://schemas.microsoft.com/office/drawing/2014/main" id="{06445777-6904-4F13-9936-C685D23B53AD}"/>
              </a:ext>
            </a:extLst>
          </p:cNvPr>
          <p:cNvSpPr/>
          <p:nvPr/>
        </p:nvSpPr>
        <p:spPr>
          <a:xfrm>
            <a:off x="324455" y="1411834"/>
            <a:ext cx="1577497" cy="482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b="1" dirty="0"/>
              <a:t>SOLUTION</a:t>
            </a:r>
          </a:p>
        </p:txBody>
      </p:sp>
    </p:spTree>
    <p:extLst>
      <p:ext uri="{BB962C8B-B14F-4D97-AF65-F5344CB8AC3E}">
        <p14:creationId xmlns:p14="http://schemas.microsoft.com/office/powerpoint/2010/main" val="6600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1" descr="C:\Users\User\AppData\Local\Microsoft\Windows\Temporary Internet Files\Content.IE5\XLYQNMNN\books%20psd%20copy[1].jpg"/>
          <p:cNvPicPr>
            <a:picLocks noChangeAspect="1" noChangeArrowheads="1"/>
          </p:cNvPicPr>
          <p:nvPr/>
        </p:nvPicPr>
        <p:blipFill>
          <a:blip r:embed="rId3" cstate="print"/>
          <a:srcRect/>
          <a:stretch>
            <a:fillRect/>
          </a:stretch>
        </p:blipFill>
        <p:spPr bwMode="auto">
          <a:xfrm>
            <a:off x="9710510" y="4392612"/>
            <a:ext cx="1795690" cy="1507331"/>
          </a:xfrm>
          <a:prstGeom prst="rect">
            <a:avLst/>
          </a:prstGeom>
          <a:noFill/>
        </p:spPr>
      </p:pic>
      <p:sp>
        <p:nvSpPr>
          <p:cNvPr id="3" name="Content Placeholder 2"/>
          <p:cNvSpPr>
            <a:spLocks noGrp="1"/>
          </p:cNvSpPr>
          <p:nvPr>
            <p:ph idx="1"/>
          </p:nvPr>
        </p:nvSpPr>
        <p:spPr>
          <a:xfrm>
            <a:off x="685800" y="1750220"/>
            <a:ext cx="4514850" cy="4468466"/>
          </a:xfrm>
        </p:spPr>
        <p:txBody>
          <a:bodyPr>
            <a:normAutofit fontScale="92500" lnSpcReduction="10000"/>
          </a:bodyPr>
          <a:lstStyle/>
          <a:p>
            <a:pPr marL="0" indent="0">
              <a:buNone/>
            </a:pPr>
            <a:r>
              <a:rPr lang="en-US" dirty="0"/>
              <a:t>Example 7</a:t>
            </a:r>
          </a:p>
          <a:p>
            <a:pPr marL="0" indent="0" algn="just">
              <a:buNone/>
            </a:pPr>
            <a:endParaRPr lang="en-US" dirty="0"/>
          </a:p>
          <a:p>
            <a:pPr marL="0" indent="0">
              <a:buNone/>
            </a:pPr>
            <a:r>
              <a:rPr lang="en-US" dirty="0"/>
              <a:t>100 copies of IT books are purchased at RM69 each.  The trade discounts given are 12% and 8%.  The cash discount terms on the invoice are 5/10 and n/30.</a:t>
            </a:r>
          </a:p>
          <a:p>
            <a:pPr marL="0" indent="0" algn="just">
              <a:buNone/>
            </a:pPr>
            <a:endParaRPr lang="en-US" dirty="0"/>
          </a:p>
          <a:p>
            <a:pPr marL="457200" indent="-457200">
              <a:buNone/>
            </a:pPr>
            <a:r>
              <a:rPr lang="en-US" dirty="0" err="1"/>
              <a:t>i</a:t>
            </a:r>
            <a:r>
              <a:rPr lang="en-US" dirty="0"/>
              <a:t>) Determine the single trade discount rate that is equivalent to the given trade discounts.</a:t>
            </a:r>
          </a:p>
          <a:p>
            <a:pPr marL="457200" indent="-457200">
              <a:buNone/>
            </a:pPr>
            <a:r>
              <a:rPr lang="en-US" dirty="0"/>
              <a:t>ii)	Calculate the amount of payment to be made if the payment was made  one week after the date of invoice.</a:t>
            </a:r>
          </a:p>
          <a:p>
            <a:pPr>
              <a:buNone/>
            </a:pPr>
            <a:endParaRPr lang="en-MY" dirty="0"/>
          </a:p>
        </p:txBody>
      </p:sp>
      <p:sp>
        <p:nvSpPr>
          <p:cNvPr id="4" name="Slide Number Placeholder 3">
            <a:extLst>
              <a:ext uri="{FF2B5EF4-FFF2-40B4-BE49-F238E27FC236}">
                <a16:creationId xmlns:a16="http://schemas.microsoft.com/office/drawing/2014/main" id="{6FF95A7C-CEDE-4802-8229-E0958EF34BCD}"/>
              </a:ext>
            </a:extLst>
          </p:cNvPr>
          <p:cNvSpPr>
            <a:spLocks noGrp="1"/>
          </p:cNvSpPr>
          <p:nvPr>
            <p:ph type="sldNum" sz="quarter" idx="12"/>
          </p:nvPr>
        </p:nvSpPr>
        <p:spPr/>
        <p:txBody>
          <a:bodyPr/>
          <a:lstStyle/>
          <a:p>
            <a:fld id="{9FE61CFF-30A7-4F1A-9716-66CBFA3644CD}" type="slidenum">
              <a:rPr lang="en-US" smtClean="0"/>
              <a:pPr/>
              <a:t>23</a:t>
            </a:fld>
            <a:endParaRPr lang="en-US"/>
          </a:p>
        </p:txBody>
      </p:sp>
      <p:graphicFrame>
        <p:nvGraphicFramePr>
          <p:cNvPr id="6" name="Content Placeholder 3">
            <a:extLst>
              <a:ext uri="{FF2B5EF4-FFF2-40B4-BE49-F238E27FC236}">
                <a16:creationId xmlns:a16="http://schemas.microsoft.com/office/drawing/2014/main" id="{87C6FAD1-7EAF-4997-8911-8C67A60800D1}"/>
              </a:ext>
            </a:extLst>
          </p:cNvPr>
          <p:cNvGraphicFramePr>
            <a:graphicFrameLocks noChangeAspect="1"/>
          </p:cNvGraphicFramePr>
          <p:nvPr>
            <p:extLst>
              <p:ext uri="{D42A27DB-BD31-4B8C-83A1-F6EECF244321}">
                <p14:modId xmlns:p14="http://schemas.microsoft.com/office/powerpoint/2010/main" val="670471264"/>
              </p:ext>
            </p:extLst>
          </p:nvPr>
        </p:nvGraphicFramePr>
        <p:xfrm>
          <a:off x="6224588" y="1924050"/>
          <a:ext cx="3024187" cy="1383506"/>
        </p:xfrm>
        <a:graphic>
          <a:graphicData uri="http://schemas.openxmlformats.org/presentationml/2006/ole">
            <mc:AlternateContent xmlns:mc="http://schemas.openxmlformats.org/markup-compatibility/2006">
              <mc:Choice xmlns:v="urn:schemas-microsoft-com:vml" Requires="v">
                <p:oleObj spid="_x0000_s43016" name="Equation" r:id="rId4" imgW="2019240" imgH="914400" progId="Equation.3">
                  <p:embed/>
                </p:oleObj>
              </mc:Choice>
              <mc:Fallback>
                <p:oleObj name="Equation" r:id="rId4" imgW="2019240" imgH="914400" progId="Equation.3">
                  <p:embed/>
                  <p:pic>
                    <p:nvPicPr>
                      <p:cNvPr id="4" name="Content Placeholder 3"/>
                      <p:cNvPicPr>
                        <a:picLocks noChangeAspect="1" noChangeArrowheads="1"/>
                      </p:cNvPicPr>
                      <p:nvPr/>
                    </p:nvPicPr>
                    <p:blipFill>
                      <a:blip r:embed="rId5"/>
                      <a:srcRect/>
                      <a:stretch>
                        <a:fillRect/>
                      </a:stretch>
                    </p:blipFill>
                    <p:spPr bwMode="auto">
                      <a:xfrm>
                        <a:off x="6224588" y="1924050"/>
                        <a:ext cx="3024187" cy="1383506"/>
                      </a:xfrm>
                      <a:prstGeom prst="rect">
                        <a:avLst/>
                      </a:prstGeom>
                      <a:noFill/>
                    </p:spPr>
                  </p:pic>
                </p:oleObj>
              </mc:Fallback>
            </mc:AlternateContent>
          </a:graphicData>
        </a:graphic>
      </p:graphicFrame>
      <p:graphicFrame>
        <p:nvGraphicFramePr>
          <p:cNvPr id="7" name="Content Placeholder 3">
            <a:extLst>
              <a:ext uri="{FF2B5EF4-FFF2-40B4-BE49-F238E27FC236}">
                <a16:creationId xmlns:a16="http://schemas.microsoft.com/office/drawing/2014/main" id="{F0226C02-B56C-4808-A2E2-2104558F9046}"/>
              </a:ext>
            </a:extLst>
          </p:cNvPr>
          <p:cNvGraphicFramePr>
            <a:graphicFrameLocks noChangeAspect="1"/>
          </p:cNvGraphicFramePr>
          <p:nvPr>
            <p:extLst>
              <p:ext uri="{D42A27DB-BD31-4B8C-83A1-F6EECF244321}">
                <p14:modId xmlns:p14="http://schemas.microsoft.com/office/powerpoint/2010/main" val="3447791370"/>
              </p:ext>
            </p:extLst>
          </p:nvPr>
        </p:nvGraphicFramePr>
        <p:xfrm>
          <a:off x="6224588" y="3486944"/>
          <a:ext cx="3648075" cy="2627312"/>
        </p:xfrm>
        <a:graphic>
          <a:graphicData uri="http://schemas.openxmlformats.org/presentationml/2006/ole">
            <mc:AlternateContent xmlns:mc="http://schemas.openxmlformats.org/markup-compatibility/2006">
              <mc:Choice xmlns:v="urn:schemas-microsoft-com:vml" Requires="v">
                <p:oleObj spid="_x0000_s43017" name="Equation" r:id="rId6" imgW="2361960" imgH="1803240" progId="Equation.3">
                  <p:embed/>
                </p:oleObj>
              </mc:Choice>
              <mc:Fallback>
                <p:oleObj name="Equation" r:id="rId6" imgW="2361960" imgH="1803240" progId="Equation.3">
                  <p:embed/>
                  <p:pic>
                    <p:nvPicPr>
                      <p:cNvPr id="21507" name="Content Placeholder 3"/>
                      <p:cNvPicPr>
                        <a:picLocks noChangeAspect="1" noChangeArrowheads="1"/>
                      </p:cNvPicPr>
                      <p:nvPr/>
                    </p:nvPicPr>
                    <p:blipFill>
                      <a:blip r:embed="rId7"/>
                      <a:srcRect/>
                      <a:stretch>
                        <a:fillRect/>
                      </a:stretch>
                    </p:blipFill>
                    <p:spPr bwMode="auto">
                      <a:xfrm>
                        <a:off x="6224588" y="3486944"/>
                        <a:ext cx="3648075" cy="2627312"/>
                      </a:xfrm>
                      <a:prstGeom prst="rect">
                        <a:avLst/>
                      </a:prstGeom>
                      <a:noFill/>
                    </p:spPr>
                  </p:pic>
                </p:oleObj>
              </mc:Fallback>
            </mc:AlternateContent>
          </a:graphicData>
        </a:graphic>
      </p:graphicFrame>
      <p:sp>
        <p:nvSpPr>
          <p:cNvPr id="8" name="Title 7">
            <a:extLst>
              <a:ext uri="{FF2B5EF4-FFF2-40B4-BE49-F238E27FC236}">
                <a16:creationId xmlns:a16="http://schemas.microsoft.com/office/drawing/2014/main" id="{0BB7DDE7-1E79-412F-B0FC-9D2B0F50CFB2}"/>
              </a:ext>
            </a:extLst>
          </p:cNvPr>
          <p:cNvSpPr>
            <a:spLocks noGrp="1"/>
          </p:cNvSpPr>
          <p:nvPr>
            <p:ph type="title"/>
          </p:nvPr>
        </p:nvSpPr>
        <p:spPr/>
        <p:txBody>
          <a:bodyPr/>
          <a:lstStyle/>
          <a:p>
            <a:endParaRPr lang="en-MY"/>
          </a:p>
        </p:txBody>
      </p:sp>
      <p:sp>
        <p:nvSpPr>
          <p:cNvPr id="9" name="Rectangle: Rounded Corners 8">
            <a:extLst>
              <a:ext uri="{FF2B5EF4-FFF2-40B4-BE49-F238E27FC236}">
                <a16:creationId xmlns:a16="http://schemas.microsoft.com/office/drawing/2014/main" id="{A38DC733-6A0D-4DE7-9FF5-34293F01661B}"/>
              </a:ext>
            </a:extLst>
          </p:cNvPr>
          <p:cNvSpPr/>
          <p:nvPr/>
        </p:nvSpPr>
        <p:spPr>
          <a:xfrm>
            <a:off x="5645943" y="1924050"/>
            <a:ext cx="450057" cy="2400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a:t>
            </a:r>
          </a:p>
          <a:p>
            <a:pPr algn="ctr"/>
            <a:r>
              <a:rPr lang="en-MY" b="1" dirty="0"/>
              <a:t>O</a:t>
            </a:r>
          </a:p>
          <a:p>
            <a:pPr algn="ctr"/>
            <a:r>
              <a:rPr lang="en-MY" b="1" dirty="0"/>
              <a:t>L</a:t>
            </a:r>
          </a:p>
          <a:p>
            <a:pPr algn="ctr"/>
            <a:r>
              <a:rPr lang="en-MY" b="1" dirty="0"/>
              <a:t>U</a:t>
            </a:r>
          </a:p>
          <a:p>
            <a:pPr algn="ctr"/>
            <a:r>
              <a:rPr lang="en-MY" b="1" dirty="0"/>
              <a:t>T</a:t>
            </a:r>
          </a:p>
          <a:p>
            <a:pPr algn="ctr"/>
            <a:r>
              <a:rPr lang="en-MY" b="1" dirty="0"/>
              <a:t>I</a:t>
            </a:r>
          </a:p>
          <a:p>
            <a:pPr algn="ctr"/>
            <a:r>
              <a:rPr lang="en-MY" b="1" dirty="0"/>
              <a:t>O</a:t>
            </a:r>
          </a:p>
          <a:p>
            <a:pPr algn="ctr"/>
            <a:r>
              <a:rPr lang="en-MY" b="1" dirty="0"/>
              <a:t>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6" name="Picture 4" descr="C:\Users\User\AppData\Local\Microsoft\Windows\Temporary Internet Files\Content.IE5\1R13R982\1145689-Clipart-Of-A-Pink-Shampoo-Bottle-Royalty-Free-Vector-Illustration[1].jpg"/>
          <p:cNvPicPr>
            <a:picLocks noChangeAspect="1" noChangeArrowheads="1"/>
          </p:cNvPicPr>
          <p:nvPr/>
        </p:nvPicPr>
        <p:blipFill>
          <a:blip r:embed="rId3" cstate="print"/>
          <a:srcRect/>
          <a:stretch>
            <a:fillRect/>
          </a:stretch>
        </p:blipFill>
        <p:spPr bwMode="auto">
          <a:xfrm>
            <a:off x="10327481" y="4510013"/>
            <a:ext cx="1676400" cy="1750906"/>
          </a:xfrm>
          <a:prstGeom prst="rect">
            <a:avLst/>
          </a:prstGeom>
          <a:noFill/>
        </p:spPr>
      </p:pic>
      <p:sp>
        <p:nvSpPr>
          <p:cNvPr id="4" name="TextBox 3"/>
          <p:cNvSpPr txBox="1"/>
          <p:nvPr/>
        </p:nvSpPr>
        <p:spPr>
          <a:xfrm>
            <a:off x="692944" y="1750906"/>
            <a:ext cx="10813256" cy="1754326"/>
          </a:xfrm>
          <a:prstGeom prst="rect">
            <a:avLst/>
          </a:prstGeom>
          <a:noFill/>
        </p:spPr>
        <p:txBody>
          <a:bodyPr wrap="square" rtlCol="0">
            <a:spAutoFit/>
          </a:bodyPr>
          <a:lstStyle/>
          <a:p>
            <a:pPr algn="just"/>
            <a:r>
              <a:rPr lang="en-US" dirty="0"/>
              <a:t>Example 8</a:t>
            </a:r>
          </a:p>
          <a:p>
            <a:pPr algn="just"/>
            <a:r>
              <a:rPr lang="en-US" dirty="0"/>
              <a:t>A salon owner buys 50 bottles of shampoo and receives an invoice  of RM2550 including transportation cost of RM250. The date of invoice is 15 August 2016 and the cash discount term is 10/10, 8/20, n/30. If he receives trade discounts 7% and 5%, find</a:t>
            </a:r>
          </a:p>
          <a:p>
            <a:pPr marL="400050" indent="-400050" algn="just">
              <a:buAutoNum type="romanLcParenR"/>
            </a:pPr>
            <a:r>
              <a:rPr lang="en-US" dirty="0"/>
              <a:t>The net price after trade discounts  </a:t>
            </a:r>
          </a:p>
          <a:p>
            <a:pPr marL="400050" indent="-400050" algn="just">
              <a:buAutoNum type="romanLcParenR"/>
            </a:pPr>
            <a:r>
              <a:rPr lang="en-US" dirty="0"/>
              <a:t> the net payment if payment is made on 31</a:t>
            </a:r>
            <a:r>
              <a:rPr lang="en-US" baseline="30000" dirty="0"/>
              <a:t>st</a:t>
            </a:r>
            <a:r>
              <a:rPr lang="en-US" dirty="0"/>
              <a:t> August 2016 </a:t>
            </a:r>
            <a:endParaRPr lang="en-MY" dirty="0"/>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29337270"/>
              </p:ext>
            </p:extLst>
          </p:nvPr>
        </p:nvGraphicFramePr>
        <p:xfrm>
          <a:off x="1223169" y="4046950"/>
          <a:ext cx="2905918" cy="2432843"/>
        </p:xfrm>
        <a:graphic>
          <a:graphicData uri="http://schemas.openxmlformats.org/presentationml/2006/ole">
            <mc:AlternateContent xmlns:mc="http://schemas.openxmlformats.org/markup-compatibility/2006">
              <mc:Choice xmlns:v="urn:schemas-microsoft-com:vml" Requires="v">
                <p:oleObj spid="_x0000_s40980" name="Equation" r:id="rId4" imgW="1879560" imgH="1574640" progId="Equation.3">
                  <p:embed/>
                </p:oleObj>
              </mc:Choice>
              <mc:Fallback>
                <p:oleObj name="Equation" r:id="rId4" imgW="1879560" imgH="1574640" progId="Equation.3">
                  <p:embed/>
                  <p:pic>
                    <p:nvPicPr>
                      <p:cNvPr id="5" name="Content Placeholder 4"/>
                      <p:cNvPicPr>
                        <a:picLocks noChangeAspect="1" noChangeArrowheads="1"/>
                      </p:cNvPicPr>
                      <p:nvPr/>
                    </p:nvPicPr>
                    <p:blipFill>
                      <a:blip r:embed="rId5"/>
                      <a:srcRect/>
                      <a:stretch>
                        <a:fillRect/>
                      </a:stretch>
                    </p:blipFill>
                    <p:spPr bwMode="auto">
                      <a:xfrm>
                        <a:off x="1223169" y="4046950"/>
                        <a:ext cx="2905918" cy="2432843"/>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10211972"/>
              </p:ext>
            </p:extLst>
          </p:nvPr>
        </p:nvGraphicFramePr>
        <p:xfrm>
          <a:off x="6205538" y="4693281"/>
          <a:ext cx="3645694" cy="1647988"/>
        </p:xfrm>
        <a:graphic>
          <a:graphicData uri="http://schemas.openxmlformats.org/presentationml/2006/ole">
            <mc:AlternateContent xmlns:mc="http://schemas.openxmlformats.org/markup-compatibility/2006">
              <mc:Choice xmlns:v="urn:schemas-microsoft-com:vml" Requires="v">
                <p:oleObj spid="_x0000_s40981" name="Equation" r:id="rId6" imgW="2260440" imgH="1104840" progId="Equation.3">
                  <p:embed/>
                </p:oleObj>
              </mc:Choice>
              <mc:Fallback>
                <p:oleObj name="Equation" r:id="rId6" imgW="2260440" imgH="1104840" progId="Equation.3">
                  <p:embed/>
                  <p:pic>
                    <p:nvPicPr>
                      <p:cNvPr id="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5538" y="4693281"/>
                        <a:ext cx="3645694" cy="1647988"/>
                      </a:xfrm>
                      <a:prstGeom prst="rect">
                        <a:avLst/>
                      </a:prstGeom>
                      <a:noFill/>
                    </p:spPr>
                  </p:pic>
                </p:oleObj>
              </mc:Fallback>
            </mc:AlternateContent>
          </a:graphicData>
        </a:graphic>
      </p:graphicFrame>
      <p:sp>
        <p:nvSpPr>
          <p:cNvPr id="7" name="TextBox 6"/>
          <p:cNvSpPr txBox="1"/>
          <p:nvPr/>
        </p:nvSpPr>
        <p:spPr>
          <a:xfrm>
            <a:off x="5879306" y="4046950"/>
            <a:ext cx="4579144" cy="646331"/>
          </a:xfrm>
          <a:prstGeom prst="rect">
            <a:avLst/>
          </a:prstGeom>
          <a:noFill/>
        </p:spPr>
        <p:txBody>
          <a:bodyPr wrap="square" rtlCol="0">
            <a:spAutoFit/>
          </a:bodyPr>
          <a:lstStyle/>
          <a:p>
            <a:r>
              <a:rPr lang="en-US" dirty="0">
                <a:cs typeface="Arial" pitchFamily="34" charset="0"/>
              </a:rPr>
              <a:t>ii) Pay on day 16 (31-15), entitled to get </a:t>
            </a:r>
          </a:p>
          <a:p>
            <a:r>
              <a:rPr lang="en-US" dirty="0">
                <a:cs typeface="Arial" pitchFamily="34" charset="0"/>
              </a:rPr>
              <a:t>    8% cash discount.</a:t>
            </a:r>
            <a:endParaRPr lang="en-MY" dirty="0">
              <a:cs typeface="Arial" pitchFamily="34" charset="0"/>
            </a:endParaRPr>
          </a:p>
        </p:txBody>
      </p:sp>
      <p:sp>
        <p:nvSpPr>
          <p:cNvPr id="3" name="Slide Number Placeholder 2">
            <a:extLst>
              <a:ext uri="{FF2B5EF4-FFF2-40B4-BE49-F238E27FC236}">
                <a16:creationId xmlns:a16="http://schemas.microsoft.com/office/drawing/2014/main" id="{469D1DBB-3573-4D80-A9D6-C7366D3151D0}"/>
              </a:ext>
            </a:extLst>
          </p:cNvPr>
          <p:cNvSpPr>
            <a:spLocks noGrp="1"/>
          </p:cNvSpPr>
          <p:nvPr>
            <p:ph type="sldNum" sz="quarter" idx="12"/>
          </p:nvPr>
        </p:nvSpPr>
        <p:spPr/>
        <p:txBody>
          <a:bodyPr/>
          <a:lstStyle/>
          <a:p>
            <a:fld id="{9FE61CFF-30A7-4F1A-9716-66CBFA3644CD}" type="slidenum">
              <a:rPr lang="en-US" smtClean="0"/>
              <a:pPr/>
              <a:t>24</a:t>
            </a:fld>
            <a:endParaRPr lang="en-US"/>
          </a:p>
        </p:txBody>
      </p:sp>
      <p:sp>
        <p:nvSpPr>
          <p:cNvPr id="9" name="Title 8">
            <a:extLst>
              <a:ext uri="{FF2B5EF4-FFF2-40B4-BE49-F238E27FC236}">
                <a16:creationId xmlns:a16="http://schemas.microsoft.com/office/drawing/2014/main" id="{0414806A-6AA3-4C24-A8CB-5609FA99153F}"/>
              </a:ext>
            </a:extLst>
          </p:cNvPr>
          <p:cNvSpPr>
            <a:spLocks noGrp="1"/>
          </p:cNvSpPr>
          <p:nvPr>
            <p:ph type="title"/>
          </p:nvPr>
        </p:nvSpPr>
        <p:spPr/>
        <p:txBody>
          <a:bodyPr/>
          <a:lstStyle/>
          <a:p>
            <a:endParaRPr lang="en-MY"/>
          </a:p>
        </p:txBody>
      </p:sp>
      <p:sp>
        <p:nvSpPr>
          <p:cNvPr id="10" name="Rectangle: Rounded Corners 9">
            <a:extLst>
              <a:ext uri="{FF2B5EF4-FFF2-40B4-BE49-F238E27FC236}">
                <a16:creationId xmlns:a16="http://schemas.microsoft.com/office/drawing/2014/main" id="{A1E90A00-DB01-43C7-9E9C-8B1F013DC41C}"/>
              </a:ext>
            </a:extLst>
          </p:cNvPr>
          <p:cNvSpPr/>
          <p:nvPr/>
        </p:nvSpPr>
        <p:spPr>
          <a:xfrm>
            <a:off x="766366" y="3563556"/>
            <a:ext cx="1909762" cy="425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b="1" dirty="0"/>
              <a:t>SOLUTION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828800"/>
            <a:ext cx="8077200" cy="4389885"/>
          </a:xfrm>
        </p:spPr>
        <p:txBody>
          <a:bodyPr>
            <a:normAutofit fontScale="85000" lnSpcReduction="20000"/>
          </a:bodyPr>
          <a:lstStyle/>
          <a:p>
            <a:pPr marL="457200" indent="-457200" algn="just">
              <a:buNone/>
            </a:pPr>
            <a:r>
              <a:rPr lang="en-US" dirty="0"/>
              <a:t>Exercises</a:t>
            </a:r>
          </a:p>
          <a:p>
            <a:pPr marL="457200" indent="-457200" algn="just">
              <a:buNone/>
            </a:pPr>
            <a:r>
              <a:rPr lang="en-US" dirty="0"/>
              <a:t>Q1.	Explain the cash discount terms 10/15, 5/20,n/30.</a:t>
            </a:r>
          </a:p>
          <a:p>
            <a:pPr marL="457200" indent="-457200" algn="just">
              <a:buNone/>
            </a:pPr>
            <a:r>
              <a:rPr lang="en-US" dirty="0"/>
              <a:t>	</a:t>
            </a:r>
            <a:r>
              <a:rPr lang="en-US" dirty="0">
                <a:solidFill>
                  <a:srgbClr val="FF0000"/>
                </a:solidFill>
              </a:rPr>
              <a:t>Ans : </a:t>
            </a:r>
          </a:p>
          <a:p>
            <a:pPr marL="457200" indent="-457200" algn="just">
              <a:buNone/>
            </a:pPr>
            <a:r>
              <a:rPr lang="en-US" dirty="0">
                <a:solidFill>
                  <a:srgbClr val="FF0000"/>
                </a:solidFill>
              </a:rPr>
              <a:t>	10% cash discount received if payment made within the first 15 days of the invoice date. 5% cash discount received if payment made between day 16 to day 20. Full payment need to be paid by 30</a:t>
            </a:r>
            <a:r>
              <a:rPr lang="en-US" baseline="30000" dirty="0">
                <a:solidFill>
                  <a:srgbClr val="FF0000"/>
                </a:solidFill>
              </a:rPr>
              <a:t>th</a:t>
            </a:r>
            <a:r>
              <a:rPr lang="en-US" dirty="0">
                <a:solidFill>
                  <a:srgbClr val="FF0000"/>
                </a:solidFill>
              </a:rPr>
              <a:t> day.</a:t>
            </a:r>
          </a:p>
          <a:p>
            <a:pPr marL="457200" indent="-457200" algn="just">
              <a:buNone/>
            </a:pPr>
            <a:r>
              <a:rPr lang="en-US" dirty="0"/>
              <a:t>Q2.	An invoice of RM4,500 and dated 23 July 2016 is offered 6% trade discount and cash discount terms of 9/10, n/30. Find the net payment if the invoice is paid on 29 July 2016.</a:t>
            </a:r>
          </a:p>
          <a:p>
            <a:pPr marL="457200" indent="-457200" algn="just">
              <a:buNone/>
            </a:pPr>
            <a:r>
              <a:rPr lang="en-US" dirty="0"/>
              <a:t>	</a:t>
            </a:r>
            <a:r>
              <a:rPr lang="en-US" dirty="0">
                <a:solidFill>
                  <a:srgbClr val="FF0000"/>
                </a:solidFill>
              </a:rPr>
              <a:t>Ans : RM3849.30</a:t>
            </a:r>
          </a:p>
          <a:p>
            <a:pPr marL="457200" indent="-457200" algn="just">
              <a:buNone/>
            </a:pPr>
            <a:r>
              <a:rPr lang="en-US" dirty="0"/>
              <a:t>Q3.	The total of an invoice with cash discount terms 5/10, n/30 amounts to RM2,200 which excludes a prepaid freight charge of RM200. Find the amount that is needed to pay the invoice within the cash discount period.</a:t>
            </a:r>
          </a:p>
          <a:p>
            <a:pPr marL="457200" indent="-457200" algn="just">
              <a:buNone/>
            </a:pPr>
            <a:r>
              <a:rPr lang="en-US" dirty="0"/>
              <a:t>	</a:t>
            </a:r>
            <a:r>
              <a:rPr lang="en-US" dirty="0">
                <a:solidFill>
                  <a:srgbClr val="FF0000"/>
                </a:solidFill>
              </a:rPr>
              <a:t>Ans : RM2290</a:t>
            </a:r>
            <a:endParaRPr lang="en-MY" dirty="0">
              <a:solidFill>
                <a:srgbClr val="FF0000"/>
              </a:solidFill>
            </a:endParaRPr>
          </a:p>
        </p:txBody>
      </p:sp>
      <p:sp>
        <p:nvSpPr>
          <p:cNvPr id="4" name="Slide Number Placeholder 3">
            <a:extLst>
              <a:ext uri="{FF2B5EF4-FFF2-40B4-BE49-F238E27FC236}">
                <a16:creationId xmlns:a16="http://schemas.microsoft.com/office/drawing/2014/main" id="{2C95D12C-EF24-412D-B480-096D68059417}"/>
              </a:ext>
            </a:extLst>
          </p:cNvPr>
          <p:cNvSpPr>
            <a:spLocks noGrp="1"/>
          </p:cNvSpPr>
          <p:nvPr>
            <p:ph type="sldNum" sz="quarter" idx="12"/>
          </p:nvPr>
        </p:nvSpPr>
        <p:spPr/>
        <p:txBody>
          <a:bodyPr/>
          <a:lstStyle/>
          <a:p>
            <a:fld id="{9FE61CFF-30A7-4F1A-9716-66CBFA3644CD}" type="slidenum">
              <a:rPr lang="en-US" smtClean="0"/>
              <a:pPr/>
              <a:t>25</a:t>
            </a:fld>
            <a:endParaRPr lang="en-US"/>
          </a:p>
        </p:txBody>
      </p:sp>
      <p:sp>
        <p:nvSpPr>
          <p:cNvPr id="6" name="Title 5">
            <a:extLst>
              <a:ext uri="{FF2B5EF4-FFF2-40B4-BE49-F238E27FC236}">
                <a16:creationId xmlns:a16="http://schemas.microsoft.com/office/drawing/2014/main" id="{950889BE-2A5A-4DED-9A51-99C26665F381}"/>
              </a:ext>
            </a:extLst>
          </p:cNvPr>
          <p:cNvSpPr>
            <a:spLocks noGrp="1"/>
          </p:cNvSpPr>
          <p:nvPr>
            <p:ph type="title"/>
          </p:nvPr>
        </p:nvSpPr>
        <p:spPr/>
        <p:txBody>
          <a:bodyPr/>
          <a:lstStyle/>
          <a:p>
            <a:endParaRPr lang="en-MY"/>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MY" dirty="0"/>
          </a:p>
        </p:txBody>
      </p:sp>
      <p:sp>
        <p:nvSpPr>
          <p:cNvPr id="3" name="Content Placeholder 2"/>
          <p:cNvSpPr>
            <a:spLocks noGrp="1"/>
          </p:cNvSpPr>
          <p:nvPr>
            <p:ph idx="1"/>
          </p:nvPr>
        </p:nvSpPr>
        <p:spPr>
          <a:xfrm>
            <a:off x="685800" y="1707356"/>
            <a:ext cx="10820400" cy="4511329"/>
          </a:xfrm>
        </p:spPr>
        <p:txBody>
          <a:bodyPr>
            <a:normAutofit fontScale="77500" lnSpcReduction="20000"/>
          </a:bodyPr>
          <a:lstStyle/>
          <a:p>
            <a:pPr algn="just"/>
            <a:r>
              <a:rPr lang="en-US" dirty="0"/>
              <a:t>Trade discount (TD) = List price (LP) – Net price (NP)</a:t>
            </a:r>
          </a:p>
          <a:p>
            <a:pPr algn="just">
              <a:buNone/>
            </a:pPr>
            <a:r>
              <a:rPr lang="en-US" dirty="0"/>
              <a:t>				NP = LP – TD</a:t>
            </a:r>
          </a:p>
          <a:p>
            <a:pPr algn="just">
              <a:buNone/>
            </a:pPr>
            <a:endParaRPr lang="en-US" dirty="0"/>
          </a:p>
          <a:p>
            <a:pPr algn="just"/>
            <a:r>
              <a:rPr lang="en-US" dirty="0"/>
              <a:t>For single discount,</a:t>
            </a:r>
          </a:p>
          <a:p>
            <a:pPr algn="just">
              <a:buNone/>
            </a:pPr>
            <a:r>
              <a:rPr lang="en-US" dirty="0"/>
              <a:t>				NP = LP (1-d)</a:t>
            </a:r>
          </a:p>
          <a:p>
            <a:pPr algn="just">
              <a:buNone/>
            </a:pPr>
            <a:endParaRPr lang="en-US" dirty="0"/>
          </a:p>
          <a:p>
            <a:pPr algn="just"/>
            <a:r>
              <a:rPr lang="en-US" dirty="0"/>
              <a:t>For chain discounts, d</a:t>
            </a:r>
            <a:r>
              <a:rPr lang="en-US" baseline="-25000" dirty="0"/>
              <a:t>1</a:t>
            </a:r>
            <a:r>
              <a:rPr lang="en-US" dirty="0"/>
              <a:t>, d</a:t>
            </a:r>
            <a:r>
              <a:rPr lang="en-US" baseline="-25000" dirty="0"/>
              <a:t>2</a:t>
            </a:r>
            <a:r>
              <a:rPr lang="en-US" dirty="0"/>
              <a:t>, d</a:t>
            </a:r>
            <a:r>
              <a:rPr lang="en-US" baseline="-25000" dirty="0"/>
              <a:t>3</a:t>
            </a:r>
          </a:p>
          <a:p>
            <a:pPr algn="just">
              <a:buNone/>
            </a:pPr>
            <a:r>
              <a:rPr lang="en-US" dirty="0"/>
              <a:t>				NP = LP (1-d</a:t>
            </a:r>
            <a:r>
              <a:rPr lang="en-US" baseline="-25000" dirty="0"/>
              <a:t>1</a:t>
            </a:r>
            <a:r>
              <a:rPr lang="en-US" dirty="0"/>
              <a:t>)(1-d</a:t>
            </a:r>
            <a:r>
              <a:rPr lang="en-US" baseline="-25000" dirty="0"/>
              <a:t>2</a:t>
            </a:r>
            <a:r>
              <a:rPr lang="en-US" dirty="0"/>
              <a:t>)(1-d</a:t>
            </a:r>
            <a:r>
              <a:rPr lang="en-US" baseline="-25000" dirty="0"/>
              <a:t>3</a:t>
            </a:r>
            <a:r>
              <a:rPr lang="en-US" dirty="0"/>
              <a:t>)</a:t>
            </a:r>
          </a:p>
          <a:p>
            <a:pPr algn="just">
              <a:buNone/>
            </a:pPr>
            <a:endParaRPr lang="en-US" dirty="0"/>
          </a:p>
          <a:p>
            <a:pPr algn="just"/>
            <a:r>
              <a:rPr lang="en-US" dirty="0"/>
              <a:t>Single discount equivalent (SEDR) for chain discount of d</a:t>
            </a:r>
            <a:r>
              <a:rPr lang="en-US" baseline="-25000" dirty="0"/>
              <a:t>1</a:t>
            </a:r>
            <a:r>
              <a:rPr lang="en-US" dirty="0"/>
              <a:t>, d</a:t>
            </a:r>
            <a:r>
              <a:rPr lang="en-US" baseline="-25000" dirty="0"/>
              <a:t>2</a:t>
            </a:r>
            <a:r>
              <a:rPr lang="en-US" dirty="0"/>
              <a:t> and d</a:t>
            </a:r>
            <a:r>
              <a:rPr lang="en-US" baseline="-25000" dirty="0"/>
              <a:t>3</a:t>
            </a:r>
            <a:r>
              <a:rPr lang="en-US" dirty="0"/>
              <a:t> is </a:t>
            </a:r>
          </a:p>
          <a:p>
            <a:pPr algn="just">
              <a:buNone/>
            </a:pPr>
            <a:r>
              <a:rPr lang="en-US" dirty="0"/>
              <a:t>				SEDR = 1 – [(1-d</a:t>
            </a:r>
            <a:r>
              <a:rPr lang="en-US" baseline="-25000" dirty="0"/>
              <a:t>1</a:t>
            </a:r>
            <a:r>
              <a:rPr lang="en-US" dirty="0"/>
              <a:t>)(1-d</a:t>
            </a:r>
            <a:r>
              <a:rPr lang="en-US" baseline="-25000" dirty="0"/>
              <a:t>2</a:t>
            </a:r>
            <a:r>
              <a:rPr lang="en-US" dirty="0"/>
              <a:t>)(1-d</a:t>
            </a:r>
            <a:r>
              <a:rPr lang="en-US" baseline="-25000" dirty="0"/>
              <a:t>3</a:t>
            </a:r>
            <a:r>
              <a:rPr lang="en-US" dirty="0"/>
              <a:t>)]</a:t>
            </a:r>
          </a:p>
          <a:p>
            <a:pPr algn="just">
              <a:buNone/>
            </a:pPr>
            <a:endParaRPr lang="en-US" dirty="0"/>
          </a:p>
          <a:p>
            <a:pPr algn="just"/>
            <a:r>
              <a:rPr lang="en-US" dirty="0"/>
              <a:t>Cash discount 3/10, 2/20, n/30 means 3% of the net price may be deducted if the invoice is paid within ten days of the invoice date, 2% may be deducted if the invoice is paid between the 11</a:t>
            </a:r>
            <a:r>
              <a:rPr lang="en-US" baseline="30000" dirty="0"/>
              <a:t>th</a:t>
            </a:r>
            <a:r>
              <a:rPr lang="en-US" dirty="0"/>
              <a:t> and 20</a:t>
            </a:r>
            <a:r>
              <a:rPr lang="en-US" baseline="30000" dirty="0"/>
              <a:t>th</a:t>
            </a:r>
            <a:r>
              <a:rPr lang="en-US" dirty="0"/>
              <a:t> day, and the full amount must be paid by the 30</a:t>
            </a:r>
            <a:r>
              <a:rPr lang="en-US" baseline="30000" dirty="0"/>
              <a:t>th</a:t>
            </a:r>
            <a:r>
              <a:rPr lang="en-US" dirty="0"/>
              <a:t> day.</a:t>
            </a:r>
          </a:p>
          <a:p>
            <a:pPr algn="just"/>
            <a:endParaRPr lang="en-US" dirty="0"/>
          </a:p>
          <a:p>
            <a:pPr algn="just"/>
            <a:endParaRPr lang="en-US" dirty="0"/>
          </a:p>
          <a:p>
            <a:pPr algn="just"/>
            <a:endParaRPr lang="en-US" baseline="-25000" dirty="0"/>
          </a:p>
          <a:p>
            <a:pPr algn="just"/>
            <a:endParaRPr lang="en-MY" dirty="0"/>
          </a:p>
        </p:txBody>
      </p:sp>
      <p:sp>
        <p:nvSpPr>
          <p:cNvPr id="4" name="Slide Number Placeholder 3">
            <a:extLst>
              <a:ext uri="{FF2B5EF4-FFF2-40B4-BE49-F238E27FC236}">
                <a16:creationId xmlns:a16="http://schemas.microsoft.com/office/drawing/2014/main" id="{9886FB4E-763B-4087-832A-C9E8E8B389D9}"/>
              </a:ext>
            </a:extLst>
          </p:cNvPr>
          <p:cNvSpPr>
            <a:spLocks noGrp="1"/>
          </p:cNvSpPr>
          <p:nvPr>
            <p:ph type="sldNum" sz="quarter" idx="12"/>
          </p:nvPr>
        </p:nvSpPr>
        <p:spPr/>
        <p:txBody>
          <a:bodyPr/>
          <a:lstStyle/>
          <a:p>
            <a:fld id="{9FE61CFF-30A7-4F1A-9716-66CBFA3644CD}"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81200" y="2171700"/>
            <a:ext cx="8229600" cy="3954464"/>
          </a:xfrm>
          <a:prstGeom prst="rect">
            <a:avLst/>
          </a:prstGeom>
        </p:spPr>
        <p:txBody>
          <a:bodyPr>
            <a:normAutofit/>
          </a:bodyPr>
          <a:lstStyle/>
          <a:p>
            <a:pPr defTabSz="914400">
              <a:spcBef>
                <a:spcPts val="300"/>
              </a:spcBef>
              <a:buClr>
                <a:schemeClr val="accent3"/>
              </a:buClr>
              <a:defRPr/>
            </a:pPr>
            <a:r>
              <a:rPr lang="en-US" sz="2400" dirty="0"/>
              <a:t>Discounts (trade and cash) are applied only on price of the goods (LP) not on the charges.</a:t>
            </a:r>
          </a:p>
          <a:p>
            <a:pPr defTabSz="914400">
              <a:spcBef>
                <a:spcPts val="300"/>
              </a:spcBef>
              <a:buClr>
                <a:schemeClr val="accent3"/>
              </a:buClr>
              <a:defRPr/>
            </a:pPr>
            <a:endParaRPr lang="en-US" sz="2400" dirty="0"/>
          </a:p>
          <a:p>
            <a:pPr defTabSz="914400">
              <a:spcBef>
                <a:spcPts val="300"/>
              </a:spcBef>
              <a:buClr>
                <a:schemeClr val="accent3"/>
              </a:buClr>
              <a:defRPr/>
            </a:pPr>
            <a:r>
              <a:rPr lang="en-US" sz="2400" dirty="0"/>
              <a:t>Amount to be paid/ Total payment/Net payment</a:t>
            </a:r>
          </a:p>
          <a:p>
            <a:pPr defTabSz="914400">
              <a:spcBef>
                <a:spcPts val="300"/>
              </a:spcBef>
              <a:buClr>
                <a:schemeClr val="accent3"/>
              </a:buClr>
              <a:defRPr/>
            </a:pPr>
            <a:r>
              <a:rPr lang="en-US" sz="2400" dirty="0"/>
              <a:t>    = Net price + charges</a:t>
            </a:r>
          </a:p>
          <a:p>
            <a:pPr defTabSz="914400">
              <a:spcBef>
                <a:spcPts val="300"/>
              </a:spcBef>
              <a:buClr>
                <a:schemeClr val="accent3"/>
              </a:buClr>
              <a:defRPr/>
            </a:pPr>
            <a:endParaRPr lang="en-US" sz="2400" dirty="0"/>
          </a:p>
          <a:p>
            <a:pPr defTabSz="914400">
              <a:spcBef>
                <a:spcPts val="300"/>
              </a:spcBef>
              <a:buClr>
                <a:schemeClr val="accent3"/>
              </a:buClr>
              <a:defRPr/>
            </a:pPr>
            <a:r>
              <a:rPr lang="en-US" sz="2400" dirty="0"/>
              <a:t>Note : Aware the word of ‘including’ or ‘excluding’</a:t>
            </a:r>
          </a:p>
          <a:p>
            <a:pPr defTabSz="914400">
              <a:spcBef>
                <a:spcPts val="300"/>
              </a:spcBef>
              <a:buClr>
                <a:schemeClr val="accent3"/>
              </a:buClr>
              <a:defRPr/>
            </a:pPr>
            <a:r>
              <a:rPr lang="en-US" sz="2400" dirty="0"/>
              <a:t>	including --&gt; LP - minus the charges</a:t>
            </a:r>
          </a:p>
          <a:p>
            <a:pPr defTabSz="914400">
              <a:spcBef>
                <a:spcPts val="300"/>
              </a:spcBef>
              <a:buClr>
                <a:schemeClr val="accent3"/>
              </a:buClr>
              <a:defRPr/>
            </a:pPr>
            <a:r>
              <a:rPr lang="en-US" sz="2400" dirty="0"/>
              <a:t>	excluding --&gt; LP - as given</a:t>
            </a:r>
            <a:endParaRPr lang="en-MY" sz="2400" dirty="0"/>
          </a:p>
        </p:txBody>
      </p:sp>
      <p:sp>
        <p:nvSpPr>
          <p:cNvPr id="3" name="Slide Number Placeholder 2">
            <a:extLst>
              <a:ext uri="{FF2B5EF4-FFF2-40B4-BE49-F238E27FC236}">
                <a16:creationId xmlns:a16="http://schemas.microsoft.com/office/drawing/2014/main" id="{CEDAD0DF-B001-4992-89C0-EA6860B7FD7E}"/>
              </a:ext>
            </a:extLst>
          </p:cNvPr>
          <p:cNvSpPr>
            <a:spLocks noGrp="1"/>
          </p:cNvSpPr>
          <p:nvPr>
            <p:ph type="sldNum" sz="quarter" idx="12"/>
          </p:nvPr>
        </p:nvSpPr>
        <p:spPr/>
        <p:txBody>
          <a:bodyPr/>
          <a:lstStyle/>
          <a:p>
            <a:fld id="{9FE61CFF-30A7-4F1A-9716-66CBFA3644CD}" type="slidenum">
              <a:rPr lang="en-US" smtClean="0"/>
              <a:pPr/>
              <a:t>27</a:t>
            </a:fld>
            <a:endParaRPr lang="en-US"/>
          </a:p>
        </p:txBody>
      </p:sp>
      <p:sp>
        <p:nvSpPr>
          <p:cNvPr id="4" name="Title 1">
            <a:extLst>
              <a:ext uri="{FF2B5EF4-FFF2-40B4-BE49-F238E27FC236}">
                <a16:creationId xmlns:a16="http://schemas.microsoft.com/office/drawing/2014/main" id="{02F08867-F4F8-4EB7-8990-E5AA7121748B}"/>
              </a:ext>
            </a:extLst>
          </p:cNvPr>
          <p:cNvSpPr txBox="1">
            <a:spLocks/>
          </p:cNvSpPr>
          <p:nvPr/>
        </p:nvSpPr>
        <p:spPr>
          <a:xfrm>
            <a:off x="2895600" y="764373"/>
            <a:ext cx="8610600" cy="1293028"/>
          </a:xfrm>
          <a:prstGeom prst="rect">
            <a:avLst/>
          </a:prstGeom>
        </p:spPr>
        <p:txBody>
          <a:bodyPr anchor="ctr" anchorCtr="0"/>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Summary</a:t>
            </a:r>
            <a:endParaRPr lang="en-MY"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6756DB7-09F8-4DB1-9126-D295B0ECE133}"/>
              </a:ext>
            </a:extLst>
          </p:cNvPr>
          <p:cNvGrpSpPr/>
          <p:nvPr/>
        </p:nvGrpSpPr>
        <p:grpSpPr>
          <a:xfrm>
            <a:off x="6284120" y="679053"/>
            <a:ext cx="5324474" cy="831849"/>
            <a:chOff x="4140995" y="700485"/>
            <a:chExt cx="5324474" cy="831849"/>
          </a:xfrm>
        </p:grpSpPr>
        <p:sp>
          <p:nvSpPr>
            <p:cNvPr id="132102" name="Line 6"/>
            <p:cNvSpPr>
              <a:spLocks noChangeShapeType="1"/>
            </p:cNvSpPr>
            <p:nvPr/>
          </p:nvSpPr>
          <p:spPr bwMode="auto">
            <a:xfrm flipH="1">
              <a:off x="4140995" y="1351359"/>
              <a:ext cx="130175" cy="1588"/>
            </a:xfrm>
            <a:prstGeom prst="line">
              <a:avLst/>
            </a:prstGeom>
            <a:noFill/>
            <a:ln w="28575">
              <a:solidFill>
                <a:schemeClr val="tx1"/>
              </a:solidFill>
              <a:round/>
              <a:headEnd/>
              <a:tailEnd/>
            </a:ln>
            <a:effectLst/>
          </p:spPr>
          <p:txBody>
            <a:bodyPr/>
            <a:lstStyle/>
            <a:p>
              <a:endParaRPr lang="en-US"/>
            </a:p>
          </p:txBody>
        </p:sp>
        <p:sp>
          <p:nvSpPr>
            <p:cNvPr id="132103" name="Line 7"/>
            <p:cNvSpPr>
              <a:spLocks noChangeShapeType="1"/>
            </p:cNvSpPr>
            <p:nvPr/>
          </p:nvSpPr>
          <p:spPr bwMode="auto">
            <a:xfrm>
              <a:off x="4150519" y="700485"/>
              <a:ext cx="0" cy="657225"/>
            </a:xfrm>
            <a:prstGeom prst="line">
              <a:avLst/>
            </a:prstGeom>
            <a:noFill/>
            <a:ln w="28575">
              <a:solidFill>
                <a:schemeClr val="tx1"/>
              </a:solidFill>
              <a:round/>
              <a:headEnd/>
              <a:tailEnd/>
            </a:ln>
            <a:effectLst/>
          </p:spPr>
          <p:txBody>
            <a:bodyPr/>
            <a:lstStyle/>
            <a:p>
              <a:endParaRPr lang="en-US"/>
            </a:p>
          </p:txBody>
        </p:sp>
        <p:sp>
          <p:nvSpPr>
            <p:cNvPr id="132106" name="Text Box 10"/>
            <p:cNvSpPr txBox="1">
              <a:spLocks noChangeArrowheads="1"/>
            </p:cNvSpPr>
            <p:nvPr/>
          </p:nvSpPr>
          <p:spPr bwMode="auto">
            <a:xfrm>
              <a:off x="4283869" y="890984"/>
              <a:ext cx="5181600" cy="641350"/>
            </a:xfrm>
            <a:prstGeom prst="rect">
              <a:avLst/>
            </a:prstGeom>
            <a:noFill/>
            <a:ln w="9525">
              <a:noFill/>
              <a:miter lim="800000"/>
              <a:headEnd/>
              <a:tailEnd/>
            </a:ln>
            <a:effectLst/>
          </p:spPr>
          <p:txBody>
            <a:bodyPr>
              <a:spAutoFit/>
            </a:bodyPr>
            <a:lstStyle/>
            <a:p>
              <a:pPr eaLnBrk="0" hangingPunct="0"/>
              <a:r>
                <a:rPr lang="en-US" sz="3600" dirty="0">
                  <a:solidFill>
                    <a:srgbClr val="AD253C"/>
                  </a:solidFill>
                  <a:effectLst>
                    <a:outerShdw blurRad="38100" dist="38100" dir="2700000" algn="tl">
                      <a:srgbClr val="C0C0C0"/>
                    </a:outerShdw>
                  </a:effectLst>
                </a:rPr>
                <a:t>Key Words to Know</a:t>
              </a:r>
              <a:r>
                <a:rPr lang="en-US" sz="3600" dirty="0">
                  <a:solidFill>
                    <a:srgbClr val="FF0000"/>
                  </a:solidFill>
                  <a:effectLst>
                    <a:outerShdw blurRad="38100" dist="38100" dir="2700000" algn="tl">
                      <a:srgbClr val="C0C0C0"/>
                    </a:outerShdw>
                  </a:effectLst>
                </a:rPr>
                <a:t> </a:t>
              </a:r>
            </a:p>
          </p:txBody>
        </p:sp>
      </p:grpSp>
      <p:sp>
        <p:nvSpPr>
          <p:cNvPr id="3" name="TextBox 2">
            <a:extLst>
              <a:ext uri="{FF2B5EF4-FFF2-40B4-BE49-F238E27FC236}">
                <a16:creationId xmlns:a16="http://schemas.microsoft.com/office/drawing/2014/main" id="{4B29A062-D13E-4544-9C16-33B7134FD5BA}"/>
              </a:ext>
            </a:extLst>
          </p:cNvPr>
          <p:cNvSpPr txBox="1"/>
          <p:nvPr/>
        </p:nvSpPr>
        <p:spPr>
          <a:xfrm>
            <a:off x="657224" y="1677194"/>
            <a:ext cx="11129960" cy="5146024"/>
          </a:xfrm>
          <a:prstGeom prst="rect">
            <a:avLst/>
          </a:prstGeom>
          <a:noFill/>
        </p:spPr>
        <p:txBody>
          <a:bodyPr wrap="square" rtlCol="0">
            <a:spAutoFit/>
          </a:bodyPr>
          <a:lstStyle/>
          <a:p>
            <a:pPr eaLnBrk="0" hangingPunct="0">
              <a:spcAft>
                <a:spcPct val="40000"/>
              </a:spcAft>
            </a:pPr>
            <a:r>
              <a:rPr lang="en-US" sz="1600" dirty="0">
                <a:highlight>
                  <a:srgbClr val="FFFF00"/>
                </a:highlight>
              </a:rPr>
              <a:t>list price</a:t>
            </a:r>
            <a:r>
              <a:rPr lang="en-US" sz="1600" dirty="0"/>
              <a:t> - The price at which a business generally sells an item, also called the catalog price.</a:t>
            </a:r>
          </a:p>
          <a:p>
            <a:pPr eaLnBrk="0" hangingPunct="0">
              <a:spcAft>
                <a:spcPct val="40000"/>
              </a:spcAft>
            </a:pPr>
            <a:r>
              <a:rPr lang="en-US" sz="1600" dirty="0">
                <a:highlight>
                  <a:srgbClr val="FFFF00"/>
                </a:highlight>
              </a:rPr>
              <a:t>trade discount</a:t>
            </a:r>
            <a:r>
              <a:rPr lang="en-US" sz="1600" dirty="0"/>
              <a:t> - A discount off the list price of an item.</a:t>
            </a:r>
          </a:p>
          <a:p>
            <a:pPr eaLnBrk="0" hangingPunct="0">
              <a:spcAft>
                <a:spcPct val="40000"/>
              </a:spcAft>
            </a:pPr>
            <a:r>
              <a:rPr lang="en-US" sz="1600" dirty="0">
                <a:highlight>
                  <a:srgbClr val="FFFF00"/>
                </a:highlight>
              </a:rPr>
              <a:t>trade discount rate</a:t>
            </a:r>
            <a:r>
              <a:rPr lang="en-US" sz="1600" dirty="0"/>
              <a:t> - The amount of the discount of an item expressed as a percent of the list price.</a:t>
            </a:r>
          </a:p>
          <a:p>
            <a:pPr eaLnBrk="0" hangingPunct="0">
              <a:spcAft>
                <a:spcPct val="40000"/>
              </a:spcAft>
            </a:pPr>
            <a:r>
              <a:rPr lang="en-US" sz="1600" dirty="0">
                <a:highlight>
                  <a:srgbClr val="FFFF00"/>
                </a:highlight>
              </a:rPr>
              <a:t>net price</a:t>
            </a:r>
            <a:r>
              <a:rPr lang="en-US" sz="1600" dirty="0"/>
              <a:t> - The price actually paid for a discounted item.</a:t>
            </a:r>
          </a:p>
          <a:p>
            <a:pPr eaLnBrk="0" hangingPunct="0">
              <a:spcAft>
                <a:spcPct val="40000"/>
              </a:spcAft>
            </a:pPr>
            <a:r>
              <a:rPr lang="en-US" sz="1600" dirty="0">
                <a:highlight>
                  <a:srgbClr val="FFFF00"/>
                </a:highlight>
              </a:rPr>
              <a:t>complement method</a:t>
            </a:r>
            <a:r>
              <a:rPr lang="en-US" sz="1600" dirty="0"/>
              <a:t> - A way to find the net price of a discounted item by subtracting the discount rate from 	100 percent.</a:t>
            </a:r>
          </a:p>
          <a:p>
            <a:pPr eaLnBrk="0" hangingPunct="0">
              <a:spcAft>
                <a:spcPct val="40000"/>
              </a:spcAft>
            </a:pPr>
            <a:r>
              <a:rPr lang="en-US" sz="1600" dirty="0">
                <a:highlight>
                  <a:srgbClr val="FFFF00"/>
                </a:highlight>
              </a:rPr>
              <a:t>chain discounts</a:t>
            </a:r>
            <a:r>
              <a:rPr lang="en-US" sz="1600" dirty="0"/>
              <a:t> - A series of trade discounts a supplier may offer to sell out a discontinued item or to 	encourage a customer to place a larger order.</a:t>
            </a:r>
          </a:p>
          <a:p>
            <a:pPr eaLnBrk="0" hangingPunct="0">
              <a:spcAft>
                <a:spcPct val="40000"/>
              </a:spcAft>
            </a:pPr>
            <a:r>
              <a:rPr lang="en-US" sz="1600" dirty="0">
                <a:highlight>
                  <a:srgbClr val="FFFF00"/>
                </a:highlight>
              </a:rPr>
              <a:t>net price rate</a:t>
            </a:r>
            <a:r>
              <a:rPr lang="en-US" sz="1600" dirty="0"/>
              <a:t> - The percent of the price paid for an item, found by multiplying the complements of the chain 	discounts.</a:t>
            </a:r>
          </a:p>
          <a:p>
            <a:pPr eaLnBrk="0" hangingPunct="0">
              <a:spcAft>
                <a:spcPct val="40000"/>
              </a:spcAft>
            </a:pPr>
            <a:r>
              <a:rPr lang="en-US" sz="1600" dirty="0">
                <a:highlight>
                  <a:srgbClr val="FFFF00"/>
                </a:highlight>
              </a:rPr>
              <a:t>single equivalent discount rate (SEDR)</a:t>
            </a:r>
            <a:r>
              <a:rPr lang="en-US" sz="1600" dirty="0"/>
              <a:t> - One discount that is equal to a chain discount.</a:t>
            </a:r>
          </a:p>
          <a:p>
            <a:pPr eaLnBrk="0" hangingPunct="0">
              <a:spcAft>
                <a:spcPct val="40000"/>
              </a:spcAft>
            </a:pPr>
            <a:r>
              <a:rPr lang="en-US" sz="1600" dirty="0">
                <a:highlight>
                  <a:srgbClr val="FFFF00"/>
                </a:highlight>
              </a:rPr>
              <a:t>invoice</a:t>
            </a:r>
            <a:r>
              <a:rPr lang="en-US" sz="1600" dirty="0"/>
              <a:t> - A bill listing the quantities and costs of items purchased.</a:t>
            </a:r>
          </a:p>
          <a:p>
            <a:pPr eaLnBrk="0" hangingPunct="0">
              <a:spcAft>
                <a:spcPct val="40000"/>
              </a:spcAft>
            </a:pPr>
            <a:r>
              <a:rPr lang="en-US" sz="1600" dirty="0">
                <a:highlight>
                  <a:srgbClr val="FFFF00"/>
                </a:highlight>
              </a:rPr>
              <a:t>cash discount</a:t>
            </a:r>
            <a:r>
              <a:rPr lang="en-US" sz="1600" dirty="0"/>
              <a:t> - A discount a supplier grants if a bill is paid within a certain number of days.</a:t>
            </a:r>
          </a:p>
          <a:p>
            <a:pPr eaLnBrk="0" hangingPunct="0">
              <a:spcAft>
                <a:spcPct val="40000"/>
              </a:spcAft>
            </a:pPr>
            <a:r>
              <a:rPr lang="en-US" sz="1600" dirty="0">
                <a:highlight>
                  <a:srgbClr val="FFFF00"/>
                </a:highlight>
              </a:rPr>
              <a:t>ordinary dating</a:t>
            </a:r>
            <a:r>
              <a:rPr lang="en-US" sz="1600" dirty="0"/>
              <a:t> - Terms of payment by a supplier which grants a cash discount if a bill is paid within a certain 	number of days.</a:t>
            </a:r>
          </a:p>
          <a:p>
            <a:endParaRPr lang="en-MY"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5094" y="1738762"/>
            <a:ext cx="4361811" cy="4354865"/>
          </a:xfrm>
        </p:spPr>
      </p:pic>
    </p:spTree>
    <p:extLst>
      <p:ext uri="{BB962C8B-B14F-4D97-AF65-F5344CB8AC3E}">
        <p14:creationId xmlns:p14="http://schemas.microsoft.com/office/powerpoint/2010/main" val="390402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5389" y="494093"/>
            <a:ext cx="8001000" cy="1143000"/>
          </a:xfrm>
        </p:spPr>
        <p:txBody>
          <a:bodyPr/>
          <a:lstStyle/>
          <a:p>
            <a:r>
              <a:rPr lang="en-US" dirty="0"/>
              <a:t>SITUATION OF TRADE DISCOUNT</a:t>
            </a:r>
          </a:p>
        </p:txBody>
      </p:sp>
      <p:pic>
        <p:nvPicPr>
          <p:cNvPr id="6" name="Content Placeholder 5" descr="7661512.jpg"/>
          <p:cNvPicPr>
            <a:picLocks noGrp="1" noChangeAspect="1"/>
          </p:cNvPicPr>
          <p:nvPr>
            <p:ph idx="1"/>
          </p:nvPr>
        </p:nvPicPr>
        <p:blipFill>
          <a:blip r:embed="rId2"/>
          <a:srcRect l="-278" r="-278"/>
          <a:stretch>
            <a:fillRect/>
          </a:stretch>
        </p:blipFill>
        <p:spPr>
          <a:xfrm>
            <a:off x="2095500" y="1491728"/>
            <a:ext cx="8001000" cy="4602162"/>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SITUATION FOR CASH DISCOUNT</a:t>
            </a:r>
          </a:p>
        </p:txBody>
      </p:sp>
      <p:pic>
        <p:nvPicPr>
          <p:cNvPr id="4" name="Content Placeholder 3" descr="3916988_orig.png"/>
          <p:cNvPicPr>
            <a:picLocks noGrp="1" noChangeAspect="1"/>
          </p:cNvPicPr>
          <p:nvPr>
            <p:ph idx="1"/>
          </p:nvPr>
        </p:nvPicPr>
        <p:blipFill>
          <a:blip r:embed="rId2"/>
          <a:srcRect t="-40435" b="-40435"/>
          <a:stretch>
            <a:fillRect/>
          </a:stretch>
        </p:blipFill>
        <p:spPr>
          <a:xfrm>
            <a:off x="2095500" y="762001"/>
            <a:ext cx="8352367" cy="575733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65516854"/>
              </p:ext>
            </p:extLst>
          </p:nvPr>
        </p:nvGraphicFramePr>
        <p:xfrm>
          <a:off x="443256" y="1975103"/>
          <a:ext cx="10697793" cy="4034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loud 4"/>
          <p:cNvSpPr/>
          <p:nvPr/>
        </p:nvSpPr>
        <p:spPr>
          <a:xfrm>
            <a:off x="2816351" y="2057400"/>
            <a:ext cx="5201107" cy="1144897"/>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TRADE DISCOUNT AMOUNT = The amount of discount that retailers receive off the list price</a:t>
            </a:r>
          </a:p>
        </p:txBody>
      </p:sp>
      <p:sp>
        <p:nvSpPr>
          <p:cNvPr id="6" name="Title 1">
            <a:extLst>
              <a:ext uri="{FF2B5EF4-FFF2-40B4-BE49-F238E27FC236}">
                <a16:creationId xmlns:a16="http://schemas.microsoft.com/office/drawing/2014/main" id="{F77A0F12-03FC-47B6-872F-84C594D2343B}"/>
              </a:ext>
            </a:extLst>
          </p:cNvPr>
          <p:cNvSpPr>
            <a:spLocks noGrp="1"/>
          </p:cNvSpPr>
          <p:nvPr>
            <p:ph type="title"/>
          </p:nvPr>
        </p:nvSpPr>
        <p:spPr>
          <a:xfrm>
            <a:off x="2895600" y="764373"/>
            <a:ext cx="8610600" cy="1293028"/>
          </a:xfrm>
        </p:spPr>
        <p:txBody>
          <a:bodyPr/>
          <a:lstStyle/>
          <a:p>
            <a:r>
              <a:rPr lang="en-US" dirty="0"/>
              <a:t>Trade discount process</a:t>
            </a:r>
          </a:p>
        </p:txBody>
      </p:sp>
      <p:sp>
        <p:nvSpPr>
          <p:cNvPr id="3" name="Arrow: Right 2">
            <a:extLst>
              <a:ext uri="{FF2B5EF4-FFF2-40B4-BE49-F238E27FC236}">
                <a16:creationId xmlns:a16="http://schemas.microsoft.com/office/drawing/2014/main" id="{4B581FF5-436B-455D-AEF7-C6C7AFA564E9}"/>
              </a:ext>
            </a:extLst>
          </p:cNvPr>
          <p:cNvSpPr/>
          <p:nvPr/>
        </p:nvSpPr>
        <p:spPr>
          <a:xfrm>
            <a:off x="3255264" y="3891686"/>
            <a:ext cx="848563" cy="285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Arrow: Right 6">
            <a:extLst>
              <a:ext uri="{FF2B5EF4-FFF2-40B4-BE49-F238E27FC236}">
                <a16:creationId xmlns:a16="http://schemas.microsoft.com/office/drawing/2014/main" id="{C52AD533-6B2B-4F19-A6C1-C8EA2A852C10}"/>
              </a:ext>
            </a:extLst>
          </p:cNvPr>
          <p:cNvSpPr/>
          <p:nvPr/>
        </p:nvSpPr>
        <p:spPr>
          <a:xfrm>
            <a:off x="6964429" y="3901439"/>
            <a:ext cx="848563" cy="285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72F8-BDBD-4695-8C80-DE67F3A6B5B5}"/>
              </a:ext>
            </a:extLst>
          </p:cNvPr>
          <p:cNvSpPr>
            <a:spLocks noGrp="1"/>
          </p:cNvSpPr>
          <p:nvPr>
            <p:ph type="title"/>
          </p:nvPr>
        </p:nvSpPr>
        <p:spPr/>
        <p:txBody>
          <a:bodyPr/>
          <a:lstStyle/>
          <a:p>
            <a:r>
              <a:rPr lang="en-MY" dirty="0"/>
              <a:t>Basic concept of trade discount</a:t>
            </a:r>
          </a:p>
        </p:txBody>
      </p:sp>
      <p:sp>
        <p:nvSpPr>
          <p:cNvPr id="3" name="Content Placeholder 2"/>
          <p:cNvSpPr>
            <a:spLocks noGrp="1"/>
          </p:cNvSpPr>
          <p:nvPr>
            <p:ph idx="4294967295"/>
          </p:nvPr>
        </p:nvSpPr>
        <p:spPr>
          <a:xfrm>
            <a:off x="993775" y="2311857"/>
            <a:ext cx="10512425" cy="5175250"/>
          </a:xfrm>
        </p:spPr>
        <p:txBody>
          <a:bodyPr>
            <a:normAutofit/>
          </a:bodyPr>
          <a:lstStyle/>
          <a:p>
            <a:pPr algn="just"/>
            <a:r>
              <a:rPr lang="en-US" sz="2000" dirty="0"/>
              <a:t>Net price = The prices that retailers pays after the reduction in prices.</a:t>
            </a:r>
          </a:p>
          <a:p>
            <a:pPr algn="just"/>
            <a:r>
              <a:rPr lang="en-US" sz="2000" dirty="0"/>
              <a:t>Trade discount =  The different between the list price and the net price.</a:t>
            </a:r>
          </a:p>
          <a:p>
            <a:pPr algn="just">
              <a:buNone/>
            </a:pPr>
            <a:endParaRPr lang="en-US" sz="2000" dirty="0"/>
          </a:p>
          <a:p>
            <a:pPr algn="just">
              <a:buNone/>
            </a:pPr>
            <a:endParaRPr lang="en-US" sz="2000" dirty="0"/>
          </a:p>
          <a:p>
            <a:pPr algn="just"/>
            <a:r>
              <a:rPr lang="en-US" sz="2000" dirty="0"/>
              <a:t>A manufacturer quotes a discount rate in percentage to the retailer.</a:t>
            </a:r>
          </a:p>
          <a:p>
            <a:pPr algn="just"/>
            <a:r>
              <a:rPr lang="en-US" sz="2000" dirty="0"/>
              <a:t>This is called trade discount rate and must be calculated on the list price.</a:t>
            </a:r>
          </a:p>
          <a:p>
            <a:pPr algn="just"/>
            <a:endParaRPr lang="en-US" sz="2800" dirty="0"/>
          </a:p>
        </p:txBody>
      </p:sp>
      <p:sp>
        <p:nvSpPr>
          <p:cNvPr id="5" name="Rounded Rectangle 4"/>
          <p:cNvSpPr/>
          <p:nvPr/>
        </p:nvSpPr>
        <p:spPr>
          <a:xfrm>
            <a:off x="1323925" y="3174997"/>
            <a:ext cx="4792801" cy="653427"/>
          </a:xfrm>
          <a:prstGeom prst="roundRect">
            <a:avLst/>
          </a:prstGeom>
          <a:solidFill>
            <a:srgbClr val="52A3E4"/>
          </a:solidFill>
          <a:effectLst>
            <a:glow rad="139700">
              <a:schemeClr val="accent4">
                <a:alpha val="75000"/>
              </a:schemeClr>
            </a:glow>
            <a:outerShdw blurRad="50800" dist="38100" dir="135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threePt" dir="t"/>
            </a:scene3d>
            <a:sp3d/>
          </a:bodyPr>
          <a:lstStyle/>
          <a:p>
            <a:pPr algn="ctr"/>
            <a:r>
              <a:rPr lang="en-US" dirty="0"/>
              <a:t>TRADE DISCOUNT = LIST PRICE - NET PRICE</a:t>
            </a:r>
          </a:p>
          <a:p>
            <a:pPr algn="just"/>
            <a:r>
              <a:rPr lang="en-US" dirty="0"/>
              <a:t>                          TD = LP - NP</a:t>
            </a:r>
          </a:p>
        </p:txBody>
      </p:sp>
      <p:sp>
        <p:nvSpPr>
          <p:cNvPr id="7" name="Rounded Rectangle 6"/>
          <p:cNvSpPr/>
          <p:nvPr/>
        </p:nvSpPr>
        <p:spPr>
          <a:xfrm>
            <a:off x="1323925" y="4770035"/>
            <a:ext cx="7755457" cy="591820"/>
          </a:xfrm>
          <a:prstGeom prst="roundRect">
            <a:avLst/>
          </a:prstGeom>
          <a:solidFill>
            <a:schemeClr val="accent2">
              <a:lumMod val="75000"/>
            </a:schemeClr>
          </a:solidFill>
          <a:effectLst>
            <a:glow rad="139700">
              <a:schemeClr val="accent2">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threePt" dir="t"/>
            </a:scene3d>
            <a:sp3d/>
          </a:bodyPr>
          <a:lstStyle/>
          <a:p>
            <a:pPr algn="just"/>
            <a:r>
              <a:rPr lang="en-US" dirty="0"/>
              <a:t>AMOUNT OF TRADE DISCOUNT = LIST PRICE X TRADE  DISCOUNT RATE</a:t>
            </a:r>
          </a:p>
          <a:p>
            <a:pPr algn="just"/>
            <a:r>
              <a:rPr lang="en-US" dirty="0"/>
              <a:t>                                                TD = LP x d</a:t>
            </a:r>
          </a:p>
        </p:txBody>
      </p:sp>
      <p:sp>
        <p:nvSpPr>
          <p:cNvPr id="8" name="TextBox 7"/>
          <p:cNvSpPr txBox="1"/>
          <p:nvPr/>
        </p:nvSpPr>
        <p:spPr>
          <a:xfrm>
            <a:off x="1798194" y="5916423"/>
            <a:ext cx="184666" cy="369332"/>
          </a:xfrm>
          <a:prstGeom prst="rect">
            <a:avLst/>
          </a:prstGeom>
          <a:noFill/>
        </p:spPr>
        <p:txBody>
          <a:bodyPr wrap="none" rtlCol="0">
            <a:spAutoFit/>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0553" y="1897685"/>
            <a:ext cx="8956394" cy="4173931"/>
          </a:xfrm>
        </p:spPr>
        <p:txBody>
          <a:bodyPr>
            <a:noAutofit/>
          </a:bodyPr>
          <a:lstStyle/>
          <a:p>
            <a:pPr>
              <a:buNone/>
            </a:pPr>
            <a:r>
              <a:rPr lang="en-US" sz="2000" dirty="0"/>
              <a:t>Example 1</a:t>
            </a:r>
          </a:p>
          <a:p>
            <a:pPr marL="0" indent="0">
              <a:buNone/>
            </a:pPr>
            <a:r>
              <a:rPr lang="en-US" sz="2000" dirty="0"/>
              <a:t>The list price of handbag is RM1200. A trade discount of 40% is offered. What is the net price of the handbag?</a:t>
            </a:r>
          </a:p>
          <a:p>
            <a:pPr>
              <a:buNone/>
            </a:pPr>
            <a:r>
              <a:rPr lang="en-US" sz="2000" dirty="0"/>
              <a:t>    List price = RM1200</a:t>
            </a:r>
          </a:p>
          <a:p>
            <a:pPr>
              <a:buNone/>
            </a:pPr>
            <a:r>
              <a:rPr lang="en-US" sz="2000" dirty="0"/>
              <a:t>    Trade discount = 40% x RM1200</a:t>
            </a:r>
          </a:p>
          <a:p>
            <a:pPr>
              <a:buNone/>
            </a:pPr>
            <a:r>
              <a:rPr lang="en-US" sz="2000" dirty="0"/>
              <a:t>			     = RM480</a:t>
            </a:r>
          </a:p>
          <a:p>
            <a:pPr>
              <a:buNone/>
            </a:pPr>
            <a:r>
              <a:rPr lang="en-US" sz="2000" dirty="0"/>
              <a:t>    Net price = List Price - Trade Discount</a:t>
            </a:r>
          </a:p>
          <a:p>
            <a:pPr>
              <a:buNone/>
            </a:pPr>
            <a:r>
              <a:rPr lang="en-US" sz="2000" dirty="0"/>
              <a:t>		        = RM1200 - RM480</a:t>
            </a:r>
          </a:p>
          <a:p>
            <a:pPr>
              <a:buNone/>
            </a:pPr>
            <a:r>
              <a:rPr lang="en-US" sz="2000" dirty="0"/>
              <a:t>		        = RM720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2394" y="1960474"/>
            <a:ext cx="8480835" cy="4016045"/>
          </a:xfrm>
        </p:spPr>
        <p:txBody>
          <a:bodyPr numCol="1">
            <a:noAutofit/>
          </a:bodyPr>
          <a:lstStyle/>
          <a:p>
            <a:pPr marL="0" indent="0" algn="just">
              <a:buNone/>
            </a:pPr>
            <a:r>
              <a:rPr lang="en-US" sz="2000" dirty="0"/>
              <a:t>As an alternative method discussed earlier, this formula can be used to find the net price.</a:t>
            </a:r>
          </a:p>
          <a:p>
            <a:pPr algn="just">
              <a:buNone/>
            </a:pPr>
            <a:endParaRPr lang="en-US" sz="2000" dirty="0"/>
          </a:p>
          <a:p>
            <a:pPr marL="0" indent="0" algn="just">
              <a:buNone/>
            </a:pPr>
            <a:endParaRPr lang="en-US" sz="2000" dirty="0"/>
          </a:p>
          <a:p>
            <a:pPr marL="0" indent="0" algn="just">
              <a:buNone/>
            </a:pPr>
            <a:r>
              <a:rPr lang="en-US" sz="2000" dirty="0"/>
              <a:t>The derivation from this formula is:</a:t>
            </a:r>
          </a:p>
          <a:p>
            <a:pPr algn="just">
              <a:buNone/>
            </a:pPr>
            <a:r>
              <a:rPr lang="en-US" sz="2000" dirty="0"/>
              <a:t>         	Let, Net price = </a:t>
            </a:r>
            <a:r>
              <a:rPr lang="en-US" sz="2000" i="1" dirty="0"/>
              <a:t>NP</a:t>
            </a:r>
          </a:p>
          <a:p>
            <a:pPr algn="just">
              <a:buNone/>
            </a:pPr>
            <a:r>
              <a:rPr lang="en-US" sz="2000" dirty="0"/>
              <a:t>		         List price = </a:t>
            </a:r>
            <a:r>
              <a:rPr lang="en-US" sz="2000" i="1" dirty="0"/>
              <a:t>LP</a:t>
            </a:r>
          </a:p>
          <a:p>
            <a:pPr algn="just">
              <a:buNone/>
            </a:pPr>
            <a:r>
              <a:rPr lang="en-US" sz="2000" dirty="0"/>
              <a:t>  Trade discount  rate = </a:t>
            </a:r>
            <a:r>
              <a:rPr lang="en-US" sz="2000" i="1" dirty="0"/>
              <a:t>d%</a:t>
            </a:r>
          </a:p>
          <a:p>
            <a:pPr algn="just">
              <a:buNone/>
            </a:pPr>
            <a:r>
              <a:rPr lang="en-US" sz="2000" dirty="0"/>
              <a:t>From Net Price = List Price – Trade Discount, thus we get</a:t>
            </a:r>
          </a:p>
          <a:p>
            <a:pPr algn="just">
              <a:buNone/>
            </a:pPr>
            <a:r>
              <a:rPr lang="en-US" sz="2000" dirty="0"/>
              <a:t>	                 </a:t>
            </a:r>
            <a:r>
              <a:rPr lang="en-US" sz="2000" i="1" dirty="0"/>
              <a:t>NP	</a:t>
            </a:r>
            <a:r>
              <a:rPr lang="en-US" sz="2000" dirty="0"/>
              <a:t>= </a:t>
            </a:r>
            <a:r>
              <a:rPr lang="en-US" sz="2000" i="1" dirty="0"/>
              <a:t>LP - </a:t>
            </a:r>
            <a:r>
              <a:rPr lang="en-US" sz="2000" i="1" dirty="0" err="1"/>
              <a:t>LPd</a:t>
            </a:r>
            <a:endParaRPr lang="en-US" sz="2000" i="1" dirty="0"/>
          </a:p>
          <a:p>
            <a:pPr algn="just">
              <a:buNone/>
            </a:pPr>
            <a:r>
              <a:rPr lang="en-US" sz="2000" dirty="0"/>
              <a:t>		       </a:t>
            </a:r>
            <a:r>
              <a:rPr lang="en-US" sz="2000" i="1" dirty="0"/>
              <a:t>NP	</a:t>
            </a:r>
            <a:r>
              <a:rPr lang="en-US" sz="2000" dirty="0"/>
              <a:t>= </a:t>
            </a:r>
            <a:r>
              <a:rPr lang="en-US" sz="2000" i="1" dirty="0"/>
              <a:t>LP(1 - d)</a:t>
            </a:r>
          </a:p>
          <a:p>
            <a:pPr algn="just">
              <a:buNone/>
            </a:pPr>
            <a:endParaRPr lang="en-US" sz="2000" dirty="0"/>
          </a:p>
        </p:txBody>
      </p:sp>
      <p:sp>
        <p:nvSpPr>
          <p:cNvPr id="4" name="Rounded Rectangle 3"/>
          <p:cNvSpPr/>
          <p:nvPr/>
        </p:nvSpPr>
        <p:spPr>
          <a:xfrm>
            <a:off x="2752934" y="2745902"/>
            <a:ext cx="4050652" cy="507600"/>
          </a:xfrm>
          <a:prstGeom prst="roundRect">
            <a:avLst/>
          </a:prstGeom>
          <a:solidFill>
            <a:srgbClr val="0000FF"/>
          </a:solidFill>
          <a:effectLst>
            <a:glow rad="101600">
              <a:schemeClr val="accent4">
                <a:lumMod val="60000"/>
                <a:lumOff val="4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threePt" dir="t"/>
            </a:scene3d>
            <a:sp3d/>
          </a:bodyPr>
          <a:lstStyle/>
          <a:p>
            <a:pPr algn="ctr"/>
            <a:r>
              <a:rPr lang="en-US" sz="2800" i="1" dirty="0"/>
              <a:t>	NP = LP(1 - d)</a:t>
            </a:r>
          </a:p>
        </p:txBody>
      </p:sp>
      <p:sp>
        <p:nvSpPr>
          <p:cNvPr id="6" name="Title 5">
            <a:extLst>
              <a:ext uri="{FF2B5EF4-FFF2-40B4-BE49-F238E27FC236}">
                <a16:creationId xmlns:a16="http://schemas.microsoft.com/office/drawing/2014/main" id="{BAE0BA10-9DC5-4EA9-95BD-33068D2598ED}"/>
              </a:ext>
            </a:extLst>
          </p:cNvPr>
          <p:cNvSpPr>
            <a:spLocks noGrp="1"/>
          </p:cNvSpPr>
          <p:nvPr>
            <p:ph type="title"/>
          </p:nvPr>
        </p:nvSpPr>
        <p:spPr/>
        <p:txBody>
          <a:bodyPr/>
          <a:lstStyle/>
          <a:p>
            <a:endParaRPr lang="en-MY"/>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0696" y="1758696"/>
            <a:ext cx="9086226" cy="4473854"/>
          </a:xfrm>
        </p:spPr>
        <p:txBody>
          <a:bodyPr>
            <a:normAutofit/>
          </a:bodyPr>
          <a:lstStyle/>
          <a:p>
            <a:pPr>
              <a:buNone/>
            </a:pPr>
            <a:r>
              <a:rPr lang="en-US" sz="2400" dirty="0"/>
              <a:t>Example 2</a:t>
            </a:r>
          </a:p>
          <a:p>
            <a:pPr marL="0" indent="0">
              <a:buNone/>
            </a:pPr>
            <a:r>
              <a:rPr lang="en-US" sz="2400" dirty="0"/>
              <a:t>A bill of RM500 including prepaid handling charge of RM50 is offered a trade discount 15%. What is the net price?</a:t>
            </a:r>
          </a:p>
          <a:p>
            <a:pPr marL="0" indent="0">
              <a:buNone/>
            </a:pPr>
            <a:endParaRPr lang="en-US" sz="2400" u="sng" dirty="0"/>
          </a:p>
          <a:p>
            <a:pPr marL="0" indent="0">
              <a:buNone/>
            </a:pPr>
            <a:r>
              <a:rPr lang="en-US" sz="2400" i="1" u="sng" dirty="0"/>
              <a:t>Solution:</a:t>
            </a:r>
          </a:p>
          <a:p>
            <a:pPr>
              <a:buNone/>
            </a:pPr>
            <a:r>
              <a:rPr lang="en-US" sz="2400" dirty="0"/>
              <a:t>	Trade discount	= 0.15 x RM450 = RM67.50</a:t>
            </a:r>
          </a:p>
          <a:p>
            <a:pPr>
              <a:buNone/>
            </a:pPr>
            <a:r>
              <a:rPr lang="en-US" sz="2400" dirty="0"/>
              <a:t>	(It should be noted that the discount is based on the cost of the goods, excluding any other costs.) </a:t>
            </a:r>
          </a:p>
          <a:p>
            <a:pPr>
              <a:buNone/>
            </a:pPr>
            <a:r>
              <a:rPr lang="en-US" sz="2400" dirty="0"/>
              <a:t>	Net price	= (RM450 – RM67.50) + RM50</a:t>
            </a:r>
          </a:p>
          <a:p>
            <a:pPr>
              <a:buNone/>
            </a:pPr>
            <a:r>
              <a:rPr lang="en-US" sz="2400" dirty="0"/>
              <a:t>			= RM432.50</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843</TotalTime>
  <Words>1631</Words>
  <Application>Microsoft Office PowerPoint</Application>
  <PresentationFormat>Widescreen</PresentationFormat>
  <Paragraphs>245</Paragraphs>
  <Slides>29</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3</vt:i4>
      </vt:variant>
      <vt:variant>
        <vt:lpstr>Slide Titles</vt:lpstr>
      </vt:variant>
      <vt:variant>
        <vt:i4>29</vt:i4>
      </vt:variant>
    </vt:vector>
  </HeadingPairs>
  <TitlesOfParts>
    <vt:vector size="38" baseType="lpstr">
      <vt:lpstr>Arial</vt:lpstr>
      <vt:lpstr>Calibri</vt:lpstr>
      <vt:lpstr>Cambria Math</vt:lpstr>
      <vt:lpstr>Century Gothic</vt:lpstr>
      <vt:lpstr>Vapor Trail</vt:lpstr>
      <vt:lpstr>1_Vapor Trail</vt:lpstr>
      <vt:lpstr>Photo Editor Photo</vt:lpstr>
      <vt:lpstr>Microsoft Equation 3.0</vt:lpstr>
      <vt:lpstr>Equation</vt:lpstr>
      <vt:lpstr>Trade and cash discount</vt:lpstr>
      <vt:lpstr>LEARNING OUTCOMES</vt:lpstr>
      <vt:lpstr>SITUATION OF TRADE DISCOUNT</vt:lpstr>
      <vt:lpstr>SITUATION FOR CASH DISCOUNT</vt:lpstr>
      <vt:lpstr>Trade discount process</vt:lpstr>
      <vt:lpstr>Basic concept of trade discount</vt:lpstr>
      <vt:lpstr>PowerPoint Presentation</vt:lpstr>
      <vt:lpstr>PowerPoint Presentation</vt:lpstr>
      <vt:lpstr>PowerPoint Presentation</vt:lpstr>
      <vt:lpstr>Chain discount</vt:lpstr>
      <vt:lpstr>Net price of chain discount</vt:lpstr>
      <vt:lpstr>PowerPoint Presentation</vt:lpstr>
      <vt:lpstr>PowerPoint Presentation</vt:lpstr>
      <vt:lpstr>Single discount equivalent to chain discount (sder)</vt:lpstr>
      <vt:lpstr>Cash discount</vt:lpstr>
      <vt:lpstr>CASH DISCOUNTS</vt:lpstr>
      <vt:lpstr>TERMS OF THE SALE</vt:lpstr>
      <vt:lpstr>SAMPLE OF INVOICE</vt:lpstr>
      <vt:lpstr>CASH PRICE</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Installment Purchases</dc:title>
  <dc:creator>Kamarul Ariffin Mansor</dc:creator>
  <cp:lastModifiedBy>Kamarul Ariffin Mansor</cp:lastModifiedBy>
  <cp:revision>53</cp:revision>
  <dcterms:created xsi:type="dcterms:W3CDTF">2020-04-03T09:14:49Z</dcterms:created>
  <dcterms:modified xsi:type="dcterms:W3CDTF">2020-04-07T05:54:08Z</dcterms:modified>
</cp:coreProperties>
</file>