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3" r:id="rId4"/>
    <p:sldMasterId id="2147483684" r:id="rId5"/>
    <p:sldMasterId id="2147483689" r:id="rId6"/>
    <p:sldMasterId id="2147483666" r:id="rId7"/>
    <p:sldMasterId id="2147483669" r:id="rId8"/>
    <p:sldMasterId id="2147483675" r:id="rId9"/>
  </p:sldMasterIdLst>
  <p:notesMasterIdLst>
    <p:notesMasterId r:id="rId26"/>
  </p:notesMasterIdLst>
  <p:sldIdLst>
    <p:sldId id="296" r:id="rId10"/>
    <p:sldId id="271" r:id="rId11"/>
    <p:sldId id="314" r:id="rId12"/>
    <p:sldId id="315" r:id="rId13"/>
    <p:sldId id="310" r:id="rId14"/>
    <p:sldId id="321" r:id="rId15"/>
    <p:sldId id="317" r:id="rId16"/>
    <p:sldId id="320" r:id="rId17"/>
    <p:sldId id="316" r:id="rId18"/>
    <p:sldId id="327" r:id="rId19"/>
    <p:sldId id="322" r:id="rId20"/>
    <p:sldId id="324" r:id="rId21"/>
    <p:sldId id="323" r:id="rId22"/>
    <p:sldId id="326" r:id="rId23"/>
    <p:sldId id="325" r:id="rId24"/>
    <p:sldId id="319" r:id="rId25"/>
  </p:sldIdLst>
  <p:sldSz cx="12188825" cy="6858000"/>
  <p:notesSz cx="6858000" cy="9144000"/>
  <p:embeddedFontLst>
    <p:embeddedFont>
      <p:font typeface="Aptos Narrow" panose="020B0004020202020204" pitchFamily="34" charset="0"/>
      <p:regular r:id="rId27"/>
      <p:bold r:id="rId28"/>
      <p:italic r:id="rId29"/>
      <p:boldItalic r:id="rId30"/>
    </p:embeddedFont>
    <p:embeddedFont>
      <p:font typeface="Barlow" panose="00000500000000000000" pitchFamily="2" charset="0"/>
      <p:regular r:id="rId31"/>
      <p:bold r:id="rId32"/>
      <p:italic r:id="rId33"/>
      <p:boldItalic r:id="rId34"/>
    </p:embeddedFont>
    <p:embeddedFont>
      <p:font typeface="Barlow ExtraLight" panose="020F0502020204030204" pitchFamily="2" charset="0"/>
      <p:regular r:id="rId35"/>
      <p:italic r:id="rId36"/>
    </p:embeddedFont>
    <p:embeddedFont>
      <p:font typeface="Barlow Light" panose="020F0502020204030204" pitchFamily="2" charset="0"/>
      <p:regular r:id="rId37"/>
      <p:italic r:id="rId38"/>
    </p:embeddedFont>
    <p:embeddedFont>
      <p:font typeface="Barlow Medium" panose="020F0502020204030204" pitchFamily="2" charset="0"/>
      <p:regular r:id="rId39"/>
      <p:italic r:id="rId40"/>
    </p:embeddedFont>
    <p:embeddedFont>
      <p:font typeface="Barlow SemiBold" panose="020F0502020204030204" pitchFamily="2" charset="0"/>
      <p:regular r:id="rId41"/>
      <p:bold r:id="rId42"/>
      <p:boldItalic r:id="rId43"/>
    </p:embeddedFont>
    <p:embeddedFont>
      <p:font typeface="Bradley Hand ITC" panose="03070402050302030203" pitchFamily="66" charset="0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332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006C52"/>
    <a:srgbClr val="109FDA"/>
    <a:srgbClr val="00376A"/>
    <a:srgbClr val="EFEAE4"/>
    <a:srgbClr val="FFFFFF"/>
    <a:srgbClr val="3E4143"/>
    <a:srgbClr val="F4F0EC"/>
    <a:srgbClr val="FF30A0"/>
    <a:srgbClr val="D911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564" autoAdjust="0"/>
  </p:normalViewPr>
  <p:slideViewPr>
    <p:cSldViewPr snapToGrid="0">
      <p:cViewPr varScale="1">
        <p:scale>
          <a:sx n="91" d="100"/>
          <a:sy n="91" d="100"/>
        </p:scale>
        <p:origin x="1314" y="90"/>
      </p:cViewPr>
      <p:guideLst>
        <p:guide orient="horz" pos="2160"/>
        <p:guide pos="3839"/>
        <p:guide orient="horz" pos="482"/>
        <p:guide pos="7332"/>
        <p:guide orient="horz" pos="595"/>
        <p:guide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2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E2B1A-D801-8646-AC5F-127556957E03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6C154-2223-C242-ACB1-A33C9C2EF1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87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de-DE" sz="18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HIL</a:t>
            </a:r>
            <a:r>
              <a:rPr lang="de-DE" dirty="0"/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Hieratic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Incremental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Librating</a:t>
            </a:r>
            <a:endParaRPr lang="de-DE" sz="1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Raw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data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from Jira: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Completed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sums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up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closed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tickets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only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and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Initially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Planned fully sums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up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spill-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overs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everytime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they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are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part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sprint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6C154-2223-C242-ACB1-A33C9C2EF10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3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IDL</a:t>
            </a:r>
            <a:r>
              <a:rPr lang="de-DE" dirty="0"/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Interleaved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Differentiating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Levelled</a:t>
            </a:r>
            <a:endParaRPr lang="de-DE" sz="12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Complexity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sums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of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planned and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finished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tickets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consider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spilled-over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values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(=smoother) and carried-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over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values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(=</a:t>
            </a:r>
            <a:r>
              <a:rPr lang="de-DE" sz="12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lower</a:t>
            </a:r>
            <a:r>
              <a:rPr lang="de-DE" sz="12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6C154-2223-C242-ACB1-A33C9C2EF10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92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SODA</a:t>
            </a:r>
            <a:r>
              <a:rPr lang="de-DE" dirty="0"/>
              <a:t> </a:t>
            </a:r>
            <a:r>
              <a:rPr lang="en-US" dirty="0"/>
              <a:t>Stacked &amp; Ordered Development-Accomplished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6C154-2223-C242-ACB1-A33C9C2EF101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14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6C154-2223-C242-ACB1-A33C9C2EF101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39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de-DE" sz="18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IDL</a:t>
            </a:r>
            <a:r>
              <a:rPr lang="de-DE" dirty="0"/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Interleaved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Differentiating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Levelled</a:t>
            </a:r>
            <a:endParaRPr lang="de-DE" sz="1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VALE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Velocity Attribution with Logical Explanations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6C154-2223-C242-ACB1-A33C9C2EF10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2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C388F-ADF3-B8F9-DB94-636F9C9FD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6BFD824-288F-2B08-B60C-1A4BBC2C1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5BB5621-4FA8-4710-F434-0F36DE527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HIL</a:t>
            </a:r>
            <a:r>
              <a:rPr lang="de-DE" dirty="0"/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Hieratic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Incremental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Librating</a:t>
            </a:r>
            <a:endParaRPr lang="de-DE" sz="1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endParaRPr lang="de-DE" sz="1800" b="0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In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this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case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need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coarseness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and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rigour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of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HIL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values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doesn‘t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matter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how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much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work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can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do,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what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matters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how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digest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chunks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we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are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fed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39FC09-AC97-0FE7-D6D5-995603434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A6C154-2223-C242-ACB1-A33C9C2EF10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56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9A491B1-55E8-1452-CE4B-0663B2702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Verbesserungsvorschläge :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4440B8E-E509-633B-AD42-0B82AA090A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1BBAC-618A-DC5E-83DF-2BCF674C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19824"/>
            <a:ext cx="4543424" cy="3423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8288" indent="-261938">
              <a:lnSpc>
                <a:spcPts val="2600"/>
              </a:lnSpc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800" b="0" i="0">
                <a:solidFill>
                  <a:srgbClr val="3E4143"/>
                </a:solidFill>
                <a:latin typeface="Barlow Medium" pitchFamily="2" charset="77"/>
              </a:defRPr>
            </a:lvl1pPr>
            <a:lvl2pPr marL="452438" indent="-184150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2pPr>
            <a:lvl3pPr marL="719138" indent="-177800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3pPr>
            <a:lvl4pPr marL="1028700" indent="-227013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4pPr>
            <a:lvl5pPr marL="1250950" indent="-179388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1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87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7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ol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39B3381-9F88-6562-5857-CC5C0215FC6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317297"/>
          </a:xfrm>
          <a:prstGeom prst="rect">
            <a:avLst/>
          </a:prstGeom>
          <a:noFill/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1pPr>
          </a:lstStyle>
          <a:p>
            <a:r>
              <a:rPr lang="de-DE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910925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voll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2">
            <a:extLst>
              <a:ext uri="{FF2B5EF4-FFF2-40B4-BE49-F238E27FC236}">
                <a16:creationId xmlns:a16="http://schemas.microsoft.com/office/drawing/2014/main" id="{E0813059-A16A-EEB8-390B-A3E9877583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1" y="1619999"/>
            <a:ext cx="4526070" cy="43513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3800"/>
              </a:lnSpc>
              <a:buFontTx/>
              <a:buNone/>
              <a:defRPr sz="3400" b="0" i="1">
                <a:solidFill>
                  <a:srgbClr val="109FDB"/>
                </a:solidFill>
                <a:latin typeface="Barlow" pitchFamily="2" charset="77"/>
              </a:defRPr>
            </a:lvl1pPr>
            <a:lvl2pPr>
              <a:lnSpc>
                <a:spcPts val="3800"/>
              </a:lnSpc>
              <a:defRPr/>
            </a:lvl2pPr>
          </a:lstStyle>
          <a:p>
            <a:pPr lvl="0"/>
            <a:r>
              <a:rPr lang="de-DE"/>
              <a:t>„Zitattext  einsetzten und bearbeiten“</a:t>
            </a:r>
          </a:p>
        </p:txBody>
      </p:sp>
      <p:sp>
        <p:nvSpPr>
          <p:cNvPr id="3" name="Bildplatzhalter 8">
            <a:extLst>
              <a:ext uri="{FF2B5EF4-FFF2-40B4-BE49-F238E27FC236}">
                <a16:creationId xmlns:a16="http://schemas.microsoft.com/office/drawing/2014/main" id="{A5377206-5BF9-6886-47EA-2777806F5C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4413" y="0"/>
            <a:ext cx="6094412" cy="6858000"/>
          </a:xfrm>
          <a:prstGeom prst="rect">
            <a:avLst/>
          </a:prstGeom>
          <a:noFill/>
        </p:spPr>
        <p:txBody>
          <a:bodyPr anchor="ctr" anchorCtr="1"/>
          <a:lstStyle>
            <a:lvl1pPr marL="0" indent="0">
              <a:buFontTx/>
              <a:buNone/>
              <a:defRPr sz="3200">
                <a:solidFill>
                  <a:srgbClr val="3E4143"/>
                </a:solidFill>
                <a:latin typeface="Barlow" pitchFamily="2" charset="77"/>
              </a:defRPr>
            </a:lvl1pPr>
          </a:lstStyle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4068FD6-2A8C-E608-E2E7-ABC7FB45E1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40000" y="414000"/>
            <a:ext cx="601020" cy="3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0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-/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27C593-68A1-3503-4818-383AC4E29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511" y="882077"/>
            <a:ext cx="6657278" cy="492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200" b="0" i="0">
                <a:solidFill>
                  <a:srgbClr val="003669"/>
                </a:solidFill>
                <a:latin typeface="Barlow Medium" pitchFamily="2" charset="77"/>
              </a:defRPr>
            </a:lvl1pPr>
            <a:lvl2pPr marL="457200" indent="0">
              <a:buFontTx/>
              <a:buNone/>
              <a:defRPr sz="3400" b="0" i="0">
                <a:latin typeface="Barlow Medium" pitchFamily="2" charset="77"/>
              </a:defRPr>
            </a:lvl2pPr>
            <a:lvl3pPr marL="914400" indent="0">
              <a:buFontTx/>
              <a:buNone/>
              <a:defRPr sz="3400" b="0" i="0">
                <a:latin typeface="Barlow Medium" pitchFamily="2" charset="77"/>
              </a:defRPr>
            </a:lvl3pPr>
            <a:lvl4pPr marL="1371600" indent="0">
              <a:buFontTx/>
              <a:buNone/>
              <a:defRPr sz="3400" b="0" i="0">
                <a:latin typeface="Barlow Medium" pitchFamily="2" charset="77"/>
              </a:defRPr>
            </a:lvl4pPr>
            <a:lvl5pPr marL="1828800" indent="0">
              <a:buFontTx/>
              <a:buNone/>
              <a:defRPr sz="3400" b="0" i="0">
                <a:latin typeface="Barlow Medium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9239204E-2944-E71A-DA6C-D15A0D2FD8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511" y="1388615"/>
            <a:ext cx="6657278" cy="492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3200" b="0" i="0">
                <a:solidFill>
                  <a:srgbClr val="109FDB"/>
                </a:solidFill>
                <a:latin typeface="Barlow Medium" pitchFamily="2" charset="77"/>
              </a:defRPr>
            </a:lvl1pPr>
            <a:lvl2pPr marL="457200" indent="0">
              <a:buFontTx/>
              <a:buNone/>
              <a:defRPr sz="3400" b="0" i="0">
                <a:latin typeface="Barlow Medium" pitchFamily="2" charset="77"/>
              </a:defRPr>
            </a:lvl2pPr>
            <a:lvl3pPr marL="914400" indent="0">
              <a:buFontTx/>
              <a:buNone/>
              <a:defRPr sz="3400" b="0" i="0">
                <a:latin typeface="Barlow Medium" pitchFamily="2" charset="77"/>
              </a:defRPr>
            </a:lvl3pPr>
            <a:lvl4pPr marL="1371600" indent="0">
              <a:buFontTx/>
              <a:buNone/>
              <a:defRPr sz="3400" b="0" i="0">
                <a:latin typeface="Barlow Medium" pitchFamily="2" charset="77"/>
              </a:defRPr>
            </a:lvl4pPr>
            <a:lvl5pPr marL="1828800" indent="0">
              <a:buFontTx/>
              <a:buNone/>
              <a:defRPr sz="3400" b="0" i="0">
                <a:latin typeface="Barlow Medium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4E57E638-1790-39CD-A5EA-079471485AE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67300" y="2237847"/>
            <a:ext cx="7121525" cy="4620153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marL="0" indent="0" algn="ctr">
              <a:buFontTx/>
              <a:buNone/>
              <a:defRPr b="0" i="0">
                <a:solidFill>
                  <a:schemeClr val="tx1"/>
                </a:solidFill>
                <a:latin typeface="Barlow Medium" pitchFamily="2" charset="77"/>
              </a:defRPr>
            </a:lvl1pPr>
          </a:lstStyle>
          <a:p>
            <a:r>
              <a:rPr lang="de-DE"/>
              <a:t>Hier Bild einsetzen</a:t>
            </a:r>
          </a:p>
        </p:txBody>
      </p:sp>
    </p:spTree>
    <p:extLst>
      <p:ext uri="{BB962C8B-B14F-4D97-AF65-F5344CB8AC3E}">
        <p14:creationId xmlns:p14="http://schemas.microsoft.com/office/powerpoint/2010/main" val="394456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orient="horz" pos="59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F1F486A1-A4C7-7050-4B4D-3EB364036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47999" y="3820750"/>
            <a:ext cx="4076063" cy="2970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00" b="1" i="0">
                <a:solidFill>
                  <a:srgbClr val="109FDB"/>
                </a:solidFill>
                <a:latin typeface="Barlow SemiBold" pitchFamily="2" charset="77"/>
              </a:defRPr>
            </a:lvl1pPr>
            <a:lvl2pPr marL="457200" indent="0">
              <a:buFontTx/>
              <a:buNone/>
              <a:defRPr sz="1800" b="1" i="0">
                <a:latin typeface="Barlow SemiBold" pitchFamily="2" charset="77"/>
              </a:defRPr>
            </a:lvl2pPr>
            <a:lvl3pPr marL="914400" indent="0">
              <a:buFontTx/>
              <a:buNone/>
              <a:defRPr sz="1800" b="1" i="0">
                <a:latin typeface="Barlow SemiBold" pitchFamily="2" charset="77"/>
              </a:defRPr>
            </a:lvl3pPr>
            <a:lvl4pPr marL="1371600" indent="0">
              <a:buFontTx/>
              <a:buNone/>
              <a:defRPr sz="1800" b="1" i="0">
                <a:latin typeface="Barlow SemiBold" pitchFamily="2" charset="77"/>
              </a:defRPr>
            </a:lvl4pPr>
            <a:lvl5pPr marL="1828800" indent="0">
              <a:buFontTx/>
              <a:buNone/>
              <a:defRPr sz="1800" b="1" i="0">
                <a:latin typeface="Barlow SemiBold" pitchFamily="2" charset="77"/>
              </a:defRPr>
            </a:lvl5pPr>
          </a:lstStyle>
          <a:p>
            <a:pPr lvl="0"/>
            <a:r>
              <a:rPr lang="de-DE"/>
              <a:t>Vorname Name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AC27DEA-68CC-B36D-D60A-3D0B0569AB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40412" y="4074889"/>
            <a:ext cx="4083650" cy="10394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1pPr>
            <a:lvl2pPr marL="4572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2pPr>
            <a:lvl3pPr marL="9144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3pPr>
            <a:lvl4pPr marL="13716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4pPr>
            <a:lvl5pPr marL="18288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17">
            <a:extLst>
              <a:ext uri="{FF2B5EF4-FFF2-40B4-BE49-F238E27FC236}">
                <a16:creationId xmlns:a16="http://schemas.microsoft.com/office/drawing/2014/main" id="{B8125710-EBBE-D070-59D5-BF82712439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47999" y="5296403"/>
            <a:ext cx="4076063" cy="2970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800" b="1" i="0">
                <a:solidFill>
                  <a:srgbClr val="109FDB"/>
                </a:solidFill>
                <a:latin typeface="Barlow SemiBold" pitchFamily="2" charset="77"/>
              </a:defRPr>
            </a:lvl1pPr>
            <a:lvl2pPr marL="457200" indent="0">
              <a:buFontTx/>
              <a:buNone/>
              <a:defRPr sz="1800" b="1" i="0">
                <a:latin typeface="Barlow SemiBold" pitchFamily="2" charset="77"/>
              </a:defRPr>
            </a:lvl2pPr>
            <a:lvl3pPr marL="914400" indent="0">
              <a:buFontTx/>
              <a:buNone/>
              <a:defRPr sz="1800" b="1" i="0">
                <a:latin typeface="Barlow SemiBold" pitchFamily="2" charset="77"/>
              </a:defRPr>
            </a:lvl3pPr>
            <a:lvl4pPr marL="1371600" indent="0">
              <a:buFontTx/>
              <a:buNone/>
              <a:defRPr sz="1800" b="1" i="0">
                <a:latin typeface="Barlow SemiBold" pitchFamily="2" charset="77"/>
              </a:defRPr>
            </a:lvl4pPr>
            <a:lvl5pPr marL="1828800" indent="0">
              <a:buFontTx/>
              <a:buNone/>
              <a:defRPr sz="1800" b="1" i="0">
                <a:latin typeface="Barlow SemiBold" pitchFamily="2" charset="77"/>
              </a:defRPr>
            </a:lvl5pPr>
          </a:lstStyle>
          <a:p>
            <a:pPr lvl="0"/>
            <a:r>
              <a:rPr lang="de-DE"/>
              <a:t>Vorname Name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0A9FBB-3946-4225-3447-3A8F874C2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40412" y="5550542"/>
            <a:ext cx="4083650" cy="103944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1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1pPr>
            <a:lvl2pPr marL="4572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2pPr>
            <a:lvl3pPr marL="9144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3pPr>
            <a:lvl4pPr marL="13716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4pPr>
            <a:lvl5pPr marL="1828800" indent="0">
              <a:lnSpc>
                <a:spcPts val="2100"/>
              </a:lnSpc>
              <a:spcAft>
                <a:spcPts val="800"/>
              </a:spcAft>
              <a:buFontTx/>
              <a:buNone/>
              <a:defRPr sz="1400" b="0" i="0">
                <a:solidFill>
                  <a:srgbClr val="3E4143"/>
                </a:solidFill>
                <a:latin typeface="Barlow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11">
            <a:extLst>
              <a:ext uri="{FF2B5EF4-FFF2-40B4-BE49-F238E27FC236}">
                <a16:creationId xmlns:a16="http://schemas.microsoft.com/office/drawing/2014/main" id="{CB3E30A2-D340-B32C-D121-EC235EA25B53}"/>
              </a:ext>
            </a:extLst>
          </p:cNvPr>
          <p:cNvSpPr txBox="1">
            <a:spLocks/>
          </p:cNvSpPr>
          <p:nvPr userDrawn="1"/>
        </p:nvSpPr>
        <p:spPr>
          <a:xfrm>
            <a:off x="540000" y="360000"/>
            <a:ext cx="4236186" cy="164635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400" b="0" i="0" kern="1200">
                <a:solidFill>
                  <a:srgbClr val="003669"/>
                </a:solidFill>
                <a:latin typeface="Barlow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Kontakt</a:t>
            </a:r>
            <a:endParaRPr lang="de-DE">
              <a:solidFill>
                <a:srgbClr val="109F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2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F352741-8AC2-1F97-2B5C-E811645567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799200"/>
            <a:ext cx="9575800" cy="5448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FontTx/>
              <a:buNone/>
              <a:defRPr sz="3400" b="0" i="0">
                <a:solidFill>
                  <a:schemeClr val="bg1"/>
                </a:solidFill>
                <a:latin typeface="Barlow Light" pitchFamily="2" charset="77"/>
              </a:defRPr>
            </a:lvl1pPr>
            <a:lvl2pPr marL="457200" indent="0">
              <a:buFontTx/>
              <a:buNone/>
              <a:defRPr sz="3600" b="0" i="0">
                <a:solidFill>
                  <a:schemeClr val="bg1"/>
                </a:solidFill>
                <a:latin typeface="Barlow Medium" pitchFamily="2" charset="77"/>
              </a:defRPr>
            </a:lvl2pPr>
            <a:lvl3pPr marL="914400" indent="0">
              <a:buFontTx/>
              <a:buNone/>
              <a:defRPr sz="3600" b="0" i="0">
                <a:solidFill>
                  <a:schemeClr val="bg1"/>
                </a:solidFill>
                <a:latin typeface="Barlow Medium" pitchFamily="2" charset="77"/>
              </a:defRPr>
            </a:lvl3pPr>
            <a:lvl4pPr marL="1371600" indent="0">
              <a:buFontTx/>
              <a:buNone/>
              <a:defRPr sz="3600" b="0" i="0">
                <a:solidFill>
                  <a:schemeClr val="bg1"/>
                </a:solidFill>
                <a:latin typeface="Barlow Medium" pitchFamily="2" charset="77"/>
              </a:defRPr>
            </a:lvl4pPr>
            <a:lvl5pPr marL="1828800" indent="0">
              <a:buFontTx/>
              <a:buNone/>
              <a:defRPr sz="3600" b="0" i="0">
                <a:solidFill>
                  <a:schemeClr val="bg1"/>
                </a:solidFill>
                <a:latin typeface="Barlow Medium" pitchFamily="2" charset="77"/>
              </a:defRPr>
            </a:lvl5pPr>
          </a:lstStyle>
          <a:p>
            <a:pPr lvl="0"/>
            <a:r>
              <a:rPr lang="de-DE"/>
              <a:t>Hier steht die Headline </a:t>
            </a:r>
            <a:br>
              <a:rPr lang="de-DE"/>
            </a:br>
            <a:r>
              <a:rPr lang="de-DE"/>
              <a:t>für das nächste Kapitel</a:t>
            </a:r>
          </a:p>
        </p:txBody>
      </p:sp>
    </p:spTree>
    <p:extLst>
      <p:ext uri="{BB962C8B-B14F-4D97-AF65-F5344CB8AC3E}">
        <p14:creationId xmlns:p14="http://schemas.microsoft.com/office/powerpoint/2010/main" val="1378215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pos="730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D15778CA-4C93-39CD-95FC-C419063A71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413" y="0"/>
            <a:ext cx="6094412" cy="6858000"/>
          </a:xfrm>
          <a:prstGeom prst="rect">
            <a:avLst/>
          </a:prstGeom>
          <a:noFill/>
        </p:spPr>
        <p:txBody>
          <a:bodyPr anchor="ctr" anchorCtr="1"/>
          <a:lstStyle>
            <a:lvl1pPr>
              <a:defRPr sz="1800"/>
            </a:lvl1pPr>
          </a:lstStyle>
          <a:p>
            <a:endParaRPr lang="de-DE"/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BCD09145-A8AD-D05A-9B28-BCC635539D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1" y="1619999"/>
            <a:ext cx="4526070" cy="43513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800"/>
              </a:lnSpc>
              <a:defRPr/>
            </a:lvl1pPr>
            <a:lvl2pPr>
              <a:lnSpc>
                <a:spcPts val="3800"/>
              </a:lnSpc>
              <a:defRPr/>
            </a:lvl2pPr>
          </a:lstStyle>
          <a:p>
            <a:pPr lvl="0"/>
            <a:r>
              <a:rPr lang="de-DE"/>
              <a:t>Hier steht die Headline für das nächste Kapitel</a:t>
            </a:r>
          </a:p>
        </p:txBody>
      </p:sp>
    </p:spTree>
    <p:extLst>
      <p:ext uri="{BB962C8B-B14F-4D97-AF65-F5344CB8AC3E}">
        <p14:creationId xmlns:p14="http://schemas.microsoft.com/office/powerpoint/2010/main" val="143219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Bullets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9A491B1-55E8-1452-CE4B-0663B2702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4440B8E-E509-633B-AD42-0B82AA090A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789CA389-0F64-1126-ED1A-41257FF94C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4413" y="1710000"/>
            <a:ext cx="6094412" cy="5148000"/>
          </a:xfrm>
          <a:prstGeom prst="rect">
            <a:avLst/>
          </a:prstGeom>
          <a:noFill/>
        </p:spPr>
        <p:txBody>
          <a:bodyPr anchor="ctr" anchorCtr="1"/>
          <a:lstStyle>
            <a:lvl1pPr marL="0" indent="0">
              <a:buNone/>
              <a:defRPr sz="1800">
                <a:solidFill>
                  <a:srgbClr val="3E4143"/>
                </a:solidFill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1BBAC-618A-DC5E-83DF-2BCF674C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19824"/>
            <a:ext cx="4543424" cy="3423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8288" indent="-261938">
              <a:lnSpc>
                <a:spcPts val="2600"/>
              </a:lnSpc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800" b="0" i="0">
                <a:solidFill>
                  <a:srgbClr val="3E4143"/>
                </a:solidFill>
                <a:latin typeface="Barlow Medium" pitchFamily="2" charset="77"/>
              </a:defRPr>
            </a:lvl1pPr>
            <a:lvl2pPr marL="452438" indent="-184150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2pPr>
            <a:lvl3pPr marL="719138" indent="-177800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3pPr>
            <a:lvl4pPr marL="1028700" indent="-227013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4pPr>
            <a:lvl5pPr marL="1250950" indent="-179388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5934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ullets Quadra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9A491B1-55E8-1452-CE4B-0663B2702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4440B8E-E509-633B-AD42-0B82AA090A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789CA389-0F64-1126-ED1A-41257FF94C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4413" y="1710000"/>
            <a:ext cx="6094412" cy="5148000"/>
          </a:xfrm>
          <a:prstGeom prst="rect">
            <a:avLst/>
          </a:prstGeom>
          <a:noFill/>
        </p:spPr>
        <p:txBody>
          <a:bodyPr anchor="ctr" anchorCtr="1"/>
          <a:lstStyle>
            <a:lvl1pPr marL="0" indent="0">
              <a:buNone/>
              <a:defRPr sz="1800">
                <a:solidFill>
                  <a:srgbClr val="3E4143"/>
                </a:solidFill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1BBAC-618A-DC5E-83DF-2BCF674C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19824"/>
            <a:ext cx="4543424" cy="3423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7800" indent="-177800">
              <a:lnSpc>
                <a:spcPts val="2600"/>
              </a:lnSpc>
              <a:buClr>
                <a:srgbClr val="109FDB"/>
              </a:buClr>
              <a:buFont typeface="Wingdings" pitchFamily="2" charset="2"/>
              <a:buChar char="§"/>
              <a:tabLst/>
              <a:defRPr sz="1800" b="0" i="0">
                <a:solidFill>
                  <a:srgbClr val="3E4143"/>
                </a:solidFill>
                <a:latin typeface="Barlow Medium" pitchFamily="2" charset="77"/>
              </a:defRPr>
            </a:lvl1pPr>
            <a:lvl2pPr marL="355600" indent="-177800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2pPr>
            <a:lvl3pPr marL="533400" indent="-177800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3pPr>
            <a:lvl4pPr marL="712788" indent="-134938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4pPr>
            <a:lvl5pPr marL="890588" indent="-177800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482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Bullets Quadrat grau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9A491B1-55E8-1452-CE4B-0663B2702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4440B8E-E509-633B-AD42-0B82AA090A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789CA389-0F64-1126-ED1A-41257FF94C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4413" y="1710000"/>
            <a:ext cx="6094412" cy="5148000"/>
          </a:xfrm>
          <a:prstGeom prst="rect">
            <a:avLst/>
          </a:prstGeom>
          <a:noFill/>
        </p:spPr>
        <p:txBody>
          <a:bodyPr anchor="ctr" anchorCtr="1"/>
          <a:lstStyle>
            <a:lvl1pPr marL="0" indent="0">
              <a:buNone/>
              <a:defRPr sz="1800">
                <a:solidFill>
                  <a:srgbClr val="3E4143"/>
                </a:solidFill>
              </a:defRPr>
            </a:lvl1pPr>
          </a:lstStyle>
          <a:p>
            <a:r>
              <a:rPr lang="de-DE"/>
              <a:t>Bild einfügen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1BBAC-618A-DC5E-83DF-2BCF674C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519824"/>
            <a:ext cx="4543424" cy="3423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7800" indent="-177800">
              <a:lnSpc>
                <a:spcPts val="2600"/>
              </a:lnSpc>
              <a:buClr>
                <a:srgbClr val="109FDB"/>
              </a:buClr>
              <a:buFont typeface="Wingdings" pitchFamily="2" charset="2"/>
              <a:buChar char="§"/>
              <a:tabLst/>
              <a:defRPr sz="1800" b="0" i="0">
                <a:solidFill>
                  <a:srgbClr val="3E4143"/>
                </a:solidFill>
                <a:latin typeface="Barlow Medium" pitchFamily="2" charset="77"/>
              </a:defRPr>
            </a:lvl1pPr>
            <a:lvl2pPr marL="355600" indent="-177800">
              <a:lnSpc>
                <a:spcPts val="2600"/>
              </a:lnSpc>
              <a:buClr>
                <a:srgbClr val="3E4143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2pPr>
            <a:lvl3pPr marL="533400" indent="-177800">
              <a:lnSpc>
                <a:spcPts val="2600"/>
              </a:lnSpc>
              <a:buClr>
                <a:srgbClr val="3E4143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3pPr>
            <a:lvl4pPr marL="712788" indent="-134938">
              <a:lnSpc>
                <a:spcPts val="2600"/>
              </a:lnSpc>
              <a:buClr>
                <a:srgbClr val="3E4143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4pPr>
            <a:lvl5pPr marL="890588" indent="-177800">
              <a:lnSpc>
                <a:spcPts val="2600"/>
              </a:lnSpc>
              <a:buClr>
                <a:srgbClr val="3E4143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849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ext +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9A491B1-55E8-1452-CE4B-0663B2702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4440B8E-E509-633B-AD42-0B82AA090A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40B40-0044-7329-9497-23DFB2804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49" y="2519999"/>
            <a:ext cx="5965825" cy="3423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spcBef>
                <a:spcPts val="1200"/>
              </a:spcBef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2pPr>
            <a:lvl3pPr marL="9144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3pPr>
            <a:lvl4pPr marL="13716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4pPr>
            <a:lvl5pPr marL="18288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FD25D56-3779-1B6C-6C36-CD083292E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00" y="2519824"/>
            <a:ext cx="4543424" cy="3423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68288" indent="-261938">
              <a:lnSpc>
                <a:spcPts val="2600"/>
              </a:lnSpc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800" b="0" i="0">
                <a:solidFill>
                  <a:srgbClr val="3E4143"/>
                </a:solidFill>
                <a:latin typeface="Barlow Medium" pitchFamily="2" charset="77"/>
              </a:defRPr>
            </a:lvl1pPr>
            <a:lvl2pPr marL="452438" indent="-184150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2pPr>
            <a:lvl3pPr marL="719138" indent="-177800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3pPr>
            <a:lvl4pPr marL="1028700" indent="-227013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4pPr>
            <a:lvl5pPr marL="1250950" indent="-179388">
              <a:lnSpc>
                <a:spcPts val="2600"/>
              </a:lnSpc>
              <a:buSzPct val="7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7711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 + Bullets Quad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9A491B1-55E8-1452-CE4B-0663B27022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4440B8E-E509-633B-AD42-0B82AA090A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40B40-0044-7329-9497-23DFB28048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749" y="2519999"/>
            <a:ext cx="5965825" cy="34239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600"/>
              </a:lnSpc>
              <a:spcBef>
                <a:spcPts val="1200"/>
              </a:spcBef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2pPr>
            <a:lvl3pPr marL="9144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3pPr>
            <a:lvl4pPr marL="13716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4pPr>
            <a:lvl5pPr marL="1828800" indent="0">
              <a:buFontTx/>
              <a:buNone/>
              <a:defRPr sz="1800" b="0" i="0">
                <a:solidFill>
                  <a:srgbClr val="3E4143"/>
                </a:solidFill>
                <a:latin typeface="Barlow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59CC8DA-C51F-C2AF-8CF7-A2FF549238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321800" y="2519824"/>
            <a:ext cx="4543424" cy="34239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7800" indent="-177800">
              <a:lnSpc>
                <a:spcPts val="2600"/>
              </a:lnSpc>
              <a:buClr>
                <a:srgbClr val="109FDB"/>
              </a:buClr>
              <a:buFont typeface="Wingdings" pitchFamily="2" charset="2"/>
              <a:buChar char="§"/>
              <a:tabLst/>
              <a:defRPr sz="1800" b="0" i="0">
                <a:solidFill>
                  <a:srgbClr val="3E4143"/>
                </a:solidFill>
                <a:latin typeface="Barlow Medium" pitchFamily="2" charset="77"/>
              </a:defRPr>
            </a:lvl1pPr>
            <a:lvl2pPr marL="355600" indent="-177800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2pPr>
            <a:lvl3pPr marL="533400" indent="-177800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3pPr>
            <a:lvl4pPr marL="712788" indent="-134938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4pPr>
            <a:lvl5pPr marL="890588" indent="-177800">
              <a:lnSpc>
                <a:spcPts val="2600"/>
              </a:lnSpc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6984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er + 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>
            <a:extLst>
              <a:ext uri="{FF2B5EF4-FFF2-40B4-BE49-F238E27FC236}">
                <a16:creationId xmlns:a16="http://schemas.microsoft.com/office/drawing/2014/main" id="{10204C46-F163-E82F-164E-AE10534481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1E54882-6123-A703-593B-A2B8EF27FE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</p:spTree>
    <p:extLst>
      <p:ext uri="{BB962C8B-B14F-4D97-AF65-F5344CB8AC3E}">
        <p14:creationId xmlns:p14="http://schemas.microsoft.com/office/powerpoint/2010/main" val="3516256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>
            <a:extLst>
              <a:ext uri="{FF2B5EF4-FFF2-40B4-BE49-F238E27FC236}">
                <a16:creationId xmlns:a16="http://schemas.microsoft.com/office/drawing/2014/main" id="{10204C46-F163-E82F-164E-AE10534481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1E54882-6123-A703-593B-A2B8EF27FE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BC1EB4-2ECB-1A68-17C4-574004318D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33" t="17305" r="5147" b="16706"/>
          <a:stretch/>
        </p:blipFill>
        <p:spPr>
          <a:xfrm>
            <a:off x="7334032" y="1710000"/>
            <a:ext cx="2981373" cy="5148001"/>
          </a:xfrm>
          <a:prstGeom prst="rect">
            <a:avLst/>
          </a:prstGeom>
        </p:spPr>
      </p:pic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6191214D-DB5A-F527-5432-4A9E3C1BB3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1306" y="2612254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24" name="Textplatzhalter 22">
            <a:extLst>
              <a:ext uri="{FF2B5EF4-FFF2-40B4-BE49-F238E27FC236}">
                <a16:creationId xmlns:a16="http://schemas.microsoft.com/office/drawing/2014/main" id="{A323E606-A219-56FB-3314-495ABD4E14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4637" y="2612254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C5FEA9E4-D646-E6B5-3B4F-E7203F32AC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1306" y="3260647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D4A917B6-612B-B7C5-B303-EE42AB4CA5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34637" y="3260647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  <p:sp>
        <p:nvSpPr>
          <p:cNvPr id="27" name="Textplatzhalter 22">
            <a:extLst>
              <a:ext uri="{FF2B5EF4-FFF2-40B4-BE49-F238E27FC236}">
                <a16:creationId xmlns:a16="http://schemas.microsoft.com/office/drawing/2014/main" id="{A6842BF6-557B-7FEC-596D-001C76A464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1306" y="3892414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28" name="Textplatzhalter 22">
            <a:extLst>
              <a:ext uri="{FF2B5EF4-FFF2-40B4-BE49-F238E27FC236}">
                <a16:creationId xmlns:a16="http://schemas.microsoft.com/office/drawing/2014/main" id="{5DC24179-A230-80A0-9756-9E18E38CA9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34637" y="3892414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  <p:sp>
        <p:nvSpPr>
          <p:cNvPr id="29" name="Textplatzhalter 22">
            <a:extLst>
              <a:ext uri="{FF2B5EF4-FFF2-40B4-BE49-F238E27FC236}">
                <a16:creationId xmlns:a16="http://schemas.microsoft.com/office/drawing/2014/main" id="{BF69A7E5-59A4-79BC-78C2-7821DAEBB33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61306" y="4540807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30" name="Textplatzhalter 22">
            <a:extLst>
              <a:ext uri="{FF2B5EF4-FFF2-40B4-BE49-F238E27FC236}">
                <a16:creationId xmlns:a16="http://schemas.microsoft.com/office/drawing/2014/main" id="{0360C7E4-E651-A1ED-06B8-CD2F72A7A9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34637" y="4540807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  <p:sp>
        <p:nvSpPr>
          <p:cNvPr id="31" name="Textplatzhalter 22">
            <a:extLst>
              <a:ext uri="{FF2B5EF4-FFF2-40B4-BE49-F238E27FC236}">
                <a16:creationId xmlns:a16="http://schemas.microsoft.com/office/drawing/2014/main" id="{F9901E56-6765-D040-65E0-704824B94A9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21037" y="2612254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BE8CC8E3-AB46-8293-808A-34993D2204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94368" y="2612254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  <p:sp>
        <p:nvSpPr>
          <p:cNvPr id="33" name="Textplatzhalter 22">
            <a:extLst>
              <a:ext uri="{FF2B5EF4-FFF2-40B4-BE49-F238E27FC236}">
                <a16:creationId xmlns:a16="http://schemas.microsoft.com/office/drawing/2014/main" id="{A2A07689-F90F-0503-7D2A-3228E691C7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721037" y="3260647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34" name="Textplatzhalter 22">
            <a:extLst>
              <a:ext uri="{FF2B5EF4-FFF2-40B4-BE49-F238E27FC236}">
                <a16:creationId xmlns:a16="http://schemas.microsoft.com/office/drawing/2014/main" id="{D6EF8FD6-FE75-8554-180A-68C565A9CA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4368" y="3260647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  <p:sp>
        <p:nvSpPr>
          <p:cNvPr id="35" name="Textplatzhalter 22">
            <a:extLst>
              <a:ext uri="{FF2B5EF4-FFF2-40B4-BE49-F238E27FC236}">
                <a16:creationId xmlns:a16="http://schemas.microsoft.com/office/drawing/2014/main" id="{08C7A69C-B778-2F65-3E52-5C7E58F7618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21037" y="3892414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36" name="Textplatzhalter 22">
            <a:extLst>
              <a:ext uri="{FF2B5EF4-FFF2-40B4-BE49-F238E27FC236}">
                <a16:creationId xmlns:a16="http://schemas.microsoft.com/office/drawing/2014/main" id="{596CB7AD-08F0-F5F0-8F20-2F56AF778FC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4368" y="3892414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  <p:sp>
        <p:nvSpPr>
          <p:cNvPr id="37" name="Textplatzhalter 22">
            <a:extLst>
              <a:ext uri="{FF2B5EF4-FFF2-40B4-BE49-F238E27FC236}">
                <a16:creationId xmlns:a16="http://schemas.microsoft.com/office/drawing/2014/main" id="{A13F7EDA-9D70-644B-AE65-D7DE47107BB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21037" y="4540807"/>
            <a:ext cx="540000" cy="540000"/>
          </a:xfrm>
          <a:prstGeom prst="rect">
            <a:avLst/>
          </a:prstGeom>
          <a:solidFill>
            <a:srgbClr val="109FDB"/>
          </a:solidFill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x</a:t>
            </a:r>
          </a:p>
        </p:txBody>
      </p:sp>
      <p:sp>
        <p:nvSpPr>
          <p:cNvPr id="38" name="Textplatzhalter 22">
            <a:extLst>
              <a:ext uri="{FF2B5EF4-FFF2-40B4-BE49-F238E27FC236}">
                <a16:creationId xmlns:a16="http://schemas.microsoft.com/office/drawing/2014/main" id="{D15112C0-FA94-3D17-BFBC-6C24D62D02B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94368" y="4540807"/>
            <a:ext cx="4225976" cy="540000"/>
          </a:xfrm>
          <a:prstGeom prst="rect">
            <a:avLst/>
          </a:prstGeom>
          <a:solidFill>
            <a:srgbClr val="109FDB"/>
          </a:solidFill>
        </p:spPr>
        <p:txBody>
          <a:bodyPr lIns="90000" tIns="0" rIns="90000" bIns="0" anchor="ctr" anchorCtr="0"/>
          <a:lstStyle>
            <a:lvl1pPr marL="0" indent="0" algn="l">
              <a:buFontTx/>
              <a:buNone/>
              <a:defRPr sz="1800" b="0" i="0">
                <a:solidFill>
                  <a:schemeClr val="bg1"/>
                </a:solidFill>
                <a:latin typeface="Barlow" pitchFamily="2" charset="77"/>
              </a:defRPr>
            </a:lvl1pPr>
          </a:lstStyle>
          <a:p>
            <a:pPr lvl="0"/>
            <a:r>
              <a:rPr lang="de-DE"/>
              <a:t>Hier Texteingabe für diesen Punkt</a:t>
            </a:r>
          </a:p>
        </p:txBody>
      </p:sp>
    </p:spTree>
    <p:extLst>
      <p:ext uri="{BB962C8B-B14F-4D97-AF65-F5344CB8AC3E}">
        <p14:creationId xmlns:p14="http://schemas.microsoft.com/office/powerpoint/2010/main" val="2574771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09EEAA-1442-6B0D-6FBB-75391918EB4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709999"/>
            <a:ext cx="12188825" cy="4598725"/>
          </a:xfrm>
          <a:prstGeom prst="rect">
            <a:avLst/>
          </a:prstGeom>
          <a:solidFill>
            <a:srgbClr val="F4F0EC"/>
          </a:solidFill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 sz="1800">
                <a:solidFill>
                  <a:srgbClr val="3E4143"/>
                </a:solidFill>
              </a:defRPr>
            </a:lvl1pPr>
          </a:lstStyle>
          <a:p>
            <a:r>
              <a:rPr lang="de-DE"/>
              <a:t>Hier Bild einfügen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10204C46-F163-E82F-164E-AE10534481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360000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3400" b="0" i="0">
                <a:solidFill>
                  <a:srgbClr val="00335E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Headline</a:t>
            </a: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E1E54882-6123-A703-593B-A2B8EF27FE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000" y="914037"/>
            <a:ext cx="10363200" cy="5540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2400" b="0" i="0">
                <a:solidFill>
                  <a:srgbClr val="109FDB"/>
                </a:solidFill>
                <a:latin typeface="Barlow" pitchFamily="2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Zweite Zeile</a:t>
            </a:r>
          </a:p>
        </p:txBody>
      </p:sp>
    </p:spTree>
    <p:extLst>
      <p:ext uri="{BB962C8B-B14F-4D97-AF65-F5344CB8AC3E}">
        <p14:creationId xmlns:p14="http://schemas.microsoft.com/office/powerpoint/2010/main" val="2520309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  <p15:guide id="3" orient="horz" pos="397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jpeg"/><Relationship Id="rId11" Type="http://schemas.openxmlformats.org/officeDocument/2006/relationships/image" Target="../media/image15.jpeg"/><Relationship Id="rId5" Type="http://schemas.openxmlformats.org/officeDocument/2006/relationships/image" Target="../media/image11.jpeg"/><Relationship Id="rId10" Type="http://schemas.openxmlformats.org/officeDocument/2006/relationships/image" Target="../media/image8.svg"/><Relationship Id="rId4" Type="http://schemas.openxmlformats.org/officeDocument/2006/relationships/image" Target="../media/image10.jpeg"/><Relationship Id="rId9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55BC9D2-4788-61AD-DA16-232DA01CDA8D}"/>
              </a:ext>
            </a:extLst>
          </p:cNvPr>
          <p:cNvSpPr/>
          <p:nvPr userDrawn="1"/>
        </p:nvSpPr>
        <p:spPr>
          <a:xfrm>
            <a:off x="-389" y="1710000"/>
            <a:ext cx="12189213" cy="5148000"/>
          </a:xfrm>
          <a:prstGeom prst="rect">
            <a:avLst/>
          </a:prstGeom>
          <a:solidFill>
            <a:srgbClr val="F4F0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85BE39E-1279-BE8B-7764-7B1D0419803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49524" y="414000"/>
            <a:ext cx="601020" cy="381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EE3873B-6B8D-ED89-9DA6-7C51DEEE302B}"/>
              </a:ext>
            </a:extLst>
          </p:cNvPr>
          <p:cNvSpPr txBox="1"/>
          <p:nvPr userDrawn="1"/>
        </p:nvSpPr>
        <p:spPr>
          <a:xfrm>
            <a:off x="540000" y="6519600"/>
            <a:ext cx="5450420" cy="23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1E638-3F78-4E0D-883A-B278700C48C0}" type="slidenum">
              <a:rPr lang="en-US" sz="900" b="0" i="0" noProof="0" smtClean="0">
                <a:solidFill>
                  <a:srgbClr val="3E4143"/>
                </a:solidFill>
                <a:latin typeface="Barlow" pitchFamily="2" charset="77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en-US" sz="900" b="0" i="0" noProof="0">
                <a:solidFill>
                  <a:srgbClr val="3E4143"/>
                </a:solidFill>
                <a:latin typeface="Barlow" pitchFamily="2" charset="77"/>
                <a:cs typeface="Calibri Light" panose="020F0302020204030204" pitchFamily="34" charset="0"/>
              </a:rPr>
              <a:t> | </a:t>
            </a:r>
            <a:r>
              <a:rPr lang="en-US" sz="900" b="1" i="0" kern="1200">
                <a:solidFill>
                  <a:srgbClr val="3E4143"/>
                </a:solidFill>
                <a:latin typeface="Barlow SemiBold" pitchFamily="2" charset="77"/>
                <a:ea typeface="+mn-ea"/>
                <a:cs typeface="Calibri" panose="020F0502020204030204" pitchFamily="34" charset="0"/>
              </a:rPr>
              <a:t>GEBIT Solutions GmbH </a:t>
            </a:r>
            <a:r>
              <a:rPr lang="de-DE" sz="900" b="0" i="0" kern="1200">
                <a:solidFill>
                  <a:srgbClr val="3E4143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t>© </a:t>
            </a:r>
            <a:fld id="{CF02D990-929D-FF4F-B0F4-263384ECCDB6}" type="datetimeyyyy">
              <a:rPr lang="de-DE" sz="900" b="0" i="0" kern="1200" smtClean="0">
                <a:solidFill>
                  <a:srgbClr val="3E4143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lang="en-US" sz="900" b="0" i="0" kern="1200">
              <a:solidFill>
                <a:srgbClr val="3E4143"/>
              </a:solidFill>
              <a:latin typeface="Barlow" pitchFamily="2" charset="77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61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01" r:id="rId2"/>
    <p:sldLayoutId id="2147483698" r:id="rId3"/>
    <p:sldLayoutId id="2147483700" r:id="rId4"/>
    <p:sldLayoutId id="2147483697" r:id="rId5"/>
    <p:sldLayoutId id="2147483699" r:id="rId6"/>
    <p:sldLayoutId id="2147483695" r:id="rId7"/>
    <p:sldLayoutId id="2147483696" r:id="rId8"/>
    <p:sldLayoutId id="2147483688" r:id="rId9"/>
    <p:sldLayoutId id="214748367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EB44153-9AB4-4714-6220-50A863935946}"/>
              </a:ext>
            </a:extLst>
          </p:cNvPr>
          <p:cNvSpPr/>
          <p:nvPr userDrawn="1"/>
        </p:nvSpPr>
        <p:spPr>
          <a:xfrm>
            <a:off x="-388" y="0"/>
            <a:ext cx="12189213" cy="6858000"/>
          </a:xfrm>
          <a:prstGeom prst="rect">
            <a:avLst/>
          </a:prstGeom>
          <a:solidFill>
            <a:srgbClr val="F4F0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2448484-A3A1-5003-99A1-291AD43C423F}"/>
              </a:ext>
            </a:extLst>
          </p:cNvPr>
          <p:cNvSpPr txBox="1"/>
          <p:nvPr userDrawn="1"/>
        </p:nvSpPr>
        <p:spPr>
          <a:xfrm>
            <a:off x="540000" y="6519600"/>
            <a:ext cx="5450420" cy="23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1E638-3F78-4E0D-883A-B278700C48C0}" type="slidenum">
              <a:rPr lang="en-US" sz="900" b="0" i="0" noProof="0" smtClean="0">
                <a:solidFill>
                  <a:srgbClr val="3E4143"/>
                </a:solidFill>
                <a:latin typeface="Barlow" pitchFamily="2" charset="77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en-US" sz="900" b="0" i="0" noProof="0">
                <a:solidFill>
                  <a:srgbClr val="3E4143"/>
                </a:solidFill>
                <a:latin typeface="Barlow" pitchFamily="2" charset="77"/>
                <a:cs typeface="Calibri Light" panose="020F0302020204030204" pitchFamily="34" charset="0"/>
              </a:rPr>
              <a:t> | </a:t>
            </a:r>
            <a:r>
              <a:rPr lang="en-US" sz="900" b="1" i="0" kern="1200">
                <a:solidFill>
                  <a:srgbClr val="3E4143"/>
                </a:solidFill>
                <a:latin typeface="Barlow SemiBold" pitchFamily="2" charset="77"/>
                <a:ea typeface="+mn-ea"/>
                <a:cs typeface="Calibri" panose="020F0502020204030204" pitchFamily="34" charset="0"/>
              </a:rPr>
              <a:t>GEBIT Solutions GmbH </a:t>
            </a:r>
            <a:r>
              <a:rPr lang="de-DE" sz="900" b="0" i="0" kern="1200">
                <a:solidFill>
                  <a:srgbClr val="3E4143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t>© </a:t>
            </a:r>
            <a:fld id="{CF02D990-929D-FF4F-B0F4-263384ECCDB6}" type="datetimeyyyy">
              <a:rPr lang="de-DE" sz="900" b="0" i="0" kern="1200" smtClean="0">
                <a:solidFill>
                  <a:srgbClr val="3E4143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lang="en-US" sz="900" b="0" i="0" kern="1200">
              <a:solidFill>
                <a:srgbClr val="3E4143"/>
              </a:solidFill>
              <a:latin typeface="Barlow" pitchFamily="2" charset="77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8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9C5271-9B4E-9A95-3D75-30716BF4DB0F}"/>
              </a:ext>
            </a:extLst>
          </p:cNvPr>
          <p:cNvSpPr txBox="1"/>
          <p:nvPr userDrawn="1"/>
        </p:nvSpPr>
        <p:spPr>
          <a:xfrm>
            <a:off x="540000" y="6519600"/>
            <a:ext cx="5450420" cy="23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kern="1200">
                <a:solidFill>
                  <a:srgbClr val="3E4143"/>
                </a:solidFill>
                <a:latin typeface="Barlow SemiBold" pitchFamily="2" charset="77"/>
                <a:cs typeface="Calibri" panose="020F0502020204030204" pitchFamily="34" charset="0"/>
              </a:rPr>
              <a:t>GEBIT Solutions GmbH © 2025</a:t>
            </a:r>
            <a:r>
              <a:rPr lang="en-US" sz="900" kern="1200">
                <a:solidFill>
                  <a:srgbClr val="3E4143"/>
                </a:solidFill>
                <a:latin typeface="Barlow" pitchFamily="2" charset="77"/>
                <a:cs typeface="Calibri" panose="020F0502020204030204" pitchFamily="34" charset="0"/>
              </a:rPr>
              <a:t> | Berlin - Düsseldorf - Leipzig – </a:t>
            </a:r>
            <a:r>
              <a:rPr lang="en-US" sz="900" kern="1200" err="1">
                <a:solidFill>
                  <a:srgbClr val="3E4143"/>
                </a:solidFill>
                <a:latin typeface="Barlow" pitchFamily="2" charset="77"/>
                <a:cs typeface="Calibri" panose="020F0502020204030204" pitchFamily="34" charset="0"/>
              </a:rPr>
              <a:t>Lissabon</a:t>
            </a:r>
            <a:r>
              <a:rPr lang="en-US" sz="900" kern="1200">
                <a:solidFill>
                  <a:srgbClr val="3E4143"/>
                </a:solidFill>
                <a:latin typeface="Barlow" pitchFamily="2" charset="77"/>
                <a:cs typeface="Calibri" panose="020F0502020204030204" pitchFamily="34" charset="0"/>
              </a:rPr>
              <a:t> – Stuttgart </a:t>
            </a:r>
            <a:endParaRPr lang="de-DE" sz="900" kern="1200">
              <a:solidFill>
                <a:srgbClr val="3E4143"/>
              </a:solidFill>
              <a:latin typeface="Barlow" pitchFamily="2" charset="77"/>
              <a:cs typeface="Calibri Light" panose="020F030202020403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A8945B-5773-D73E-FBAD-D1CF720AE2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8125" y="389147"/>
            <a:ext cx="3791475" cy="574466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E309910-A9E2-F63C-CD19-0C23C0451EEA}"/>
              </a:ext>
            </a:extLst>
          </p:cNvPr>
          <p:cNvSpPr/>
          <p:nvPr userDrawn="1"/>
        </p:nvSpPr>
        <p:spPr>
          <a:xfrm>
            <a:off x="1" y="1"/>
            <a:ext cx="7366000" cy="6263999"/>
          </a:xfrm>
          <a:prstGeom prst="rect">
            <a:avLst/>
          </a:prstGeom>
          <a:solidFill>
            <a:srgbClr val="F4F0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0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1249F20-2C39-E973-9E09-65BB36AD7E58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4F0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Bildplatzhalter 23">
            <a:extLst>
              <a:ext uri="{FF2B5EF4-FFF2-40B4-BE49-F238E27FC236}">
                <a16:creationId xmlns:a16="http://schemas.microsoft.com/office/drawing/2014/main" id="{E68F55DC-3A6F-9C4F-7499-EA1913D65D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86000"/>
            <a:ext cx="2437200" cy="2286000"/>
          </a:xfrm>
          <a:prstGeom prst="rect">
            <a:avLst/>
          </a:prstGeom>
        </p:spPr>
      </p:pic>
      <p:pic>
        <p:nvPicPr>
          <p:cNvPr id="4" name="Bildplatzhalter 19">
            <a:extLst>
              <a:ext uri="{FF2B5EF4-FFF2-40B4-BE49-F238E27FC236}">
                <a16:creationId xmlns:a16="http://schemas.microsoft.com/office/drawing/2014/main" id="{AA6DEFF6-1EAD-CBC2-0551-F8580A6BE3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4013" y="2286000"/>
            <a:ext cx="2437200" cy="2286000"/>
          </a:xfrm>
          <a:prstGeom prst="rect">
            <a:avLst/>
          </a:prstGeom>
        </p:spPr>
      </p:pic>
      <p:pic>
        <p:nvPicPr>
          <p:cNvPr id="5" name="Bildplatzhalter 33">
            <a:extLst>
              <a:ext uri="{FF2B5EF4-FFF2-40B4-BE49-F238E27FC236}">
                <a16:creationId xmlns:a16="http://schemas.microsoft.com/office/drawing/2014/main" id="{278F8010-6345-8425-5618-2E0DE7201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572000"/>
            <a:ext cx="2437200" cy="2286000"/>
          </a:xfrm>
          <a:prstGeom prst="rect">
            <a:avLst/>
          </a:prstGeom>
        </p:spPr>
      </p:pic>
      <p:pic>
        <p:nvPicPr>
          <p:cNvPr id="6" name="Bildplatzhalter 27">
            <a:extLst>
              <a:ext uri="{FF2B5EF4-FFF2-40B4-BE49-F238E27FC236}">
                <a16:creationId xmlns:a16="http://schemas.microsoft.com/office/drawing/2014/main" id="{F270A54F-0FA1-4C27-888D-237ABC7209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51625" y="0"/>
            <a:ext cx="2437200" cy="2286000"/>
          </a:xfrm>
          <a:prstGeom prst="rect">
            <a:avLst/>
          </a:prstGeom>
        </p:spPr>
      </p:pic>
      <p:pic>
        <p:nvPicPr>
          <p:cNvPr id="7" name="Bildplatzhalter 29">
            <a:extLst>
              <a:ext uri="{FF2B5EF4-FFF2-40B4-BE49-F238E27FC236}">
                <a16:creationId xmlns:a16="http://schemas.microsoft.com/office/drawing/2014/main" id="{C4ACFF70-B468-2189-6327-9B837A5ABB0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4013" y="4572000"/>
            <a:ext cx="2437200" cy="2286000"/>
          </a:xfrm>
          <a:prstGeom prst="rect">
            <a:avLst/>
          </a:prstGeom>
        </p:spPr>
      </p:pic>
      <p:pic>
        <p:nvPicPr>
          <p:cNvPr id="8" name="Bildplatzhalter 31">
            <a:extLst>
              <a:ext uri="{FF2B5EF4-FFF2-40B4-BE49-F238E27FC236}">
                <a16:creationId xmlns:a16="http://schemas.microsoft.com/office/drawing/2014/main" id="{9D880B68-FE6B-73F2-3015-289D8F4FD1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10825" y="0"/>
            <a:ext cx="2437200" cy="228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F4A1DA2-CA65-4CA4-E9AA-52B7348AE85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58125" y="2700001"/>
            <a:ext cx="3791475" cy="574466"/>
          </a:xfrm>
          <a:prstGeom prst="rect">
            <a:avLst/>
          </a:prstGeom>
        </p:spPr>
      </p:pic>
      <p:pic>
        <p:nvPicPr>
          <p:cNvPr id="11" name="Bildplatzhalter 21">
            <a:extLst>
              <a:ext uri="{FF2B5EF4-FFF2-40B4-BE49-F238E27FC236}">
                <a16:creationId xmlns:a16="http://schemas.microsoft.com/office/drawing/2014/main" id="{AC961DC8-EC8D-BD5C-0A8A-66B8603F5B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6813" y="2286000"/>
            <a:ext cx="2437200" cy="2286000"/>
          </a:xfrm>
          <a:prstGeom prst="rect">
            <a:avLst/>
          </a:prstGeom>
        </p:spPr>
      </p:pic>
      <p:pic>
        <p:nvPicPr>
          <p:cNvPr id="12" name="Bildplatzhalter 31">
            <a:extLst>
              <a:ext uri="{FF2B5EF4-FFF2-40B4-BE49-F238E27FC236}">
                <a16:creationId xmlns:a16="http://schemas.microsoft.com/office/drawing/2014/main" id="{CBC45221-E65F-A21D-A376-4443A7BD1E4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40413" y="4572000"/>
            <a:ext cx="2437200" cy="2286000"/>
          </a:xfrm>
          <a:prstGeom prst="rect">
            <a:avLst/>
          </a:prstGeom>
        </p:spPr>
      </p:pic>
      <p:pic>
        <p:nvPicPr>
          <p:cNvPr id="13" name="Bildplatzhalter 21">
            <a:extLst>
              <a:ext uri="{FF2B5EF4-FFF2-40B4-BE49-F238E27FC236}">
                <a16:creationId xmlns:a16="http://schemas.microsoft.com/office/drawing/2014/main" id="{8C9F0933-C48E-F05D-6177-F820DF04EA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1213" y="0"/>
            <a:ext cx="24372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8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BD71E8C8-48D5-638D-06CD-C1A36001E4B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36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DA308DFA-9C14-16FF-F284-16B92B9D36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049524" y="414000"/>
            <a:ext cx="601020" cy="3816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C49339DE-4F0D-5155-63A0-950958E803FD}"/>
              </a:ext>
            </a:extLst>
          </p:cNvPr>
          <p:cNvSpPr txBox="1"/>
          <p:nvPr userDrawn="1"/>
        </p:nvSpPr>
        <p:spPr>
          <a:xfrm>
            <a:off x="540000" y="6519600"/>
            <a:ext cx="5450420" cy="23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1E638-3F78-4E0D-883A-B278700C48C0}" type="slidenum">
              <a:rPr lang="en-US" sz="900" b="0" i="0" noProof="0" smtClean="0">
                <a:solidFill>
                  <a:schemeClr val="bg1"/>
                </a:solidFill>
                <a:latin typeface="Barlow" pitchFamily="2" charset="77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en-US" sz="900" b="0" i="0" noProof="0">
                <a:solidFill>
                  <a:schemeClr val="bg1"/>
                </a:solidFill>
                <a:latin typeface="Barlow" pitchFamily="2" charset="77"/>
                <a:cs typeface="Calibri Light" panose="020F0302020204030204" pitchFamily="34" charset="0"/>
              </a:rPr>
              <a:t> | </a:t>
            </a:r>
            <a:r>
              <a:rPr lang="en-US" sz="900" b="1" i="0" kern="1200">
                <a:solidFill>
                  <a:schemeClr val="bg1"/>
                </a:solidFill>
                <a:latin typeface="Barlow SemiBold" pitchFamily="2" charset="77"/>
                <a:ea typeface="+mn-ea"/>
                <a:cs typeface="Calibri" panose="020F0502020204030204" pitchFamily="34" charset="0"/>
              </a:rPr>
              <a:t>GEBIT Solutions GmbH </a:t>
            </a:r>
            <a:r>
              <a:rPr lang="de-DE" sz="900" b="0" i="0" kern="1200">
                <a:solidFill>
                  <a:schemeClr val="bg1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t>© </a:t>
            </a:r>
            <a:fld id="{CF02D990-929D-FF4F-B0F4-263384ECCDB6}" type="datetimeyyyy">
              <a:rPr lang="de-DE" sz="9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lang="de-DE" sz="900" b="0" i="0" kern="1200">
              <a:solidFill>
                <a:srgbClr val="FF30A0"/>
              </a:solidFill>
              <a:latin typeface="Barlow" pitchFamily="2" charset="77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40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413CF44-C106-43B7-05D8-389B1A605BA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0036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821D4F6-F60F-7B3C-A9F0-A783B90416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000" y="414000"/>
            <a:ext cx="601020" cy="3816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376F990-3E84-6BE8-BDF7-C353A66E4848}"/>
              </a:ext>
            </a:extLst>
          </p:cNvPr>
          <p:cNvSpPr txBox="1"/>
          <p:nvPr userDrawn="1"/>
        </p:nvSpPr>
        <p:spPr>
          <a:xfrm>
            <a:off x="540000" y="6519600"/>
            <a:ext cx="5450420" cy="23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DC1E638-3F78-4E0D-883A-B278700C48C0}" type="slidenum">
              <a:rPr lang="en-US" sz="900" b="0" i="0" noProof="0" smtClean="0">
                <a:solidFill>
                  <a:schemeClr val="bg1"/>
                </a:solidFill>
                <a:latin typeface="Barlow" pitchFamily="2" charset="77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r>
              <a:rPr lang="en-US" sz="900" b="0" i="0" noProof="0">
                <a:solidFill>
                  <a:schemeClr val="bg1"/>
                </a:solidFill>
                <a:latin typeface="Barlow" pitchFamily="2" charset="77"/>
                <a:cs typeface="Calibri Light" panose="020F0302020204030204" pitchFamily="34" charset="0"/>
              </a:rPr>
              <a:t> | </a:t>
            </a:r>
            <a:r>
              <a:rPr lang="en-US" sz="900" b="1" i="0" kern="1200">
                <a:solidFill>
                  <a:schemeClr val="bg1"/>
                </a:solidFill>
                <a:latin typeface="Barlow SemiBold" pitchFamily="2" charset="77"/>
                <a:ea typeface="+mn-ea"/>
                <a:cs typeface="Calibri" panose="020F0502020204030204" pitchFamily="34" charset="0"/>
              </a:rPr>
              <a:t>GEBIT Solutions GmbH </a:t>
            </a:r>
            <a:r>
              <a:rPr lang="de-DE" sz="900" b="0" i="0" kern="1200">
                <a:solidFill>
                  <a:schemeClr val="bg1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t>© </a:t>
            </a:r>
            <a:fld id="{CF02D990-929D-FF4F-B0F4-263384ECCDB6}" type="datetimeyyyy">
              <a:rPr lang="de-DE" sz="900" b="0" i="0" kern="1200" smtClean="0">
                <a:solidFill>
                  <a:schemeClr val="bg1"/>
                </a:solidFill>
                <a:latin typeface="Barlow" pitchFamily="2" charset="77"/>
                <a:ea typeface="+mn-ea"/>
                <a:cs typeface="Calibri Light" panose="020F030202020403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</a:t>
            </a:fld>
            <a:endParaRPr lang="de-DE" sz="900" b="0" i="0" kern="1200">
              <a:solidFill>
                <a:srgbClr val="FF30A0"/>
              </a:solidFill>
              <a:latin typeface="Barlow" pitchFamily="2" charset="77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9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Barlow" pitchFamily="2" charset="77"/>
          <a:ea typeface="+mn-ea"/>
          <a:cs typeface="+mn-cs"/>
        </a:defRPr>
      </a:lvl1pPr>
      <a:lvl2pPr marL="635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tabLst/>
        <a:defRPr sz="1800" kern="1200">
          <a:solidFill>
            <a:srgbClr val="109FDB"/>
          </a:solidFill>
          <a:latin typeface="Barlow" pitchFamily="2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Barlow" pitchFamily="2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Barlow" pitchFamily="2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Barlow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34CB3A83-C038-3589-3767-16029B314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Key Performance Indicators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C008EDC6-2CB1-F86E-610C-2D19850719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4" name="Bildplatzhalter 23">
            <a:extLst>
              <a:ext uri="{FF2B5EF4-FFF2-40B4-BE49-F238E27FC236}">
                <a16:creationId xmlns:a16="http://schemas.microsoft.com/office/drawing/2014/main" id="{76BBE779-F622-2CA6-AA40-D22D322A3D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2843ECC-6BC2-9F86-4E36-955F84F490A2}"/>
              </a:ext>
            </a:extLst>
          </p:cNvPr>
          <p:cNvSpPr txBox="1"/>
          <p:nvPr/>
        </p:nvSpPr>
        <p:spPr>
          <a:xfrm>
            <a:off x="483914" y="5837423"/>
            <a:ext cx="4583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rgbClr val="3E4143"/>
                </a:solidFill>
                <a:latin typeface="Barlow" panose="00000500000000000000" pitchFamily="2" charset="0"/>
              </a:rPr>
              <a:t>Max </a:t>
            </a:r>
            <a:r>
              <a:rPr lang="en-GB" sz="1100" noProof="0" dirty="0" err="1">
                <a:solidFill>
                  <a:srgbClr val="3E4143"/>
                </a:solidFill>
                <a:latin typeface="Barlow" panose="00000500000000000000" pitchFamily="2" charset="0"/>
              </a:rPr>
              <a:t>Mustermann</a:t>
            </a:r>
            <a:r>
              <a:rPr lang="en-GB" sz="1100" noProof="0" dirty="0">
                <a:solidFill>
                  <a:srgbClr val="3E4143"/>
                </a:solidFill>
                <a:latin typeface="Barlow" panose="00000500000000000000" pitchFamily="2" charset="0"/>
              </a:rPr>
              <a:t>, </a:t>
            </a:r>
            <a:r>
              <a:rPr lang="en-GB" sz="1100" noProof="0" dirty="0" err="1">
                <a:solidFill>
                  <a:srgbClr val="3E4143"/>
                </a:solidFill>
                <a:latin typeface="Barlow" panose="00000500000000000000" pitchFamily="2" charset="0"/>
              </a:rPr>
              <a:t>xx.xx.xxxx</a:t>
            </a:r>
            <a:endParaRPr lang="en-GB" sz="1100" noProof="0" dirty="0">
              <a:solidFill>
                <a:srgbClr val="3E4143"/>
              </a:solidFill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2640E2B-A55B-C6DD-2FED-9851257115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The Bigger Picture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4061C4-A856-1D2E-C1C6-32D9CAC4B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4AAFC4A-A7F4-3B89-8DBE-9CF280F0D6D6}"/>
              </a:ext>
            </a:extLst>
          </p:cNvPr>
          <p:cNvSpPr/>
          <p:nvPr/>
        </p:nvSpPr>
        <p:spPr>
          <a:xfrm>
            <a:off x="2601765" y="2469955"/>
            <a:ext cx="2432146" cy="1404594"/>
          </a:xfrm>
          <a:prstGeom prst="ellipse">
            <a:avLst/>
          </a:prstGeom>
          <a:solidFill>
            <a:srgbClr val="0037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/>
              <a:t>Sprint</a:t>
            </a:r>
          </a:p>
          <a:p>
            <a:pPr algn="ctr"/>
            <a:r>
              <a:rPr lang="en-GB" sz="2800" noProof="0" dirty="0"/>
              <a:t>KPI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4678AD5-9F46-F243-89BE-D85919DFAC0A}"/>
              </a:ext>
            </a:extLst>
          </p:cNvPr>
          <p:cNvSpPr/>
          <p:nvPr/>
        </p:nvSpPr>
        <p:spPr>
          <a:xfrm>
            <a:off x="7154911" y="2450969"/>
            <a:ext cx="2432149" cy="1404594"/>
          </a:xfrm>
          <a:prstGeom prst="ellipse">
            <a:avLst/>
          </a:prstGeom>
          <a:solidFill>
            <a:srgbClr val="00376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noProof="0" dirty="0"/>
              <a:t>Epic Report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2443FEC-1750-A4CF-E4D3-077B63C2D9E6}"/>
              </a:ext>
            </a:extLst>
          </p:cNvPr>
          <p:cNvSpPr/>
          <p:nvPr/>
        </p:nvSpPr>
        <p:spPr>
          <a:xfrm>
            <a:off x="5283706" y="3699400"/>
            <a:ext cx="1621410" cy="864000"/>
          </a:xfrm>
          <a:prstGeom prst="ellipse">
            <a:avLst/>
          </a:prstGeom>
          <a:solidFill>
            <a:srgbClr val="006C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95SR Velocity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F0073B-B293-56AC-6DC0-38AF57C63682}"/>
              </a:ext>
            </a:extLst>
          </p:cNvPr>
          <p:cNvSpPr/>
          <p:nvPr/>
        </p:nvSpPr>
        <p:spPr>
          <a:xfrm>
            <a:off x="980355" y="3992036"/>
            <a:ext cx="1621410" cy="864000"/>
          </a:xfrm>
          <a:prstGeom prst="ellipse">
            <a:avLst/>
          </a:prstGeom>
          <a:solidFill>
            <a:srgbClr val="006C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Rating Zones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E00BF68-4465-6074-9A1B-FA1CA29D4B3C}"/>
              </a:ext>
            </a:extLst>
          </p:cNvPr>
          <p:cNvSpPr/>
          <p:nvPr/>
        </p:nvSpPr>
        <p:spPr>
          <a:xfrm>
            <a:off x="4906411" y="5396980"/>
            <a:ext cx="2376000" cy="1080000"/>
          </a:xfrm>
          <a:prstGeom prst="rect">
            <a:avLst/>
          </a:prstGeom>
          <a:solidFill>
            <a:srgbClr val="109F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Analysis </a:t>
            </a:r>
            <a:r>
              <a:rPr lang="en-GB" noProof="0" dirty="0">
                <a:sym typeface="Wingdings" panose="05000000000000000000" pitchFamily="2" charset="2"/>
              </a:rPr>
              <a:t></a:t>
            </a:r>
            <a:r>
              <a:rPr lang="en-GB" noProof="0" dirty="0"/>
              <a:t> Learning</a:t>
            </a:r>
          </a:p>
          <a:p>
            <a:pPr algn="ctr"/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noProof="0" dirty="0"/>
              <a:t> Adjustment/Change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A0B943D-4C3F-19CE-2A83-49A840E5AE2E}"/>
              </a:ext>
            </a:extLst>
          </p:cNvPr>
          <p:cNvCxnSpPr>
            <a:cxnSpLocks/>
            <a:stCxn id="8" idx="5"/>
            <a:endCxn id="10" idx="2"/>
          </p:cNvCxnSpPr>
          <p:nvPr/>
        </p:nvCxnSpPr>
        <p:spPr>
          <a:xfrm>
            <a:off x="4677731" y="3668851"/>
            <a:ext cx="605975" cy="462549"/>
          </a:xfrm>
          <a:prstGeom prst="straightConnector1">
            <a:avLst/>
          </a:prstGeom>
          <a:ln w="28575">
            <a:solidFill>
              <a:srgbClr val="AEAEA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C6C98D7-2315-A5F9-054D-A011730A98D9}"/>
              </a:ext>
            </a:extLst>
          </p:cNvPr>
          <p:cNvCxnSpPr>
            <a:cxnSpLocks/>
            <a:stCxn id="10" idx="6"/>
            <a:endCxn id="9" idx="3"/>
          </p:cNvCxnSpPr>
          <p:nvPr/>
        </p:nvCxnSpPr>
        <p:spPr>
          <a:xfrm flipV="1">
            <a:off x="6905116" y="3649865"/>
            <a:ext cx="605975" cy="481535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17629626-D898-6281-FA82-F2C26CE502CC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>
          <a:xfrm flipV="1">
            <a:off x="2364315" y="3668851"/>
            <a:ext cx="593630" cy="449715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5D84CCF-84E6-EF56-B4E1-34054B0E1E16}"/>
              </a:ext>
            </a:extLst>
          </p:cNvPr>
          <p:cNvCxnSpPr>
            <a:cxnSpLocks/>
            <a:stCxn id="8" idx="4"/>
            <a:endCxn id="12" idx="1"/>
          </p:cNvCxnSpPr>
          <p:nvPr/>
        </p:nvCxnSpPr>
        <p:spPr>
          <a:xfrm>
            <a:off x="3817838" y="3874549"/>
            <a:ext cx="1088573" cy="2062431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BF51D9C-80FE-7D0B-5C4E-48F101633FAC}"/>
              </a:ext>
            </a:extLst>
          </p:cNvPr>
          <p:cNvCxnSpPr>
            <a:cxnSpLocks/>
            <a:stCxn id="12" idx="3"/>
            <a:endCxn id="9" idx="4"/>
          </p:cNvCxnSpPr>
          <p:nvPr/>
        </p:nvCxnSpPr>
        <p:spPr>
          <a:xfrm flipV="1">
            <a:off x="7282411" y="3855563"/>
            <a:ext cx="1088575" cy="2081417"/>
          </a:xfrm>
          <a:prstGeom prst="straightConnector1">
            <a:avLst/>
          </a:prstGeom>
          <a:ln w="28575">
            <a:solidFill>
              <a:srgbClr val="AEAEA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AA49771D-5C6B-D2E8-1944-684C788F80B3}"/>
              </a:ext>
            </a:extLst>
          </p:cNvPr>
          <p:cNvSpPr/>
          <p:nvPr/>
        </p:nvSpPr>
        <p:spPr>
          <a:xfrm>
            <a:off x="9586772" y="3992036"/>
            <a:ext cx="1640264" cy="864000"/>
          </a:xfrm>
          <a:prstGeom prst="ellipse">
            <a:avLst/>
          </a:prstGeom>
          <a:solidFill>
            <a:srgbClr val="006C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Forecast</a:t>
            </a:r>
          </a:p>
        </p:txBody>
      </p:sp>
      <p:sp>
        <p:nvSpPr>
          <p:cNvPr id="24" name="Sechseck 23">
            <a:extLst>
              <a:ext uri="{FF2B5EF4-FFF2-40B4-BE49-F238E27FC236}">
                <a16:creationId xmlns:a16="http://schemas.microsoft.com/office/drawing/2014/main" id="{E9E9FF43-31B9-476A-BF22-8CB6621E1F10}"/>
              </a:ext>
            </a:extLst>
          </p:cNvPr>
          <p:cNvSpPr/>
          <p:nvPr/>
        </p:nvSpPr>
        <p:spPr>
          <a:xfrm>
            <a:off x="5284411" y="1811653"/>
            <a:ext cx="1620000" cy="864000"/>
          </a:xfrm>
          <a:prstGeom prst="hexagon">
            <a:avLst/>
          </a:prstGeom>
          <a:solidFill>
            <a:srgbClr val="006C5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/>
              <a:t>Story Maps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68A2ECC2-01E8-63D4-675B-E49366A4C334}"/>
              </a:ext>
            </a:extLst>
          </p:cNvPr>
          <p:cNvCxnSpPr>
            <a:cxnSpLocks/>
            <a:stCxn id="24" idx="0"/>
            <a:endCxn id="9" idx="1"/>
          </p:cNvCxnSpPr>
          <p:nvPr/>
        </p:nvCxnSpPr>
        <p:spPr>
          <a:xfrm>
            <a:off x="6904411" y="2243653"/>
            <a:ext cx="606680" cy="413014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0610EE9-6248-BEFE-0ECF-F1BDF55A2F17}"/>
              </a:ext>
            </a:extLst>
          </p:cNvPr>
          <p:cNvCxnSpPr>
            <a:cxnSpLocks/>
            <a:stCxn id="9" idx="5"/>
            <a:endCxn id="23" idx="1"/>
          </p:cNvCxnSpPr>
          <p:nvPr/>
        </p:nvCxnSpPr>
        <p:spPr>
          <a:xfrm>
            <a:off x="9230880" y="3649865"/>
            <a:ext cx="596103" cy="468701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79D6C3-623C-8EE7-EEC1-8423C2DFF515}"/>
              </a:ext>
            </a:extLst>
          </p:cNvPr>
          <p:cNvCxnSpPr>
            <a:cxnSpLocks/>
            <a:stCxn id="24" idx="3"/>
            <a:endCxn id="8" idx="7"/>
          </p:cNvCxnSpPr>
          <p:nvPr/>
        </p:nvCxnSpPr>
        <p:spPr>
          <a:xfrm flipH="1">
            <a:off x="4677731" y="2243653"/>
            <a:ext cx="606680" cy="432000"/>
          </a:xfrm>
          <a:prstGeom prst="straightConnector1">
            <a:avLst/>
          </a:prstGeom>
          <a:ln w="28575">
            <a:solidFill>
              <a:srgbClr val="AEAEA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rechblase: rechteckig mit abgerundeten Ecken 30">
            <a:extLst>
              <a:ext uri="{FF2B5EF4-FFF2-40B4-BE49-F238E27FC236}">
                <a16:creationId xmlns:a16="http://schemas.microsoft.com/office/drawing/2014/main" id="{8096082C-07E5-D5AD-C90C-315BD665303F}"/>
              </a:ext>
            </a:extLst>
          </p:cNvPr>
          <p:cNvSpPr/>
          <p:nvPr/>
        </p:nvSpPr>
        <p:spPr>
          <a:xfrm>
            <a:off x="320511" y="1953650"/>
            <a:ext cx="2016000" cy="829559"/>
          </a:xfrm>
          <a:prstGeom prst="wedgeRoundRectCallout">
            <a:avLst>
              <a:gd name="adj1" fmla="val -41353"/>
              <a:gd name="adj2" fmla="val 96772"/>
              <a:gd name="adj3" fmla="val 16667"/>
            </a:avLst>
          </a:prstGeom>
          <a:solidFill>
            <a:srgbClr val="EF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„How is Team performance?“</a:t>
            </a:r>
          </a:p>
        </p:txBody>
      </p:sp>
      <p:sp>
        <p:nvSpPr>
          <p:cNvPr id="32" name="Sprechblase: rechteckig mit abgerundeten Ecken 31">
            <a:extLst>
              <a:ext uri="{FF2B5EF4-FFF2-40B4-BE49-F238E27FC236}">
                <a16:creationId xmlns:a16="http://schemas.microsoft.com/office/drawing/2014/main" id="{D059F37C-362D-45A2-9CB8-7A5E2CCB0DAC}"/>
              </a:ext>
            </a:extLst>
          </p:cNvPr>
          <p:cNvSpPr/>
          <p:nvPr/>
        </p:nvSpPr>
        <p:spPr>
          <a:xfrm>
            <a:off x="9852311" y="1953650"/>
            <a:ext cx="2016000" cy="828000"/>
          </a:xfrm>
          <a:prstGeom prst="wedgeRoundRectCallout">
            <a:avLst>
              <a:gd name="adj1" fmla="val 38609"/>
              <a:gd name="adj2" fmla="val 85511"/>
              <a:gd name="adj3" fmla="val 16667"/>
            </a:avLst>
          </a:prstGeom>
          <a:solidFill>
            <a:srgbClr val="EFEA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„How is Epic progress?“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256131C-9433-E3BC-83F4-57690FACFACE}"/>
              </a:ext>
            </a:extLst>
          </p:cNvPr>
          <p:cNvCxnSpPr>
            <a:cxnSpLocks/>
            <a:stCxn id="31" idx="2"/>
            <a:endCxn id="11" idx="0"/>
          </p:cNvCxnSpPr>
          <p:nvPr/>
        </p:nvCxnSpPr>
        <p:spPr>
          <a:xfrm>
            <a:off x="1328511" y="2783209"/>
            <a:ext cx="462549" cy="1208827"/>
          </a:xfrm>
          <a:prstGeom prst="straightConnector1">
            <a:avLst/>
          </a:prstGeom>
          <a:ln w="28575">
            <a:solidFill>
              <a:srgbClr val="AEAEA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09C93FE-488B-BB30-3F8F-F130BD89B5B2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>
            <a:off x="2336511" y="2368430"/>
            <a:ext cx="621434" cy="307223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B888C88-2F9B-E38C-8F2E-645CBCF7AFB8}"/>
              </a:ext>
            </a:extLst>
          </p:cNvPr>
          <p:cNvCxnSpPr>
            <a:cxnSpLocks/>
            <a:stCxn id="32" idx="1"/>
            <a:endCxn id="9" idx="7"/>
          </p:cNvCxnSpPr>
          <p:nvPr/>
        </p:nvCxnSpPr>
        <p:spPr>
          <a:xfrm flipH="1">
            <a:off x="9230880" y="2367650"/>
            <a:ext cx="621431" cy="289017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gende: mit Pfeil nach rechts 1">
            <a:extLst>
              <a:ext uri="{FF2B5EF4-FFF2-40B4-BE49-F238E27FC236}">
                <a16:creationId xmlns:a16="http://schemas.microsoft.com/office/drawing/2014/main" id="{C4574902-F19D-28E0-B3A1-519AC76F2F35}"/>
              </a:ext>
            </a:extLst>
          </p:cNvPr>
          <p:cNvSpPr/>
          <p:nvPr/>
        </p:nvSpPr>
        <p:spPr>
          <a:xfrm>
            <a:off x="9353714" y="5396980"/>
            <a:ext cx="2514600" cy="1080000"/>
          </a:xfrm>
          <a:prstGeom prst="rightArrowCallout">
            <a:avLst>
              <a:gd name="adj1" fmla="val 35247"/>
              <a:gd name="adj2" fmla="val 37809"/>
              <a:gd name="adj3" fmla="val 18595"/>
              <a:gd name="adj4" fmla="val 88841"/>
            </a:avLst>
          </a:prstGeom>
          <a:solidFill>
            <a:srgbClr val="109F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noProof="0" dirty="0"/>
              <a:t>Decisions &amp; Actions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2547A20-43B2-691C-939F-55C6B273E937}"/>
              </a:ext>
            </a:extLst>
          </p:cNvPr>
          <p:cNvCxnSpPr>
            <a:cxnSpLocks/>
            <a:stCxn id="23" idx="4"/>
            <a:endCxn id="2" idx="0"/>
          </p:cNvCxnSpPr>
          <p:nvPr/>
        </p:nvCxnSpPr>
        <p:spPr>
          <a:xfrm>
            <a:off x="10406904" y="4856036"/>
            <a:ext cx="63808" cy="540944"/>
          </a:xfrm>
          <a:prstGeom prst="straightConnector1">
            <a:avLst/>
          </a:prstGeom>
          <a:ln w="28575">
            <a:solidFill>
              <a:srgbClr val="AEAEA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C9AAC1-AB2A-869D-9A05-63E37ED740F2}"/>
              </a:ext>
            </a:extLst>
          </p:cNvPr>
          <p:cNvCxnSpPr>
            <a:cxnSpLocks/>
            <a:stCxn id="23" idx="0"/>
            <a:endCxn id="32" idx="2"/>
          </p:cNvCxnSpPr>
          <p:nvPr/>
        </p:nvCxnSpPr>
        <p:spPr>
          <a:xfrm flipV="1">
            <a:off x="10406904" y="2781650"/>
            <a:ext cx="453407" cy="1210386"/>
          </a:xfrm>
          <a:prstGeom prst="straightConnector1">
            <a:avLst/>
          </a:prstGeom>
          <a:ln w="28575">
            <a:solidFill>
              <a:srgbClr val="AEAEA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14B389CF-D263-CA59-40CD-9631E82506D5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2364315" y="4729506"/>
            <a:ext cx="2542096" cy="1524149"/>
          </a:xfrm>
          <a:prstGeom prst="straightConnector1">
            <a:avLst/>
          </a:prstGeom>
          <a:ln w="28575">
            <a:solidFill>
              <a:srgbClr val="AEAEA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86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F535013-6549-B373-74A2-41AAA6595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 anchor="t"/>
          <a:lstStyle/>
          <a:p>
            <a:r>
              <a:rPr lang="en-GB" noProof="0" dirty="0">
                <a:latin typeface="Barlow"/>
              </a:rPr>
              <a:t>Next Steps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D377EC-7EA3-D609-C438-CCAAC342CB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GB" noProof="0" dirty="0">
                <a:latin typeface="Barlow"/>
              </a:rPr>
              <a:t>Data Driven Forecasts – from gut to good</a:t>
            </a:r>
            <a:endParaRPr lang="en-GB" noProof="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F4C432C-2BB9-4030-327C-807675E60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11469"/>
            <a:ext cx="4543424" cy="3423963"/>
          </a:xfrm>
        </p:spPr>
        <p:txBody>
          <a:bodyPr lIns="0" tIns="0" rIns="0" bIns="0" anchor="t">
            <a:normAutofit/>
          </a:bodyPr>
          <a:lstStyle/>
          <a:p>
            <a:pPr marL="0" indent="0">
              <a:buNone/>
            </a:pPr>
            <a:r>
              <a:rPr lang="en-GB" b="1" noProof="0" dirty="0">
                <a:latin typeface="Barlow Medium"/>
              </a:rPr>
              <a:t>Current State </a:t>
            </a:r>
            <a:endParaRPr lang="en-GB" noProof="0" dirty="0"/>
          </a:p>
          <a:p>
            <a:pPr marL="0" indent="0">
              <a:buNone/>
            </a:pPr>
            <a:r>
              <a:rPr lang="en-GB" i="1" noProof="0" dirty="0">
                <a:latin typeface="Barlow Medium"/>
              </a:rPr>
              <a:t>Manual, Unprecise Forecasting</a:t>
            </a:r>
            <a:endParaRPr lang="en-GB" noProof="0" dirty="0">
              <a:latin typeface="Barlow Medium"/>
            </a:endParaRPr>
          </a:p>
          <a:p>
            <a:pPr lvl="1"/>
            <a:r>
              <a:rPr lang="en-GB" noProof="0" dirty="0">
                <a:latin typeface="Barlow Medium"/>
              </a:rPr>
              <a:t>Based on rough estimates</a:t>
            </a:r>
          </a:p>
          <a:p>
            <a:pPr lvl="1"/>
            <a:r>
              <a:rPr lang="en-GB" noProof="0" dirty="0">
                <a:latin typeface="Barlow Medium"/>
              </a:rPr>
              <a:t>No data-driven validation</a:t>
            </a:r>
          </a:p>
          <a:p>
            <a:pPr lvl="1"/>
            <a:r>
              <a:rPr lang="en-GB" noProof="0" dirty="0">
                <a:latin typeface="Barlow Medium"/>
              </a:rPr>
              <a:t>Low predictability</a:t>
            </a:r>
          </a:p>
          <a:p>
            <a:endParaRPr lang="en-GB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469B48-4092-9B2F-DA2F-BF9F6C9F7324}"/>
              </a:ext>
            </a:extLst>
          </p:cNvPr>
          <p:cNvSpPr txBox="1"/>
          <p:nvPr/>
        </p:nvSpPr>
        <p:spPr>
          <a:xfrm>
            <a:off x="6094175" y="2011041"/>
            <a:ext cx="4824218" cy="20417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indent="0" defTabSz="914400">
              <a:lnSpc>
                <a:spcPts val="2600"/>
              </a:lnSpc>
              <a:spcBef>
                <a:spcPts val="1000"/>
              </a:spcBef>
              <a:buClr>
                <a:srgbClr val="109FDB"/>
              </a:buClr>
              <a:buFont typeface="Wingdings" pitchFamily="2" charset="2"/>
              <a:buNone/>
              <a:tabLst/>
              <a:defRPr b="1" i="0">
                <a:solidFill>
                  <a:srgbClr val="3E4143"/>
                </a:solidFill>
                <a:latin typeface="Barlow Medium"/>
              </a:defRPr>
            </a:lvl1pPr>
            <a:lvl2pPr marL="355600" lvl="1" indent="-177800" defTabSz="914400">
              <a:lnSpc>
                <a:spcPts val="2600"/>
              </a:lnSpc>
              <a:spcBef>
                <a:spcPts val="500"/>
              </a:spcBef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/>
              </a:defRPr>
            </a:lvl2pPr>
            <a:lvl3pPr marL="533400" indent="-177800" defTabSz="914400">
              <a:lnSpc>
                <a:spcPts val="2600"/>
              </a:lnSpc>
              <a:spcBef>
                <a:spcPts val="500"/>
              </a:spcBef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3pPr>
            <a:lvl4pPr marL="712788" indent="-134938" defTabSz="914400">
              <a:lnSpc>
                <a:spcPts val="2600"/>
              </a:lnSpc>
              <a:spcBef>
                <a:spcPts val="500"/>
              </a:spcBef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4pPr>
            <a:lvl5pPr marL="890588" indent="-177800" defTabSz="914400">
              <a:lnSpc>
                <a:spcPts val="2600"/>
              </a:lnSpc>
              <a:spcBef>
                <a:spcPts val="500"/>
              </a:spcBef>
              <a:buClr>
                <a:srgbClr val="109FDB"/>
              </a:buClr>
              <a:buSzPct val="70000"/>
              <a:buFont typeface="Wingdings" pitchFamily="2" charset="2"/>
              <a:buChar char="§"/>
              <a:tabLst/>
              <a:defRPr sz="1400" b="0" i="0">
                <a:solidFill>
                  <a:srgbClr val="3E4143"/>
                </a:solidFill>
                <a:latin typeface="Barlow Medium" pitchFamily="2" charset="77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9pPr>
          </a:lstStyle>
          <a:p>
            <a:r>
              <a:rPr lang="en-GB" dirty="0"/>
              <a:t>Future State</a:t>
            </a:r>
          </a:p>
          <a:p>
            <a:r>
              <a:rPr lang="en-GB" b="0" i="1" dirty="0"/>
              <a:t>Data Driven Forecasting</a:t>
            </a:r>
          </a:p>
          <a:p>
            <a:pPr lvl="1"/>
            <a:r>
              <a:rPr lang="en-GB" dirty="0"/>
              <a:t>Based on historical team &amp; epic velocities</a:t>
            </a:r>
          </a:p>
          <a:p>
            <a:pPr lvl="1"/>
            <a:r>
              <a:rPr lang="en-GB" dirty="0"/>
              <a:t>Uses Monte Carlo Simulation</a:t>
            </a:r>
          </a:p>
          <a:p>
            <a:pPr lvl="1"/>
            <a:r>
              <a:rPr lang="en-GB" dirty="0"/>
              <a:t>Updated </a:t>
            </a:r>
            <a:r>
              <a:rPr lang="en-GB" dirty="0" err="1"/>
              <a:t>Storymapping</a:t>
            </a:r>
            <a:r>
              <a:rPr lang="en-GB" dirty="0"/>
              <a:t> approach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F6FF393E-B07F-0F0D-6E5F-A05170813F65}"/>
              </a:ext>
            </a:extLst>
          </p:cNvPr>
          <p:cNvGrpSpPr/>
          <p:nvPr/>
        </p:nvGrpSpPr>
        <p:grpSpPr>
          <a:xfrm>
            <a:off x="6094175" y="4124084"/>
            <a:ext cx="2178489" cy="2128519"/>
            <a:chOff x="7308981" y="4124085"/>
            <a:chExt cx="2178489" cy="2128519"/>
          </a:xfrm>
        </p:grpSpPr>
        <p:pic>
          <p:nvPicPr>
            <p:cNvPr id="9" name="Grafik 8" descr="Ein Bild, das Text, Diagramm, Reihe, Schrift enthält.&#10;&#10;KI-generierte Inhalte können fehlerhaft sein.">
              <a:extLst>
                <a:ext uri="{FF2B5EF4-FFF2-40B4-BE49-F238E27FC236}">
                  <a16:creationId xmlns:a16="http://schemas.microsoft.com/office/drawing/2014/main" id="{BA7D020F-374F-19F8-D74D-9055E02C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981" y="4124085"/>
              <a:ext cx="2178489" cy="2128519"/>
            </a:xfrm>
            <a:prstGeom prst="rect">
              <a:avLst/>
            </a:prstGeom>
          </p:spPr>
        </p:pic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AB4B391-ACAA-9AB1-F915-23F85C463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688" y="5272088"/>
              <a:ext cx="0" cy="820586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9A0429CD-71C4-8EDD-9484-A56EEFDEF144}"/>
                </a:ext>
              </a:extLst>
            </p:cNvPr>
            <p:cNvCxnSpPr/>
            <p:nvPr/>
          </p:nvCxnSpPr>
          <p:spPr>
            <a:xfrm flipH="1">
              <a:off x="7424738" y="5462588"/>
              <a:ext cx="1990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DCB080C0-73D6-A31B-EDE1-771A3BCE28FC}"/>
                </a:ext>
              </a:extLst>
            </p:cNvPr>
            <p:cNvCxnSpPr/>
            <p:nvPr/>
          </p:nvCxnSpPr>
          <p:spPr>
            <a:xfrm flipH="1">
              <a:off x="7424738" y="5736431"/>
              <a:ext cx="19907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Grafik 10">
            <a:extLst>
              <a:ext uri="{FF2B5EF4-FFF2-40B4-BE49-F238E27FC236}">
                <a16:creationId xmlns:a16="http://schemas.microsoft.com/office/drawing/2014/main" id="{D94DA705-1DD2-FCA7-020A-1972D524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4124084"/>
            <a:ext cx="3714174" cy="21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6E96C-B770-6718-E7FA-34BE69F0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146B45-2D3C-516F-BFED-FB186D434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 anchor="t"/>
          <a:lstStyle/>
          <a:p>
            <a:r>
              <a:rPr lang="en-GB" noProof="0" dirty="0">
                <a:latin typeface="Barlow"/>
              </a:rPr>
              <a:t>Next Steps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F830C8-04F4-F36C-BA52-5E3C53CD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0" tIns="0" rIns="0" bIns="0" anchor="t"/>
          <a:lstStyle/>
          <a:p>
            <a:r>
              <a:rPr lang="en-GB" noProof="0" dirty="0"/>
              <a:t>Data Driven Forecasts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AA2B872-919E-C2E7-4F63-C2FDF79644FF}"/>
              </a:ext>
            </a:extLst>
          </p:cNvPr>
          <p:cNvSpPr txBox="1"/>
          <p:nvPr/>
        </p:nvSpPr>
        <p:spPr>
          <a:xfrm>
            <a:off x="541595" y="1905533"/>
            <a:ext cx="4824218" cy="22544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600"/>
              </a:lnSpc>
              <a:spcBef>
                <a:spcPts val="1000"/>
              </a:spcBef>
            </a:pPr>
            <a:r>
              <a:rPr lang="en-GB" i="1" noProof="0" dirty="0">
                <a:solidFill>
                  <a:srgbClr val="3E4143"/>
                </a:solidFill>
                <a:latin typeface="Barlow Medium"/>
              </a:rPr>
              <a:t>Transition (in progress)</a:t>
            </a:r>
            <a:endParaRPr lang="en-GB" i="1" noProof="0" dirty="0">
              <a:solidFill>
                <a:srgbClr val="3E4143"/>
              </a:solidFill>
              <a:latin typeface="Barlow Medium"/>
              <a:ea typeface="Calibri" panose="020F0502020204030204"/>
              <a:cs typeface="Calibri" panose="020F0502020204030204"/>
            </a:endParaRPr>
          </a:p>
          <a:p>
            <a:pPr marL="742950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 err="1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Analyze</a:t>
            </a: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 current report structure &amp; weaknesses</a:t>
            </a:r>
            <a:endParaRPr lang="en-GB" sz="1400" noProof="0" dirty="0">
              <a:solidFill>
                <a:srgbClr val="000000"/>
              </a:solidFill>
              <a:latin typeface="Barlow Medium"/>
              <a:ea typeface="+mn-lt"/>
              <a:cs typeface="+mn-lt"/>
            </a:endParaRPr>
          </a:p>
          <a:p>
            <a:pPr marL="742950" lvl="1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Explore alternative visualizations</a:t>
            </a:r>
            <a:endParaRPr lang="en-GB" noProof="0" dirty="0"/>
          </a:p>
          <a:p>
            <a:pPr marL="742950" lvl="1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Question and redesign status reporting</a:t>
            </a:r>
            <a:endParaRPr lang="en-GB" sz="1400" noProof="0" dirty="0">
              <a:solidFill>
                <a:srgbClr val="3E4143"/>
              </a:solidFill>
              <a:latin typeface="Barlow Medium"/>
              <a:ea typeface="Calibri"/>
              <a:cs typeface="Calibri"/>
            </a:endParaRPr>
          </a:p>
          <a:p>
            <a:pPr marL="742950" lvl="1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Adapt Monte Carlo simulation with epic specific allocation to enable better forecasting</a:t>
            </a:r>
          </a:p>
          <a:p>
            <a:pPr marL="742950" lvl="1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Calibri"/>
                <a:cs typeface="Calibri"/>
              </a:rPr>
              <a:t>Further improve User-friendliness for Monte Carlo simulation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15016B-255F-B3CF-9749-565DF1E5801C}"/>
              </a:ext>
            </a:extLst>
          </p:cNvPr>
          <p:cNvSpPr txBox="1"/>
          <p:nvPr/>
        </p:nvSpPr>
        <p:spPr>
          <a:xfrm>
            <a:off x="6075114" y="1905533"/>
            <a:ext cx="4824218" cy="1894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600"/>
              </a:lnSpc>
              <a:spcBef>
                <a:spcPts val="1000"/>
              </a:spcBef>
            </a:pPr>
            <a:r>
              <a:rPr lang="en-GB" i="1" noProof="0" dirty="0">
                <a:solidFill>
                  <a:srgbClr val="3E4143"/>
                </a:solidFill>
                <a:latin typeface="Barlow Medium"/>
              </a:rPr>
              <a:t>Target state</a:t>
            </a:r>
            <a:endParaRPr lang="en-GB" i="1" noProof="0" dirty="0">
              <a:solidFill>
                <a:srgbClr val="3E4143"/>
              </a:solidFill>
              <a:latin typeface="Barlow Medium"/>
              <a:ea typeface="Calibri" panose="020F0502020204030204"/>
              <a:cs typeface="Calibri" panose="020F0502020204030204"/>
            </a:endParaRPr>
          </a:p>
          <a:p>
            <a:pPr marL="742950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Data-driven forecasts integrated in reports</a:t>
            </a:r>
            <a:endParaRPr lang="en-GB" sz="1400" noProof="0" dirty="0">
              <a:solidFill>
                <a:srgbClr val="000000"/>
              </a:solidFill>
              <a:latin typeface="Barlow Medium"/>
              <a:ea typeface="+mn-lt"/>
              <a:cs typeface="+mn-lt"/>
            </a:endParaRPr>
          </a:p>
          <a:p>
            <a:pPr marL="742950" lvl="1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Epic-level capacity predictions</a:t>
            </a:r>
            <a:endParaRPr lang="en-GB" sz="1400" noProof="0" dirty="0">
              <a:solidFill>
                <a:srgbClr val="3E4143"/>
              </a:solidFill>
              <a:latin typeface="Barlow Medium"/>
            </a:endParaRPr>
          </a:p>
          <a:p>
            <a:pPr marL="742950" lvl="1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Transparent risk/blocker reporting</a:t>
            </a:r>
            <a:endParaRPr lang="en-GB" noProof="0" dirty="0"/>
          </a:p>
          <a:p>
            <a:pPr marL="742950" lvl="1" indent="-285750">
              <a:spcBef>
                <a:spcPts val="500"/>
              </a:spcBef>
              <a:buFont typeface="Arial"/>
              <a:buChar char="•"/>
            </a:pPr>
            <a:r>
              <a:rPr lang="en-GB" sz="1400" noProof="0" dirty="0">
                <a:solidFill>
                  <a:srgbClr val="3E4143"/>
                </a:solidFill>
                <a:latin typeface="Barlow Medium"/>
                <a:ea typeface="+mn-lt"/>
                <a:cs typeface="+mn-lt"/>
              </a:rPr>
              <a:t>Enable forecast-based resource reallocation</a:t>
            </a:r>
            <a:endParaRPr lang="en-GB" noProof="0" dirty="0"/>
          </a:p>
          <a:p>
            <a:pPr marL="742950" lvl="1" indent="-285750">
              <a:lnSpc>
                <a:spcPts val="2600"/>
              </a:lnSpc>
              <a:spcBef>
                <a:spcPts val="500"/>
              </a:spcBef>
              <a:buFont typeface="Arial"/>
              <a:buChar char="•"/>
            </a:pPr>
            <a:endParaRPr lang="en-GB" sz="1400" noProof="0" dirty="0">
              <a:solidFill>
                <a:srgbClr val="3E4143"/>
              </a:solidFill>
              <a:latin typeface="Barlow Medium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04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8E1167E-7C5E-4846-0281-4F907C4EF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Backup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0D9528E-B5FA-4F08-9F15-72DBAD729B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2715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9F6FDE7B-26D5-03FD-5B58-E91DF7EA994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14" y="1805423"/>
            <a:ext cx="2520000" cy="201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86C94B7-DF6A-4310-5D13-27069B1E3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11" y="1805423"/>
            <a:ext cx="3800349" cy="46800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C90D8A-441D-2FFF-5A7C-D979EBA34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Why „Lively“?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A83C5A-2724-C7D2-7AD3-769DDD2871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GB" noProof="0" dirty="0" err="1"/>
              <a:t>et’s</a:t>
            </a:r>
            <a:r>
              <a:rPr lang="en-GB" noProof="0" dirty="0"/>
              <a:t> not punish a team for their high stability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C1D099-3326-12D4-BD29-FE8AFDFED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0491" y="3965423"/>
            <a:ext cx="4454724" cy="25200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were</a:t>
            </a:r>
            <a:r>
              <a:rPr lang="de-DE" sz="1600" dirty="0"/>
              <a:t> </a:t>
            </a:r>
            <a:r>
              <a:rPr lang="de-DE" sz="1600" dirty="0" err="1"/>
              <a:t>considered</a:t>
            </a:r>
            <a:r>
              <a:rPr lang="de-DE" sz="1600" dirty="0"/>
              <a:t> </a:t>
            </a:r>
            <a:r>
              <a:rPr lang="de-DE" sz="1600" dirty="0" err="1"/>
              <a:t>desirable</a:t>
            </a:r>
            <a:r>
              <a:rPr lang="de-DE" sz="1600" dirty="0"/>
              <a:t> to </a:t>
            </a:r>
            <a:r>
              <a:rPr lang="de-DE" sz="1600" dirty="0" err="1"/>
              <a:t>never</a:t>
            </a:r>
            <a:r>
              <a:rPr lang="de-DE" sz="1600" dirty="0"/>
              <a:t> </a:t>
            </a:r>
            <a:r>
              <a:rPr lang="de-DE" sz="1600" dirty="0" err="1"/>
              <a:t>exceed</a:t>
            </a:r>
            <a:r>
              <a:rPr lang="de-DE" sz="1600" dirty="0"/>
              <a:t> a </a:t>
            </a:r>
            <a:r>
              <a:rPr lang="de-DE" sz="1600" dirty="0" err="1"/>
              <a:t>team‘s</a:t>
            </a:r>
            <a:r>
              <a:rPr lang="de-DE" sz="1600" dirty="0"/>
              <a:t> </a:t>
            </a:r>
            <a:r>
              <a:rPr lang="de-DE" sz="1600" dirty="0" err="1"/>
              <a:t>usual</a:t>
            </a:r>
            <a:r>
              <a:rPr lang="de-DE" sz="1600" dirty="0"/>
              <a:t> </a:t>
            </a:r>
            <a:r>
              <a:rPr lang="de-DE" sz="1600" dirty="0" err="1"/>
              <a:t>velocity</a:t>
            </a:r>
            <a:r>
              <a:rPr lang="de-DE" sz="1600" dirty="0"/>
              <a:t> </a:t>
            </a:r>
            <a:r>
              <a:rPr lang="de-DE" sz="1600" dirty="0" err="1"/>
              <a:t>range</a:t>
            </a:r>
            <a:endParaRPr lang="de-DE" sz="1600" dirty="0"/>
          </a:p>
          <a:p>
            <a:pPr>
              <a:lnSpc>
                <a:spcPct val="100000"/>
              </a:lnSpc>
            </a:pPr>
            <a:r>
              <a:rPr lang="de-DE" sz="1600" dirty="0"/>
              <a:t>…</a:t>
            </a:r>
            <a:r>
              <a:rPr lang="de-DE" sz="1600" dirty="0" err="1"/>
              <a:t>then</a:t>
            </a:r>
            <a:r>
              <a:rPr lang="de-DE" sz="1600" dirty="0"/>
              <a:t> a </a:t>
            </a:r>
            <a:r>
              <a:rPr lang="de-DE" sz="1600" dirty="0" err="1"/>
              <a:t>team</a:t>
            </a:r>
            <a:r>
              <a:rPr lang="de-DE" sz="1600" dirty="0"/>
              <a:t> </a:t>
            </a:r>
            <a:r>
              <a:rPr lang="de-DE" sz="1600" dirty="0" err="1"/>
              <a:t>staying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rating</a:t>
            </a:r>
            <a:r>
              <a:rPr lang="de-DE" sz="1600" dirty="0"/>
              <a:t> </a:t>
            </a:r>
            <a:r>
              <a:rPr lang="de-DE" sz="1600" dirty="0" err="1"/>
              <a:t>zones</a:t>
            </a:r>
            <a:r>
              <a:rPr lang="de-DE" sz="1600" dirty="0"/>
              <a:t>  Spot-on and </a:t>
            </a:r>
            <a:r>
              <a:rPr lang="de-DE" sz="1600" dirty="0" err="1"/>
              <a:t>Healthy</a:t>
            </a:r>
            <a:endParaRPr lang="de-DE" sz="1600" dirty="0"/>
          </a:p>
          <a:p>
            <a:pPr>
              <a:lnSpc>
                <a:spcPct val="100000"/>
              </a:lnSpc>
            </a:pPr>
            <a:r>
              <a:rPr lang="de-DE" sz="1600" dirty="0"/>
              <a:t>…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quickly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unachievably</a:t>
            </a:r>
            <a:r>
              <a:rPr lang="de-DE" sz="1600" dirty="0"/>
              <a:t> </a:t>
            </a:r>
            <a:r>
              <a:rPr lang="de-DE" sz="1600" dirty="0" err="1"/>
              <a:t>narrow</a:t>
            </a:r>
            <a:r>
              <a:rPr lang="de-DE" sz="1600" dirty="0"/>
              <a:t> </a:t>
            </a:r>
            <a:r>
              <a:rPr lang="de-DE" sz="1600" dirty="0" err="1"/>
              <a:t>zones</a:t>
            </a:r>
            <a:endParaRPr lang="de-DE" sz="1600" dirty="0"/>
          </a:p>
          <a:p>
            <a:pPr>
              <a:lnSpc>
                <a:spcPct val="100000"/>
              </a:lnSpc>
            </a:pPr>
            <a:r>
              <a:rPr lang="de-DE" sz="1600" dirty="0"/>
              <a:t>…</a:t>
            </a:r>
            <a:r>
              <a:rPr lang="de-DE" sz="1600" dirty="0" err="1"/>
              <a:t>thus</a:t>
            </a:r>
            <a:r>
              <a:rPr lang="de-DE" sz="1600" dirty="0"/>
              <a:t> </a:t>
            </a:r>
            <a:r>
              <a:rPr lang="de-DE" sz="1600" dirty="0" err="1"/>
              <a:t>having</a:t>
            </a:r>
            <a:r>
              <a:rPr lang="de-DE" sz="1600" dirty="0"/>
              <a:t> KPIs </a:t>
            </a:r>
            <a:r>
              <a:rPr lang="de-DE" sz="1600" dirty="0" err="1"/>
              <a:t>worse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would</a:t>
            </a:r>
            <a:r>
              <a:rPr lang="de-DE" sz="1600" dirty="0"/>
              <a:t> </a:t>
            </a:r>
            <a:r>
              <a:rPr lang="de-DE" sz="1600" dirty="0" err="1"/>
              <a:t>expect</a:t>
            </a:r>
            <a:endParaRPr lang="de-DE" sz="1600" dirty="0"/>
          </a:p>
          <a:p>
            <a:pPr>
              <a:lnSpc>
                <a:spcPct val="100000"/>
              </a:lnSpc>
            </a:pPr>
            <a:r>
              <a:rPr lang="de-DE" sz="1600" dirty="0"/>
              <a:t>To </a:t>
            </a:r>
            <a:r>
              <a:rPr lang="de-DE" sz="1600" dirty="0" err="1"/>
              <a:t>remedy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deterioration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to </a:t>
            </a:r>
            <a:r>
              <a:rPr lang="de-DE" sz="1600" dirty="0" err="1"/>
              <a:t>expand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definition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what‘s</a:t>
            </a:r>
            <a:r>
              <a:rPr lang="de-DE" sz="1600" dirty="0"/>
              <a:t> </a:t>
            </a:r>
            <a:r>
              <a:rPr lang="de-DE" sz="1600" dirty="0" err="1"/>
              <a:t>desirable</a:t>
            </a:r>
            <a:endParaRPr lang="de-DE" sz="16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4F730C-9BAF-3959-0073-F0930FADF59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67108" y="1805423"/>
            <a:ext cx="2520000" cy="2016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4C69A40-A325-6575-EE78-51C2879CB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896" y="3965423"/>
            <a:ext cx="3152658" cy="252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938A29C-ADB2-F830-174B-1520B4D49BA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929002" y="1805423"/>
            <a:ext cx="2520000" cy="2016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A4CB94D-95F0-40CB-8BFF-F583032E296D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4190896" y="1805423"/>
            <a:ext cx="2520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51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8278F3-304B-C199-C203-3D139570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99AF70E-C08F-31C9-54F0-90F36552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519824"/>
            <a:ext cx="8792843" cy="3423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noProof="0" dirty="0"/>
              <a:t>“</a:t>
            </a:r>
            <a:r>
              <a:rPr lang="en-GB" strike="sngStrike" noProof="0" dirty="0"/>
              <a:t>Was the sprint plan achievable?</a:t>
            </a:r>
            <a:r>
              <a:rPr lang="en-GB" noProof="0" dirty="0"/>
              <a:t>” </a:t>
            </a:r>
            <a:r>
              <a:rPr lang="en-GB" noProof="0" dirty="0">
                <a:sym typeface="Wingdings" panose="05000000000000000000" pitchFamily="2" charset="2"/>
              </a:rPr>
              <a:t></a:t>
            </a:r>
            <a:r>
              <a:rPr lang="en-GB" noProof="0" dirty="0"/>
              <a:t> „How realistic was the plan?“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Initially Planned vs. Average Velocity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„How strictly are we adhering to the original scope?“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Initially Planned vs. </a:t>
            </a:r>
            <a:r>
              <a:rPr lang="en-GB" noProof="0" dirty="0" err="1"/>
              <a:t>TrueScope</a:t>
            </a:r>
            <a:r>
              <a:rPr lang="en-GB" noProof="0" dirty="0"/>
              <a:t> [= Initially Planned + Pulled after Start – Removed from Sprint]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„How well are we conforming with the overall trend?“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Velocity vs. Linear Projection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8F717F-6527-09C5-4E7E-7A29195980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Showcases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793513-900A-E145-6BB2-BDBAA5289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85F0699-E9CF-B64E-FEDC-148A5B163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01050" cy="28765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056916F-8FA1-5493-DA11-69F9ED3C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887" y="1993949"/>
            <a:ext cx="8401050" cy="28765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305534-D5F8-21BE-39E1-FEE11BA79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775" y="3987898"/>
            <a:ext cx="84010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B263C54-9C1B-E27F-0C27-B0B9BCB7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5BE9F122-0EF3-3E26-2CA0-3F7A8F80C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56" y="1800000"/>
            <a:ext cx="9348711" cy="4680000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CA48B22-C466-6CDD-3367-656CC3A2A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Key Planning Information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BBFCA953-E1B4-28C8-B74B-115CA7BB36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“mean” means mediocre expectancy of achieving the nominal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E393690-4B50-B659-DABD-ADCBCD5E4E23}"/>
              </a:ext>
            </a:extLst>
          </p:cNvPr>
          <p:cNvGrpSpPr/>
          <p:nvPr/>
        </p:nvGrpSpPr>
        <p:grpSpPr>
          <a:xfrm>
            <a:off x="5193165" y="3717573"/>
            <a:ext cx="3999813" cy="1550929"/>
            <a:chOff x="3283196" y="6370042"/>
            <a:chExt cx="3999813" cy="1550929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7CDAFFD7-C1FD-05DF-FA83-8A970D214B1F}"/>
                </a:ext>
              </a:extLst>
            </p:cNvPr>
            <p:cNvSpPr txBox="1"/>
            <p:nvPr/>
          </p:nvSpPr>
          <p:spPr>
            <a:xfrm rot="21247840">
              <a:off x="3283196" y="7459306"/>
              <a:ext cx="3999813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Bradley Hand ITC" panose="03070402050302030203" pitchFamily="66" charset="0"/>
                  <a:ea typeface="+mn-ea"/>
                  <a:cs typeface="+mn-cs"/>
                </a:rPr>
                <a:t>use this for 95% success rate*</a:t>
              </a:r>
            </a:p>
          </p:txBody>
        </p:sp>
        <p:cxnSp>
          <p:nvCxnSpPr>
            <p:cNvPr id="4" name="Gerade Verbindung mit Pfeil 4">
              <a:extLst>
                <a:ext uri="{FF2B5EF4-FFF2-40B4-BE49-F238E27FC236}">
                  <a16:creationId xmlns:a16="http://schemas.microsoft.com/office/drawing/2014/main" id="{40873CCA-0F78-E833-9E5A-363E7F907AB8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5400000" flipH="1" flipV="1">
              <a:off x="4980056" y="6649484"/>
              <a:ext cx="1090474" cy="53159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96E995A-0344-5191-64B0-39E231E7BE47}"/>
              </a:ext>
            </a:extLst>
          </p:cNvPr>
          <p:cNvGrpSpPr/>
          <p:nvPr/>
        </p:nvGrpSpPr>
        <p:grpSpPr>
          <a:xfrm>
            <a:off x="1730970" y="2187484"/>
            <a:ext cx="4363442" cy="1647322"/>
            <a:chOff x="994995" y="4884101"/>
            <a:chExt cx="4363442" cy="1647322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2B409B2-CCC1-6269-2DB1-F2196EC78946}"/>
                </a:ext>
              </a:extLst>
            </p:cNvPr>
            <p:cNvSpPr txBox="1"/>
            <p:nvPr/>
          </p:nvSpPr>
          <p:spPr>
            <a:xfrm rot="21358210">
              <a:off x="994995" y="4884101"/>
              <a:ext cx="3316934" cy="120032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Bradley Hand ITC" panose="03070402050302030203" pitchFamily="66" charset="0"/>
                  <a:ea typeface="+mn-ea"/>
                  <a:cs typeface="+mn-cs"/>
                </a:rPr>
                <a:t>use the mean velocity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t</a:t>
              </a: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Bradley Hand ITC" panose="03070402050302030203" pitchFamily="66" charset="0"/>
                  <a:ea typeface="+mn-ea"/>
                  <a:cs typeface="+mn-cs"/>
                </a:rPr>
                <a:t>o have a 50:50 chance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Bradley Hand ITC" panose="03070402050302030203" pitchFamily="66" charset="0"/>
                  <a:ea typeface="+mn-ea"/>
                  <a:cs typeface="+mn-cs"/>
                </a:rPr>
                <a:t>for your plan to succeed</a:t>
              </a:r>
            </a:p>
          </p:txBody>
        </p:sp>
        <p:cxnSp>
          <p:nvCxnSpPr>
            <p:cNvPr id="20" name="Gerade Verbindung mit Pfeil 4">
              <a:extLst>
                <a:ext uri="{FF2B5EF4-FFF2-40B4-BE49-F238E27FC236}">
                  <a16:creationId xmlns:a16="http://schemas.microsoft.com/office/drawing/2014/main" id="{EA351136-F071-8449-39BD-053CFD55387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307829" y="5367716"/>
              <a:ext cx="1050608" cy="1163707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CECD0046-F0D4-8376-91A0-54D9F4CFAA30}"/>
              </a:ext>
            </a:extLst>
          </p:cNvPr>
          <p:cNvSpPr txBox="1"/>
          <p:nvPr/>
        </p:nvSpPr>
        <p:spPr>
          <a:xfrm>
            <a:off x="5933661" y="5609220"/>
            <a:ext cx="6097656" cy="64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900" b="1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100" b="0" noProof="0" dirty="0"/>
              <a:t>*markdown empirically derived from Monte Carlo simulations of a PI composed of 6 sprints whose velocities are largely determined by the mean velocity and varied within the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92396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8B553E-F001-C72F-C01E-B371040AD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524" y="414000"/>
            <a:ext cx="601020" cy="381600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2923A7-237A-9174-35C8-6429BF32E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99294A-F5DB-C6F6-7C70-20137D8925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0" tIns="0" rIns="0" bIns="0" anchor="t"/>
          <a:lstStyle/>
          <a:p>
            <a:r>
              <a:rPr lang="en-GB" noProof="0" dirty="0">
                <a:latin typeface="Barlow"/>
              </a:rPr>
              <a:t>the road to meaningful KPIs</a:t>
            </a:r>
            <a:endParaRPr lang="en-GB" noProof="0" dirty="0"/>
          </a:p>
        </p:txBody>
      </p:sp>
      <p:sp>
        <p:nvSpPr>
          <p:cNvPr id="38" name="Textplatzhalter 37">
            <a:extLst>
              <a:ext uri="{FF2B5EF4-FFF2-40B4-BE49-F238E27FC236}">
                <a16:creationId xmlns:a16="http://schemas.microsoft.com/office/drawing/2014/main" id="{EDFB7B87-1D56-1DFD-B761-B8C5165E1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noProof="0" dirty="0"/>
              <a:t>1</a:t>
            </a:r>
          </a:p>
        </p:txBody>
      </p:sp>
      <p:sp>
        <p:nvSpPr>
          <p:cNvPr id="39" name="Textplatzhalter 38">
            <a:extLst>
              <a:ext uri="{FF2B5EF4-FFF2-40B4-BE49-F238E27FC236}">
                <a16:creationId xmlns:a16="http://schemas.microsoft.com/office/drawing/2014/main" id="{CAA6C704-2CFD-2FBB-83A0-E638163506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Key Performance Indicator 1.0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8F309B79-8EA4-E3FB-B335-4EA2B34AE0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noProof="0" dirty="0"/>
              <a:t>2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26F3DF09-78CA-4905-D60C-A47AE35186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noProof="0" dirty="0"/>
              <a:t>Key Performance Indicator 1.1</a:t>
            </a:r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31F5D28-13B0-5EB3-A5D3-62B1DD04F2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noProof="0" dirty="0"/>
              <a:t>3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0226CE78-E972-2644-27FC-E572BAEE89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noProof="0" dirty="0"/>
              <a:t>Requirements</a:t>
            </a:r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50F2A938-CB1D-1435-EF06-9EAD7A8C16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noProof="0" dirty="0"/>
              <a:t>4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D45DC583-8450-811B-626A-03D7CDD596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noProof="0" dirty="0"/>
              <a:t>Showcases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75A575-7DF1-7F05-3D16-552F3C9AF5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noProof="0" dirty="0"/>
              <a:t>5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711902B-4630-DFC3-7838-167BFE496F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noProof="0" dirty="0"/>
              <a:t>Key Performance Indicator 2.0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8275222-3EF0-61C4-7AE2-66A9B8AD84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noProof="0" dirty="0"/>
              <a:t>6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6453798-7F7A-DA8E-5A7E-FA00BECE2F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noProof="0" dirty="0"/>
              <a:t>The Bigger Picture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FB3312-D5DB-9765-F601-478BA59D9E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E626085-9B55-A362-E173-A73CAB866E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03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65DB357-C9F5-53AF-FE8F-2920D9A4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057" y="1800000"/>
            <a:ext cx="9348709" cy="4680000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74BB0EA-410B-F688-C2D4-A5EC8D526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Key Performance Indicator 1.0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B66B0B28-2A7D-9191-4089-38D0802523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current reporting, basically straight from Jira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551D3B8-A3D2-60F6-7FA6-271F764B4509}"/>
              </a:ext>
            </a:extLst>
          </p:cNvPr>
          <p:cNvGrpSpPr/>
          <p:nvPr/>
        </p:nvGrpSpPr>
        <p:grpSpPr>
          <a:xfrm>
            <a:off x="31323" y="3070587"/>
            <a:ext cx="3067283" cy="2869413"/>
            <a:chOff x="31323" y="3070587"/>
            <a:chExt cx="3067283" cy="2869413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16AE141C-D913-165D-69BD-B871453A848E}"/>
                </a:ext>
              </a:extLst>
            </p:cNvPr>
            <p:cNvSpPr txBox="1"/>
            <p:nvPr/>
          </p:nvSpPr>
          <p:spPr>
            <a:xfrm rot="20999441">
              <a:off x="31323" y="3070587"/>
              <a:ext cx="2021707" cy="120032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accounting in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spill-overs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repeatedly</a:t>
              </a:r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79E00DA5-B2F7-65C7-628F-7EE22A7F5C32}"/>
                </a:ext>
              </a:extLst>
            </p:cNvPr>
            <p:cNvCxnSpPr>
              <a:cxnSpLocks/>
              <a:stCxn id="3" idx="3"/>
              <a:endCxn id="10" idx="0"/>
            </p:cNvCxnSpPr>
            <p:nvPr/>
          </p:nvCxnSpPr>
          <p:spPr>
            <a:xfrm>
              <a:off x="2037644" y="3495057"/>
              <a:ext cx="934962" cy="1904943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EFC46820-ADDE-547A-9D27-AFED9E20CADD}"/>
                </a:ext>
              </a:extLst>
            </p:cNvPr>
            <p:cNvSpPr/>
            <p:nvPr/>
          </p:nvSpPr>
          <p:spPr>
            <a:xfrm>
              <a:off x="2846606" y="5400000"/>
              <a:ext cx="252000" cy="54000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715C32C-8F11-1912-B728-7803BF14B420}"/>
              </a:ext>
            </a:extLst>
          </p:cNvPr>
          <p:cNvGrpSpPr/>
          <p:nvPr/>
        </p:nvGrpSpPr>
        <p:grpSpPr>
          <a:xfrm>
            <a:off x="2037644" y="3495057"/>
            <a:ext cx="3226955" cy="2443423"/>
            <a:chOff x="2037644" y="3495057"/>
            <a:chExt cx="3226955" cy="2443423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3441CC0A-369C-B790-1C1C-D8613524AC27}"/>
                </a:ext>
              </a:extLst>
            </p:cNvPr>
            <p:cNvSpPr/>
            <p:nvPr/>
          </p:nvSpPr>
          <p:spPr>
            <a:xfrm>
              <a:off x="5012599" y="5400000"/>
              <a:ext cx="252000" cy="53848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cxnSp>
          <p:nvCxnSpPr>
            <p:cNvPr id="23" name="Gerade Verbindung mit Pfeil 4">
              <a:extLst>
                <a:ext uri="{FF2B5EF4-FFF2-40B4-BE49-F238E27FC236}">
                  <a16:creationId xmlns:a16="http://schemas.microsoft.com/office/drawing/2014/main" id="{05547932-E234-22DD-2345-34067B85FECB}"/>
                </a:ext>
              </a:extLst>
            </p:cNvPr>
            <p:cNvCxnSpPr>
              <a:cxnSpLocks/>
              <a:stCxn id="3" idx="3"/>
              <a:endCxn id="13" idx="0"/>
            </p:cNvCxnSpPr>
            <p:nvPr/>
          </p:nvCxnSpPr>
          <p:spPr>
            <a:xfrm>
              <a:off x="2037644" y="3495057"/>
              <a:ext cx="3100955" cy="1904943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75E63AD-A94D-32B6-7A8A-4B9134A9849B}"/>
              </a:ext>
            </a:extLst>
          </p:cNvPr>
          <p:cNvGrpSpPr/>
          <p:nvPr/>
        </p:nvGrpSpPr>
        <p:grpSpPr>
          <a:xfrm>
            <a:off x="2037644" y="3495057"/>
            <a:ext cx="4317804" cy="2443423"/>
            <a:chOff x="2037644" y="3495057"/>
            <a:chExt cx="4317804" cy="2443423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96BD3130-E40B-BE0A-D76C-BF0901FF407E}"/>
                </a:ext>
              </a:extLst>
            </p:cNvPr>
            <p:cNvSpPr/>
            <p:nvPr/>
          </p:nvSpPr>
          <p:spPr>
            <a:xfrm>
              <a:off x="6103448" y="5400000"/>
              <a:ext cx="252000" cy="53848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cxnSp>
          <p:nvCxnSpPr>
            <p:cNvPr id="26" name="Gerade Verbindung mit Pfeil 4">
              <a:extLst>
                <a:ext uri="{FF2B5EF4-FFF2-40B4-BE49-F238E27FC236}">
                  <a16:creationId xmlns:a16="http://schemas.microsoft.com/office/drawing/2014/main" id="{ED2C0EAC-1D79-B55F-7C9C-29F810535922}"/>
                </a:ext>
              </a:extLst>
            </p:cNvPr>
            <p:cNvCxnSpPr>
              <a:cxnSpLocks/>
              <a:stCxn id="3" idx="3"/>
              <a:endCxn id="2" idx="0"/>
            </p:cNvCxnSpPr>
            <p:nvPr/>
          </p:nvCxnSpPr>
          <p:spPr>
            <a:xfrm>
              <a:off x="2037644" y="3495057"/>
              <a:ext cx="4191804" cy="1904943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15BA053-36E9-C4BA-B440-1E128217FF22}"/>
              </a:ext>
            </a:extLst>
          </p:cNvPr>
          <p:cNvGrpSpPr/>
          <p:nvPr/>
        </p:nvGrpSpPr>
        <p:grpSpPr>
          <a:xfrm>
            <a:off x="2037644" y="3495057"/>
            <a:ext cx="5389204" cy="2443423"/>
            <a:chOff x="2037644" y="3495057"/>
            <a:chExt cx="5389204" cy="2443423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480CF9D0-8862-5B05-C2D1-FC21500080D4}"/>
                </a:ext>
              </a:extLst>
            </p:cNvPr>
            <p:cNvSpPr/>
            <p:nvPr/>
          </p:nvSpPr>
          <p:spPr>
            <a:xfrm>
              <a:off x="7174848" y="5400000"/>
              <a:ext cx="252000" cy="53848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cxnSp>
          <p:nvCxnSpPr>
            <p:cNvPr id="29" name="Gerade Verbindung mit Pfeil 4">
              <a:extLst>
                <a:ext uri="{FF2B5EF4-FFF2-40B4-BE49-F238E27FC236}">
                  <a16:creationId xmlns:a16="http://schemas.microsoft.com/office/drawing/2014/main" id="{00B831DF-354F-5466-E6DF-0DD726B25CBB}"/>
                </a:ext>
              </a:extLst>
            </p:cNvPr>
            <p:cNvCxnSpPr>
              <a:cxnSpLocks/>
              <a:stCxn id="3" idx="3"/>
              <a:endCxn id="14" idx="0"/>
            </p:cNvCxnSpPr>
            <p:nvPr/>
          </p:nvCxnSpPr>
          <p:spPr>
            <a:xfrm>
              <a:off x="2037644" y="3495057"/>
              <a:ext cx="5263204" cy="1904943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6C26A753-C095-4601-5930-2B7EFCC0F8DC}"/>
              </a:ext>
            </a:extLst>
          </p:cNvPr>
          <p:cNvGrpSpPr/>
          <p:nvPr/>
        </p:nvGrpSpPr>
        <p:grpSpPr>
          <a:xfrm>
            <a:off x="2037644" y="3495057"/>
            <a:ext cx="2141655" cy="2443423"/>
            <a:chOff x="2037644" y="3495057"/>
            <a:chExt cx="2141655" cy="2443423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1F789689-A405-85AC-C7CF-55AEB08F098C}"/>
                </a:ext>
              </a:extLst>
            </p:cNvPr>
            <p:cNvSpPr/>
            <p:nvPr/>
          </p:nvSpPr>
          <p:spPr>
            <a:xfrm>
              <a:off x="3927299" y="5400000"/>
              <a:ext cx="252000" cy="53848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cxnSp>
          <p:nvCxnSpPr>
            <p:cNvPr id="32" name="Gerade Verbindung mit Pfeil 4">
              <a:extLst>
                <a:ext uri="{FF2B5EF4-FFF2-40B4-BE49-F238E27FC236}">
                  <a16:creationId xmlns:a16="http://schemas.microsoft.com/office/drawing/2014/main" id="{7DA75916-07E7-3D68-5387-1724474233AD}"/>
                </a:ext>
              </a:extLst>
            </p:cNvPr>
            <p:cNvCxnSpPr>
              <a:cxnSpLocks/>
              <a:stCxn id="3" idx="3"/>
              <a:endCxn id="15" idx="0"/>
            </p:cNvCxnSpPr>
            <p:nvPr/>
          </p:nvCxnSpPr>
          <p:spPr>
            <a:xfrm>
              <a:off x="2037644" y="3495057"/>
              <a:ext cx="2015655" cy="1904943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23FB2DA-C186-2A1B-B2B4-AB91DC5C4B63}"/>
              </a:ext>
            </a:extLst>
          </p:cNvPr>
          <p:cNvGrpSpPr/>
          <p:nvPr/>
        </p:nvGrpSpPr>
        <p:grpSpPr>
          <a:xfrm>
            <a:off x="8478621" y="1721553"/>
            <a:ext cx="3340473" cy="4273280"/>
            <a:chOff x="8099245" y="1721553"/>
            <a:chExt cx="3340473" cy="4273280"/>
          </a:xfrm>
        </p:grpSpPr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32CA9F86-DD91-B2AB-C805-E28C9398D542}"/>
                </a:ext>
              </a:extLst>
            </p:cNvPr>
            <p:cNvSpPr/>
            <p:nvPr/>
          </p:nvSpPr>
          <p:spPr>
            <a:xfrm>
              <a:off x="8099245" y="3187249"/>
              <a:ext cx="252000" cy="2807584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91D0D5E3-C7B9-2459-6D39-B3368E1AE466}"/>
                </a:ext>
              </a:extLst>
            </p:cNvPr>
            <p:cNvSpPr txBox="1"/>
            <p:nvPr/>
          </p:nvSpPr>
          <p:spPr>
            <a:xfrm rot="755499">
              <a:off x="8119578" y="1721553"/>
              <a:ext cx="3320140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those are lower in reality</a:t>
              </a:r>
            </a:p>
          </p:txBody>
        </p:sp>
        <p:cxnSp>
          <p:nvCxnSpPr>
            <p:cNvPr id="47" name="Gerade Verbindung mit Pfeil 4">
              <a:extLst>
                <a:ext uri="{FF2B5EF4-FFF2-40B4-BE49-F238E27FC236}">
                  <a16:creationId xmlns:a16="http://schemas.microsoft.com/office/drawing/2014/main" id="{7B690B7B-DD15-791E-9F63-109979597D06}"/>
                </a:ext>
              </a:extLst>
            </p:cNvPr>
            <p:cNvCxnSpPr>
              <a:cxnSpLocks/>
              <a:stCxn id="46" idx="2"/>
              <a:endCxn id="45" idx="0"/>
            </p:cNvCxnSpPr>
            <p:nvPr/>
          </p:nvCxnSpPr>
          <p:spPr>
            <a:xfrm rot="5400000">
              <a:off x="8472495" y="1930417"/>
              <a:ext cx="1009583" cy="15040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23E75B33-58FF-AF69-2618-5758B42AC4DE}"/>
              </a:ext>
            </a:extLst>
          </p:cNvPr>
          <p:cNvGrpSpPr/>
          <p:nvPr/>
        </p:nvGrpSpPr>
        <p:grpSpPr>
          <a:xfrm>
            <a:off x="9289841" y="3979499"/>
            <a:ext cx="2821159" cy="1587145"/>
            <a:chOff x="9289841" y="3979499"/>
            <a:chExt cx="2821159" cy="1587145"/>
          </a:xfrm>
        </p:grpSpPr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8B06850-B2C0-CEEB-A77F-3FE7618BDDE5}"/>
                </a:ext>
              </a:extLst>
            </p:cNvPr>
            <p:cNvSpPr txBox="1"/>
            <p:nvPr/>
          </p:nvSpPr>
          <p:spPr>
            <a:xfrm rot="20807279">
              <a:off x="9472136" y="5104979"/>
              <a:ext cx="2638864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is this good or bad?</a:t>
              </a:r>
            </a:p>
          </p:txBody>
        </p:sp>
        <p:cxnSp>
          <p:nvCxnSpPr>
            <p:cNvPr id="55" name="Gerade Verbindung mit Pfeil 4">
              <a:extLst>
                <a:ext uri="{FF2B5EF4-FFF2-40B4-BE49-F238E27FC236}">
                  <a16:creationId xmlns:a16="http://schemas.microsoft.com/office/drawing/2014/main" id="{159F5AE7-8762-D3D3-7ECE-A302D9273354}"/>
                </a:ext>
              </a:extLst>
            </p:cNvPr>
            <p:cNvCxnSpPr>
              <a:cxnSpLocks/>
              <a:stCxn id="53" idx="0"/>
              <a:endCxn id="65" idx="3"/>
            </p:cNvCxnSpPr>
            <p:nvPr/>
          </p:nvCxnSpPr>
          <p:spPr>
            <a:xfrm rot="16200000" flipV="1">
              <a:off x="9943531" y="4315809"/>
              <a:ext cx="717590" cy="872969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99B17E9E-1092-8E24-3494-45F7C0F78E16}"/>
                </a:ext>
              </a:extLst>
            </p:cNvPr>
            <p:cNvSpPr/>
            <p:nvPr/>
          </p:nvSpPr>
          <p:spPr>
            <a:xfrm>
              <a:off x="9289841" y="3979499"/>
              <a:ext cx="576000" cy="82800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E123FE30-A89B-CF6A-98D5-1FCAD0BF5318}"/>
              </a:ext>
            </a:extLst>
          </p:cNvPr>
          <p:cNvGrpSpPr/>
          <p:nvPr/>
        </p:nvGrpSpPr>
        <p:grpSpPr>
          <a:xfrm>
            <a:off x="1222178" y="5399999"/>
            <a:ext cx="3079689" cy="1260066"/>
            <a:chOff x="1069778" y="5247599"/>
            <a:chExt cx="3079689" cy="1260066"/>
          </a:xfrm>
        </p:grpSpPr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EA66E610-3AC8-E8F0-79C3-C692D77A5085}"/>
                </a:ext>
              </a:extLst>
            </p:cNvPr>
            <p:cNvSpPr txBox="1"/>
            <p:nvPr/>
          </p:nvSpPr>
          <p:spPr>
            <a:xfrm rot="342148">
              <a:off x="1069778" y="6046000"/>
              <a:ext cx="3079689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what does this tell us?</a:t>
              </a:r>
            </a:p>
          </p:txBody>
        </p:sp>
        <p:cxnSp>
          <p:nvCxnSpPr>
            <p:cNvPr id="71" name="Gerade Verbindung mit Pfeil 4">
              <a:extLst>
                <a:ext uri="{FF2B5EF4-FFF2-40B4-BE49-F238E27FC236}">
                  <a16:creationId xmlns:a16="http://schemas.microsoft.com/office/drawing/2014/main" id="{41A59634-081C-EAB8-1DD9-E709ADE5B445}"/>
                </a:ext>
              </a:extLst>
            </p:cNvPr>
            <p:cNvCxnSpPr>
              <a:cxnSpLocks/>
              <a:stCxn id="70" idx="1"/>
              <a:endCxn id="72" idx="1"/>
            </p:cNvCxnSpPr>
            <p:nvPr/>
          </p:nvCxnSpPr>
          <p:spPr>
            <a:xfrm rot="10800000" flipH="1">
              <a:off x="1077397" y="5541384"/>
              <a:ext cx="891645" cy="582447"/>
            </a:xfrm>
            <a:prstGeom prst="curvedConnector3">
              <a:avLst>
                <a:gd name="adj1" fmla="val -26493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D6891BA1-C0C8-CE8E-9D61-FAF54DC125F6}"/>
                </a:ext>
              </a:extLst>
            </p:cNvPr>
            <p:cNvSpPr/>
            <p:nvPr/>
          </p:nvSpPr>
          <p:spPr>
            <a:xfrm>
              <a:off x="1969043" y="5247599"/>
              <a:ext cx="360000" cy="587567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B2A30BBB-B3D9-B67A-9B43-EB0F8675D030}"/>
              </a:ext>
            </a:extLst>
          </p:cNvPr>
          <p:cNvGrpSpPr/>
          <p:nvPr/>
        </p:nvGrpSpPr>
        <p:grpSpPr>
          <a:xfrm>
            <a:off x="7122918" y="3326860"/>
            <a:ext cx="3615892" cy="1784229"/>
            <a:chOff x="6762991" y="3326860"/>
            <a:chExt cx="3615892" cy="1784229"/>
          </a:xfrm>
        </p:grpSpPr>
        <p:cxnSp>
          <p:nvCxnSpPr>
            <p:cNvPr id="80" name="Gerade Verbindung mit Pfeil 4">
              <a:extLst>
                <a:ext uri="{FF2B5EF4-FFF2-40B4-BE49-F238E27FC236}">
                  <a16:creationId xmlns:a16="http://schemas.microsoft.com/office/drawing/2014/main" id="{43A311BF-76D1-7F9F-3DC7-1C19F9214D78}"/>
                </a:ext>
              </a:extLst>
            </p:cNvPr>
            <p:cNvCxnSpPr>
              <a:cxnSpLocks/>
              <a:stCxn id="53" idx="0"/>
              <a:endCxn id="81" idx="3"/>
            </p:cNvCxnSpPr>
            <p:nvPr/>
          </p:nvCxnSpPr>
          <p:spPr>
            <a:xfrm rot="16200000" flipV="1">
              <a:off x="8138769" y="2870975"/>
              <a:ext cx="1440336" cy="3039892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hteck: abgerundete Ecken 80">
              <a:extLst>
                <a:ext uri="{FF2B5EF4-FFF2-40B4-BE49-F238E27FC236}">
                  <a16:creationId xmlns:a16="http://schemas.microsoft.com/office/drawing/2014/main" id="{4FA78309-090C-C854-DBD6-111F171776AD}"/>
                </a:ext>
              </a:extLst>
            </p:cNvPr>
            <p:cNvSpPr/>
            <p:nvPr/>
          </p:nvSpPr>
          <p:spPr>
            <a:xfrm>
              <a:off x="6762991" y="3326860"/>
              <a:ext cx="576000" cy="687785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C4345B08-F631-57AF-0380-4A4679C9F651}"/>
              </a:ext>
            </a:extLst>
          </p:cNvPr>
          <p:cNvGrpSpPr/>
          <p:nvPr/>
        </p:nvGrpSpPr>
        <p:grpSpPr>
          <a:xfrm>
            <a:off x="3610414" y="2437509"/>
            <a:ext cx="3690434" cy="1717351"/>
            <a:chOff x="9298236" y="5410581"/>
            <a:chExt cx="3690434" cy="1717351"/>
          </a:xfrm>
        </p:grpSpPr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672B5D9C-B726-5CA4-7152-E055CADA6884}"/>
                </a:ext>
              </a:extLst>
            </p:cNvPr>
            <p:cNvSpPr txBox="1"/>
            <p:nvPr/>
          </p:nvSpPr>
          <p:spPr>
            <a:xfrm rot="21410713">
              <a:off x="9298236" y="5410581"/>
              <a:ext cx="3690434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seemingly over-committed</a:t>
              </a:r>
            </a:p>
          </p:txBody>
        </p:sp>
        <p:cxnSp>
          <p:nvCxnSpPr>
            <p:cNvPr id="95" name="Gerade Verbindung mit Pfeil 4">
              <a:extLst>
                <a:ext uri="{FF2B5EF4-FFF2-40B4-BE49-F238E27FC236}">
                  <a16:creationId xmlns:a16="http://schemas.microsoft.com/office/drawing/2014/main" id="{A52699A0-C29B-1B5D-72BE-531E5EEE7EE4}"/>
                </a:ext>
              </a:extLst>
            </p:cNvPr>
            <p:cNvCxnSpPr>
              <a:cxnSpLocks/>
              <a:stCxn id="94" idx="2"/>
              <a:endCxn id="96" idx="1"/>
            </p:cNvCxnSpPr>
            <p:nvPr/>
          </p:nvCxnSpPr>
          <p:spPr>
            <a:xfrm rot="16200000" flipH="1">
              <a:off x="11045186" y="5982866"/>
              <a:ext cx="842036" cy="620095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: abgerundete Ecken 95">
              <a:extLst>
                <a:ext uri="{FF2B5EF4-FFF2-40B4-BE49-F238E27FC236}">
                  <a16:creationId xmlns:a16="http://schemas.microsoft.com/office/drawing/2014/main" id="{708AB1A2-FDFD-AFE4-C98A-F16A1DE4BA73}"/>
                </a:ext>
              </a:extLst>
            </p:cNvPr>
            <p:cNvSpPr/>
            <p:nvPr/>
          </p:nvSpPr>
          <p:spPr>
            <a:xfrm>
              <a:off x="11776252" y="6299932"/>
              <a:ext cx="252000" cy="82800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A8F659B3-9AA0-7EBA-BBF9-952DCC29B40A}"/>
              </a:ext>
            </a:extLst>
          </p:cNvPr>
          <p:cNvGrpSpPr/>
          <p:nvPr/>
        </p:nvGrpSpPr>
        <p:grpSpPr>
          <a:xfrm>
            <a:off x="4651138" y="1285044"/>
            <a:ext cx="3950120" cy="4709789"/>
            <a:chOff x="4026263" y="1285044"/>
            <a:chExt cx="3950120" cy="4709789"/>
          </a:xfrm>
        </p:grpSpPr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FDDD1C0E-D64E-52DC-157D-8FCC7FAEC3D7}"/>
                </a:ext>
              </a:extLst>
            </p:cNvPr>
            <p:cNvSpPr/>
            <p:nvPr/>
          </p:nvSpPr>
          <p:spPr>
            <a:xfrm>
              <a:off x="7622170" y="3187249"/>
              <a:ext cx="252000" cy="2807584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4118905E-D533-FC81-A11D-9CAB1E27F6AC}"/>
                </a:ext>
              </a:extLst>
            </p:cNvPr>
            <p:cNvSpPr txBox="1"/>
            <p:nvPr/>
          </p:nvSpPr>
          <p:spPr>
            <a:xfrm rot="21240927">
              <a:off x="4026263" y="1285044"/>
              <a:ext cx="3950120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those are way lower in reality</a:t>
              </a:r>
            </a:p>
          </p:txBody>
        </p:sp>
        <p:cxnSp>
          <p:nvCxnSpPr>
            <p:cNvPr id="67" name="Gerade Verbindung mit Pfeil 4">
              <a:extLst>
                <a:ext uri="{FF2B5EF4-FFF2-40B4-BE49-F238E27FC236}">
                  <a16:creationId xmlns:a16="http://schemas.microsoft.com/office/drawing/2014/main" id="{C53D5D57-B170-714F-636D-476147B73FE2}"/>
                </a:ext>
              </a:extLst>
            </p:cNvPr>
            <p:cNvCxnSpPr>
              <a:cxnSpLocks/>
              <a:stCxn id="66" idx="2"/>
              <a:endCxn id="64" idx="0"/>
            </p:cNvCxnSpPr>
            <p:nvPr/>
          </p:nvCxnSpPr>
          <p:spPr>
            <a:xfrm rot="16200000" flipH="1">
              <a:off x="6165881" y="1604960"/>
              <a:ext cx="1441798" cy="172278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00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24C1F-6DEA-B09C-533E-12A98C85C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FA3BCCE-5528-A108-9CE7-B20690FF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881" y="1800000"/>
            <a:ext cx="9343061" cy="4680000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CF0BD0A-4E9A-0589-01CC-CB379F65C7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Key Performance Indicator 1.1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6CB1B3F7-771E-27EC-F8D8-AA41D71C20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merely taking spill-overs into consideration</a:t>
            </a: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F3F760AD-0D9D-41E4-C075-96835D31A1FF}"/>
              </a:ext>
            </a:extLst>
          </p:cNvPr>
          <p:cNvGrpSpPr/>
          <p:nvPr/>
        </p:nvGrpSpPr>
        <p:grpSpPr>
          <a:xfrm>
            <a:off x="84364" y="2942342"/>
            <a:ext cx="9830605" cy="1677283"/>
            <a:chOff x="84364" y="2942342"/>
            <a:chExt cx="9830605" cy="167728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03FFD1B-7AC5-6C89-8BB8-32EEBE3CCFE4}"/>
                </a:ext>
              </a:extLst>
            </p:cNvPr>
            <p:cNvSpPr txBox="1"/>
            <p:nvPr/>
          </p:nvSpPr>
          <p:spPr>
            <a:xfrm rot="21033791">
              <a:off x="84364" y="2942342"/>
              <a:ext cx="2074607" cy="120032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flattened,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but virtually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the same shape</a:t>
              </a:r>
            </a:p>
          </p:txBody>
        </p:sp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A9FD2C43-F36E-2D43-E541-AB3AC07C1540}"/>
                </a:ext>
              </a:extLst>
            </p:cNvPr>
            <p:cNvSpPr/>
            <p:nvPr/>
          </p:nvSpPr>
          <p:spPr>
            <a:xfrm>
              <a:off x="1722474" y="4134408"/>
              <a:ext cx="8192495" cy="485217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cxnSp>
          <p:nvCxnSpPr>
            <p:cNvPr id="12" name="Gerade Verbindung mit Pfeil 4">
              <a:extLst>
                <a:ext uri="{FF2B5EF4-FFF2-40B4-BE49-F238E27FC236}">
                  <a16:creationId xmlns:a16="http://schemas.microsoft.com/office/drawing/2014/main" id="{7279C2AA-E8DD-E273-B330-19DFDB1D8C4D}"/>
                </a:ext>
              </a:extLst>
            </p:cNvPr>
            <p:cNvCxnSpPr>
              <a:cxnSpLocks/>
              <a:stCxn id="6" idx="2"/>
              <a:endCxn id="3" idx="1"/>
            </p:cNvCxnSpPr>
            <p:nvPr/>
          </p:nvCxnSpPr>
          <p:spPr>
            <a:xfrm rot="16200000" flipH="1">
              <a:off x="1350038" y="4004581"/>
              <a:ext cx="242468" cy="502403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4117B201-41AF-D0B4-3996-5DAC57E0CC60}"/>
              </a:ext>
            </a:extLst>
          </p:cNvPr>
          <p:cNvGrpSpPr/>
          <p:nvPr/>
        </p:nvGrpSpPr>
        <p:grpSpPr>
          <a:xfrm>
            <a:off x="6039437" y="3706729"/>
            <a:ext cx="5730564" cy="2676132"/>
            <a:chOff x="5887037" y="3554329"/>
            <a:chExt cx="5730564" cy="2676132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17311B1-2AE5-5972-785A-6A8974CA0651}"/>
                </a:ext>
              </a:extLst>
            </p:cNvPr>
            <p:cNvSpPr txBox="1"/>
            <p:nvPr/>
          </p:nvSpPr>
          <p:spPr>
            <a:xfrm rot="20768199">
              <a:off x="8326315" y="5768796"/>
              <a:ext cx="3291286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heights are now realistic</a:t>
              </a:r>
            </a:p>
          </p:txBody>
        </p:sp>
        <p:cxnSp>
          <p:nvCxnSpPr>
            <p:cNvPr id="32" name="Gerade Verbindung mit Pfeil 4">
              <a:extLst>
                <a:ext uri="{FF2B5EF4-FFF2-40B4-BE49-F238E27FC236}">
                  <a16:creationId xmlns:a16="http://schemas.microsoft.com/office/drawing/2014/main" id="{CEE966FC-CDFB-AAD9-293B-59C0D7E45E51}"/>
                </a:ext>
              </a:extLst>
            </p:cNvPr>
            <p:cNvCxnSpPr>
              <a:cxnSpLocks/>
              <a:stCxn id="31" idx="0"/>
              <a:endCxn id="33" idx="3"/>
            </p:cNvCxnSpPr>
            <p:nvPr/>
          </p:nvCxnSpPr>
          <p:spPr>
            <a:xfrm rot="16200000" flipV="1">
              <a:off x="7655248" y="3514119"/>
              <a:ext cx="1069191" cy="3453612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: abgerundete Ecken 32">
              <a:extLst>
                <a:ext uri="{FF2B5EF4-FFF2-40B4-BE49-F238E27FC236}">
                  <a16:creationId xmlns:a16="http://schemas.microsoft.com/office/drawing/2014/main" id="{BBE59296-BA4B-9CFC-DD25-DC3C07A244BC}"/>
                </a:ext>
              </a:extLst>
            </p:cNvPr>
            <p:cNvSpPr/>
            <p:nvPr/>
          </p:nvSpPr>
          <p:spPr>
            <a:xfrm>
              <a:off x="5887037" y="3554329"/>
              <a:ext cx="576000" cy="230400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CFB5A6B-496E-F72E-CF64-5D518DC0C42E}"/>
              </a:ext>
            </a:extLst>
          </p:cNvPr>
          <p:cNvGrpSpPr/>
          <p:nvPr/>
        </p:nvGrpSpPr>
        <p:grpSpPr>
          <a:xfrm>
            <a:off x="1023265" y="2797065"/>
            <a:ext cx="9460437" cy="552893"/>
            <a:chOff x="1023265" y="2797065"/>
            <a:chExt cx="9460437" cy="552893"/>
          </a:xfrm>
        </p:grpSpPr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7ECC5235-FFA3-CCE8-F840-6471D696C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306" t="39238" r="3050" b="35959"/>
            <a:stretch/>
          </p:blipFill>
          <p:spPr>
            <a:xfrm>
              <a:off x="2009553" y="2797065"/>
              <a:ext cx="8474149" cy="552893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6" name="Gerade Verbindung mit Pfeil 4">
              <a:extLst>
                <a:ext uri="{FF2B5EF4-FFF2-40B4-BE49-F238E27FC236}">
                  <a16:creationId xmlns:a16="http://schemas.microsoft.com/office/drawing/2014/main" id="{F2E0D078-AD4D-2ACA-74E3-96401B4B2681}"/>
                </a:ext>
              </a:extLst>
            </p:cNvPr>
            <p:cNvCxnSpPr>
              <a:cxnSpLocks/>
              <a:stCxn id="6" idx="0"/>
              <a:endCxn id="35" idx="0"/>
            </p:cNvCxnSpPr>
            <p:nvPr/>
          </p:nvCxnSpPr>
          <p:spPr>
            <a:xfrm rot="5400000" flipH="1" flipV="1">
              <a:off x="3558247" y="262084"/>
              <a:ext cx="153399" cy="5223363"/>
            </a:xfrm>
            <a:prstGeom prst="curvedConnector3">
              <a:avLst>
                <a:gd name="adj1" fmla="val 249023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CCB1744-B556-7BAB-038D-CA21AF4693F9}"/>
              </a:ext>
            </a:extLst>
          </p:cNvPr>
          <p:cNvGrpSpPr/>
          <p:nvPr/>
        </p:nvGrpSpPr>
        <p:grpSpPr>
          <a:xfrm>
            <a:off x="1442734" y="3982700"/>
            <a:ext cx="3975768" cy="2490677"/>
            <a:chOff x="9300736" y="6616467"/>
            <a:chExt cx="3975768" cy="2192431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DB59808-4E22-B344-F126-895993D88740}"/>
                </a:ext>
              </a:extLst>
            </p:cNvPr>
            <p:cNvSpPr txBox="1"/>
            <p:nvPr/>
          </p:nvSpPr>
          <p:spPr>
            <a:xfrm rot="21410713">
              <a:off x="9300736" y="8077409"/>
              <a:ext cx="3975768" cy="731489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still slightly over-committed,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but not notoriously</a:t>
              </a:r>
            </a:p>
          </p:txBody>
        </p:sp>
        <p:cxnSp>
          <p:nvCxnSpPr>
            <p:cNvPr id="8" name="Gerade Verbindung mit Pfeil 4">
              <a:extLst>
                <a:ext uri="{FF2B5EF4-FFF2-40B4-BE49-F238E27FC236}">
                  <a16:creationId xmlns:a16="http://schemas.microsoft.com/office/drawing/2014/main" id="{E8F80229-1417-5485-1443-D4CD0A90CA4E}"/>
                </a:ext>
              </a:extLst>
            </p:cNvPr>
            <p:cNvCxnSpPr>
              <a:cxnSpLocks/>
              <a:stCxn id="7" idx="0"/>
              <a:endCxn id="9" idx="1"/>
            </p:cNvCxnSpPr>
            <p:nvPr/>
          </p:nvCxnSpPr>
          <p:spPr>
            <a:xfrm rot="5400000" flipH="1" flipV="1">
              <a:off x="10916528" y="7208301"/>
              <a:ext cx="1218887" cy="520437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8128E7E7-B5E4-159F-6102-A7B30867D8AE}"/>
                </a:ext>
              </a:extLst>
            </p:cNvPr>
            <p:cNvSpPr/>
            <p:nvPr/>
          </p:nvSpPr>
          <p:spPr>
            <a:xfrm>
              <a:off x="11786191" y="6616467"/>
              <a:ext cx="252000" cy="485218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A341824-A519-B853-EFFB-0D0EC112666F}"/>
              </a:ext>
            </a:extLst>
          </p:cNvPr>
          <p:cNvGrpSpPr/>
          <p:nvPr/>
        </p:nvGrpSpPr>
        <p:grpSpPr>
          <a:xfrm>
            <a:off x="2829499" y="4410713"/>
            <a:ext cx="578254" cy="1232297"/>
            <a:chOff x="2829499" y="4410713"/>
            <a:chExt cx="578254" cy="1232297"/>
          </a:xfrm>
        </p:grpSpPr>
        <p:cxnSp>
          <p:nvCxnSpPr>
            <p:cNvPr id="20" name="Gerade Verbindung mit Pfeil 4">
              <a:extLst>
                <a:ext uri="{FF2B5EF4-FFF2-40B4-BE49-F238E27FC236}">
                  <a16:creationId xmlns:a16="http://schemas.microsoft.com/office/drawing/2014/main" id="{AE00CC8A-C2E1-B858-DB3C-BE169E5F9937}"/>
                </a:ext>
              </a:extLst>
            </p:cNvPr>
            <p:cNvCxnSpPr>
              <a:cxnSpLocks/>
              <a:stCxn id="7" idx="0"/>
              <a:endCxn id="21" idx="2"/>
            </p:cNvCxnSpPr>
            <p:nvPr/>
          </p:nvCxnSpPr>
          <p:spPr>
            <a:xfrm rot="16200000" flipV="1">
              <a:off x="2745788" y="4981045"/>
              <a:ext cx="871677" cy="45225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DD25FF47-40B1-F149-76BD-57589C58C6AC}"/>
                </a:ext>
              </a:extLst>
            </p:cNvPr>
            <p:cNvSpPr/>
            <p:nvPr/>
          </p:nvSpPr>
          <p:spPr>
            <a:xfrm>
              <a:off x="2829499" y="4410713"/>
              <a:ext cx="252000" cy="36062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76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2F9ED5-71B5-BD03-D567-CCBFA242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Requirements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E106DB9-20E1-1EC9-3812-EDA1B7FB5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091448"/>
            <a:ext cx="7913336" cy="38523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noProof="0" dirty="0"/>
              <a:t>KPI need to be based on information that has relevance in real-life processes and is easily obtainable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KPI need to address clearly defined questions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“Did the team perform well?”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“Was the sprint plan achievable?”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KPI definitions should include predetermined interpretations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KPI values need to be comprehensible and traceable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Visualisation of KPI needs to provide all information needed for interpretation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Visualisation of KPI should be simple and tidy</a:t>
            </a:r>
          </a:p>
        </p:txBody>
      </p:sp>
    </p:spTree>
    <p:extLst>
      <p:ext uri="{BB962C8B-B14F-4D97-AF65-F5344CB8AC3E}">
        <p14:creationId xmlns:p14="http://schemas.microsoft.com/office/powerpoint/2010/main" val="98631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C6EEB63-8020-7E9D-FA06-0EC95A3CCA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Showcases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DE9713-2D13-EE1D-4C54-C379AB074A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2DD703-28A5-2C63-4237-293167B39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2519824"/>
            <a:ext cx="8792843" cy="3423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noProof="0" dirty="0"/>
              <a:t>“</a:t>
            </a:r>
            <a:r>
              <a:rPr lang="en-GB" strike="sngStrike" noProof="0" dirty="0"/>
              <a:t>Was the sprint plan achievable?</a:t>
            </a:r>
            <a:r>
              <a:rPr lang="en-GB" noProof="0" dirty="0"/>
              <a:t>” </a:t>
            </a:r>
            <a:r>
              <a:rPr lang="en-GB" noProof="0" dirty="0">
                <a:sym typeface="Wingdings" panose="05000000000000000000" pitchFamily="2" charset="2"/>
              </a:rPr>
              <a:t></a:t>
            </a:r>
            <a:r>
              <a:rPr lang="en-GB" noProof="0" dirty="0"/>
              <a:t> „How realistic was the plan?“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Initially Planned vs. Average Velocity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„How strictly are we adhering to the original scope?“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Initially Planned vs. </a:t>
            </a:r>
            <a:r>
              <a:rPr lang="en-GB" noProof="0" dirty="0" err="1"/>
              <a:t>TrueScope</a:t>
            </a:r>
            <a:r>
              <a:rPr lang="en-GB" noProof="0" dirty="0"/>
              <a:t> [= Initially Planned + Pulled after Start – Removed from Sprint]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„How well are we conforming with the overall trend?“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Velocity vs. Linear Projection</a:t>
            </a:r>
          </a:p>
        </p:txBody>
      </p:sp>
    </p:spTree>
    <p:extLst>
      <p:ext uri="{BB962C8B-B14F-4D97-AF65-F5344CB8AC3E}">
        <p14:creationId xmlns:p14="http://schemas.microsoft.com/office/powerpoint/2010/main" val="341099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A9BBB-16A5-AA92-4570-3A163C595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6A266BAA-BE7B-E5E8-19B2-2A076C99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881" y="1800000"/>
            <a:ext cx="9343061" cy="4680000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30CEEC8-576D-200F-BD00-999D42592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Showcase: the SODA Chart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AC571866-8F9A-C098-8E67-5F3EE3B523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look mum, no numbers!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0CC89C1-82DC-36F1-CAAE-EC6003EBDC49}"/>
              </a:ext>
            </a:extLst>
          </p:cNvPr>
          <p:cNvGrpSpPr/>
          <p:nvPr/>
        </p:nvGrpSpPr>
        <p:grpSpPr>
          <a:xfrm>
            <a:off x="2154029" y="1464184"/>
            <a:ext cx="8279863" cy="1609098"/>
            <a:chOff x="820529" y="3359659"/>
            <a:chExt cx="8279863" cy="1609098"/>
          </a:xfrm>
        </p:grpSpPr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710EBB1-E491-5C59-357E-4A4C17C20888}"/>
                </a:ext>
              </a:extLst>
            </p:cNvPr>
            <p:cNvSpPr txBox="1"/>
            <p:nvPr/>
          </p:nvSpPr>
          <p:spPr>
            <a:xfrm rot="168270">
              <a:off x="4263812" y="3359659"/>
              <a:ext cx="4836580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same value, gradually disappearing</a:t>
              </a:r>
            </a:p>
          </p:txBody>
        </p:sp>
        <p:cxnSp>
          <p:nvCxnSpPr>
            <p:cNvPr id="4" name="Gerade Verbindung mit Pfeil 4">
              <a:extLst>
                <a:ext uri="{FF2B5EF4-FFF2-40B4-BE49-F238E27FC236}">
                  <a16:creationId xmlns:a16="http://schemas.microsoft.com/office/drawing/2014/main" id="{0C862F04-66B6-E303-F1AF-6FB67206913C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rot="5400000">
              <a:off x="5385566" y="3276778"/>
              <a:ext cx="740972" cy="182951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8D18F7FA-9530-B70D-0181-23F5B6192FB8}"/>
                </a:ext>
              </a:extLst>
            </p:cNvPr>
            <p:cNvSpPr/>
            <p:nvPr/>
          </p:nvSpPr>
          <p:spPr>
            <a:xfrm>
              <a:off x="820529" y="4562020"/>
              <a:ext cx="8041532" cy="406737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0F66C6A-47DB-7DB7-9EDF-44035A9EA682}"/>
              </a:ext>
            </a:extLst>
          </p:cNvPr>
          <p:cNvGrpSpPr/>
          <p:nvPr/>
        </p:nvGrpSpPr>
        <p:grpSpPr>
          <a:xfrm>
            <a:off x="10064612" y="4140000"/>
            <a:ext cx="1467213" cy="1289666"/>
            <a:chOff x="9528677" y="5392631"/>
            <a:chExt cx="1467213" cy="1289666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AE5905B5-C137-5D40-A734-3D1E41AA0E07}"/>
                </a:ext>
              </a:extLst>
            </p:cNvPr>
            <p:cNvSpPr txBox="1"/>
            <p:nvPr/>
          </p:nvSpPr>
          <p:spPr>
            <a:xfrm rot="242875">
              <a:off x="9867055" y="5851300"/>
              <a:ext cx="1128835" cy="83099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current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sprint</a:t>
              </a:r>
            </a:p>
          </p:txBody>
        </p:sp>
        <p:cxnSp>
          <p:nvCxnSpPr>
            <p:cNvPr id="13" name="Gerade Verbindung mit Pfeil 4">
              <a:extLst>
                <a:ext uri="{FF2B5EF4-FFF2-40B4-BE49-F238E27FC236}">
                  <a16:creationId xmlns:a16="http://schemas.microsoft.com/office/drawing/2014/main" id="{91432F13-AD96-3E03-DC7C-526B3548D7DB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rot="16200000" flipV="1">
              <a:off x="9764887" y="5156421"/>
              <a:ext cx="459706" cy="932126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B2C7C4E-D2FF-9F76-A228-21955A79464F}"/>
              </a:ext>
            </a:extLst>
          </p:cNvPr>
          <p:cNvGrpSpPr/>
          <p:nvPr/>
        </p:nvGrpSpPr>
        <p:grpSpPr>
          <a:xfrm>
            <a:off x="5196921" y="4237838"/>
            <a:ext cx="1938351" cy="1230005"/>
            <a:chOff x="5294991" y="5988811"/>
            <a:chExt cx="1938351" cy="1230005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029AE1E-F834-2F05-6C9F-4DF43D9A8B4D}"/>
                </a:ext>
              </a:extLst>
            </p:cNvPr>
            <p:cNvSpPr txBox="1"/>
            <p:nvPr/>
          </p:nvSpPr>
          <p:spPr>
            <a:xfrm rot="21358210">
              <a:off x="5294991" y="6387819"/>
              <a:ext cx="1938351" cy="83099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sprint value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(respectively)</a:t>
              </a:r>
            </a:p>
          </p:txBody>
        </p:sp>
        <p:cxnSp>
          <p:nvCxnSpPr>
            <p:cNvPr id="20" name="Gerade Verbindung mit Pfeil 4">
              <a:extLst>
                <a:ext uri="{FF2B5EF4-FFF2-40B4-BE49-F238E27FC236}">
                  <a16:creationId xmlns:a16="http://schemas.microsoft.com/office/drawing/2014/main" id="{852ABB53-F6BF-E785-D6C5-AD418EEF7490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6375405" y="5848372"/>
              <a:ext cx="400036" cy="680913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492F698-B37A-65D2-20AB-0DEED5261267}"/>
              </a:ext>
            </a:extLst>
          </p:cNvPr>
          <p:cNvGrpSpPr/>
          <p:nvPr/>
        </p:nvGrpSpPr>
        <p:grpSpPr>
          <a:xfrm>
            <a:off x="8004308" y="1925573"/>
            <a:ext cx="4971988" cy="1630323"/>
            <a:chOff x="2444535" y="3338434"/>
            <a:chExt cx="4971988" cy="1630323"/>
          </a:xfrm>
        </p:grpSpPr>
        <p:cxnSp>
          <p:nvCxnSpPr>
            <p:cNvPr id="22" name="Gerade Verbindung mit Pfeil 4">
              <a:extLst>
                <a:ext uri="{FF2B5EF4-FFF2-40B4-BE49-F238E27FC236}">
                  <a16:creationId xmlns:a16="http://schemas.microsoft.com/office/drawing/2014/main" id="{27C35316-EF5F-EE6A-AECD-133DC211B499}"/>
                </a:ext>
              </a:extLst>
            </p:cNvPr>
            <p:cNvCxnSpPr>
              <a:cxnSpLocks/>
              <a:stCxn id="3" idx="2"/>
              <a:endCxn id="23" idx="0"/>
            </p:cNvCxnSpPr>
            <p:nvPr/>
          </p:nvCxnSpPr>
          <p:spPr>
            <a:xfrm rot="16200000" flipH="1">
              <a:off x="3105392" y="2677577"/>
              <a:ext cx="1223586" cy="25453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8F40867-124D-BE60-A3B2-C24A4FD8143E}"/>
                </a:ext>
              </a:extLst>
            </p:cNvPr>
            <p:cNvSpPr/>
            <p:nvPr/>
          </p:nvSpPr>
          <p:spPr>
            <a:xfrm>
              <a:off x="2563147" y="4562020"/>
              <a:ext cx="4853376" cy="406737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864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E69E29-9B02-49D0-61FB-C7ED127AD9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Key Performance Indicator 2.0</a:t>
            </a:r>
          </a:p>
          <a:p>
            <a:endParaRPr lang="en-GB" noProof="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4A0BF33-9977-F29C-ED82-22FB70EE0F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“Did the team perform well?”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FE4A01-3160-A00D-28C5-13F7BBBF7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8" y="2519824"/>
            <a:ext cx="7032654" cy="3423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GB" noProof="0" dirty="0"/>
              <a:t>Information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Story complexities [= absolute </a:t>
            </a:r>
            <a:r>
              <a:rPr lang="en-GB" noProof="0" dirty="0" err="1"/>
              <a:t>storypoints</a:t>
            </a:r>
            <a:r>
              <a:rPr lang="en-GB" noProof="0" dirty="0"/>
              <a:t>]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Spill-over values [= unfinished </a:t>
            </a:r>
            <a:r>
              <a:rPr lang="en-GB" noProof="0" dirty="0" err="1"/>
              <a:t>storypoints</a:t>
            </a:r>
            <a:r>
              <a:rPr lang="en-GB" noProof="0" dirty="0"/>
              <a:t>] and carry-over values [= remaining </a:t>
            </a:r>
            <a:r>
              <a:rPr lang="en-GB" noProof="0" dirty="0" err="1"/>
              <a:t>storypoints</a:t>
            </a:r>
            <a:r>
              <a:rPr lang="en-GB" noProof="0" dirty="0"/>
              <a:t>]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Calculations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Accomplished </a:t>
            </a:r>
            <a:r>
              <a:rPr lang="en-GB" noProof="0" dirty="0" err="1"/>
              <a:t>storypoints</a:t>
            </a:r>
            <a:r>
              <a:rPr lang="en-GB" noProof="0" dirty="0"/>
              <a:t> [</a:t>
            </a:r>
            <a:r>
              <a:rPr lang="en-GB" noProof="0" dirty="0">
                <a:latin typeface="Barlow Medium" panose="00000600000000000000" pitchFamily="2" charset="0"/>
              </a:rPr>
              <a:t>≠ closed absolute </a:t>
            </a:r>
            <a:r>
              <a:rPr lang="en-GB" noProof="0" dirty="0" err="1">
                <a:latin typeface="Barlow Medium" panose="00000600000000000000" pitchFamily="2" charset="0"/>
              </a:rPr>
              <a:t>storypoints</a:t>
            </a:r>
            <a:r>
              <a:rPr lang="en-GB" noProof="0" dirty="0"/>
              <a:t>]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Average velocities (from finished </a:t>
            </a:r>
            <a:r>
              <a:rPr lang="en-GB" noProof="0" dirty="0" err="1"/>
              <a:t>storypoints</a:t>
            </a:r>
            <a:r>
              <a:rPr lang="en-GB" noProof="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Standard deviations (from finished </a:t>
            </a:r>
            <a:r>
              <a:rPr lang="en-GB" noProof="0" dirty="0" err="1"/>
              <a:t>storypoints</a:t>
            </a:r>
            <a:r>
              <a:rPr lang="en-GB" noProof="0" dirty="0"/>
              <a:t>)</a:t>
            </a:r>
          </a:p>
          <a:p>
            <a:pPr>
              <a:lnSpc>
                <a:spcPct val="100000"/>
              </a:lnSpc>
            </a:pPr>
            <a:r>
              <a:rPr lang="en-GB" noProof="0" dirty="0"/>
              <a:t>Visualisation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Current velocity (as sum of accomplished </a:t>
            </a:r>
            <a:r>
              <a:rPr lang="en-GB" noProof="0" dirty="0" err="1"/>
              <a:t>storypoints</a:t>
            </a:r>
            <a:r>
              <a:rPr lang="en-GB" noProof="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Average velocity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Rating zones (defined by average velocities and standard deviations)</a:t>
            </a:r>
          </a:p>
          <a:p>
            <a:pPr lvl="2">
              <a:lnSpc>
                <a:spcPct val="100000"/>
              </a:lnSpc>
            </a:pPr>
            <a:r>
              <a:rPr lang="en-GB" noProof="0" dirty="0"/>
              <a:t>Average velocity -2x standard deviation … +2x standard deviation</a:t>
            </a:r>
          </a:p>
          <a:p>
            <a:pPr lvl="2">
              <a:lnSpc>
                <a:spcPct val="100000"/>
              </a:lnSpc>
            </a:pPr>
            <a:r>
              <a:rPr lang="en-GB" noProof="0" dirty="0"/>
              <a:t>Interpretations spanning from values that are </a:t>
            </a:r>
            <a:r>
              <a:rPr lang="en-GB" i="1" noProof="0" dirty="0"/>
              <a:t>too good to be true</a:t>
            </a:r>
            <a:r>
              <a:rPr lang="en-GB" noProof="0" dirty="0"/>
              <a:t>, over values that facilitate a </a:t>
            </a:r>
            <a:r>
              <a:rPr lang="en-GB" i="1" noProof="0" dirty="0"/>
              <a:t>high and sustainable output</a:t>
            </a:r>
            <a:r>
              <a:rPr lang="en-GB" noProof="0" dirty="0"/>
              <a:t>, down to values that are </a:t>
            </a:r>
            <a:r>
              <a:rPr lang="en-GB" i="1" noProof="0" dirty="0"/>
              <a:t>abysmally low</a:t>
            </a:r>
          </a:p>
        </p:txBody>
      </p:sp>
    </p:spTree>
    <p:extLst>
      <p:ext uri="{BB962C8B-B14F-4D97-AF65-F5344CB8AC3E}">
        <p14:creationId xmlns:p14="http://schemas.microsoft.com/office/powerpoint/2010/main" val="18024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EB1B7-8903-F454-0F7D-88E65D23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83FC8F1-FDDB-57BD-D59F-2991815C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881" y="1800000"/>
            <a:ext cx="9343061" cy="4680000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3021FDB9-3DA3-F8ED-C78E-CFCDD43766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Key Performance Indicator 2.0: the VALE Chart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781D4D0-4F2F-BF97-6C0A-0BE1D09259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noProof="0" dirty="0"/>
              <a:t>it‘s all about context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82BC678-B478-9DDA-AA64-37CAC736A10B}"/>
              </a:ext>
            </a:extLst>
          </p:cNvPr>
          <p:cNvGrpSpPr/>
          <p:nvPr/>
        </p:nvGrpSpPr>
        <p:grpSpPr>
          <a:xfrm>
            <a:off x="5167134" y="1386885"/>
            <a:ext cx="6150342" cy="2777611"/>
            <a:chOff x="3833634" y="3282360"/>
            <a:chExt cx="6150342" cy="2777611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0C39FE94-10B1-8D39-2672-962D5C76A96B}"/>
                </a:ext>
              </a:extLst>
            </p:cNvPr>
            <p:cNvSpPr txBox="1"/>
            <p:nvPr/>
          </p:nvSpPr>
          <p:spPr>
            <a:xfrm rot="342148">
              <a:off x="4116664" y="3282360"/>
              <a:ext cx="5867312" cy="461665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shrinking fluctuation, tightening tolerance</a:t>
              </a:r>
            </a:p>
          </p:txBody>
        </p:sp>
        <p:cxnSp>
          <p:nvCxnSpPr>
            <p:cNvPr id="6" name="Gerade Verbindung mit Pfeil 4">
              <a:extLst>
                <a:ext uri="{FF2B5EF4-FFF2-40B4-BE49-F238E27FC236}">
                  <a16:creationId xmlns:a16="http://schemas.microsoft.com/office/drawing/2014/main" id="{D4D201FD-D78D-40CC-8E1B-B82AA20654A4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rot="5400000">
              <a:off x="5933915" y="3664510"/>
              <a:ext cx="1015096" cy="117184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E8EA4181-8D81-B236-A377-B84BF4D8AA0D}"/>
                </a:ext>
              </a:extLst>
            </p:cNvPr>
            <p:cNvSpPr/>
            <p:nvPr/>
          </p:nvSpPr>
          <p:spPr>
            <a:xfrm>
              <a:off x="3833634" y="4757979"/>
              <a:ext cx="4043816" cy="1301992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A9930C9-F157-379A-F0D3-EB5D65492010}"/>
              </a:ext>
            </a:extLst>
          </p:cNvPr>
          <p:cNvGrpSpPr/>
          <p:nvPr/>
        </p:nvGrpSpPr>
        <p:grpSpPr>
          <a:xfrm>
            <a:off x="8360884" y="1847407"/>
            <a:ext cx="2023992" cy="2351546"/>
            <a:chOff x="6874984" y="3590482"/>
            <a:chExt cx="2023992" cy="2351546"/>
          </a:xfrm>
        </p:grpSpPr>
        <p:cxnSp>
          <p:nvCxnSpPr>
            <p:cNvPr id="22" name="Gerade Verbindung mit Pfeil 4">
              <a:extLst>
                <a:ext uri="{FF2B5EF4-FFF2-40B4-BE49-F238E27FC236}">
                  <a16:creationId xmlns:a16="http://schemas.microsoft.com/office/drawing/2014/main" id="{0EAFF94D-A4DE-A42B-AF7C-74161CAF094B}"/>
                </a:ext>
              </a:extLst>
            </p:cNvPr>
            <p:cNvCxnSpPr>
              <a:cxnSpLocks/>
              <a:stCxn id="4" idx="2"/>
              <a:endCxn id="23" idx="0"/>
            </p:cNvCxnSpPr>
            <p:nvPr/>
          </p:nvCxnSpPr>
          <p:spPr>
            <a:xfrm rot="16200000" flipH="1">
              <a:off x="7133900" y="3331566"/>
              <a:ext cx="1172785" cy="169061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F608C2D1-944F-4A18-D4B7-98AE27751E9F}"/>
                </a:ext>
              </a:extLst>
            </p:cNvPr>
            <p:cNvSpPr/>
            <p:nvPr/>
          </p:nvSpPr>
          <p:spPr>
            <a:xfrm>
              <a:off x="8232226" y="4763268"/>
              <a:ext cx="666750" cy="117876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D601F98-2F7F-B560-479E-47B9A1EBCB3B}"/>
              </a:ext>
            </a:extLst>
          </p:cNvPr>
          <p:cNvGrpSpPr/>
          <p:nvPr/>
        </p:nvGrpSpPr>
        <p:grpSpPr>
          <a:xfrm>
            <a:off x="10146862" y="2800768"/>
            <a:ext cx="1645579" cy="1370708"/>
            <a:chOff x="9511815" y="5311589"/>
            <a:chExt cx="1645579" cy="1370708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DC8BD49-CF5F-A38A-0958-E83D8F7A79A1}"/>
                </a:ext>
              </a:extLst>
            </p:cNvPr>
            <p:cNvSpPr txBox="1"/>
            <p:nvPr/>
          </p:nvSpPr>
          <p:spPr>
            <a:xfrm rot="242875">
              <a:off x="10028559" y="5851300"/>
              <a:ext cx="1128835" cy="830997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current</a:t>
              </a:r>
            </a:p>
            <a:p>
              <a:pPr algn="ctr"/>
              <a:r>
                <a:rPr lang="en-GB" sz="2400" b="1" noProof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radley Hand ITC" panose="03070402050302030203" pitchFamily="66" charset="0"/>
                </a:rPr>
                <a:t>Sprint</a:t>
              </a:r>
            </a:p>
          </p:txBody>
        </p:sp>
        <p:cxnSp>
          <p:nvCxnSpPr>
            <p:cNvPr id="9" name="Gerade Verbindung mit Pfeil 4">
              <a:extLst>
                <a:ext uri="{FF2B5EF4-FFF2-40B4-BE49-F238E27FC236}">
                  <a16:creationId xmlns:a16="http://schemas.microsoft.com/office/drawing/2014/main" id="{C2BEFEAA-7680-32FE-BB3F-45C1FBC11CD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9796687" y="5026717"/>
              <a:ext cx="540748" cy="1110492"/>
            </a:xfrm>
            <a:prstGeom prst="curvedConnector2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ysDash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2C7A7B1-1B34-98E7-5C81-8451CB6C012B}"/>
              </a:ext>
            </a:extLst>
          </p:cNvPr>
          <p:cNvSpPr/>
          <p:nvPr/>
        </p:nvSpPr>
        <p:spPr>
          <a:xfrm>
            <a:off x="3207411" y="3521097"/>
            <a:ext cx="8496000" cy="262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u="sng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Rating zones</a:t>
            </a:r>
            <a:endParaRPr lang="en-GB" sz="1100" noProof="0" dirty="0">
              <a:solidFill>
                <a:srgbClr val="000000"/>
              </a:solidFill>
              <a:latin typeface="Barlow Light" panose="00000400000000000000" pitchFamily="2" charset="0"/>
              <a:ea typeface="Calibri"/>
              <a:cs typeface="Calibri"/>
            </a:endParaRP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b="1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Bloated</a:t>
            </a:r>
            <a:r>
              <a:rPr lang="en-GB" sz="1100" baseline="300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 AV+2SD…</a:t>
            </a:r>
            <a:r>
              <a:rPr lang="en-GB" sz="1100" baseline="30000" noProof="0" dirty="0">
                <a:solidFill>
                  <a:srgbClr val="000000"/>
                </a:solidFill>
                <a:latin typeface="Barlow ExtraLight" panose="020F0502020204030204" pitchFamily="2" charset="0"/>
                <a:ea typeface="Calibri"/>
                <a:cs typeface="Calibri"/>
              </a:rPr>
              <a:t>∞</a:t>
            </a: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A significant share of this exceedingly high output probably comes from other effects than team performance alone</a:t>
            </a: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Analysis is advised because possibly there's something to be learned</a:t>
            </a:r>
            <a:endParaRPr lang="en-GB" sz="1100" noProof="0" dirty="0">
              <a:solidFill>
                <a:srgbClr val="444444"/>
              </a:solidFill>
              <a:latin typeface="Barlow Light" panose="00000400000000000000" pitchFamily="2" charset="0"/>
              <a:ea typeface="Calibri"/>
              <a:cs typeface="Calibri"/>
            </a:endParaRP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b="1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Lively</a:t>
            </a:r>
            <a:r>
              <a:rPr lang="en-GB" sz="1100" baseline="300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 AV+1SD…+2SD</a:t>
            </a: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The team's performance was outstanding, pushing the envelope on the brink of an unsustainable pace</a:t>
            </a:r>
            <a:endParaRPr lang="en-GB" sz="1100" noProof="0" dirty="0">
              <a:solidFill>
                <a:srgbClr val="444444"/>
              </a:solidFill>
              <a:latin typeface="Barlow Light" panose="00000400000000000000" pitchFamily="2" charset="0"/>
              <a:ea typeface="Calibri"/>
              <a:cs typeface="Calibri"/>
            </a:endParaRP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b="1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Spot-on</a:t>
            </a:r>
            <a:r>
              <a:rPr lang="en-GB" sz="1100" baseline="300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 AV…AV+1SD</a:t>
            </a: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The team performed very well while also managing to increase the stability of their long-term output</a:t>
            </a:r>
            <a:endParaRPr lang="en-GB" sz="1100" noProof="0" dirty="0">
              <a:solidFill>
                <a:srgbClr val="444444"/>
              </a:solidFill>
              <a:latin typeface="Barlow Light" panose="00000400000000000000" pitchFamily="2" charset="0"/>
              <a:ea typeface="Calibri"/>
              <a:cs typeface="Calibri"/>
            </a:endParaRP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b="1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Healthy</a:t>
            </a:r>
            <a:r>
              <a:rPr lang="en-GB" sz="1100" baseline="300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 AV-1SD…AV</a:t>
            </a: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Things cannot always go up, so going down within the team's usual range of performance is perfectly normal</a:t>
            </a:r>
            <a:endParaRPr lang="en-GB" sz="1100" noProof="0" dirty="0">
              <a:solidFill>
                <a:srgbClr val="444444"/>
              </a:solidFill>
              <a:latin typeface="Barlow Light" panose="00000400000000000000" pitchFamily="2" charset="0"/>
              <a:ea typeface="Calibri"/>
              <a:cs typeface="Calibri"/>
            </a:endParaRP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b="1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Concerning</a:t>
            </a:r>
            <a:r>
              <a:rPr lang="en-GB" sz="1100" baseline="300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 AV-2SD…-1SD	</a:t>
            </a: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Something went considerably wrong, but we're still seeing a robust core performance</a:t>
            </a: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Analysis is needed and also some learning that may result in adjustments</a:t>
            </a:r>
            <a:endParaRPr lang="en-GB" sz="1100" noProof="0" dirty="0">
              <a:solidFill>
                <a:srgbClr val="444444"/>
              </a:solidFill>
              <a:latin typeface="Barlow Light" panose="00000400000000000000" pitchFamily="2" charset="0"/>
              <a:ea typeface="Calibri"/>
              <a:cs typeface="Calibri"/>
            </a:endParaRP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b="1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Alarming</a:t>
            </a:r>
            <a:r>
              <a:rPr lang="en-GB" sz="1100" baseline="300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 0…AV-2SD</a:t>
            </a: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The major share of this plummeting output was probably caused by factors beyond the team‘s influence</a:t>
            </a:r>
          </a:p>
          <a:p>
            <a:pPr>
              <a:lnSpc>
                <a:spcPct val="150000"/>
              </a:lnSpc>
              <a:tabLst>
                <a:tab pos="1347788" algn="l"/>
              </a:tabLst>
            </a:pPr>
            <a:r>
              <a:rPr lang="en-GB" sz="1100" noProof="0" dirty="0">
                <a:solidFill>
                  <a:srgbClr val="000000"/>
                </a:solidFill>
                <a:latin typeface="Barlow Light" panose="00000400000000000000" pitchFamily="2" charset="0"/>
                <a:ea typeface="Calibri"/>
                <a:cs typeface="Calibri"/>
              </a:rPr>
              <a:t>	Thorough analysis is needed which will lead to profound learning and change</a:t>
            </a:r>
            <a:endParaRPr lang="en-GB" sz="1100" noProof="0" dirty="0">
              <a:latin typeface="Barlow Light" panose="00000400000000000000" pitchFamily="2" charset="0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762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Conten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-voll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t-/Titelseit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ontak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pitel Text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pitel Text + Bild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118928A2B7EF48913961D044C08128" ma:contentTypeVersion="17" ma:contentTypeDescription="Ein neues Dokument erstellen." ma:contentTypeScope="" ma:versionID="3543f6e322a761a192b12fa7b7a89a02">
  <xsd:schema xmlns:xsd="http://www.w3.org/2001/XMLSchema" xmlns:xs="http://www.w3.org/2001/XMLSchema" xmlns:p="http://schemas.microsoft.com/office/2006/metadata/properties" xmlns:ns2="09130a7c-92cc-4e34-b8e4-72eee94df1b6" xmlns:ns3="e1e66736-a3dc-482f-b04b-4e407ae1a9cb" targetNamespace="http://schemas.microsoft.com/office/2006/metadata/properties" ma:root="true" ma:fieldsID="182eab9d6fc4accaa8305201c48c9cf7" ns2:_="" ns3:_="">
    <xsd:import namespace="09130a7c-92cc-4e34-b8e4-72eee94df1b6"/>
    <xsd:import namespace="e1e66736-a3dc-482f-b04b-4e407ae1a9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Kommenta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130a7c-92cc-4e34-b8e4-72eee94df1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Kommentar" ma:index="15" nillable="true" ma:displayName="Kommentar" ma:internalName="Kommentar">
      <xsd:simpleType>
        <xsd:restriction base="dms:Text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3ebdf076-b869-4fc8-8e4d-af9ecb5d9c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66736-a3dc-482f-b04b-4e407ae1a9c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9125c00-3f7e-4774-8bff-00bb3134fc84}" ma:internalName="TaxCatchAll" ma:showField="CatchAllData" ma:web="e1e66736-a3dc-482f-b04b-4e407ae1a9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ommentar xmlns="09130a7c-92cc-4e34-b8e4-72eee94df1b6" xsi:nil="true"/>
    <lcf76f155ced4ddcb4097134ff3c332f xmlns="09130a7c-92cc-4e34-b8e4-72eee94df1b6">
      <Terms xmlns="http://schemas.microsoft.com/office/infopath/2007/PartnerControls"/>
    </lcf76f155ced4ddcb4097134ff3c332f>
    <TaxCatchAll xmlns="e1e66736-a3dc-482f-b04b-4e407ae1a9cb" xsi:nil="true"/>
  </documentManagement>
</p:properties>
</file>

<file path=customXml/itemProps1.xml><?xml version="1.0" encoding="utf-8"?>
<ds:datastoreItem xmlns:ds="http://schemas.openxmlformats.org/officeDocument/2006/customXml" ds:itemID="{B322A4FA-4C59-4A40-B446-5649A199DF98}">
  <ds:schemaRefs>
    <ds:schemaRef ds:uri="09130a7c-92cc-4e34-b8e4-72eee94df1b6"/>
    <ds:schemaRef ds:uri="e1e66736-a3dc-482f-b04b-4e407ae1a9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7582D0-D71F-463F-9594-D7EB6116BC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979F86-1FC5-47EC-AA10-08E3E8294471}">
  <ds:schemaRefs>
    <ds:schemaRef ds:uri="e1e66736-a3dc-482f-b04b-4e407ae1a9cb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9130a7c-92cc-4e34-b8e4-72eee94df1b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1052</Words>
  <Application>Microsoft Office PowerPoint</Application>
  <PresentationFormat>Benutzerdefiniert</PresentationFormat>
  <Paragraphs>165</Paragraphs>
  <Slides>16</Slides>
  <Notes>6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16</vt:i4>
      </vt:variant>
    </vt:vector>
  </HeadingPairs>
  <TitlesOfParts>
    <vt:vector size="32" baseType="lpstr">
      <vt:lpstr>Bradley Hand ITC</vt:lpstr>
      <vt:lpstr>Calibri</vt:lpstr>
      <vt:lpstr>Barlow ExtraLight</vt:lpstr>
      <vt:lpstr>Barlow Light</vt:lpstr>
      <vt:lpstr>Aptos Narrow</vt:lpstr>
      <vt:lpstr>Arial</vt:lpstr>
      <vt:lpstr>Wingdings</vt:lpstr>
      <vt:lpstr>Barlow SemiBold</vt:lpstr>
      <vt:lpstr>Barlow</vt:lpstr>
      <vt:lpstr>Barlow Medium</vt:lpstr>
      <vt:lpstr>Content MASTER</vt:lpstr>
      <vt:lpstr>Content-voll MASTER</vt:lpstr>
      <vt:lpstr>Start-/Titelseite MASTER</vt:lpstr>
      <vt:lpstr>Kontakt Master</vt:lpstr>
      <vt:lpstr>Kapitel Text MASTER</vt:lpstr>
      <vt:lpstr>Kapitel Text + Bild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</dc:creator>
  <cp:lastModifiedBy>Philipp Wagner</cp:lastModifiedBy>
  <cp:revision>68</cp:revision>
  <cp:lastPrinted>2024-06-05T10:37:05Z</cp:lastPrinted>
  <dcterms:created xsi:type="dcterms:W3CDTF">2024-05-28T15:11:40Z</dcterms:created>
  <dcterms:modified xsi:type="dcterms:W3CDTF">2025-08-06T07:45:37Z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0x010100EC118928A2B7EF48913961D044C08128</vt:lpwstr>
  </property>
  <property fmtid="{D5CDD505-2E9C-101B-9397-08002B2CF9AE}" pid="3" name="MediaServiceImageTags">
    <vt:lpwstr/>
  </property>
</Properties>
</file>