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87" r:id="rId5"/>
    <p:sldId id="269" r:id="rId6"/>
    <p:sldId id="267" r:id="rId7"/>
    <p:sldId id="258" r:id="rId8"/>
    <p:sldId id="278" r:id="rId9"/>
    <p:sldId id="292" r:id="rId10"/>
    <p:sldId id="268" r:id="rId11"/>
    <p:sldId id="270" r:id="rId12"/>
    <p:sldId id="291" r:id="rId13"/>
    <p:sldId id="264" r:id="rId14"/>
    <p:sldId id="271" r:id="rId15"/>
    <p:sldId id="273" r:id="rId16"/>
    <p:sldId id="277" r:id="rId17"/>
    <p:sldId id="263" r:id="rId18"/>
    <p:sldId id="280" r:id="rId1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AF9E4-3A6D-4384-8A18-A95DBE8534AE}">
  <a:tblStyle styleId="{35AAF9E4-3A6D-4384-8A18-A95DBE853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9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09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336344" y="564495"/>
            <a:ext cx="3350306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Unity </a:t>
            </a:r>
            <a:br>
              <a:rPr lang="en" dirty="0"/>
            </a:br>
            <a:r>
              <a:rPr lang="en" dirty="0"/>
              <a:t>ML-Agents toolkit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Luca Scalabrin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ITT. E. Barsanti – 5BI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Diversi modelli di ML</a:t>
            </a:r>
            <a:endParaRPr dirty="0"/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Unity ML-Agents toolkit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4" name="Google Shape;1014;p27"/>
          <p:cNvCxnSpPr>
            <a:cxnSpLocks/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4" name="Google Shape;1054;p27"/>
          <p:cNvGrpSpPr/>
          <p:nvPr/>
        </p:nvGrpSpPr>
        <p:grpSpPr>
          <a:xfrm>
            <a:off x="457194" y="2258450"/>
            <a:ext cx="2860906" cy="650825"/>
            <a:chOff x="457194" y="2258450"/>
            <a:chExt cx="2860906" cy="650825"/>
          </a:xfrm>
        </p:grpSpPr>
        <p:sp>
          <p:nvSpPr>
            <p:cNvPr id="1056" name="Google Shape;1056;p27"/>
            <p:cNvSpPr txBox="1"/>
            <p:nvPr/>
          </p:nvSpPr>
          <p:spPr>
            <a:xfrm>
              <a:off x="457194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reinforcement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89" y="3593825"/>
            <a:ext cx="2860911" cy="1110050"/>
            <a:chOff x="457189" y="3593825"/>
            <a:chExt cx="2860911" cy="1110050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89" y="3906271"/>
              <a:ext cx="2026249" cy="797604"/>
              <a:chOff x="6053047" y="700371"/>
              <a:chExt cx="2026249" cy="797604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 learning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7" y="1039821"/>
                <a:ext cx="2026249" cy="458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Supporta: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Behavioural cloning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GAIL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3143598" cy="1213885"/>
            <a:chOff x="5825888" y="923762"/>
            <a:chExt cx="3143598" cy="1213885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563458" y="1235019"/>
              <a:ext cx="2406028" cy="902628"/>
              <a:chOff x="5910908" y="686727"/>
              <a:chExt cx="2406028" cy="902628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5910908" y="686727"/>
                <a:ext cx="2406028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Multi-agent environment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160294" y="984855"/>
                <a:ext cx="2156642" cy="6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Supporta giochi a più squadre sia simmetrici che asimmetrici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3143599" cy="1469073"/>
            <a:chOff x="5825888" y="2258450"/>
            <a:chExt cx="3143599" cy="1469073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563459" y="2577475"/>
              <a:ext cx="2406028" cy="1150048"/>
              <a:chOff x="5910909" y="700371"/>
              <a:chExt cx="2406028" cy="1150048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5910909" y="700371"/>
                <a:ext cx="2406028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Cooperative multi-agent environment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160294" y="1039820"/>
                <a:ext cx="2156638" cy="810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Più agenti lavorano insieme per raggiungere l’obbiettivo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3142391" cy="983696"/>
            <a:chOff x="5825888" y="3593825"/>
            <a:chExt cx="3142391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89724" y="3906271"/>
              <a:ext cx="2178555" cy="671250"/>
              <a:chOff x="6137174" y="700371"/>
              <a:chExt cx="2178555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334529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Curriculum learning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137174" y="1039821"/>
                <a:ext cx="217855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La difficoltà viene introdotta gradualmente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" name="Google Shape;9759;p61">
            <a:extLst>
              <a:ext uri="{FF2B5EF4-FFF2-40B4-BE49-F238E27FC236}">
                <a16:creationId xmlns:a16="http://schemas.microsoft.com/office/drawing/2014/main" id="{54A643FC-DD89-95FD-76A2-6E93417A3E29}"/>
              </a:ext>
            </a:extLst>
          </p:cNvPr>
          <p:cNvGrpSpPr/>
          <p:nvPr/>
        </p:nvGrpSpPr>
        <p:grpSpPr>
          <a:xfrm>
            <a:off x="2569563" y="2744881"/>
            <a:ext cx="340573" cy="339271"/>
            <a:chOff x="2085450" y="842250"/>
            <a:chExt cx="483700" cy="481850"/>
          </a:xfrm>
          <a:solidFill>
            <a:schemeClr val="accent6">
              <a:lumMod val="75000"/>
            </a:schemeClr>
          </a:solidFill>
        </p:grpSpPr>
        <p:sp>
          <p:nvSpPr>
            <p:cNvPr id="7" name="Google Shape;9760;p61">
              <a:extLst>
                <a:ext uri="{FF2B5EF4-FFF2-40B4-BE49-F238E27FC236}">
                  <a16:creationId xmlns:a16="http://schemas.microsoft.com/office/drawing/2014/main" id="{C27E30A0-F19E-8E5C-E381-A973B20F13B4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761;p61">
              <a:extLst>
                <a:ext uri="{FF2B5EF4-FFF2-40B4-BE49-F238E27FC236}">
                  <a16:creationId xmlns:a16="http://schemas.microsoft.com/office/drawing/2014/main" id="{DD6160CC-3E86-8A5C-B3C6-808A15D35910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762;p61">
              <a:extLst>
                <a:ext uri="{FF2B5EF4-FFF2-40B4-BE49-F238E27FC236}">
                  <a16:creationId xmlns:a16="http://schemas.microsoft.com/office/drawing/2014/main" id="{6A8A3991-B230-0A9C-0DD4-EAA4DFC07742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9706;p61">
            <a:extLst>
              <a:ext uri="{FF2B5EF4-FFF2-40B4-BE49-F238E27FC236}">
                <a16:creationId xmlns:a16="http://schemas.microsoft.com/office/drawing/2014/main" id="{C1F7AB6B-B0CA-CD76-D73A-C61DA9CFCAD1}"/>
              </a:ext>
            </a:extLst>
          </p:cNvPr>
          <p:cNvGrpSpPr/>
          <p:nvPr/>
        </p:nvGrpSpPr>
        <p:grpSpPr>
          <a:xfrm>
            <a:off x="2581270" y="4069876"/>
            <a:ext cx="339235" cy="298186"/>
            <a:chOff x="898875" y="244725"/>
            <a:chExt cx="481800" cy="423500"/>
          </a:xfrm>
          <a:solidFill>
            <a:schemeClr val="accent3"/>
          </a:solidFill>
        </p:grpSpPr>
        <p:sp>
          <p:nvSpPr>
            <p:cNvPr id="12" name="Google Shape;9707;p61">
              <a:extLst>
                <a:ext uri="{FF2B5EF4-FFF2-40B4-BE49-F238E27FC236}">
                  <a16:creationId xmlns:a16="http://schemas.microsoft.com/office/drawing/2014/main" id="{0A0EF265-363F-66B5-EDA2-B661C8108858}"/>
                </a:ext>
              </a:extLst>
            </p:cNvPr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708;p61">
              <a:extLst>
                <a:ext uri="{FF2B5EF4-FFF2-40B4-BE49-F238E27FC236}">
                  <a16:creationId xmlns:a16="http://schemas.microsoft.com/office/drawing/2014/main" id="{7D8A248E-6E19-7553-3B1C-6744E032A165}"/>
                </a:ext>
              </a:extLst>
            </p:cNvPr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709;p61">
              <a:extLst>
                <a:ext uri="{FF2B5EF4-FFF2-40B4-BE49-F238E27FC236}">
                  <a16:creationId xmlns:a16="http://schemas.microsoft.com/office/drawing/2014/main" id="{684AE16C-44B5-F497-1132-58CFC30F528F}"/>
                </a:ext>
              </a:extLst>
            </p:cNvPr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710;p61">
              <a:extLst>
                <a:ext uri="{FF2B5EF4-FFF2-40B4-BE49-F238E27FC236}">
                  <a16:creationId xmlns:a16="http://schemas.microsoft.com/office/drawing/2014/main" id="{ED787C17-BD77-4004-909C-092362B8C204}"/>
                </a:ext>
              </a:extLst>
            </p:cNvPr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711;p61">
              <a:extLst>
                <a:ext uri="{FF2B5EF4-FFF2-40B4-BE49-F238E27FC236}">
                  <a16:creationId xmlns:a16="http://schemas.microsoft.com/office/drawing/2014/main" id="{126175A4-23D0-CBAB-8D5E-57B808A97B28}"/>
                </a:ext>
              </a:extLst>
            </p:cNvPr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712;p61">
              <a:extLst>
                <a:ext uri="{FF2B5EF4-FFF2-40B4-BE49-F238E27FC236}">
                  <a16:creationId xmlns:a16="http://schemas.microsoft.com/office/drawing/2014/main" id="{5ADF06AC-DADF-A1AE-06B0-11578F011151}"/>
                </a:ext>
              </a:extLst>
            </p:cNvPr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10182;p62">
            <a:extLst>
              <a:ext uri="{FF2B5EF4-FFF2-40B4-BE49-F238E27FC236}">
                <a16:creationId xmlns:a16="http://schemas.microsoft.com/office/drawing/2014/main" id="{1470FF34-F367-8CB1-15B1-A6D0A5468B40}"/>
              </a:ext>
            </a:extLst>
          </p:cNvPr>
          <p:cNvGrpSpPr/>
          <p:nvPr/>
        </p:nvGrpSpPr>
        <p:grpSpPr>
          <a:xfrm>
            <a:off x="6230359" y="1397984"/>
            <a:ext cx="380081" cy="370046"/>
            <a:chOff x="-38905225" y="3589363"/>
            <a:chExt cx="325300" cy="316712"/>
          </a:xfrm>
          <a:solidFill>
            <a:schemeClr val="accent4"/>
          </a:solidFill>
        </p:grpSpPr>
        <p:sp>
          <p:nvSpPr>
            <p:cNvPr id="19" name="Google Shape;10183;p62">
              <a:extLst>
                <a:ext uri="{FF2B5EF4-FFF2-40B4-BE49-F238E27FC236}">
                  <a16:creationId xmlns:a16="http://schemas.microsoft.com/office/drawing/2014/main" id="{9B23441C-E823-C9BC-8829-9A45FD42C55E}"/>
                </a:ext>
              </a:extLst>
            </p:cNvPr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84;p62">
              <a:extLst>
                <a:ext uri="{FF2B5EF4-FFF2-40B4-BE49-F238E27FC236}">
                  <a16:creationId xmlns:a16="http://schemas.microsoft.com/office/drawing/2014/main" id="{0D03E32B-6602-6FE0-85FF-BC90597857B0}"/>
                </a:ext>
              </a:extLst>
            </p:cNvPr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85;p62">
              <a:extLst>
                <a:ext uri="{FF2B5EF4-FFF2-40B4-BE49-F238E27FC236}">
                  <a16:creationId xmlns:a16="http://schemas.microsoft.com/office/drawing/2014/main" id="{019DD414-FE69-C654-8B19-CA1ABC27BFF6}"/>
                </a:ext>
              </a:extLst>
            </p:cNvPr>
            <p:cNvSpPr/>
            <p:nvPr/>
          </p:nvSpPr>
          <p:spPr>
            <a:xfrm>
              <a:off x="-38900712" y="3589363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924;p63">
            <a:extLst>
              <a:ext uri="{FF2B5EF4-FFF2-40B4-BE49-F238E27FC236}">
                <a16:creationId xmlns:a16="http://schemas.microsoft.com/office/drawing/2014/main" id="{0ECA9B65-A974-530A-D073-43DDAE1F7AFA}"/>
              </a:ext>
            </a:extLst>
          </p:cNvPr>
          <p:cNvGrpSpPr/>
          <p:nvPr/>
        </p:nvGrpSpPr>
        <p:grpSpPr>
          <a:xfrm>
            <a:off x="6230359" y="2719318"/>
            <a:ext cx="350079" cy="350079"/>
            <a:chOff x="2037825" y="3254050"/>
            <a:chExt cx="296175" cy="296175"/>
          </a:xfrm>
          <a:solidFill>
            <a:schemeClr val="accent5"/>
          </a:solidFill>
        </p:grpSpPr>
        <p:sp>
          <p:nvSpPr>
            <p:cNvPr id="23" name="Google Shape;10925;p63">
              <a:extLst>
                <a:ext uri="{FF2B5EF4-FFF2-40B4-BE49-F238E27FC236}">
                  <a16:creationId xmlns:a16="http://schemas.microsoft.com/office/drawing/2014/main" id="{F2E9DA68-58B9-6380-CED4-10BE9205896B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6;p63">
              <a:extLst>
                <a:ext uri="{FF2B5EF4-FFF2-40B4-BE49-F238E27FC236}">
                  <a16:creationId xmlns:a16="http://schemas.microsoft.com/office/drawing/2014/main" id="{3189A249-9B6B-E937-24CF-2E5272B975B0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7;p63">
              <a:extLst>
                <a:ext uri="{FF2B5EF4-FFF2-40B4-BE49-F238E27FC236}">
                  <a16:creationId xmlns:a16="http://schemas.microsoft.com/office/drawing/2014/main" id="{54CD0AF0-C509-B8C5-73CB-08B8E0D31FF7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8;p63">
              <a:extLst>
                <a:ext uri="{FF2B5EF4-FFF2-40B4-BE49-F238E27FC236}">
                  <a16:creationId xmlns:a16="http://schemas.microsoft.com/office/drawing/2014/main" id="{67A8E18C-A1E5-DDE4-F499-A0551F0DBF05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929;p63">
              <a:extLst>
                <a:ext uri="{FF2B5EF4-FFF2-40B4-BE49-F238E27FC236}">
                  <a16:creationId xmlns:a16="http://schemas.microsoft.com/office/drawing/2014/main" id="{8BB0C101-28C1-ABCA-3DF7-2D9C540C1563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930;p63">
              <a:extLst>
                <a:ext uri="{FF2B5EF4-FFF2-40B4-BE49-F238E27FC236}">
                  <a16:creationId xmlns:a16="http://schemas.microsoft.com/office/drawing/2014/main" id="{EF4AE2F6-187E-A065-AC02-F3D429CEFC6C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326;p62">
            <a:extLst>
              <a:ext uri="{FF2B5EF4-FFF2-40B4-BE49-F238E27FC236}">
                <a16:creationId xmlns:a16="http://schemas.microsoft.com/office/drawing/2014/main" id="{DB14777F-EF28-473B-B07C-0F51A6BDAFAA}"/>
              </a:ext>
            </a:extLst>
          </p:cNvPr>
          <p:cNvGrpSpPr/>
          <p:nvPr/>
        </p:nvGrpSpPr>
        <p:grpSpPr>
          <a:xfrm>
            <a:off x="6248955" y="4106443"/>
            <a:ext cx="310602" cy="352803"/>
            <a:chOff x="-28069875" y="3175300"/>
            <a:chExt cx="260725" cy="296150"/>
          </a:xfrm>
          <a:solidFill>
            <a:schemeClr val="accent2"/>
          </a:solidFill>
        </p:grpSpPr>
        <p:sp>
          <p:nvSpPr>
            <p:cNvPr id="30" name="Google Shape;10327;p62">
              <a:extLst>
                <a:ext uri="{FF2B5EF4-FFF2-40B4-BE49-F238E27FC236}">
                  <a16:creationId xmlns:a16="http://schemas.microsoft.com/office/drawing/2014/main" id="{7FEA6F8F-FB36-3820-5AA8-679211F4B1DB}"/>
                </a:ext>
              </a:extLst>
            </p:cNvPr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8;p62">
              <a:extLst>
                <a:ext uri="{FF2B5EF4-FFF2-40B4-BE49-F238E27FC236}">
                  <a16:creationId xmlns:a16="http://schemas.microsoft.com/office/drawing/2014/main" id="{9F04DACF-D998-FFF8-9B06-43C3EF71630E}"/>
                </a:ext>
              </a:extLst>
            </p:cNvPr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29;p62">
              <a:extLst>
                <a:ext uri="{FF2B5EF4-FFF2-40B4-BE49-F238E27FC236}">
                  <a16:creationId xmlns:a16="http://schemas.microsoft.com/office/drawing/2014/main" id="{F6E518FD-10AB-6A9A-C663-89FE646451C2}"/>
                </a:ext>
              </a:extLst>
            </p:cNvPr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30;p62">
              <a:extLst>
                <a:ext uri="{FF2B5EF4-FFF2-40B4-BE49-F238E27FC236}">
                  <a16:creationId xmlns:a16="http://schemas.microsoft.com/office/drawing/2014/main" id="{A8D6940B-E550-891C-9B83-711502B977C8}"/>
                </a:ext>
              </a:extLst>
            </p:cNvPr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31;p62">
              <a:extLst>
                <a:ext uri="{FF2B5EF4-FFF2-40B4-BE49-F238E27FC236}">
                  <a16:creationId xmlns:a16="http://schemas.microsoft.com/office/drawing/2014/main" id="{4F60FA34-80C6-577E-21E2-02C358879075}"/>
                </a:ext>
              </a:extLst>
            </p:cNvPr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32;p62">
              <a:extLst>
                <a:ext uri="{FF2B5EF4-FFF2-40B4-BE49-F238E27FC236}">
                  <a16:creationId xmlns:a16="http://schemas.microsoft.com/office/drawing/2014/main" id="{0CFA8AC7-E08D-9143-2F2D-770635E50466}"/>
                </a:ext>
              </a:extLst>
            </p:cNvPr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33;p62">
              <a:extLst>
                <a:ext uri="{FF2B5EF4-FFF2-40B4-BE49-F238E27FC236}">
                  <a16:creationId xmlns:a16="http://schemas.microsoft.com/office/drawing/2014/main" id="{41DDAB94-E529-2FB8-C538-7F7D273CE068}"/>
                </a:ext>
              </a:extLst>
            </p:cNvPr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34;p62">
              <a:extLst>
                <a:ext uri="{FF2B5EF4-FFF2-40B4-BE49-F238E27FC236}">
                  <a16:creationId xmlns:a16="http://schemas.microsoft.com/office/drawing/2014/main" id="{52CC6292-4348-6377-877D-5FEB226CD843}"/>
                </a:ext>
              </a:extLst>
            </p:cNvPr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35;p62">
              <a:extLst>
                <a:ext uri="{FF2B5EF4-FFF2-40B4-BE49-F238E27FC236}">
                  <a16:creationId xmlns:a16="http://schemas.microsoft.com/office/drawing/2014/main" id="{DE783848-1737-749C-DCFA-D41F169A80BF}"/>
                </a:ext>
              </a:extLst>
            </p:cNvPr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23;p18">
            <a:extLst>
              <a:ext uri="{FF2B5EF4-FFF2-40B4-BE49-F238E27FC236}">
                <a16:creationId xmlns:a16="http://schemas.microsoft.com/office/drawing/2014/main" id="{652FDF27-8FB2-A646-B73D-805AA7794AC9}"/>
              </a:ext>
            </a:extLst>
          </p:cNvPr>
          <p:cNvSpPr txBox="1"/>
          <p:nvPr/>
        </p:nvSpPr>
        <p:spPr>
          <a:xfrm>
            <a:off x="286638" y="1311914"/>
            <a:ext cx="23673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r>
              <a:rPr lang="en" sz="18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nvironment-agnostic</a:t>
            </a:r>
            <a:endParaRPr sz="18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423;p18">
            <a:extLst>
              <a:ext uri="{FF2B5EF4-FFF2-40B4-BE49-F238E27FC236}">
                <a16:creationId xmlns:a16="http://schemas.microsoft.com/office/drawing/2014/main" id="{01ACFF74-2CF3-AA97-10BB-0B0CAEB28187}"/>
              </a:ext>
            </a:extLst>
          </p:cNvPr>
          <p:cNvSpPr txBox="1"/>
          <p:nvPr/>
        </p:nvSpPr>
        <p:spPr>
          <a:xfrm>
            <a:off x="6573157" y="370251"/>
            <a:ext cx="23673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</a:t>
            </a:r>
            <a:r>
              <a:rPr lang="en" sz="18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nvironment-specific</a:t>
            </a:r>
            <a:endParaRPr sz="1800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 componenti dell’agente</a:t>
            </a:r>
            <a:endParaRPr dirty="0"/>
          </a:p>
        </p:txBody>
      </p:sp>
      <p:graphicFrame>
        <p:nvGraphicFramePr>
          <p:cNvPr id="1185" name="Google Shape;1185;p29"/>
          <p:cNvGraphicFramePr/>
          <p:nvPr>
            <p:extLst>
              <p:ext uri="{D42A27DB-BD31-4B8C-83A1-F6EECF244321}">
                <p14:modId xmlns:p14="http://schemas.microsoft.com/office/powerpoint/2010/main" val="4256857989"/>
              </p:ext>
            </p:extLst>
          </p:nvPr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{35AAF9E4-3A6D-4384-8A18-A95DBE8534AE}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Car controller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Riceve in input l’accelleratore e lo sterzo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requester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 script che esegue l’output della computazione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Car agent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Scambia informazioni con il modello tramite un socket 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Behaviour parameters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Configurazioni del modello (es: “Behaviour type”)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dirty="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Demonstration recorder</a:t>
                      </a:r>
                      <a:endParaRPr b="1" dirty="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Registra una «demo» per l’</a:t>
                      </a:r>
                      <a:r>
                        <a:rPr lang="it-IT" sz="12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imitation</a:t>
                      </a:r>
                      <a:r>
                        <a:rPr lang="it-IT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learning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5D4BCA2-3ED6-2042-87B5-47191BA0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955450"/>
            <a:ext cx="3162300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 perception sensor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6EDD5-DF07-58C5-A17C-D59A1484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26" y="1633865"/>
            <a:ext cx="3687164" cy="3098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BCFAF-A99D-5FAC-207B-01E3EEDB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2" y="1633865"/>
            <a:ext cx="3687164" cy="3090964"/>
          </a:xfrm>
          <a:prstGeom prst="rect">
            <a:avLst/>
          </a:prstGeom>
        </p:spPr>
      </p:pic>
      <p:sp>
        <p:nvSpPr>
          <p:cNvPr id="6" name="Google Shape;1097;p28">
            <a:extLst>
              <a:ext uri="{FF2B5EF4-FFF2-40B4-BE49-F238E27FC236}">
                <a16:creationId xmlns:a16="http://schemas.microsoft.com/office/drawing/2014/main" id="{5A0F14B9-B50C-FA58-A411-923846EF7F64}"/>
              </a:ext>
            </a:extLst>
          </p:cNvPr>
          <p:cNvSpPr txBox="1"/>
          <p:nvPr/>
        </p:nvSpPr>
        <p:spPr>
          <a:xfrm>
            <a:off x="457199" y="782875"/>
            <a:ext cx="3493911" cy="8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Lungo tutto il tracciato si susseguono i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checkpoint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 – l’agente ha il riferimento solo al checkpoint successivo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097;p28">
            <a:extLst>
              <a:ext uri="{FF2B5EF4-FFF2-40B4-BE49-F238E27FC236}">
                <a16:creationId xmlns:a16="http://schemas.microsoft.com/office/drawing/2014/main" id="{6788998A-A6CA-4154-5409-CCD89E75E446}"/>
              </a:ext>
            </a:extLst>
          </p:cNvPr>
          <p:cNvSpPr txBox="1"/>
          <p:nvPr/>
        </p:nvSpPr>
        <p:spPr>
          <a:xfrm>
            <a:off x="5192892" y="782875"/>
            <a:ext cx="3493911" cy="8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Per capire dov’è la strada, l’agente proietta dei raggi che intercettano i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muri invisibili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 ai margini della pista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584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D5208-9CB9-DFEC-64AF-49FDE133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5" y="975533"/>
            <a:ext cx="5645113" cy="1668990"/>
          </a:xfrm>
          <a:prstGeom prst="rect">
            <a:avLst/>
          </a:prstGeom>
        </p:spPr>
      </p:pic>
      <p:sp>
        <p:nvSpPr>
          <p:cNvPr id="740" name="Google Shape;740;p23"/>
          <p:cNvSpPr/>
          <p:nvPr/>
        </p:nvSpPr>
        <p:spPr>
          <a:xfrm>
            <a:off x="4783371" y="2940353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581674" y="4128784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15242" y="2981141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 script dell’Agente</a:t>
            </a:r>
            <a:endParaRPr dirty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4951341" y="3108304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749583" y="4296678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83083" y="3149085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cxnSpLocks/>
            <a:endCxn id="740" idx="0"/>
          </p:cNvCxnSpPr>
          <p:nvPr/>
        </p:nvCxnSpPr>
        <p:spPr>
          <a:xfrm>
            <a:off x="2888473" y="1363849"/>
            <a:ext cx="2298848" cy="15765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591271" y="3344303"/>
            <a:ext cx="78014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371420" y="3102791"/>
            <a:ext cx="2591957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OnActionRecived()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Definisce il comportamento dell’agente nel momento in cui il modello prende una decisione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169724" y="4288109"/>
            <a:ext cx="2545064" cy="483000"/>
            <a:chOff x="6483000" y="2472563"/>
            <a:chExt cx="2545064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402276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CollectObservations()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Permette di raccogliere le osservazioni ad ogni step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003292" y="3143591"/>
            <a:ext cx="256870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OnEpisodeBegin()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efinisce cosa succede all’inizio di ogni episodio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cxnSpLocks/>
            <a:endCxn id="741" idx="0"/>
          </p:cNvCxnSpPr>
          <p:nvPr/>
        </p:nvCxnSpPr>
        <p:spPr>
          <a:xfrm flipH="1">
            <a:off x="985624" y="1363849"/>
            <a:ext cx="1667265" cy="276493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1389574" y="4529734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cxnSpLocks/>
            <a:endCxn id="742" idx="2"/>
          </p:cNvCxnSpPr>
          <p:nvPr/>
        </p:nvCxnSpPr>
        <p:spPr>
          <a:xfrm flipH="1">
            <a:off x="415242" y="1363850"/>
            <a:ext cx="2133282" cy="2021241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1223142" y="3385091"/>
            <a:ext cx="78015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41;p23">
            <a:extLst>
              <a:ext uri="{FF2B5EF4-FFF2-40B4-BE49-F238E27FC236}">
                <a16:creationId xmlns:a16="http://schemas.microsoft.com/office/drawing/2014/main" id="{0160F8DA-BE73-CC87-05D3-26CBD624178B}"/>
              </a:ext>
            </a:extLst>
          </p:cNvPr>
          <p:cNvSpPr/>
          <p:nvPr/>
        </p:nvSpPr>
        <p:spPr>
          <a:xfrm>
            <a:off x="5122929" y="4134049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758;p23">
            <a:extLst>
              <a:ext uri="{FF2B5EF4-FFF2-40B4-BE49-F238E27FC236}">
                <a16:creationId xmlns:a16="http://schemas.microsoft.com/office/drawing/2014/main" id="{42C64BFC-467C-E728-B9F1-6E9D17B0C909}"/>
              </a:ext>
            </a:extLst>
          </p:cNvPr>
          <p:cNvGrpSpPr/>
          <p:nvPr/>
        </p:nvGrpSpPr>
        <p:grpSpPr>
          <a:xfrm>
            <a:off x="5290838" y="4301943"/>
            <a:ext cx="472142" cy="472112"/>
            <a:chOff x="-44512325" y="3176075"/>
            <a:chExt cx="300900" cy="300900"/>
          </a:xfrm>
        </p:grpSpPr>
        <p:sp>
          <p:nvSpPr>
            <p:cNvPr id="16" name="Google Shape;759;p23">
              <a:extLst>
                <a:ext uri="{FF2B5EF4-FFF2-40B4-BE49-F238E27FC236}">
                  <a16:creationId xmlns:a16="http://schemas.microsoft.com/office/drawing/2014/main" id="{E14D171E-7032-E052-E6A2-B940CF3A3FE2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0;p23">
              <a:extLst>
                <a:ext uri="{FF2B5EF4-FFF2-40B4-BE49-F238E27FC236}">
                  <a16:creationId xmlns:a16="http://schemas.microsoft.com/office/drawing/2014/main" id="{F02B617A-342B-6C8B-DB98-032FA150171A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1;p23">
              <a:extLst>
                <a:ext uri="{FF2B5EF4-FFF2-40B4-BE49-F238E27FC236}">
                  <a16:creationId xmlns:a16="http://schemas.microsoft.com/office/drawing/2014/main" id="{8FD8CBE9-5A53-140F-CE09-D9718431F748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72;p23">
            <a:extLst>
              <a:ext uri="{FF2B5EF4-FFF2-40B4-BE49-F238E27FC236}">
                <a16:creationId xmlns:a16="http://schemas.microsoft.com/office/drawing/2014/main" id="{9CE7DAE7-2D64-A911-A76E-7FC9F829939E}"/>
              </a:ext>
            </a:extLst>
          </p:cNvPr>
          <p:cNvGrpSpPr/>
          <p:nvPr/>
        </p:nvGrpSpPr>
        <p:grpSpPr>
          <a:xfrm>
            <a:off x="6710979" y="4293374"/>
            <a:ext cx="2545910" cy="483000"/>
            <a:chOff x="6483000" y="2472563"/>
            <a:chExt cx="2545064" cy="483000"/>
          </a:xfrm>
        </p:grpSpPr>
        <p:sp>
          <p:nvSpPr>
            <p:cNvPr id="20" name="Google Shape;773;p23">
              <a:extLst>
                <a:ext uri="{FF2B5EF4-FFF2-40B4-BE49-F238E27FC236}">
                  <a16:creationId xmlns:a16="http://schemas.microsoft.com/office/drawing/2014/main" id="{2EBE04AD-4584-FD0F-8FC0-33088B6EE317}"/>
                </a:ext>
              </a:extLst>
            </p:cNvPr>
            <p:cNvSpPr txBox="1"/>
            <p:nvPr/>
          </p:nvSpPr>
          <p:spPr>
            <a:xfrm>
              <a:off x="6625788" y="2472563"/>
              <a:ext cx="2402276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Heuristi()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Permette di controllare l’agente in fase di setup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774;p23">
              <a:extLst>
                <a:ext uri="{FF2B5EF4-FFF2-40B4-BE49-F238E27FC236}">
                  <a16:creationId xmlns:a16="http://schemas.microsoft.com/office/drawing/2014/main" id="{97230080-208B-A5D3-2478-9B2A02FC2D40}"/>
                </a:ext>
              </a:extLst>
            </p:cNvPr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" name="Google Shape;779;p23">
            <a:extLst>
              <a:ext uri="{FF2B5EF4-FFF2-40B4-BE49-F238E27FC236}">
                <a16:creationId xmlns:a16="http://schemas.microsoft.com/office/drawing/2014/main" id="{11B374A5-3964-82F8-8D31-F1391E80013B}"/>
              </a:ext>
            </a:extLst>
          </p:cNvPr>
          <p:cNvCxnSpPr>
            <a:stCxn id="14" idx="6"/>
            <a:endCxn id="21" idx="1"/>
          </p:cNvCxnSpPr>
          <p:nvPr/>
        </p:nvCxnSpPr>
        <p:spPr>
          <a:xfrm flipV="1">
            <a:off x="5930829" y="4534874"/>
            <a:ext cx="780150" cy="31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776;p23">
            <a:extLst>
              <a:ext uri="{FF2B5EF4-FFF2-40B4-BE49-F238E27FC236}">
                <a16:creationId xmlns:a16="http://schemas.microsoft.com/office/drawing/2014/main" id="{CDD412CD-EA31-DC9F-5D19-9AE32C16FBAB}"/>
              </a:ext>
            </a:extLst>
          </p:cNvPr>
          <p:cNvSpPr txBox="1"/>
          <p:nvPr/>
        </p:nvSpPr>
        <p:spPr>
          <a:xfrm>
            <a:off x="5973096" y="1122349"/>
            <a:ext cx="3170904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 script dell’agente deve ereditare dalla classe «</a:t>
            </a:r>
            <a:r>
              <a:rPr lang="it-IT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r>
              <a:rPr lang="it-I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» (compresa nel namespace della libreria)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0;p44">
            <a:extLst>
              <a:ext uri="{FF2B5EF4-FFF2-40B4-BE49-F238E27FC236}">
                <a16:creationId xmlns:a16="http://schemas.microsoft.com/office/drawing/2014/main" id="{C000CB0F-D4F2-4EC9-9EA0-C65C7750EE5D}"/>
              </a:ext>
            </a:extLst>
          </p:cNvPr>
          <p:cNvSpPr/>
          <p:nvPr/>
        </p:nvSpPr>
        <p:spPr>
          <a:xfrm>
            <a:off x="2237433" y="1317959"/>
            <a:ext cx="4669133" cy="248941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2B4E9-FA40-A652-6667-312DD219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35" y="1576387"/>
            <a:ext cx="4143375" cy="1990725"/>
          </a:xfrm>
          <a:prstGeom prst="rect">
            <a:avLst/>
          </a:prstGeom>
        </p:spPr>
      </p:pic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 observation</a:t>
            </a:r>
            <a:endParaRPr dirty="0"/>
          </a:p>
        </p:txBody>
      </p:sp>
      <p:grpSp>
        <p:nvGrpSpPr>
          <p:cNvPr id="1264" name="Google Shape;1264;p30"/>
          <p:cNvGrpSpPr/>
          <p:nvPr/>
        </p:nvGrpSpPr>
        <p:grpSpPr>
          <a:xfrm>
            <a:off x="179839" y="1013176"/>
            <a:ext cx="1948882" cy="1131712"/>
            <a:chOff x="457200" y="959300"/>
            <a:chExt cx="2061000" cy="1131712"/>
          </a:xfrm>
        </p:grpSpPr>
        <p:sp>
          <p:nvSpPr>
            <p:cNvPr id="1265" name="Google Shape;1265;p30"/>
            <p:cNvSpPr txBox="1"/>
            <p:nvPr/>
          </p:nvSpPr>
          <p:spPr>
            <a:xfrm>
              <a:off x="457200" y="959300"/>
              <a:ext cx="155281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Direction dot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66" name="Google Shape;1266;p30"/>
            <p:cNvSpPr txBox="1"/>
            <p:nvPr/>
          </p:nvSpPr>
          <p:spPr>
            <a:xfrm>
              <a:off x="457200" y="1300899"/>
              <a:ext cx="2061000" cy="790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La differenza tra la direzione della macchina e quella del prossimo checkpoint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9" name="Google Shape;1269;p30"/>
          <p:cNvGrpSpPr/>
          <p:nvPr/>
        </p:nvGrpSpPr>
        <p:grpSpPr>
          <a:xfrm>
            <a:off x="6687067" y="1263952"/>
            <a:ext cx="2453683" cy="928172"/>
            <a:chOff x="-76642" y="2087425"/>
            <a:chExt cx="2594842" cy="928172"/>
          </a:xfrm>
        </p:grpSpPr>
        <p:sp>
          <p:nvSpPr>
            <p:cNvPr id="1270" name="Google Shape;1270;p30"/>
            <p:cNvSpPr txBox="1"/>
            <p:nvPr/>
          </p:nvSpPr>
          <p:spPr>
            <a:xfrm>
              <a:off x="854626" y="2087425"/>
              <a:ext cx="166357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Forward speed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-76642" y="2429024"/>
              <a:ext cx="2594842" cy="586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differenza tra la direzione della macchina e quella in cui si muove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>
            <a:off x="244397" y="3168125"/>
            <a:ext cx="1948882" cy="824600"/>
            <a:chOff x="457200" y="959300"/>
            <a:chExt cx="2061000" cy="824600"/>
          </a:xfrm>
        </p:grpSpPr>
        <p:sp>
          <p:nvSpPr>
            <p:cNvPr id="1275" name="Google Shape;1275;p30"/>
            <p:cNvSpPr txBox="1"/>
            <p:nvPr/>
          </p:nvSpPr>
          <p:spPr>
            <a:xfrm>
              <a:off x="457200" y="959300"/>
              <a:ext cx="148454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Local velocity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6" name="Google Shape;1276;p30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La velocità a cui si muove la macchina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1" name="Google Shape;1281;p30"/>
          <p:cNvSpPr txBox="1"/>
          <p:nvPr/>
        </p:nvSpPr>
        <p:spPr>
          <a:xfrm>
            <a:off x="6897663" y="3765681"/>
            <a:ext cx="222724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La distanza tra l’agente ed il prossimo checkpoint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8" name="Google Shape;1368;p30"/>
          <p:cNvCxnSpPr>
            <a:cxnSpLocks/>
            <a:stCxn id="1265" idx="3"/>
          </p:cNvCxnSpPr>
          <p:nvPr/>
        </p:nvCxnSpPr>
        <p:spPr>
          <a:xfrm>
            <a:off x="1648178" y="1179076"/>
            <a:ext cx="2596444" cy="13517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Google Shape;1369;p30"/>
          <p:cNvCxnSpPr>
            <a:cxnSpLocks/>
            <a:stCxn id="1275" idx="3"/>
          </p:cNvCxnSpPr>
          <p:nvPr/>
        </p:nvCxnSpPr>
        <p:spPr>
          <a:xfrm flipV="1">
            <a:off x="1648178" y="2782172"/>
            <a:ext cx="1185333" cy="55185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0" name="Google Shape;1370;p30"/>
          <p:cNvCxnSpPr>
            <a:cxnSpLocks/>
            <a:stCxn id="1270" idx="1"/>
          </p:cNvCxnSpPr>
          <p:nvPr/>
        </p:nvCxnSpPr>
        <p:spPr>
          <a:xfrm rot="10800000" flipV="1">
            <a:off x="5813778" y="1429851"/>
            <a:ext cx="1753896" cy="1496773"/>
          </a:xfrm>
          <a:prstGeom prst="bentConnector3">
            <a:avLst>
              <a:gd name="adj1" fmla="val 69309"/>
            </a:avLst>
          </a:prstGeom>
          <a:ln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1" name="Google Shape;1371;p30"/>
          <p:cNvCxnSpPr>
            <a:cxnSpLocks/>
            <a:stCxn id="1281" idx="1"/>
          </p:cNvCxnSpPr>
          <p:nvPr/>
        </p:nvCxnSpPr>
        <p:spPr>
          <a:xfrm rot="10800000">
            <a:off x="5960533" y="3168125"/>
            <a:ext cx="937130" cy="839056"/>
          </a:xfrm>
          <a:prstGeom prst="bentConnector3">
            <a:avLst>
              <a:gd name="adj1" fmla="val 98185"/>
            </a:avLst>
          </a:prstGeom>
          <a:ln>
            <a:headEnd type="none" w="med" len="med"/>
            <a:tailEnd type="oval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2"/>
          <p:cNvSpPr/>
          <p:nvPr/>
        </p:nvSpPr>
        <p:spPr>
          <a:xfrm>
            <a:off x="179135" y="2029449"/>
            <a:ext cx="4921956" cy="1872087"/>
          </a:xfrm>
          <a:prstGeom prst="roundRect">
            <a:avLst>
              <a:gd name="adj" fmla="val 707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219CC-8F2B-8DA8-E76C-4FA4D0B5D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25" y="2165393"/>
            <a:ext cx="4181475" cy="1600200"/>
          </a:xfrm>
          <a:prstGeom prst="rect">
            <a:avLst/>
          </a:prstGeom>
        </p:spPr>
      </p:pic>
      <p:sp>
        <p:nvSpPr>
          <p:cNvPr id="1436" name="Google Shape;1436;p32"/>
          <p:cNvSpPr/>
          <p:nvPr/>
        </p:nvSpPr>
        <p:spPr>
          <a:xfrm>
            <a:off x="5683350" y="3550874"/>
            <a:ext cx="3000000" cy="1341957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199"/>
            <a:ext cx="3000000" cy="1341957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Action Recived</a:t>
            </a:r>
            <a:endParaRPr dirty="0"/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07211" y="1036638"/>
            <a:ext cx="2748106" cy="1216038"/>
            <a:chOff x="5807211" y="1036638"/>
            <a:chExt cx="2748106" cy="1216038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5807211" y="1735938"/>
              <a:ext cx="2747783" cy="51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 numero finito di possibili azioni rappresentato da numeri interi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Discrete actions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036638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555310" y="3368136"/>
            <a:ext cx="3000007" cy="1178889"/>
            <a:chOff x="5555310" y="3368136"/>
            <a:chExt cx="3000007" cy="1178889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5555310" y="4215225"/>
              <a:ext cx="300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Un numero illimitato di possibili azioni rappresentate da valori decimali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602517" y="3735813"/>
              <a:ext cx="1952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actions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368136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cxnSpLocks/>
            <a:endCxn id="1437" idx="1"/>
          </p:cNvCxnSpPr>
          <p:nvPr/>
        </p:nvCxnSpPr>
        <p:spPr>
          <a:xfrm flipV="1">
            <a:off x="3826933" y="1890178"/>
            <a:ext cx="1856417" cy="120297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38" name="Google Shape;1538;p32"/>
          <p:cNvCxnSpPr>
            <a:cxnSpLocks/>
            <a:endCxn id="1436" idx="1"/>
          </p:cNvCxnSpPr>
          <p:nvPr/>
        </p:nvCxnSpPr>
        <p:spPr>
          <a:xfrm>
            <a:off x="3826933" y="3093156"/>
            <a:ext cx="1856417" cy="112869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Google Shape;1531;p32">
            <a:extLst>
              <a:ext uri="{FF2B5EF4-FFF2-40B4-BE49-F238E27FC236}">
                <a16:creationId xmlns:a16="http://schemas.microsoft.com/office/drawing/2014/main" id="{5CE963F8-8DB2-60B6-72BE-F66AE98FA2CC}"/>
              </a:ext>
            </a:extLst>
          </p:cNvPr>
          <p:cNvSpPr txBox="1"/>
          <p:nvPr/>
        </p:nvSpPr>
        <p:spPr>
          <a:xfrm>
            <a:off x="179134" y="1204461"/>
            <a:ext cx="1909309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requester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" name="Google Shape;1098;p28">
            <a:extLst>
              <a:ext uri="{FF2B5EF4-FFF2-40B4-BE49-F238E27FC236}">
                <a16:creationId xmlns:a16="http://schemas.microsoft.com/office/drawing/2014/main" id="{81878F12-3418-66DE-CBAB-D7C4D7EFE9A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088443" y="1370361"/>
            <a:ext cx="1614313" cy="844989"/>
          </a:xfrm>
          <a:prstGeom prst="curvedConnector3">
            <a:avLst>
              <a:gd name="adj1" fmla="val 10244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6"/>
          <p:cNvSpPr/>
          <p:nvPr/>
        </p:nvSpPr>
        <p:spPr>
          <a:xfrm>
            <a:off x="2236971" y="1945265"/>
            <a:ext cx="3246333" cy="8940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37760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Reward function</a:t>
            </a:r>
            <a:endParaRPr dirty="0"/>
          </a:p>
        </p:txBody>
      </p:sp>
      <p:sp>
        <p:nvSpPr>
          <p:cNvPr id="1832" name="Google Shape;1832;p36"/>
          <p:cNvSpPr txBox="1"/>
          <p:nvPr/>
        </p:nvSpPr>
        <p:spPr>
          <a:xfrm>
            <a:off x="457200" y="1093331"/>
            <a:ext cx="3886552" cy="67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L’insieme di tutti i possibili reward che l’agente può ottenere in base al suo comportamento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36"/>
          <p:cNvSpPr txBox="1"/>
          <p:nvPr/>
        </p:nvSpPr>
        <p:spPr>
          <a:xfrm>
            <a:off x="3309483" y="2145029"/>
            <a:ext cx="2173821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L’agente viene punito se collide con un muro o con props della scena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3612898" y="3101157"/>
            <a:ext cx="3906619" cy="1188621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39015-2BDC-5DDD-D50C-BEB3EA9C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2" y="1825573"/>
            <a:ext cx="3126022" cy="2027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138BC-6638-00F5-C2F7-54315961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12" y="1262294"/>
            <a:ext cx="3323807" cy="3405444"/>
          </a:xfrm>
          <a:prstGeom prst="rect">
            <a:avLst/>
          </a:prstGeom>
        </p:spPr>
      </p:pic>
      <p:sp>
        <p:nvSpPr>
          <p:cNvPr id="6" name="Google Shape;1835;p36">
            <a:extLst>
              <a:ext uri="{FF2B5EF4-FFF2-40B4-BE49-F238E27FC236}">
                <a16:creationId xmlns:a16="http://schemas.microsoft.com/office/drawing/2014/main" id="{A3402A84-A369-CE97-9104-F8E869544311}"/>
              </a:ext>
            </a:extLst>
          </p:cNvPr>
          <p:cNvSpPr txBox="1"/>
          <p:nvPr/>
        </p:nvSpPr>
        <p:spPr>
          <a:xfrm>
            <a:off x="3543991" y="3453967"/>
            <a:ext cx="2173821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Eventi generati dal contatto con un checkpoint (corretto o errato)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Hyperparameters</a:t>
            </a:r>
            <a:endParaRPr dirty="0"/>
          </a:p>
        </p:txBody>
      </p: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Batch size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Quante esperienze vengono fornite al NN per produrre un update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Lambda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Trade-off tra “high bias” o “hight variancy”</a:t>
                </a:r>
                <a:endPara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Learning rate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Quanto sono incisivi gli update del NN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88040" cy="923578"/>
            <a:chOff x="457200" y="3975800"/>
            <a:chExt cx="2588040" cy="923578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399" y="3975800"/>
              <a:ext cx="2130841" cy="923578"/>
              <a:chOff x="457199" y="3975800"/>
              <a:chExt cx="2130841" cy="923578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Num-epoch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199" y="4317400"/>
                <a:ext cx="2130841" cy="581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Quante volte una stessa esperienza viene processata dal NN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Buffer-size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Determina la frequenza degli update del NN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Gamma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Determina quanto a lungo termine si deve interessare l’agente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Beta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Determina la randomicità della policy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AF4BB5-F512-B58B-33D0-0070B8ECF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75" y="859781"/>
            <a:ext cx="2772049" cy="3872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avviene la fase di training</a:t>
            </a:r>
            <a:endParaRPr dirty="0"/>
          </a:p>
        </p:txBody>
      </p:sp>
      <p:sp>
        <p:nvSpPr>
          <p:cNvPr id="2037" name="Google Shape;2037;p39"/>
          <p:cNvSpPr txBox="1"/>
          <p:nvPr/>
        </p:nvSpPr>
        <p:spPr>
          <a:xfrm>
            <a:off x="457200" y="1169687"/>
            <a:ext cx="5322712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Il Neural Network risiede in un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python venv 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(virtual environment). Durante la fase di allenamento del modello, il NN si mette in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listening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 su un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socket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 in localhost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8C0F7-E705-5CBD-1980-2449BCC9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1" y="1874012"/>
            <a:ext cx="5951225" cy="3100755"/>
          </a:xfrm>
          <a:prstGeom prst="rect">
            <a:avLst/>
          </a:prstGeom>
        </p:spPr>
      </p:pic>
      <p:sp>
        <p:nvSpPr>
          <p:cNvPr id="4" name="Google Shape;2037;p39">
            <a:extLst>
              <a:ext uri="{FF2B5EF4-FFF2-40B4-BE49-F238E27FC236}">
                <a16:creationId xmlns:a16="http://schemas.microsoft.com/office/drawing/2014/main" id="{5910A40A-01A1-D111-673F-2013114F6AD5}"/>
              </a:ext>
            </a:extLst>
          </p:cNvPr>
          <p:cNvSpPr txBox="1"/>
          <p:nvPr/>
        </p:nvSpPr>
        <p:spPr>
          <a:xfrm>
            <a:off x="6824843" y="1610987"/>
            <a:ext cx="2189335" cy="15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La classe Agent da cui eredita l’agente si occupa di connettersi e scambiare informazioni con il NN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Google Shape;1370;p30">
            <a:extLst>
              <a:ext uri="{FF2B5EF4-FFF2-40B4-BE49-F238E27FC236}">
                <a16:creationId xmlns:a16="http://schemas.microsoft.com/office/drawing/2014/main" id="{0777A3ED-BD99-1045-D48A-3FE1F0302896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328123" y="1140636"/>
            <a:ext cx="1582425" cy="5600353"/>
          </a:xfrm>
          <a:prstGeom prst="bentConnector2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109874"/>
            <a:ext cx="2653499" cy="596100"/>
            <a:chOff x="3297249" y="1109874"/>
            <a:chExt cx="2653499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48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ML-agents toolkit overview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109875"/>
            <a:ext cx="2577300" cy="596100"/>
            <a:chOff x="6033350" y="1109875"/>
            <a:chExt cx="2577300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629450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asi di avoro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89598"/>
            <a:ext cx="2653500" cy="596100"/>
            <a:chOff x="3297248" y="2589598"/>
            <a:chExt cx="2653500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48" y="2749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4055023"/>
            <a:ext cx="2708744" cy="596100"/>
            <a:chOff x="3297248" y="4055023"/>
            <a:chExt cx="2708744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1" y="4143717"/>
              <a:ext cx="20364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Obbiettivo del modello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243640"/>
            <a:ext cx="2659902" cy="596100"/>
            <a:chOff x="6033350" y="2616950"/>
            <a:chExt cx="2659902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12052" y="2728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Difficoltà riscontrate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382110"/>
            <a:ext cx="2659902" cy="596100"/>
            <a:chOff x="6033350" y="4056000"/>
            <a:chExt cx="2659902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12052" y="413789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Risultati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5376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2839740"/>
            <a:ext cx="0" cy="542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321;p16">
            <a:extLst>
              <a:ext uri="{FF2B5EF4-FFF2-40B4-BE49-F238E27FC236}">
                <a16:creationId xmlns:a16="http://schemas.microsoft.com/office/drawing/2014/main" id="{EF4C4CF5-7EBB-C2B8-2637-2116DD8360BF}"/>
              </a:ext>
            </a:extLst>
          </p:cNvPr>
          <p:cNvSpPr txBox="1"/>
          <p:nvPr/>
        </p:nvSpPr>
        <p:spPr>
          <a:xfrm>
            <a:off x="6712052" y="4353073"/>
            <a:ext cx="1530452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Back-up slides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" name="Google Shape;2512;p46">
            <a:extLst>
              <a:ext uri="{FF2B5EF4-FFF2-40B4-BE49-F238E27FC236}">
                <a16:creationId xmlns:a16="http://schemas.microsoft.com/office/drawing/2014/main" id="{0D01486A-96B7-C625-1EBC-15AD912CAA66}"/>
              </a:ext>
            </a:extLst>
          </p:cNvPr>
          <p:cNvCxnSpPr>
            <a:cxnSpLocks/>
            <a:stCxn id="323" idx="4"/>
            <a:endCxn id="2" idx="1"/>
          </p:cNvCxnSpPr>
          <p:nvPr/>
        </p:nvCxnSpPr>
        <p:spPr>
          <a:xfrm rot="16200000" flipH="1">
            <a:off x="6251345" y="4058265"/>
            <a:ext cx="540763" cy="3806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4;p18">
            <a:extLst>
              <a:ext uri="{FF2B5EF4-FFF2-40B4-BE49-F238E27FC236}">
                <a16:creationId xmlns:a16="http://schemas.microsoft.com/office/drawing/2014/main" id="{12C1F050-2849-4CEC-D19A-5C3691442701}"/>
              </a:ext>
            </a:extLst>
          </p:cNvPr>
          <p:cNvSpPr/>
          <p:nvPr/>
        </p:nvSpPr>
        <p:spPr>
          <a:xfrm rot="1020678">
            <a:off x="2724424" y="1133668"/>
            <a:ext cx="1662548" cy="1085979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360" name="Google Shape;360;p18"/>
          <p:cNvSpPr/>
          <p:nvPr/>
        </p:nvSpPr>
        <p:spPr>
          <a:xfrm>
            <a:off x="295887" y="1031847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663652" y="1222860"/>
            <a:ext cx="2133450" cy="1431550"/>
            <a:chOff x="851113" y="2915825"/>
            <a:chExt cx="2133450" cy="1431550"/>
          </a:xfrm>
        </p:grpSpPr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ML-Agents toolkit overview</a:t>
            </a:r>
            <a:endParaRPr dirty="0"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887049" cy="650100"/>
            <a:chOff x="3961063" y="1231575"/>
            <a:chExt cx="4887049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837962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560942" cy="331813"/>
            <a:chOff x="4122280" y="1390725"/>
            <a:chExt cx="4560942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091064" y="1390738"/>
              <a:ext cx="2592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L’ambiente 3D in cui viene posto l’agente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Unity scene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2729688" y="2362200"/>
            <a:ext cx="1435111" cy="113947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887049" cy="650100"/>
            <a:chOff x="3961063" y="3237875"/>
            <a:chExt cx="4887049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837962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029038" y="3397024"/>
            <a:ext cx="4657761" cy="331800"/>
            <a:chOff x="4029038" y="3397024"/>
            <a:chExt cx="4657761" cy="331800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091063" y="3397024"/>
              <a:ext cx="259573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Librerie C# che connettono l’agente e l’algoritmo di ML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29038" y="3397024"/>
              <a:ext cx="196878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ML-agents package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887049" cy="650100"/>
            <a:chOff x="3961063" y="2234725"/>
            <a:chExt cx="4887049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49" y="2234725"/>
              <a:ext cx="3837963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551802" cy="331806"/>
            <a:chOff x="4134997" y="2393875"/>
            <a:chExt cx="4551802" cy="331806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091063" y="2393881"/>
              <a:ext cx="259573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Ambiente virtuale python nel quale risiede l’algoritmo di ML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 package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026" name="Picture 2" descr="Unity Logo, symbol, meaning, history, PNG, brand">
            <a:extLst>
              <a:ext uri="{FF2B5EF4-FFF2-40B4-BE49-F238E27FC236}">
                <a16:creationId xmlns:a16="http://schemas.microsoft.com/office/drawing/2014/main" id="{E1DCBFA0-0737-5087-1A68-5F2A0503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6" y="1374325"/>
            <a:ext cx="1852213" cy="10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, logo Icon in Vector Logo">
            <a:extLst>
              <a:ext uri="{FF2B5EF4-FFF2-40B4-BE49-F238E27FC236}">
                <a16:creationId xmlns:a16="http://schemas.microsoft.com/office/drawing/2014/main" id="{43893D9A-AC7D-3E59-5307-BF46C797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8" y="2996175"/>
            <a:ext cx="2102494" cy="105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362;p18">
            <a:extLst>
              <a:ext uri="{FF2B5EF4-FFF2-40B4-BE49-F238E27FC236}">
                <a16:creationId xmlns:a16="http://schemas.microsoft.com/office/drawing/2014/main" id="{64AD6DE1-ADA4-FCB2-B03B-357B512FB035}"/>
              </a:ext>
            </a:extLst>
          </p:cNvPr>
          <p:cNvGrpSpPr/>
          <p:nvPr/>
        </p:nvGrpSpPr>
        <p:grpSpPr>
          <a:xfrm>
            <a:off x="681431" y="2842125"/>
            <a:ext cx="2133450" cy="1431550"/>
            <a:chOff x="851113" y="2915825"/>
            <a:chExt cx="2133450" cy="1431550"/>
          </a:xfrm>
        </p:grpSpPr>
        <p:sp>
          <p:nvSpPr>
            <p:cNvPr id="4" name="Google Shape;364;p18">
              <a:extLst>
                <a:ext uri="{FF2B5EF4-FFF2-40B4-BE49-F238E27FC236}">
                  <a16:creationId xmlns:a16="http://schemas.microsoft.com/office/drawing/2014/main" id="{32568866-F45C-1489-E92D-7B365FA65128}"/>
                </a:ext>
              </a:extLst>
            </p:cNvPr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6;p18">
              <a:extLst>
                <a:ext uri="{FF2B5EF4-FFF2-40B4-BE49-F238E27FC236}">
                  <a16:creationId xmlns:a16="http://schemas.microsoft.com/office/drawing/2014/main" id="{9D6BD2E6-9CC2-EAA7-92E1-37B39715D695}"/>
                </a:ext>
              </a:extLst>
            </p:cNvPr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8;p18">
              <a:extLst>
                <a:ext uri="{FF2B5EF4-FFF2-40B4-BE49-F238E27FC236}">
                  <a16:creationId xmlns:a16="http://schemas.microsoft.com/office/drawing/2014/main" id="{AFEA5F4A-7CE7-AC32-E9FA-1BE607D32DD6}"/>
                </a:ext>
              </a:extLst>
            </p:cNvPr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9;p18">
              <a:extLst>
                <a:ext uri="{FF2B5EF4-FFF2-40B4-BE49-F238E27FC236}">
                  <a16:creationId xmlns:a16="http://schemas.microsoft.com/office/drawing/2014/main" id="{BDE96BFA-C01F-7D33-AB57-AA15F6FDAD3E}"/>
                </a:ext>
              </a:extLst>
            </p:cNvPr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0;p18">
              <a:extLst>
                <a:ext uri="{FF2B5EF4-FFF2-40B4-BE49-F238E27FC236}">
                  <a16:creationId xmlns:a16="http://schemas.microsoft.com/office/drawing/2014/main" id="{E798153E-775C-1D9D-C6E2-E43A5BD5D611}"/>
                </a:ext>
              </a:extLst>
            </p:cNvPr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1;p18">
              <a:extLst>
                <a:ext uri="{FF2B5EF4-FFF2-40B4-BE49-F238E27FC236}">
                  <a16:creationId xmlns:a16="http://schemas.microsoft.com/office/drawing/2014/main" id="{1C839DF5-E5BD-C1B9-3A21-DE2AA108A12E}"/>
                </a:ext>
              </a:extLst>
            </p:cNvPr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2;p18">
              <a:extLst>
                <a:ext uri="{FF2B5EF4-FFF2-40B4-BE49-F238E27FC236}">
                  <a16:creationId xmlns:a16="http://schemas.microsoft.com/office/drawing/2014/main" id="{F81CF268-1A3D-389A-86AA-3DC7185876DB}"/>
                </a:ext>
              </a:extLst>
            </p:cNvPr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3;p18">
              <a:extLst>
                <a:ext uri="{FF2B5EF4-FFF2-40B4-BE49-F238E27FC236}">
                  <a16:creationId xmlns:a16="http://schemas.microsoft.com/office/drawing/2014/main" id="{867D1F4C-BAF9-6B9E-9096-41D5D44D2A89}"/>
                </a:ext>
              </a:extLst>
            </p:cNvPr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4;p18">
              <a:extLst>
                <a:ext uri="{FF2B5EF4-FFF2-40B4-BE49-F238E27FC236}">
                  <a16:creationId xmlns:a16="http://schemas.microsoft.com/office/drawing/2014/main" id="{A3074061-F36B-F739-F7BD-D5649B560A8F}"/>
                </a:ext>
              </a:extLst>
            </p:cNvPr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5;p18">
              <a:extLst>
                <a:ext uri="{FF2B5EF4-FFF2-40B4-BE49-F238E27FC236}">
                  <a16:creationId xmlns:a16="http://schemas.microsoft.com/office/drawing/2014/main" id="{B0580FD5-648D-B918-A369-F843DAFDFD33}"/>
                </a:ext>
              </a:extLst>
            </p:cNvPr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6;p18">
              <a:extLst>
                <a:ext uri="{FF2B5EF4-FFF2-40B4-BE49-F238E27FC236}">
                  <a16:creationId xmlns:a16="http://schemas.microsoft.com/office/drawing/2014/main" id="{4326CA41-7D6D-AF4F-DCFD-6B2596605150}"/>
                </a:ext>
              </a:extLst>
            </p:cNvPr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7;p18">
              <a:extLst>
                <a:ext uri="{FF2B5EF4-FFF2-40B4-BE49-F238E27FC236}">
                  <a16:creationId xmlns:a16="http://schemas.microsoft.com/office/drawing/2014/main" id="{0BE78154-4C44-D6F0-47DD-1AB7754A247E}"/>
                </a:ext>
              </a:extLst>
            </p:cNvPr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8;p18">
              <a:extLst>
                <a:ext uri="{FF2B5EF4-FFF2-40B4-BE49-F238E27FC236}">
                  <a16:creationId xmlns:a16="http://schemas.microsoft.com/office/drawing/2014/main" id="{E565119D-7E0F-8C4D-B181-CF657054DCDC}"/>
                </a:ext>
              </a:extLst>
            </p:cNvPr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9;p18">
              <a:extLst>
                <a:ext uri="{FF2B5EF4-FFF2-40B4-BE49-F238E27FC236}">
                  <a16:creationId xmlns:a16="http://schemas.microsoft.com/office/drawing/2014/main" id="{9AE4664A-8EF1-C6FA-3129-DC10728BB32A}"/>
                </a:ext>
              </a:extLst>
            </p:cNvPr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0;p18">
              <a:extLst>
                <a:ext uri="{FF2B5EF4-FFF2-40B4-BE49-F238E27FC236}">
                  <a16:creationId xmlns:a16="http://schemas.microsoft.com/office/drawing/2014/main" id="{39EAAFF5-C470-FEE0-E3D8-56B7764EB76C}"/>
                </a:ext>
              </a:extLst>
            </p:cNvPr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1;p18">
              <a:extLst>
                <a:ext uri="{FF2B5EF4-FFF2-40B4-BE49-F238E27FC236}">
                  <a16:creationId xmlns:a16="http://schemas.microsoft.com/office/drawing/2014/main" id="{C3C474DD-B639-0435-8ECE-56B47CC1552F}"/>
                </a:ext>
              </a:extLst>
            </p:cNvPr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;p18">
              <a:extLst>
                <a:ext uri="{FF2B5EF4-FFF2-40B4-BE49-F238E27FC236}">
                  <a16:creationId xmlns:a16="http://schemas.microsoft.com/office/drawing/2014/main" id="{F05CF044-AB18-0FFF-38A5-620AA3CA90C9}"/>
                </a:ext>
              </a:extLst>
            </p:cNvPr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;p18">
              <a:extLst>
                <a:ext uri="{FF2B5EF4-FFF2-40B4-BE49-F238E27FC236}">
                  <a16:creationId xmlns:a16="http://schemas.microsoft.com/office/drawing/2014/main" id="{28638953-62A3-C4B7-AE32-446CE0E0F46B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4;p18">
              <a:extLst>
                <a:ext uri="{FF2B5EF4-FFF2-40B4-BE49-F238E27FC236}">
                  <a16:creationId xmlns:a16="http://schemas.microsoft.com/office/drawing/2014/main" id="{9169AA5E-1FFC-D3A5-41BB-5B08C379B3DA}"/>
                </a:ext>
              </a:extLst>
            </p:cNvPr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5;p18">
              <a:extLst>
                <a:ext uri="{FF2B5EF4-FFF2-40B4-BE49-F238E27FC236}">
                  <a16:creationId xmlns:a16="http://schemas.microsoft.com/office/drawing/2014/main" id="{543107EE-9E32-19CE-2244-5632139AAD68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6;p18">
              <a:extLst>
                <a:ext uri="{FF2B5EF4-FFF2-40B4-BE49-F238E27FC236}">
                  <a16:creationId xmlns:a16="http://schemas.microsoft.com/office/drawing/2014/main" id="{D15DAE0E-A633-9D83-334B-F88AF7D484B5}"/>
                </a:ext>
              </a:extLst>
            </p:cNvPr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7;p18">
              <a:extLst>
                <a:ext uri="{FF2B5EF4-FFF2-40B4-BE49-F238E27FC236}">
                  <a16:creationId xmlns:a16="http://schemas.microsoft.com/office/drawing/2014/main" id="{7B7FAA58-AD21-05B9-DA69-E318B77C8950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8;p18">
              <a:extLst>
                <a:ext uri="{FF2B5EF4-FFF2-40B4-BE49-F238E27FC236}">
                  <a16:creationId xmlns:a16="http://schemas.microsoft.com/office/drawing/2014/main" id="{84197BA8-12ED-EB63-1B43-12DDD2173732}"/>
                </a:ext>
              </a:extLst>
            </p:cNvPr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9;p18">
              <a:extLst>
                <a:ext uri="{FF2B5EF4-FFF2-40B4-BE49-F238E27FC236}">
                  <a16:creationId xmlns:a16="http://schemas.microsoft.com/office/drawing/2014/main" id="{63155542-038D-BB2B-F9AA-7D9FAB9435A5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0;p18">
              <a:extLst>
                <a:ext uri="{FF2B5EF4-FFF2-40B4-BE49-F238E27FC236}">
                  <a16:creationId xmlns:a16="http://schemas.microsoft.com/office/drawing/2014/main" id="{4DF5C9C6-B0FD-3450-3C2D-D0278B606753}"/>
                </a:ext>
              </a:extLst>
            </p:cNvPr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1;p18">
              <a:extLst>
                <a:ext uri="{FF2B5EF4-FFF2-40B4-BE49-F238E27FC236}">
                  <a16:creationId xmlns:a16="http://schemas.microsoft.com/office/drawing/2014/main" id="{0C8EBAD1-7044-2A63-9E2F-523FAFBB3422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2;p18">
              <a:extLst>
                <a:ext uri="{FF2B5EF4-FFF2-40B4-BE49-F238E27FC236}">
                  <a16:creationId xmlns:a16="http://schemas.microsoft.com/office/drawing/2014/main" id="{35E57452-D268-3E39-2574-A3149B7E5017}"/>
                </a:ext>
              </a:extLst>
            </p:cNvPr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3;p18">
              <a:extLst>
                <a:ext uri="{FF2B5EF4-FFF2-40B4-BE49-F238E27FC236}">
                  <a16:creationId xmlns:a16="http://schemas.microsoft.com/office/drawing/2014/main" id="{0ED0004A-4EAA-0168-B0BC-D641235FE6B9}"/>
                </a:ext>
              </a:extLst>
            </p:cNvPr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94;p18">
              <a:extLst>
                <a:ext uri="{FF2B5EF4-FFF2-40B4-BE49-F238E27FC236}">
                  <a16:creationId xmlns:a16="http://schemas.microsoft.com/office/drawing/2014/main" id="{33E10A75-AF3E-8CDA-586D-429D4CC84D25}"/>
                </a:ext>
              </a:extLst>
            </p:cNvPr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5;p18">
              <a:extLst>
                <a:ext uri="{FF2B5EF4-FFF2-40B4-BE49-F238E27FC236}">
                  <a16:creationId xmlns:a16="http://schemas.microsoft.com/office/drawing/2014/main" id="{4E77D5E9-1587-4046-4397-9E9668DE1E8E}"/>
                </a:ext>
              </a:extLst>
            </p:cNvPr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6;p18">
              <a:extLst>
                <a:ext uri="{FF2B5EF4-FFF2-40B4-BE49-F238E27FC236}">
                  <a16:creationId xmlns:a16="http://schemas.microsoft.com/office/drawing/2014/main" id="{F9C75166-A105-1266-8636-444A549B3C2E}"/>
                </a:ext>
              </a:extLst>
            </p:cNvPr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8;p18">
              <a:extLst>
                <a:ext uri="{FF2B5EF4-FFF2-40B4-BE49-F238E27FC236}">
                  <a16:creationId xmlns:a16="http://schemas.microsoft.com/office/drawing/2014/main" id="{186C61DC-2115-E662-CB77-83F720B8F772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99;p18">
              <a:extLst>
                <a:ext uri="{FF2B5EF4-FFF2-40B4-BE49-F238E27FC236}">
                  <a16:creationId xmlns:a16="http://schemas.microsoft.com/office/drawing/2014/main" id="{45959E92-531A-8B5F-0AA0-A141E2292C9D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18">
              <a:extLst>
                <a:ext uri="{FF2B5EF4-FFF2-40B4-BE49-F238E27FC236}">
                  <a16:creationId xmlns:a16="http://schemas.microsoft.com/office/drawing/2014/main" id="{EB61D9A7-0502-D578-BB6C-C13C1359CD09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1;p18">
              <a:extLst>
                <a:ext uri="{FF2B5EF4-FFF2-40B4-BE49-F238E27FC236}">
                  <a16:creationId xmlns:a16="http://schemas.microsoft.com/office/drawing/2014/main" id="{49C41FB4-0018-5D52-EB9B-00E68B19BEB1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;p18">
              <a:extLst>
                <a:ext uri="{FF2B5EF4-FFF2-40B4-BE49-F238E27FC236}">
                  <a16:creationId xmlns:a16="http://schemas.microsoft.com/office/drawing/2014/main" id="{68A48880-0737-0D58-31AB-2806760FC5FC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;p18">
              <a:extLst>
                <a:ext uri="{FF2B5EF4-FFF2-40B4-BE49-F238E27FC236}">
                  <a16:creationId xmlns:a16="http://schemas.microsoft.com/office/drawing/2014/main" id="{B6B4697C-02E9-51A9-5772-E1288EAA83C4}"/>
                </a:ext>
              </a:extLst>
            </p:cNvPr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;p18">
              <a:extLst>
                <a:ext uri="{FF2B5EF4-FFF2-40B4-BE49-F238E27FC236}">
                  <a16:creationId xmlns:a16="http://schemas.microsoft.com/office/drawing/2014/main" id="{7A567DFE-B5DF-F051-5BE6-F67516B386BA}"/>
                </a:ext>
              </a:extLst>
            </p:cNvPr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;p18">
              <a:extLst>
                <a:ext uri="{FF2B5EF4-FFF2-40B4-BE49-F238E27FC236}">
                  <a16:creationId xmlns:a16="http://schemas.microsoft.com/office/drawing/2014/main" id="{4A3AABC1-B32F-BFF2-1227-449E7F3709D6}"/>
                </a:ext>
              </a:extLst>
            </p:cNvPr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7;p18">
              <a:extLst>
                <a:ext uri="{FF2B5EF4-FFF2-40B4-BE49-F238E27FC236}">
                  <a16:creationId xmlns:a16="http://schemas.microsoft.com/office/drawing/2014/main" id="{435CF550-DF84-56DC-2A2B-2B0D64B0FF72}"/>
                </a:ext>
              </a:extLst>
            </p:cNvPr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8;p18">
              <a:extLst>
                <a:ext uri="{FF2B5EF4-FFF2-40B4-BE49-F238E27FC236}">
                  <a16:creationId xmlns:a16="http://schemas.microsoft.com/office/drawing/2014/main" id="{5255AA25-2E65-00AF-4FCE-E6C839D2C764}"/>
                </a:ext>
              </a:extLst>
            </p:cNvPr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9;p18">
              <a:extLst>
                <a:ext uri="{FF2B5EF4-FFF2-40B4-BE49-F238E27FC236}">
                  <a16:creationId xmlns:a16="http://schemas.microsoft.com/office/drawing/2014/main" id="{7EA1FCC6-9901-A8B6-8CD0-6725B766C7E1}"/>
                </a:ext>
              </a:extLst>
            </p:cNvPr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0;p18">
              <a:extLst>
                <a:ext uri="{FF2B5EF4-FFF2-40B4-BE49-F238E27FC236}">
                  <a16:creationId xmlns:a16="http://schemas.microsoft.com/office/drawing/2014/main" id="{466BA422-527D-B1A8-548E-DE353D1B095C}"/>
                </a:ext>
              </a:extLst>
            </p:cNvPr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;p18">
              <a:extLst>
                <a:ext uri="{FF2B5EF4-FFF2-40B4-BE49-F238E27FC236}">
                  <a16:creationId xmlns:a16="http://schemas.microsoft.com/office/drawing/2014/main" id="{67C053EF-4583-3362-09EB-62D2AD1BD9CD}"/>
                </a:ext>
              </a:extLst>
            </p:cNvPr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733587" cy="7558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01303" y="2533425"/>
            <a:ext cx="733587" cy="750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Reinforcement learning</a:t>
            </a:r>
            <a:endParaRPr dirty="0"/>
          </a:p>
        </p:txBody>
      </p: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2539519"/>
            <a:ext cx="2057400" cy="792256"/>
            <a:chOff x="4327663" y="1222250"/>
            <a:chExt cx="2057400" cy="792256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682706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Prende delle decisioni in base allo stato in cui si trova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893763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Observation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Ottiene informazioni dell’ambiente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511" name="Google Shape;2511;p46"/>
          <p:cNvCxnSpPr>
            <a:cxnSpLocks/>
            <a:stCxn id="2457" idx="3"/>
            <a:endCxn id="2459" idx="2"/>
          </p:cNvCxnSpPr>
          <p:nvPr/>
        </p:nvCxnSpPr>
        <p:spPr>
          <a:xfrm flipV="1">
            <a:off x="2133600" y="2908875"/>
            <a:ext cx="1167703" cy="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cxnSpLocks/>
            <a:stCxn id="2457" idx="3"/>
            <a:endCxn id="2458" idx="2"/>
          </p:cNvCxnSpPr>
          <p:nvPr/>
        </p:nvCxnSpPr>
        <p:spPr>
          <a:xfrm>
            <a:off x="2133600" y="2912675"/>
            <a:ext cx="1234913" cy="1358994"/>
          </a:xfrm>
          <a:prstGeom prst="bentConnector3">
            <a:avLst>
              <a:gd name="adj1" fmla="val 3251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oogle Shape;10365;p62">
            <a:extLst>
              <a:ext uri="{FF2B5EF4-FFF2-40B4-BE49-F238E27FC236}">
                <a16:creationId xmlns:a16="http://schemas.microsoft.com/office/drawing/2014/main" id="{FB3A1FE3-1AE6-7B1A-7FE8-D81F7C04998E}"/>
              </a:ext>
            </a:extLst>
          </p:cNvPr>
          <p:cNvGrpSpPr/>
          <p:nvPr/>
        </p:nvGrpSpPr>
        <p:grpSpPr>
          <a:xfrm>
            <a:off x="3514072" y="4127999"/>
            <a:ext cx="442467" cy="287339"/>
            <a:chOff x="-27721750" y="3598250"/>
            <a:chExt cx="297750" cy="191400"/>
          </a:xfrm>
          <a:solidFill>
            <a:schemeClr val="bg1"/>
          </a:solidFill>
        </p:grpSpPr>
        <p:sp>
          <p:nvSpPr>
            <p:cNvPr id="5" name="Google Shape;10366;p62">
              <a:extLst>
                <a:ext uri="{FF2B5EF4-FFF2-40B4-BE49-F238E27FC236}">
                  <a16:creationId xmlns:a16="http://schemas.microsoft.com/office/drawing/2014/main" id="{1304E6EE-B654-886A-EACB-2C60B04C639B}"/>
                </a:ext>
              </a:extLst>
            </p:cNvPr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67;p62">
              <a:extLst>
                <a:ext uri="{FF2B5EF4-FFF2-40B4-BE49-F238E27FC236}">
                  <a16:creationId xmlns:a16="http://schemas.microsoft.com/office/drawing/2014/main" id="{32EAF34A-51C9-7C4E-C71E-FB5D1DB2A146}"/>
                </a:ext>
              </a:extLst>
            </p:cNvPr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Google Shape;2512;p46">
            <a:extLst>
              <a:ext uri="{FF2B5EF4-FFF2-40B4-BE49-F238E27FC236}">
                <a16:creationId xmlns:a16="http://schemas.microsoft.com/office/drawing/2014/main" id="{051E5680-84B7-E4B7-DAF8-8EC92236597E}"/>
              </a:ext>
            </a:extLst>
          </p:cNvPr>
          <p:cNvCxnSpPr>
            <a:cxnSpLocks/>
            <a:endCxn id="2456" idx="1"/>
          </p:cNvCxnSpPr>
          <p:nvPr/>
        </p:nvCxnSpPr>
        <p:spPr>
          <a:xfrm flipV="1">
            <a:off x="6450096" y="2912675"/>
            <a:ext cx="560304" cy="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2512;p46">
            <a:extLst>
              <a:ext uri="{FF2B5EF4-FFF2-40B4-BE49-F238E27FC236}">
                <a16:creationId xmlns:a16="http://schemas.microsoft.com/office/drawing/2014/main" id="{6419E27E-B2B9-78C6-FF16-57EF7CCCD4EC}"/>
              </a:ext>
            </a:extLst>
          </p:cNvPr>
          <p:cNvCxnSpPr>
            <a:cxnSpLocks/>
            <a:endCxn id="2456" idx="2"/>
          </p:cNvCxnSpPr>
          <p:nvPr/>
        </p:nvCxnSpPr>
        <p:spPr>
          <a:xfrm flipV="1">
            <a:off x="6385063" y="3331775"/>
            <a:ext cx="1463537" cy="93989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" name="Google Shape;11865;p65">
            <a:extLst>
              <a:ext uri="{FF2B5EF4-FFF2-40B4-BE49-F238E27FC236}">
                <a16:creationId xmlns:a16="http://schemas.microsoft.com/office/drawing/2014/main" id="{AE24CFAA-E6DD-EF39-7545-38F8BEE88F0B}"/>
              </a:ext>
            </a:extLst>
          </p:cNvPr>
          <p:cNvGrpSpPr/>
          <p:nvPr/>
        </p:nvGrpSpPr>
        <p:grpSpPr>
          <a:xfrm>
            <a:off x="3490926" y="2738372"/>
            <a:ext cx="354341" cy="356205"/>
            <a:chOff x="-45673275" y="3937700"/>
            <a:chExt cx="299325" cy="300900"/>
          </a:xfrm>
          <a:solidFill>
            <a:schemeClr val="bg1"/>
          </a:solidFill>
        </p:grpSpPr>
        <p:sp>
          <p:nvSpPr>
            <p:cNvPr id="24" name="Google Shape;11866;p65">
              <a:extLst>
                <a:ext uri="{FF2B5EF4-FFF2-40B4-BE49-F238E27FC236}">
                  <a16:creationId xmlns:a16="http://schemas.microsoft.com/office/drawing/2014/main" id="{0943C674-6ED7-1ECD-5A2A-72C60CA3C9DA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67;p65">
              <a:extLst>
                <a:ext uri="{FF2B5EF4-FFF2-40B4-BE49-F238E27FC236}">
                  <a16:creationId xmlns:a16="http://schemas.microsoft.com/office/drawing/2014/main" id="{BC9D1FC7-7561-AB0E-62F4-AEF9B477108C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68;p65">
              <a:extLst>
                <a:ext uri="{FF2B5EF4-FFF2-40B4-BE49-F238E27FC236}">
                  <a16:creationId xmlns:a16="http://schemas.microsoft.com/office/drawing/2014/main" id="{FFB89E6F-8524-FF7F-8D57-0BCC7FF2201E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69;p65">
              <a:extLst>
                <a:ext uri="{FF2B5EF4-FFF2-40B4-BE49-F238E27FC236}">
                  <a16:creationId xmlns:a16="http://schemas.microsoft.com/office/drawing/2014/main" id="{691CE8AB-D193-F72F-3B9F-94624F0DC57B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70;p65">
              <a:extLst>
                <a:ext uri="{FF2B5EF4-FFF2-40B4-BE49-F238E27FC236}">
                  <a16:creationId xmlns:a16="http://schemas.microsoft.com/office/drawing/2014/main" id="{B7654BA7-5511-7C8D-937D-28E16E7BA096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71;p65">
              <a:extLst>
                <a:ext uri="{FF2B5EF4-FFF2-40B4-BE49-F238E27FC236}">
                  <a16:creationId xmlns:a16="http://schemas.microsoft.com/office/drawing/2014/main" id="{7B81A273-6CF4-6F73-4738-BFE7F4EA1525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2459;p46">
            <a:extLst>
              <a:ext uri="{FF2B5EF4-FFF2-40B4-BE49-F238E27FC236}">
                <a16:creationId xmlns:a16="http://schemas.microsoft.com/office/drawing/2014/main" id="{31774787-9DAE-0CFF-3436-02025C32578F}"/>
              </a:ext>
            </a:extLst>
          </p:cNvPr>
          <p:cNvSpPr/>
          <p:nvPr/>
        </p:nvSpPr>
        <p:spPr>
          <a:xfrm>
            <a:off x="3293371" y="1173087"/>
            <a:ext cx="733587" cy="75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2496;p46">
            <a:extLst>
              <a:ext uri="{FF2B5EF4-FFF2-40B4-BE49-F238E27FC236}">
                <a16:creationId xmlns:a16="http://schemas.microsoft.com/office/drawing/2014/main" id="{2DC5416D-4824-3F24-3BD8-B37CC2D68814}"/>
              </a:ext>
            </a:extLst>
          </p:cNvPr>
          <p:cNvGrpSpPr/>
          <p:nvPr/>
        </p:nvGrpSpPr>
        <p:grpSpPr>
          <a:xfrm>
            <a:off x="4327663" y="1178885"/>
            <a:ext cx="2057400" cy="663779"/>
            <a:chOff x="4327663" y="1222250"/>
            <a:chExt cx="2057400" cy="663779"/>
          </a:xfrm>
        </p:grpSpPr>
        <p:sp>
          <p:nvSpPr>
            <p:cNvPr id="32" name="Google Shape;2497;p46">
              <a:extLst>
                <a:ext uri="{FF2B5EF4-FFF2-40B4-BE49-F238E27FC236}">
                  <a16:creationId xmlns:a16="http://schemas.microsoft.com/office/drawing/2014/main" id="{BC9BFEE8-D235-C951-3880-A7F9A2E274A8}"/>
                </a:ext>
              </a:extLst>
            </p:cNvPr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Reward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" name="Google Shape;2498;p46">
              <a:extLst>
                <a:ext uri="{FF2B5EF4-FFF2-40B4-BE49-F238E27FC236}">
                  <a16:creationId xmlns:a16="http://schemas.microsoft.com/office/drawing/2014/main" id="{EAA6C3DA-E051-7ABC-68AF-0C0C71BADF77}"/>
                </a:ext>
              </a:extLst>
            </p:cNvPr>
            <p:cNvSpPr txBox="1"/>
            <p:nvPr/>
          </p:nvSpPr>
          <p:spPr>
            <a:xfrm>
              <a:off x="4327663" y="1554229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Riceve un feedback (positivo o negativo)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10481;p63">
            <a:extLst>
              <a:ext uri="{FF2B5EF4-FFF2-40B4-BE49-F238E27FC236}">
                <a16:creationId xmlns:a16="http://schemas.microsoft.com/office/drawing/2014/main" id="{B8AAF794-CE2D-A994-B750-29F8B96F6E5E}"/>
              </a:ext>
            </a:extLst>
          </p:cNvPr>
          <p:cNvSpPr/>
          <p:nvPr/>
        </p:nvSpPr>
        <p:spPr>
          <a:xfrm>
            <a:off x="3484465" y="1367527"/>
            <a:ext cx="367261" cy="366364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2512;p46">
            <a:extLst>
              <a:ext uri="{FF2B5EF4-FFF2-40B4-BE49-F238E27FC236}">
                <a16:creationId xmlns:a16="http://schemas.microsoft.com/office/drawing/2014/main" id="{C8944BBC-AD37-7572-26A3-5DC9B334ED95}"/>
              </a:ext>
            </a:extLst>
          </p:cNvPr>
          <p:cNvCxnSpPr>
            <a:cxnSpLocks/>
            <a:stCxn id="2456" idx="0"/>
          </p:cNvCxnSpPr>
          <p:nvPr/>
        </p:nvCxnSpPr>
        <p:spPr>
          <a:xfrm rot="16200000" flipV="1">
            <a:off x="6619133" y="1264107"/>
            <a:ext cx="976349" cy="148258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2512;p46">
            <a:extLst>
              <a:ext uri="{FF2B5EF4-FFF2-40B4-BE49-F238E27FC236}">
                <a16:creationId xmlns:a16="http://schemas.microsoft.com/office/drawing/2014/main" id="{BEA7B0F2-D640-9C1C-1869-1A950E353353}"/>
              </a:ext>
            </a:extLst>
          </p:cNvPr>
          <p:cNvCxnSpPr>
            <a:cxnSpLocks/>
            <a:stCxn id="30" idx="2"/>
            <a:endCxn id="2457" idx="0"/>
          </p:cNvCxnSpPr>
          <p:nvPr/>
        </p:nvCxnSpPr>
        <p:spPr>
          <a:xfrm rot="10800000" flipV="1">
            <a:off x="1295401" y="1548537"/>
            <a:ext cx="1997971" cy="94503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035">
            <a:extLst>
              <a:ext uri="{FF2B5EF4-FFF2-40B4-BE49-F238E27FC236}">
                <a16:creationId xmlns:a16="http://schemas.microsoft.com/office/drawing/2014/main" id="{B045F4F5-F3C2-A085-9F9A-B90725C0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00" y="3101668"/>
            <a:ext cx="3317698" cy="1708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C0F2E-F231-3A40-59CD-32CBAF71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64" y="1388900"/>
            <a:ext cx="2879734" cy="1404533"/>
          </a:xfrm>
          <a:prstGeom prst="rect">
            <a:avLst/>
          </a:prstGeom>
        </p:spPr>
      </p:pic>
      <p:sp>
        <p:nvSpPr>
          <p:cNvPr id="1083" name="Google Shape;1083;p28"/>
          <p:cNvSpPr/>
          <p:nvPr/>
        </p:nvSpPr>
        <p:spPr>
          <a:xfrm>
            <a:off x="201167" y="2133690"/>
            <a:ext cx="6083299" cy="1063387"/>
          </a:xfrm>
          <a:prstGeom prst="roundRect">
            <a:avLst>
              <a:gd name="adj" fmla="val 41295"/>
            </a:avLst>
          </a:prstGeom>
          <a:gradFill flip="none" rotWithShape="1">
            <a:gsLst>
              <a:gs pos="0">
                <a:srgbClr val="E99B27">
                  <a:tint val="66000"/>
                  <a:satMod val="160000"/>
                </a:srgbClr>
              </a:gs>
              <a:gs pos="50000">
                <a:srgbClr val="E99B27">
                  <a:tint val="44500"/>
                  <a:satMod val="160000"/>
                </a:srgbClr>
              </a:gs>
              <a:gs pos="100000">
                <a:srgbClr val="E99B27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Obbiettivo del modello</a:t>
            </a:r>
            <a:endParaRPr dirty="0"/>
          </a:p>
        </p:txBody>
      </p:sp>
      <p:sp>
        <p:nvSpPr>
          <p:cNvPr id="1093" name="Google Shape;1093;p28"/>
          <p:cNvSpPr txBox="1"/>
          <p:nvPr/>
        </p:nvSpPr>
        <p:spPr>
          <a:xfrm>
            <a:off x="4210756" y="4478098"/>
            <a:ext cx="1427544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Environment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6" name="Google Shape;1096;p28"/>
          <p:cNvSpPr txBox="1"/>
          <p:nvPr/>
        </p:nvSpPr>
        <p:spPr>
          <a:xfrm>
            <a:off x="6076264" y="1030439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Agent</a:t>
            </a:r>
            <a:endParaRPr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98" name="Google Shape;1098;p28"/>
          <p:cNvCxnSpPr>
            <a:cxnSpLocks/>
            <a:stCxn id="1096" idx="1"/>
          </p:cNvCxnSpPr>
          <p:nvPr/>
        </p:nvCxnSpPr>
        <p:spPr>
          <a:xfrm rot="10800000" flipV="1">
            <a:off x="2280356" y="1196339"/>
            <a:ext cx="3795908" cy="1133878"/>
          </a:xfrm>
          <a:prstGeom prst="curvedConnector3">
            <a:avLst>
              <a:gd name="adj1" fmla="val 10026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Google Shape;1100;p28"/>
          <p:cNvCxnSpPr>
            <a:cxnSpLocks/>
            <a:stCxn id="1093" idx="0"/>
          </p:cNvCxnSpPr>
          <p:nvPr/>
        </p:nvCxnSpPr>
        <p:spPr>
          <a:xfrm rot="16200000" flipV="1">
            <a:off x="4109916" y="3663485"/>
            <a:ext cx="1468609" cy="160617"/>
          </a:xfrm>
          <a:prstGeom prst="curvedConnector3">
            <a:avLst>
              <a:gd name="adj1" fmla="val 42313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Google Shape;1097;p28">
            <a:extLst>
              <a:ext uri="{FF2B5EF4-FFF2-40B4-BE49-F238E27FC236}">
                <a16:creationId xmlns:a16="http://schemas.microsoft.com/office/drawing/2014/main" id="{96A9619E-4ACA-BF40-F1BE-55BEFD5EC8A0}"/>
              </a:ext>
            </a:extLst>
          </p:cNvPr>
          <p:cNvSpPr txBox="1"/>
          <p:nvPr/>
        </p:nvSpPr>
        <p:spPr>
          <a:xfrm>
            <a:off x="709398" y="2321277"/>
            <a:ext cx="5066835" cy="68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Ottenere un agente (macchina da corsa) in grado di scegliere il </a:t>
            </a: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corretto pattern di azioni 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per guidare in un dato tracciato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97;p28">
            <a:extLst>
              <a:ext uri="{FF2B5EF4-FFF2-40B4-BE49-F238E27FC236}">
                <a16:creationId xmlns:a16="http://schemas.microsoft.com/office/drawing/2014/main" id="{B2D920A0-14D3-4D65-8DED-71F36A1BB047}"/>
              </a:ext>
            </a:extLst>
          </p:cNvPr>
          <p:cNvSpPr txBox="1"/>
          <p:nvPr/>
        </p:nvSpPr>
        <p:spPr>
          <a:xfrm>
            <a:off x="354582" y="3941867"/>
            <a:ext cx="2127956" cy="68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Forward amount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Steer amount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3" name="Google Shape;1098;p28">
            <a:extLst>
              <a:ext uri="{FF2B5EF4-FFF2-40B4-BE49-F238E27FC236}">
                <a16:creationId xmlns:a16="http://schemas.microsoft.com/office/drawing/2014/main" id="{19B1B412-54F1-B5AC-8F71-3F06A0BB1F4A}"/>
              </a:ext>
            </a:extLst>
          </p:cNvPr>
          <p:cNvCxnSpPr>
            <a:cxnSpLocks/>
            <a:stCxn id="1052" idx="0"/>
          </p:cNvCxnSpPr>
          <p:nvPr/>
        </p:nvCxnSpPr>
        <p:spPr>
          <a:xfrm rot="5400000" flipH="1" flipV="1">
            <a:off x="1383269" y="3044780"/>
            <a:ext cx="932379" cy="86179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 di lavoro</a:t>
            </a:r>
            <a:endParaRPr dirty="0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3912169" y="378635"/>
            <a:ext cx="3497026" cy="637888"/>
            <a:chOff x="356724" y="1157650"/>
            <a:chExt cx="3497026" cy="637888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356724" y="1319228"/>
              <a:ext cx="313669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Donwload dei pacchetti e delle librerie necessarie (Unity e python)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338781" y="1283794"/>
            <a:ext cx="3396550" cy="773106"/>
            <a:chOff x="457200" y="2123450"/>
            <a:chExt cx="3396550" cy="773106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Environment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200" y="2397744"/>
              <a:ext cx="2963019" cy="498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Progettazione dell’ambiente secondo le necessità dell’agente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2999520" y="2280522"/>
            <a:ext cx="2498700" cy="1223545"/>
            <a:chOff x="1514903" y="3062864"/>
            <a:chExt cx="2498700" cy="1223545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1514903" y="3062864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Agent setup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1533302" y="3246489"/>
              <a:ext cx="1981200" cy="1039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Controller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ML-Agent script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Sensori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hyperparameters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273976" y="3326046"/>
            <a:ext cx="2498700" cy="766879"/>
            <a:chOff x="1552916" y="4052183"/>
            <a:chExt cx="2498700" cy="766879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1552916" y="4052183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Agent training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1559211" y="4487262"/>
              <a:ext cx="232930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L’agente esplora autonomamente l’ambiente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90;p26">
            <a:extLst>
              <a:ext uri="{FF2B5EF4-FFF2-40B4-BE49-F238E27FC236}">
                <a16:creationId xmlns:a16="http://schemas.microsoft.com/office/drawing/2014/main" id="{7887CF7B-3042-D363-0642-743F0C49B83B}"/>
              </a:ext>
            </a:extLst>
          </p:cNvPr>
          <p:cNvGrpSpPr/>
          <p:nvPr/>
        </p:nvGrpSpPr>
        <p:grpSpPr>
          <a:xfrm>
            <a:off x="3029899" y="4393773"/>
            <a:ext cx="2288429" cy="604500"/>
            <a:chOff x="1565321" y="4088400"/>
            <a:chExt cx="2288429" cy="604500"/>
          </a:xfrm>
        </p:grpSpPr>
        <p:sp>
          <p:nvSpPr>
            <p:cNvPr id="3" name="Google Shape;991;p26">
              <a:extLst>
                <a:ext uri="{FF2B5EF4-FFF2-40B4-BE49-F238E27FC236}">
                  <a16:creationId xmlns:a16="http://schemas.microsoft.com/office/drawing/2014/main" id="{4885C919-4338-90DB-D927-10393480B1E5}"/>
                </a:ext>
              </a:extLst>
            </p:cNvPr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" name="Google Shape;992;p26">
              <a:extLst>
                <a:ext uri="{FF2B5EF4-FFF2-40B4-BE49-F238E27FC236}">
                  <a16:creationId xmlns:a16="http://schemas.microsoft.com/office/drawing/2014/main" id="{F36C954A-8A93-0431-E689-2D76D73F9976}"/>
                </a:ext>
              </a:extLst>
            </p:cNvPr>
            <p:cNvSpPr txBox="1"/>
            <p:nvPr/>
          </p:nvSpPr>
          <p:spPr>
            <a:xfrm>
              <a:off x="1565321" y="4199503"/>
              <a:ext cx="168392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Agent testing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" name="Google Shape;1098;p28">
            <a:extLst>
              <a:ext uri="{FF2B5EF4-FFF2-40B4-BE49-F238E27FC236}">
                <a16:creationId xmlns:a16="http://schemas.microsoft.com/office/drawing/2014/main" id="{82688FD2-04C2-6FA7-0A46-E0FD4F748B8D}"/>
              </a:ext>
            </a:extLst>
          </p:cNvPr>
          <p:cNvCxnSpPr>
            <a:cxnSpLocks/>
            <a:stCxn id="981" idx="1"/>
            <a:endCxn id="984" idx="0"/>
          </p:cNvCxnSpPr>
          <p:nvPr/>
        </p:nvCxnSpPr>
        <p:spPr>
          <a:xfrm rot="10800000" flipV="1">
            <a:off x="1588131" y="706112"/>
            <a:ext cx="2324038" cy="577681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Google Shape;1098;p28">
            <a:extLst>
              <a:ext uri="{FF2B5EF4-FFF2-40B4-BE49-F238E27FC236}">
                <a16:creationId xmlns:a16="http://schemas.microsoft.com/office/drawing/2014/main" id="{0DBD91CC-E5D9-CD5F-F97F-ED0ADEAFA9DE}"/>
              </a:ext>
            </a:extLst>
          </p:cNvPr>
          <p:cNvCxnSpPr>
            <a:cxnSpLocks/>
            <a:stCxn id="983" idx="6"/>
            <a:endCxn id="988" idx="0"/>
          </p:cNvCxnSpPr>
          <p:nvPr/>
        </p:nvCxnSpPr>
        <p:spPr>
          <a:xfrm>
            <a:off x="3735331" y="1619419"/>
            <a:ext cx="513539" cy="661103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oogle Shape;1098;p28">
            <a:extLst>
              <a:ext uri="{FF2B5EF4-FFF2-40B4-BE49-F238E27FC236}">
                <a16:creationId xmlns:a16="http://schemas.microsoft.com/office/drawing/2014/main" id="{54E10A9A-4F88-722E-CE49-0B56E120701D}"/>
              </a:ext>
            </a:extLst>
          </p:cNvPr>
          <p:cNvCxnSpPr>
            <a:cxnSpLocks/>
            <a:stCxn id="989" idx="1"/>
            <a:endCxn id="992" idx="0"/>
          </p:cNvCxnSpPr>
          <p:nvPr/>
        </p:nvCxnSpPr>
        <p:spPr>
          <a:xfrm rot="10800000" flipV="1">
            <a:off x="1523327" y="2984106"/>
            <a:ext cx="1494593" cy="34193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oogle Shape;1098;p28">
            <a:extLst>
              <a:ext uri="{FF2B5EF4-FFF2-40B4-BE49-F238E27FC236}">
                <a16:creationId xmlns:a16="http://schemas.microsoft.com/office/drawing/2014/main" id="{5778575F-BB8D-CE18-2B9D-52EF42185F6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51094" y="4092927"/>
            <a:ext cx="1520770" cy="41194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Google Shape;1098;p28">
            <a:extLst>
              <a:ext uri="{FF2B5EF4-FFF2-40B4-BE49-F238E27FC236}">
                <a16:creationId xmlns:a16="http://schemas.microsoft.com/office/drawing/2014/main" id="{79AD9E00-4E96-CEEB-1766-484AB3128749}"/>
              </a:ext>
            </a:extLst>
          </p:cNvPr>
          <p:cNvCxnSpPr>
            <a:cxnSpLocks/>
            <a:stCxn id="3" idx="0"/>
            <a:endCxn id="989" idx="3"/>
          </p:cNvCxnSpPr>
          <p:nvPr/>
        </p:nvCxnSpPr>
        <p:spPr>
          <a:xfrm rot="16200000" flipV="1">
            <a:off x="4302766" y="3680460"/>
            <a:ext cx="1409666" cy="16959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427;p18">
            <a:extLst>
              <a:ext uri="{FF2B5EF4-FFF2-40B4-BE49-F238E27FC236}">
                <a16:creationId xmlns:a16="http://schemas.microsoft.com/office/drawing/2014/main" id="{88035A02-CC8C-8659-79CF-A9374A9D077B}"/>
              </a:ext>
            </a:extLst>
          </p:cNvPr>
          <p:cNvSpPr/>
          <p:nvPr/>
        </p:nvSpPr>
        <p:spPr>
          <a:xfrm>
            <a:off x="3945201" y="4187803"/>
            <a:ext cx="4806247" cy="774220"/>
          </a:xfrm>
          <a:prstGeom prst="roundRect">
            <a:avLst>
              <a:gd name="adj" fmla="val 50000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3;p18">
            <a:extLst>
              <a:ext uri="{FF2B5EF4-FFF2-40B4-BE49-F238E27FC236}">
                <a16:creationId xmlns:a16="http://schemas.microsoft.com/office/drawing/2014/main" id="{558DCF9B-DCEE-F445-255A-4A774B0EBA1A}"/>
              </a:ext>
            </a:extLst>
          </p:cNvPr>
          <p:cNvSpPr/>
          <p:nvPr/>
        </p:nvSpPr>
        <p:spPr>
          <a:xfrm>
            <a:off x="5208684" y="2824200"/>
            <a:ext cx="3837963" cy="650100"/>
          </a:xfrm>
          <a:prstGeom prst="roundRect">
            <a:avLst>
              <a:gd name="adj" fmla="val 50000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419;p18">
            <a:extLst>
              <a:ext uri="{FF2B5EF4-FFF2-40B4-BE49-F238E27FC236}">
                <a16:creationId xmlns:a16="http://schemas.microsoft.com/office/drawing/2014/main" id="{BFC96D19-9180-2631-9A67-8998DCA48B76}"/>
              </a:ext>
            </a:extLst>
          </p:cNvPr>
          <p:cNvSpPr/>
          <p:nvPr/>
        </p:nvSpPr>
        <p:spPr>
          <a:xfrm>
            <a:off x="5939901" y="859091"/>
            <a:ext cx="2314655" cy="1534153"/>
          </a:xfrm>
          <a:prstGeom prst="roundRect">
            <a:avLst>
              <a:gd name="adj" fmla="val 31604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17"/>
          <p:cNvSpPr/>
          <p:nvPr/>
        </p:nvSpPr>
        <p:spPr>
          <a:xfrm>
            <a:off x="990587" y="1543050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093509" y="1137275"/>
            <a:ext cx="784800" cy="784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Difficoltà riscontrate</a:t>
            </a:r>
            <a:endParaRPr dirty="0"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7"/>
          <p:cNvSpPr txBox="1"/>
          <p:nvPr/>
        </p:nvSpPr>
        <p:spPr>
          <a:xfrm>
            <a:off x="1228800" y="1959325"/>
            <a:ext cx="3343200" cy="172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Download e installazione delle librerie necessarie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Environment setup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ML-Agent setup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Hyperparameters</a:t>
            </a: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 tuning</a:t>
            </a: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it-IT" dirty="0">
              <a:latin typeface="Roboto"/>
              <a:ea typeface="Roboto"/>
              <a:cs typeface="Roboto"/>
              <a:sym typeface="Roboto"/>
            </a:endParaRPr>
          </a:p>
          <a:p>
            <a:pPr marL="32004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lang="it-IT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11066;p64">
            <a:extLst>
              <a:ext uri="{FF2B5EF4-FFF2-40B4-BE49-F238E27FC236}">
                <a16:creationId xmlns:a16="http://schemas.microsoft.com/office/drawing/2014/main" id="{EFC489D3-5B32-CEA6-1BB5-6A29AEA48231}"/>
              </a:ext>
            </a:extLst>
          </p:cNvPr>
          <p:cNvGrpSpPr/>
          <p:nvPr/>
        </p:nvGrpSpPr>
        <p:grpSpPr>
          <a:xfrm>
            <a:off x="1308146" y="1338584"/>
            <a:ext cx="355526" cy="354586"/>
            <a:chOff x="-33646250" y="3586425"/>
            <a:chExt cx="293000" cy="292225"/>
          </a:xfrm>
          <a:solidFill>
            <a:schemeClr val="bg1"/>
          </a:solidFill>
        </p:grpSpPr>
        <p:sp>
          <p:nvSpPr>
            <p:cNvPr id="3" name="Google Shape;11067;p64">
              <a:extLst>
                <a:ext uri="{FF2B5EF4-FFF2-40B4-BE49-F238E27FC236}">
                  <a16:creationId xmlns:a16="http://schemas.microsoft.com/office/drawing/2014/main" id="{CAA7F9CE-4D20-4F4E-1161-E03D5BD6B22E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068;p64">
              <a:extLst>
                <a:ext uri="{FF2B5EF4-FFF2-40B4-BE49-F238E27FC236}">
                  <a16:creationId xmlns:a16="http://schemas.microsoft.com/office/drawing/2014/main" id="{122B7D2E-E97C-2EB4-AB91-91946F104DD5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981;p26">
            <a:extLst>
              <a:ext uri="{FF2B5EF4-FFF2-40B4-BE49-F238E27FC236}">
                <a16:creationId xmlns:a16="http://schemas.microsoft.com/office/drawing/2014/main" id="{6A39D43F-4976-16C7-446A-AF23F1AF50D3}"/>
              </a:ext>
            </a:extLst>
          </p:cNvPr>
          <p:cNvSpPr txBox="1"/>
          <p:nvPr/>
        </p:nvSpPr>
        <p:spPr>
          <a:xfrm>
            <a:off x="5024824" y="1492852"/>
            <a:ext cx="313669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981;p26">
            <a:extLst>
              <a:ext uri="{FF2B5EF4-FFF2-40B4-BE49-F238E27FC236}">
                <a16:creationId xmlns:a16="http://schemas.microsoft.com/office/drawing/2014/main" id="{9DE75288-EAB7-C354-0673-A3CD95CAC57E}"/>
              </a:ext>
            </a:extLst>
          </p:cNvPr>
          <p:cNvSpPr txBox="1"/>
          <p:nvPr/>
        </p:nvSpPr>
        <p:spPr>
          <a:xfrm>
            <a:off x="6150166" y="1038612"/>
            <a:ext cx="3136698" cy="110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Python: v3.10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PyTorch: v2.0.0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Numpy: v1.23.5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Protobuf: v3.20.3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Onnx: v1.13.1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1098;p28">
            <a:extLst>
              <a:ext uri="{FF2B5EF4-FFF2-40B4-BE49-F238E27FC236}">
                <a16:creationId xmlns:a16="http://schemas.microsoft.com/office/drawing/2014/main" id="{1A2DE69F-9F50-138A-EE2B-8111E7C6A0D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67202" y="1592030"/>
            <a:ext cx="1882964" cy="8012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Google Shape;981;p26">
            <a:extLst>
              <a:ext uri="{FF2B5EF4-FFF2-40B4-BE49-F238E27FC236}">
                <a16:creationId xmlns:a16="http://schemas.microsoft.com/office/drawing/2014/main" id="{F2F87019-2B7D-CB25-2D4A-E563CBA67E70}"/>
              </a:ext>
            </a:extLst>
          </p:cNvPr>
          <p:cNvSpPr txBox="1"/>
          <p:nvPr/>
        </p:nvSpPr>
        <p:spPr>
          <a:xfrm>
            <a:off x="5695432" y="2842414"/>
            <a:ext cx="2991368" cy="6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i="1" dirty="0">
                <a:latin typeface="Roboto"/>
                <a:ea typeface="Roboto"/>
                <a:cs typeface="Roboto"/>
                <a:sym typeface="Roboto"/>
              </a:rPr>
              <a:t>Di quali informazioni necessita l’agente per conseguire l’obbiettivo?</a:t>
            </a:r>
            <a:endParaRPr i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Google Shape;1098;p28">
            <a:extLst>
              <a:ext uri="{FF2B5EF4-FFF2-40B4-BE49-F238E27FC236}">
                <a16:creationId xmlns:a16="http://schemas.microsoft.com/office/drawing/2014/main" id="{11C443AF-C15E-CE0B-FA3B-465A98360FC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33422" y="3013525"/>
            <a:ext cx="2162010" cy="13989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Google Shape;981;p26">
            <a:extLst>
              <a:ext uri="{FF2B5EF4-FFF2-40B4-BE49-F238E27FC236}">
                <a16:creationId xmlns:a16="http://schemas.microsoft.com/office/drawing/2014/main" id="{8C3829E3-15AA-91B5-F3B6-F6B3B17E7F19}"/>
              </a:ext>
            </a:extLst>
          </p:cNvPr>
          <p:cNvSpPr txBox="1"/>
          <p:nvPr/>
        </p:nvSpPr>
        <p:spPr>
          <a:xfrm>
            <a:off x="4255611" y="4231113"/>
            <a:ext cx="4185426" cy="74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Roboto"/>
                <a:ea typeface="Roboto"/>
                <a:cs typeface="Roboto"/>
                <a:sym typeface="Roboto"/>
              </a:rPr>
              <a:t>Attributi del modello (dipendono dalle funzionalità di training e dall’ambiente che viene utilizzato)</a:t>
            </a:r>
          </a:p>
        </p:txBody>
      </p:sp>
      <p:cxnSp>
        <p:nvCxnSpPr>
          <p:cNvPr id="24" name="Google Shape;1098;p28">
            <a:extLst>
              <a:ext uri="{FF2B5EF4-FFF2-40B4-BE49-F238E27FC236}">
                <a16:creationId xmlns:a16="http://schemas.microsoft.com/office/drawing/2014/main" id="{B4FB20FE-829D-27E1-7CBA-FDABEBAAEF81}"/>
              </a:ext>
            </a:extLst>
          </p:cNvPr>
          <p:cNvCxnSpPr>
            <a:cxnSpLocks/>
            <a:stCxn id="351" idx="2"/>
            <a:endCxn id="23" idx="1"/>
          </p:cNvCxnSpPr>
          <p:nvPr/>
        </p:nvCxnSpPr>
        <p:spPr>
          <a:xfrm rot="16200000" flipH="1">
            <a:off x="2979881" y="3609593"/>
            <a:ext cx="885838" cy="1044801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7"/>
          <p:cNvSpPr/>
          <p:nvPr/>
        </p:nvSpPr>
        <p:spPr>
          <a:xfrm>
            <a:off x="3243725" y="1417275"/>
            <a:ext cx="2668500" cy="3493392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4"/>
            <a:ext cx="2668500" cy="3493391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Risultati</a:t>
            </a:r>
            <a:endParaRPr dirty="0"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648490"/>
            <a:chOff x="688824" y="1376475"/>
            <a:chExt cx="2240451" cy="208627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18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Risultati personali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6" name="Google Shape;1866;p37"/>
            <p:cNvSpPr txBox="1"/>
            <p:nvPr/>
          </p:nvSpPr>
          <p:spPr>
            <a:xfrm>
              <a:off x="688875" y="1631692"/>
              <a:ext cx="2240400" cy="1831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 algn="l" rtl="0">
                <a:spcBef>
                  <a:spcPts val="0"/>
                </a:spcBef>
                <a:spcAft>
                  <a:spcPts val="0"/>
                </a:spcAft>
                <a:buSzPts val="1400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Ho imparato a:</a:t>
              </a:r>
            </a:p>
            <a:p>
              <a:pPr marL="288290" lvl="0" indent="-2857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Interfacciarmi con librerie di sviluppo ML</a:t>
              </a:r>
            </a:p>
            <a:p>
              <a:pPr marL="288290" lvl="0" indent="-2857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Principio di funzionamento e applicazione del RL </a:t>
              </a:r>
            </a:p>
            <a:p>
              <a:pPr marL="288290" lvl="0" indent="-2857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Progettare un ambiente 3D per l’apprendimento</a:t>
              </a:r>
            </a:p>
            <a:p>
              <a:pPr marL="288290" lvl="0" indent="-28575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it-IT" dirty="0">
                  <a:latin typeface="Roboto"/>
                  <a:ea typeface="Roboto"/>
                  <a:cs typeface="Roboto"/>
                  <a:sym typeface="Roboto"/>
                </a:rPr>
                <a:t>Studiare autonomamente dalla documentazione (e non) di un progetto open-source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2" cy="3469850"/>
            <a:chOff x="3451784" y="1376475"/>
            <a:chExt cx="2246352" cy="3469850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Risultati del training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RL: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L’agente completa un giro del tracciato (mantenendo sempre l’acceleratore al 50%)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353008"/>
              <a:ext cx="2240441" cy="1493317"/>
              <a:chOff x="695359" y="2041183"/>
              <a:chExt cx="2240441" cy="1493317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041183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RL + IM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302075"/>
                <a:ext cx="2240400" cy="1232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L’agente completa un giro del tracciato in tempo minore rispetto a solo RL</a:t>
                </a:r>
              </a:p>
              <a:p>
                <a:pPr marL="254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r>
                  <a:rPr lang="it-IT" dirty="0">
                    <a:latin typeface="Roboto"/>
                    <a:ea typeface="Roboto"/>
                    <a:cs typeface="Roboto"/>
                    <a:sym typeface="Roboto"/>
                  </a:rPr>
                  <a:t>(anche se poco inibito dal contatto con i muri) 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EB7E80F-9F9F-B67C-F5CD-FC556F9C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76" y="329051"/>
            <a:ext cx="2897083" cy="2529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96FC1E-913C-C649-5801-BDA3E9F4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50" y="2678327"/>
            <a:ext cx="2797374" cy="2437165"/>
          </a:xfrm>
          <a:prstGeom prst="rect">
            <a:avLst/>
          </a:prstGeom>
        </p:spPr>
      </p:pic>
      <p:sp>
        <p:nvSpPr>
          <p:cNvPr id="6" name="Google Shape;1869;p37">
            <a:extLst>
              <a:ext uri="{FF2B5EF4-FFF2-40B4-BE49-F238E27FC236}">
                <a16:creationId xmlns:a16="http://schemas.microsoft.com/office/drawing/2014/main" id="{BE1BEDB8-568A-37DA-E81B-2D723E25E563}"/>
              </a:ext>
            </a:extLst>
          </p:cNvPr>
          <p:cNvSpPr txBox="1"/>
          <p:nvPr/>
        </p:nvSpPr>
        <p:spPr>
          <a:xfrm>
            <a:off x="4743931" y="705617"/>
            <a:ext cx="1268719" cy="41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it-IT" b="1" dirty="0">
                <a:latin typeface="Roboto"/>
                <a:ea typeface="Roboto"/>
                <a:cs typeface="Roboto"/>
                <a:sym typeface="Roboto"/>
              </a:rPr>
              <a:t>Tensorboard: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867;p24">
            <a:extLst>
              <a:ext uri="{FF2B5EF4-FFF2-40B4-BE49-F238E27FC236}">
                <a16:creationId xmlns:a16="http://schemas.microsoft.com/office/drawing/2014/main" id="{F02E64D8-CC8F-8EB2-C854-8C70378F9054}"/>
              </a:ext>
            </a:extLst>
          </p:cNvPr>
          <p:cNvSpPr/>
          <p:nvPr/>
        </p:nvSpPr>
        <p:spPr>
          <a:xfrm>
            <a:off x="3270064" y="1979365"/>
            <a:ext cx="4760264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9796E-6B50-19BE-DB1E-8147412C1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397" y="1968139"/>
            <a:ext cx="4667806" cy="1077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Back-up slides</a:t>
            </a:r>
          </a:p>
        </p:txBody>
      </p:sp>
      <p:grpSp>
        <p:nvGrpSpPr>
          <p:cNvPr id="6" name="Google Shape;788;p24">
            <a:extLst>
              <a:ext uri="{FF2B5EF4-FFF2-40B4-BE49-F238E27FC236}">
                <a16:creationId xmlns:a16="http://schemas.microsoft.com/office/drawing/2014/main" id="{7A79A478-C75A-2ED4-047A-1087A8BB47B6}"/>
              </a:ext>
            </a:extLst>
          </p:cNvPr>
          <p:cNvGrpSpPr/>
          <p:nvPr/>
        </p:nvGrpSpPr>
        <p:grpSpPr>
          <a:xfrm>
            <a:off x="217693" y="1112458"/>
            <a:ext cx="3925327" cy="3253019"/>
            <a:chOff x="726125" y="238125"/>
            <a:chExt cx="6167750" cy="5238750"/>
          </a:xfrm>
        </p:grpSpPr>
        <p:sp>
          <p:nvSpPr>
            <p:cNvPr id="7" name="Google Shape;789;p24">
              <a:extLst>
                <a:ext uri="{FF2B5EF4-FFF2-40B4-BE49-F238E27FC236}">
                  <a16:creationId xmlns:a16="http://schemas.microsoft.com/office/drawing/2014/main" id="{A00229C1-6229-4BDD-5154-D3D8A2EC6A9E}"/>
                </a:ext>
              </a:extLst>
            </p:cNvPr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0;p24">
              <a:extLst>
                <a:ext uri="{FF2B5EF4-FFF2-40B4-BE49-F238E27FC236}">
                  <a16:creationId xmlns:a16="http://schemas.microsoft.com/office/drawing/2014/main" id="{F285FA8A-6B12-A588-AA31-1040820932B4}"/>
                </a:ext>
              </a:extLst>
            </p:cNvPr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1;p24">
              <a:extLst>
                <a:ext uri="{FF2B5EF4-FFF2-40B4-BE49-F238E27FC236}">
                  <a16:creationId xmlns:a16="http://schemas.microsoft.com/office/drawing/2014/main" id="{DAB2C387-C7C5-D8DA-4D8F-C02EC8A39AA8}"/>
                </a:ext>
              </a:extLst>
            </p:cNvPr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2;p24">
              <a:extLst>
                <a:ext uri="{FF2B5EF4-FFF2-40B4-BE49-F238E27FC236}">
                  <a16:creationId xmlns:a16="http://schemas.microsoft.com/office/drawing/2014/main" id="{2107F537-5C06-F5F3-609B-63A1E4FF3403}"/>
                </a:ext>
              </a:extLst>
            </p:cNvPr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3;p24">
              <a:extLst>
                <a:ext uri="{FF2B5EF4-FFF2-40B4-BE49-F238E27FC236}">
                  <a16:creationId xmlns:a16="http://schemas.microsoft.com/office/drawing/2014/main" id="{4FD76E0E-3781-ADEA-D187-1A96F07D461D}"/>
                </a:ext>
              </a:extLst>
            </p:cNvPr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4;p24">
              <a:extLst>
                <a:ext uri="{FF2B5EF4-FFF2-40B4-BE49-F238E27FC236}">
                  <a16:creationId xmlns:a16="http://schemas.microsoft.com/office/drawing/2014/main" id="{6046D555-DBAA-0575-9EDA-1E38DD0651C2}"/>
                </a:ext>
              </a:extLst>
            </p:cNvPr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5;p24">
              <a:extLst>
                <a:ext uri="{FF2B5EF4-FFF2-40B4-BE49-F238E27FC236}">
                  <a16:creationId xmlns:a16="http://schemas.microsoft.com/office/drawing/2014/main" id="{E6B202BA-3F4F-7CBE-740F-355DB3C28893}"/>
                </a:ext>
              </a:extLst>
            </p:cNvPr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6;p24">
              <a:extLst>
                <a:ext uri="{FF2B5EF4-FFF2-40B4-BE49-F238E27FC236}">
                  <a16:creationId xmlns:a16="http://schemas.microsoft.com/office/drawing/2014/main" id="{2D2B5D3D-BD3F-4CFE-19BC-2058AFCC559A}"/>
                </a:ext>
              </a:extLst>
            </p:cNvPr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7;p24">
              <a:extLst>
                <a:ext uri="{FF2B5EF4-FFF2-40B4-BE49-F238E27FC236}">
                  <a16:creationId xmlns:a16="http://schemas.microsoft.com/office/drawing/2014/main" id="{4CD58AB5-BB95-F133-B7F3-E848C40DF614}"/>
                </a:ext>
              </a:extLst>
            </p:cNvPr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8;p24">
              <a:extLst>
                <a:ext uri="{FF2B5EF4-FFF2-40B4-BE49-F238E27FC236}">
                  <a16:creationId xmlns:a16="http://schemas.microsoft.com/office/drawing/2014/main" id="{E5529ABC-D003-2125-5851-1B56C617B978}"/>
                </a:ext>
              </a:extLst>
            </p:cNvPr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9;p24">
              <a:extLst>
                <a:ext uri="{FF2B5EF4-FFF2-40B4-BE49-F238E27FC236}">
                  <a16:creationId xmlns:a16="http://schemas.microsoft.com/office/drawing/2014/main" id="{831C9531-0B75-2001-0174-11CCB478E425}"/>
                </a:ext>
              </a:extLst>
            </p:cNvPr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0;p24">
              <a:extLst>
                <a:ext uri="{FF2B5EF4-FFF2-40B4-BE49-F238E27FC236}">
                  <a16:creationId xmlns:a16="http://schemas.microsoft.com/office/drawing/2014/main" id="{514C4E12-7A9A-3659-6834-B5A0A3919BF3}"/>
                </a:ext>
              </a:extLst>
            </p:cNvPr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1;p24">
              <a:extLst>
                <a:ext uri="{FF2B5EF4-FFF2-40B4-BE49-F238E27FC236}">
                  <a16:creationId xmlns:a16="http://schemas.microsoft.com/office/drawing/2014/main" id="{080A0BC0-4201-01C6-BFA9-DDCEDAC9D545}"/>
                </a:ext>
              </a:extLst>
            </p:cNvPr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2;p24">
              <a:extLst>
                <a:ext uri="{FF2B5EF4-FFF2-40B4-BE49-F238E27FC236}">
                  <a16:creationId xmlns:a16="http://schemas.microsoft.com/office/drawing/2014/main" id="{C5570EB9-F6EE-4C7F-778C-CF8FECA41B8B}"/>
                </a:ext>
              </a:extLst>
            </p:cNvPr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;p24">
              <a:extLst>
                <a:ext uri="{FF2B5EF4-FFF2-40B4-BE49-F238E27FC236}">
                  <a16:creationId xmlns:a16="http://schemas.microsoft.com/office/drawing/2014/main" id="{FFDCFC4F-27BE-3DD2-510F-B24230915C4C}"/>
                </a:ext>
              </a:extLst>
            </p:cNvPr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4;p24">
              <a:extLst>
                <a:ext uri="{FF2B5EF4-FFF2-40B4-BE49-F238E27FC236}">
                  <a16:creationId xmlns:a16="http://schemas.microsoft.com/office/drawing/2014/main" id="{1DF691F7-8E4D-45DE-941C-6171A06CF60F}"/>
                </a:ext>
              </a:extLst>
            </p:cNvPr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5;p24">
              <a:extLst>
                <a:ext uri="{FF2B5EF4-FFF2-40B4-BE49-F238E27FC236}">
                  <a16:creationId xmlns:a16="http://schemas.microsoft.com/office/drawing/2014/main" id="{8543702B-6687-1ED8-9DE3-B658BBCB5397}"/>
                </a:ext>
              </a:extLst>
            </p:cNvPr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6;p24">
              <a:extLst>
                <a:ext uri="{FF2B5EF4-FFF2-40B4-BE49-F238E27FC236}">
                  <a16:creationId xmlns:a16="http://schemas.microsoft.com/office/drawing/2014/main" id="{64A9F5BF-9F71-8E8B-FA47-F9A58B280DF3}"/>
                </a:ext>
              </a:extLst>
            </p:cNvPr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7;p24">
              <a:extLst>
                <a:ext uri="{FF2B5EF4-FFF2-40B4-BE49-F238E27FC236}">
                  <a16:creationId xmlns:a16="http://schemas.microsoft.com/office/drawing/2014/main" id="{DE4C7246-B2A9-3BC1-A5A7-998B363178FE}"/>
                </a:ext>
              </a:extLst>
            </p:cNvPr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8;p24">
              <a:extLst>
                <a:ext uri="{FF2B5EF4-FFF2-40B4-BE49-F238E27FC236}">
                  <a16:creationId xmlns:a16="http://schemas.microsoft.com/office/drawing/2014/main" id="{B8B23994-C58C-1249-4BFF-D3079A9F83C4}"/>
                </a:ext>
              </a:extLst>
            </p:cNvPr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9;p24">
              <a:extLst>
                <a:ext uri="{FF2B5EF4-FFF2-40B4-BE49-F238E27FC236}">
                  <a16:creationId xmlns:a16="http://schemas.microsoft.com/office/drawing/2014/main" id="{219B756B-BF8A-DD94-83B7-87405CEE6449}"/>
                </a:ext>
              </a:extLst>
            </p:cNvPr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0;p24">
              <a:extLst>
                <a:ext uri="{FF2B5EF4-FFF2-40B4-BE49-F238E27FC236}">
                  <a16:creationId xmlns:a16="http://schemas.microsoft.com/office/drawing/2014/main" id="{26B6F536-6C9B-7150-FD56-D551B56DED34}"/>
                </a:ext>
              </a:extLst>
            </p:cNvPr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1;p24">
              <a:extLst>
                <a:ext uri="{FF2B5EF4-FFF2-40B4-BE49-F238E27FC236}">
                  <a16:creationId xmlns:a16="http://schemas.microsoft.com/office/drawing/2014/main" id="{A2FB7DB5-CE0D-114B-831B-748F92CF0EB5}"/>
                </a:ext>
              </a:extLst>
            </p:cNvPr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2;p24">
              <a:extLst>
                <a:ext uri="{FF2B5EF4-FFF2-40B4-BE49-F238E27FC236}">
                  <a16:creationId xmlns:a16="http://schemas.microsoft.com/office/drawing/2014/main" id="{DB1F18D1-821E-D813-5C25-088A58939CC4}"/>
                </a:ext>
              </a:extLst>
            </p:cNvPr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3;p24">
              <a:extLst>
                <a:ext uri="{FF2B5EF4-FFF2-40B4-BE49-F238E27FC236}">
                  <a16:creationId xmlns:a16="http://schemas.microsoft.com/office/drawing/2014/main" id="{296099CC-1BB1-D10A-1795-E032588BF0BA}"/>
                </a:ext>
              </a:extLst>
            </p:cNvPr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4;p24">
              <a:extLst>
                <a:ext uri="{FF2B5EF4-FFF2-40B4-BE49-F238E27FC236}">
                  <a16:creationId xmlns:a16="http://schemas.microsoft.com/office/drawing/2014/main" id="{C68EB9BE-1199-309F-C93D-BEB79591F517}"/>
                </a:ext>
              </a:extLst>
            </p:cNvPr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5;p24">
              <a:extLst>
                <a:ext uri="{FF2B5EF4-FFF2-40B4-BE49-F238E27FC236}">
                  <a16:creationId xmlns:a16="http://schemas.microsoft.com/office/drawing/2014/main" id="{E7748741-72F6-F0CE-3576-7BB7EEB8AD04}"/>
                </a:ext>
              </a:extLst>
            </p:cNvPr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6;p24">
              <a:extLst>
                <a:ext uri="{FF2B5EF4-FFF2-40B4-BE49-F238E27FC236}">
                  <a16:creationId xmlns:a16="http://schemas.microsoft.com/office/drawing/2014/main" id="{58D18871-93EF-3D0B-A07E-146AFF337DA6}"/>
                </a:ext>
              </a:extLst>
            </p:cNvPr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7;p24">
              <a:extLst>
                <a:ext uri="{FF2B5EF4-FFF2-40B4-BE49-F238E27FC236}">
                  <a16:creationId xmlns:a16="http://schemas.microsoft.com/office/drawing/2014/main" id="{F07513CF-95C9-7E5F-DDA4-95BC231F0CB0}"/>
                </a:ext>
              </a:extLst>
            </p:cNvPr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8;p24">
              <a:extLst>
                <a:ext uri="{FF2B5EF4-FFF2-40B4-BE49-F238E27FC236}">
                  <a16:creationId xmlns:a16="http://schemas.microsoft.com/office/drawing/2014/main" id="{D65F1000-9C7D-802A-F962-32FF90F57287}"/>
                </a:ext>
              </a:extLst>
            </p:cNvPr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9;p24">
              <a:extLst>
                <a:ext uri="{FF2B5EF4-FFF2-40B4-BE49-F238E27FC236}">
                  <a16:creationId xmlns:a16="http://schemas.microsoft.com/office/drawing/2014/main" id="{7339DE71-D886-F1B7-ED50-A0F03030FD69}"/>
                </a:ext>
              </a:extLst>
            </p:cNvPr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0;p24">
              <a:extLst>
                <a:ext uri="{FF2B5EF4-FFF2-40B4-BE49-F238E27FC236}">
                  <a16:creationId xmlns:a16="http://schemas.microsoft.com/office/drawing/2014/main" id="{A560CD55-5E80-E05A-6A70-7B125E1CBC13}"/>
                </a:ext>
              </a:extLst>
            </p:cNvPr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1;p24">
              <a:extLst>
                <a:ext uri="{FF2B5EF4-FFF2-40B4-BE49-F238E27FC236}">
                  <a16:creationId xmlns:a16="http://schemas.microsoft.com/office/drawing/2014/main" id="{6E672EB8-6D65-D267-7A6E-F79383E4526E}"/>
                </a:ext>
              </a:extLst>
            </p:cNvPr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2;p24">
              <a:extLst>
                <a:ext uri="{FF2B5EF4-FFF2-40B4-BE49-F238E27FC236}">
                  <a16:creationId xmlns:a16="http://schemas.microsoft.com/office/drawing/2014/main" id="{24569030-7249-A8E4-7C50-4D31C744007F}"/>
                </a:ext>
              </a:extLst>
            </p:cNvPr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3;p24">
              <a:extLst>
                <a:ext uri="{FF2B5EF4-FFF2-40B4-BE49-F238E27FC236}">
                  <a16:creationId xmlns:a16="http://schemas.microsoft.com/office/drawing/2014/main" id="{53189B5E-C9D8-6664-4230-02B8EE107461}"/>
                </a:ext>
              </a:extLst>
            </p:cNvPr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;p24">
              <a:extLst>
                <a:ext uri="{FF2B5EF4-FFF2-40B4-BE49-F238E27FC236}">
                  <a16:creationId xmlns:a16="http://schemas.microsoft.com/office/drawing/2014/main" id="{7AF650B2-E379-51C2-74D3-749F89E3D0C1}"/>
                </a:ext>
              </a:extLst>
            </p:cNvPr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5;p24">
              <a:extLst>
                <a:ext uri="{FF2B5EF4-FFF2-40B4-BE49-F238E27FC236}">
                  <a16:creationId xmlns:a16="http://schemas.microsoft.com/office/drawing/2014/main" id="{7F243770-656F-E0E2-65E7-0AA03229A6BF}"/>
                </a:ext>
              </a:extLst>
            </p:cNvPr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6;p24">
              <a:extLst>
                <a:ext uri="{FF2B5EF4-FFF2-40B4-BE49-F238E27FC236}">
                  <a16:creationId xmlns:a16="http://schemas.microsoft.com/office/drawing/2014/main" id="{D887A81E-84C0-7BD0-88EE-52931552C32D}"/>
                </a:ext>
              </a:extLst>
            </p:cNvPr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7;p24">
              <a:extLst>
                <a:ext uri="{FF2B5EF4-FFF2-40B4-BE49-F238E27FC236}">
                  <a16:creationId xmlns:a16="http://schemas.microsoft.com/office/drawing/2014/main" id="{CB46480A-1009-9D92-9AC6-9C45C541AFC2}"/>
                </a:ext>
              </a:extLst>
            </p:cNvPr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28;p24">
              <a:extLst>
                <a:ext uri="{FF2B5EF4-FFF2-40B4-BE49-F238E27FC236}">
                  <a16:creationId xmlns:a16="http://schemas.microsoft.com/office/drawing/2014/main" id="{25284FEB-B0EC-BCCD-0A1D-010722266150}"/>
                </a:ext>
              </a:extLst>
            </p:cNvPr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29;p24">
              <a:extLst>
                <a:ext uri="{FF2B5EF4-FFF2-40B4-BE49-F238E27FC236}">
                  <a16:creationId xmlns:a16="http://schemas.microsoft.com/office/drawing/2014/main" id="{E5FB41C8-50A2-9749-8D80-5E9A71F12CFB}"/>
                </a:ext>
              </a:extLst>
            </p:cNvPr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30;p24">
              <a:extLst>
                <a:ext uri="{FF2B5EF4-FFF2-40B4-BE49-F238E27FC236}">
                  <a16:creationId xmlns:a16="http://schemas.microsoft.com/office/drawing/2014/main" id="{0724FEC7-1084-7CA2-1B16-F1E668161FC5}"/>
                </a:ext>
              </a:extLst>
            </p:cNvPr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31;p24">
              <a:extLst>
                <a:ext uri="{FF2B5EF4-FFF2-40B4-BE49-F238E27FC236}">
                  <a16:creationId xmlns:a16="http://schemas.microsoft.com/office/drawing/2014/main" id="{F7CEF1E3-CA9B-78D5-AD8A-BC671B639ECF}"/>
                </a:ext>
              </a:extLst>
            </p:cNvPr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32;p24">
              <a:extLst>
                <a:ext uri="{FF2B5EF4-FFF2-40B4-BE49-F238E27FC236}">
                  <a16:creationId xmlns:a16="http://schemas.microsoft.com/office/drawing/2014/main" id="{10598978-7FC3-B684-B3FE-8B5516A77437}"/>
                </a:ext>
              </a:extLst>
            </p:cNvPr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33;p24">
              <a:extLst>
                <a:ext uri="{FF2B5EF4-FFF2-40B4-BE49-F238E27FC236}">
                  <a16:creationId xmlns:a16="http://schemas.microsoft.com/office/drawing/2014/main" id="{B0648265-72C0-7905-71C9-04519B04B585}"/>
                </a:ext>
              </a:extLst>
            </p:cNvPr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34;p24">
              <a:extLst>
                <a:ext uri="{FF2B5EF4-FFF2-40B4-BE49-F238E27FC236}">
                  <a16:creationId xmlns:a16="http://schemas.microsoft.com/office/drawing/2014/main" id="{D20224CA-61D3-2261-0191-505F81968AAE}"/>
                </a:ext>
              </a:extLst>
            </p:cNvPr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35;p24">
              <a:extLst>
                <a:ext uri="{FF2B5EF4-FFF2-40B4-BE49-F238E27FC236}">
                  <a16:creationId xmlns:a16="http://schemas.microsoft.com/office/drawing/2014/main" id="{3E6292CA-FD10-94A6-8DFC-7B907AFC2B5A}"/>
                </a:ext>
              </a:extLst>
            </p:cNvPr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36;p24">
              <a:extLst>
                <a:ext uri="{FF2B5EF4-FFF2-40B4-BE49-F238E27FC236}">
                  <a16:creationId xmlns:a16="http://schemas.microsoft.com/office/drawing/2014/main" id="{87CA4BFB-95C3-8C4A-0ED7-07B2CA406712}"/>
                </a:ext>
              </a:extLst>
            </p:cNvPr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37;p24">
              <a:extLst>
                <a:ext uri="{FF2B5EF4-FFF2-40B4-BE49-F238E27FC236}">
                  <a16:creationId xmlns:a16="http://schemas.microsoft.com/office/drawing/2014/main" id="{AF3D47B9-1F9F-1057-CF7A-C897E80B04F2}"/>
                </a:ext>
              </a:extLst>
            </p:cNvPr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38;p24">
              <a:extLst>
                <a:ext uri="{FF2B5EF4-FFF2-40B4-BE49-F238E27FC236}">
                  <a16:creationId xmlns:a16="http://schemas.microsoft.com/office/drawing/2014/main" id="{72BDA48B-5642-C128-90A8-73F228004A8C}"/>
                </a:ext>
              </a:extLst>
            </p:cNvPr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39;p24">
              <a:extLst>
                <a:ext uri="{FF2B5EF4-FFF2-40B4-BE49-F238E27FC236}">
                  <a16:creationId xmlns:a16="http://schemas.microsoft.com/office/drawing/2014/main" id="{4F643C0D-D686-2D48-FD03-99F56D09C5AB}"/>
                </a:ext>
              </a:extLst>
            </p:cNvPr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40;p24">
              <a:extLst>
                <a:ext uri="{FF2B5EF4-FFF2-40B4-BE49-F238E27FC236}">
                  <a16:creationId xmlns:a16="http://schemas.microsoft.com/office/drawing/2014/main" id="{BD7C0E70-5A22-CF92-1B45-EC0AF8CEBD68}"/>
                </a:ext>
              </a:extLst>
            </p:cNvPr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41;p24">
              <a:extLst>
                <a:ext uri="{FF2B5EF4-FFF2-40B4-BE49-F238E27FC236}">
                  <a16:creationId xmlns:a16="http://schemas.microsoft.com/office/drawing/2014/main" id="{31DA80B6-B966-E1B0-0A25-3426B33652B4}"/>
                </a:ext>
              </a:extLst>
            </p:cNvPr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42;p24">
              <a:extLst>
                <a:ext uri="{FF2B5EF4-FFF2-40B4-BE49-F238E27FC236}">
                  <a16:creationId xmlns:a16="http://schemas.microsoft.com/office/drawing/2014/main" id="{D7A2D574-1FD2-5178-1474-ABD0AE326C15}"/>
                </a:ext>
              </a:extLst>
            </p:cNvPr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43;p24">
              <a:extLst>
                <a:ext uri="{FF2B5EF4-FFF2-40B4-BE49-F238E27FC236}">
                  <a16:creationId xmlns:a16="http://schemas.microsoft.com/office/drawing/2014/main" id="{3A714D7B-5DD1-E73B-F182-59E36F18D8D4}"/>
                </a:ext>
              </a:extLst>
            </p:cNvPr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44;p24">
              <a:extLst>
                <a:ext uri="{FF2B5EF4-FFF2-40B4-BE49-F238E27FC236}">
                  <a16:creationId xmlns:a16="http://schemas.microsoft.com/office/drawing/2014/main" id="{3A4A4928-203F-C6EF-77E6-CB098175816A}"/>
                </a:ext>
              </a:extLst>
            </p:cNvPr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45;p24">
              <a:extLst>
                <a:ext uri="{FF2B5EF4-FFF2-40B4-BE49-F238E27FC236}">
                  <a16:creationId xmlns:a16="http://schemas.microsoft.com/office/drawing/2014/main" id="{05BEF1E7-32E9-3341-9104-E24961857FF0}"/>
                </a:ext>
              </a:extLst>
            </p:cNvPr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46;p24">
              <a:extLst>
                <a:ext uri="{FF2B5EF4-FFF2-40B4-BE49-F238E27FC236}">
                  <a16:creationId xmlns:a16="http://schemas.microsoft.com/office/drawing/2014/main" id="{4D7CC0E0-6295-E025-E9F6-770717B745B8}"/>
                </a:ext>
              </a:extLst>
            </p:cNvPr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47;p24">
              <a:extLst>
                <a:ext uri="{FF2B5EF4-FFF2-40B4-BE49-F238E27FC236}">
                  <a16:creationId xmlns:a16="http://schemas.microsoft.com/office/drawing/2014/main" id="{338959FE-8822-4108-B9E2-3D4B5B995286}"/>
                </a:ext>
              </a:extLst>
            </p:cNvPr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48;p24">
              <a:extLst>
                <a:ext uri="{FF2B5EF4-FFF2-40B4-BE49-F238E27FC236}">
                  <a16:creationId xmlns:a16="http://schemas.microsoft.com/office/drawing/2014/main" id="{5D723F97-803B-3306-0526-7BDA4B171635}"/>
                </a:ext>
              </a:extLst>
            </p:cNvPr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49;p24">
              <a:extLst>
                <a:ext uri="{FF2B5EF4-FFF2-40B4-BE49-F238E27FC236}">
                  <a16:creationId xmlns:a16="http://schemas.microsoft.com/office/drawing/2014/main" id="{83652D13-4BB7-B79C-7A68-EF746E365D97}"/>
                </a:ext>
              </a:extLst>
            </p:cNvPr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50;p24">
              <a:extLst>
                <a:ext uri="{FF2B5EF4-FFF2-40B4-BE49-F238E27FC236}">
                  <a16:creationId xmlns:a16="http://schemas.microsoft.com/office/drawing/2014/main" id="{91CD4561-E7F2-4031-E677-816FFA7D638B}"/>
                </a:ext>
              </a:extLst>
            </p:cNvPr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51;p24">
              <a:extLst>
                <a:ext uri="{FF2B5EF4-FFF2-40B4-BE49-F238E27FC236}">
                  <a16:creationId xmlns:a16="http://schemas.microsoft.com/office/drawing/2014/main" id="{9B35CE23-E2E2-867C-F2E0-38CF3D1EF4FD}"/>
                </a:ext>
              </a:extLst>
            </p:cNvPr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1022319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785</Words>
  <Application>Microsoft Office PowerPoint</Application>
  <PresentationFormat>On-screen Show (16:9)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Fira Sans Extra Condensed SemiBold</vt:lpstr>
      <vt:lpstr>Fira Sans Extra Condensed</vt:lpstr>
      <vt:lpstr>Roboto</vt:lpstr>
      <vt:lpstr>Arial</vt:lpstr>
      <vt:lpstr>Machine Learning Infographics by Slidesgo</vt:lpstr>
      <vt:lpstr>Unity  ML-Agents toolkit</vt:lpstr>
      <vt:lpstr>Table of contents</vt:lpstr>
      <vt:lpstr>ML-Agents toolkit overview</vt:lpstr>
      <vt:lpstr>Reinforcement learning</vt:lpstr>
      <vt:lpstr>Obbiettivo del modello</vt:lpstr>
      <vt:lpstr>Fasi di lavoro</vt:lpstr>
      <vt:lpstr>Difficoltà riscontrate</vt:lpstr>
      <vt:lpstr>Risultati</vt:lpstr>
      <vt:lpstr>Back-up slides</vt:lpstr>
      <vt:lpstr>Diversi modelli di ML</vt:lpstr>
      <vt:lpstr>I componenti dell’agente</vt:lpstr>
      <vt:lpstr>Ray perception sensor</vt:lpstr>
      <vt:lpstr>Lo script dell’Agente</vt:lpstr>
      <vt:lpstr>Collect observation</vt:lpstr>
      <vt:lpstr>On Action Recived</vt:lpstr>
      <vt:lpstr>Reward function</vt:lpstr>
      <vt:lpstr>Hyperparameters</vt:lpstr>
      <vt:lpstr>Come avviene la fase di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 ML-Agents toolkit</dc:title>
  <dc:creator>luca scala</dc:creator>
  <cp:lastModifiedBy>luca scala</cp:lastModifiedBy>
  <cp:revision>7</cp:revision>
  <dcterms:modified xsi:type="dcterms:W3CDTF">2023-07-01T09:42:29Z</dcterms:modified>
</cp:coreProperties>
</file>