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790" r:id="rId2"/>
    <p:sldId id="791" r:id="rId3"/>
    <p:sldId id="792" r:id="rId4"/>
    <p:sldId id="793" r:id="rId5"/>
    <p:sldId id="794" r:id="rId6"/>
    <p:sldId id="795" r:id="rId7"/>
    <p:sldId id="796" r:id="rId8"/>
    <p:sldId id="797" r:id="rId9"/>
    <p:sldId id="798" r:id="rId10"/>
    <p:sldId id="800" r:id="rId11"/>
    <p:sldId id="801" r:id="rId12"/>
    <p:sldId id="802" r:id="rId13"/>
    <p:sldId id="803" r:id="rId14"/>
    <p:sldId id="852" r:id="rId15"/>
    <p:sldId id="804" r:id="rId16"/>
    <p:sldId id="805" r:id="rId17"/>
    <p:sldId id="806" r:id="rId18"/>
    <p:sldId id="807" r:id="rId19"/>
    <p:sldId id="808" r:id="rId20"/>
    <p:sldId id="861" r:id="rId21"/>
    <p:sldId id="809" r:id="rId22"/>
    <p:sldId id="810" r:id="rId23"/>
    <p:sldId id="811" r:id="rId24"/>
    <p:sldId id="812" r:id="rId25"/>
    <p:sldId id="813" r:id="rId26"/>
    <p:sldId id="814" r:id="rId27"/>
    <p:sldId id="815" r:id="rId28"/>
    <p:sldId id="817" r:id="rId29"/>
    <p:sldId id="816" r:id="rId30"/>
    <p:sldId id="853" r:id="rId31"/>
    <p:sldId id="854" r:id="rId32"/>
    <p:sldId id="818" r:id="rId33"/>
    <p:sldId id="819" r:id="rId34"/>
    <p:sldId id="820" r:id="rId35"/>
    <p:sldId id="821" r:id="rId36"/>
    <p:sldId id="822" r:id="rId37"/>
    <p:sldId id="823" r:id="rId38"/>
    <p:sldId id="824" r:id="rId39"/>
    <p:sldId id="825" r:id="rId40"/>
    <p:sldId id="826" r:id="rId41"/>
    <p:sldId id="828" r:id="rId42"/>
    <p:sldId id="855" r:id="rId43"/>
    <p:sldId id="830" r:id="rId44"/>
    <p:sldId id="831" r:id="rId45"/>
    <p:sldId id="856" r:id="rId46"/>
    <p:sldId id="832" r:id="rId47"/>
    <p:sldId id="857" r:id="rId48"/>
    <p:sldId id="833" r:id="rId49"/>
    <p:sldId id="834" r:id="rId50"/>
    <p:sldId id="858" r:id="rId51"/>
    <p:sldId id="835" r:id="rId52"/>
    <p:sldId id="836" r:id="rId53"/>
    <p:sldId id="837" r:id="rId54"/>
    <p:sldId id="839" r:id="rId55"/>
    <p:sldId id="840" r:id="rId56"/>
    <p:sldId id="841" r:id="rId57"/>
    <p:sldId id="843" r:id="rId58"/>
    <p:sldId id="844" r:id="rId59"/>
    <p:sldId id="845" r:id="rId60"/>
    <p:sldId id="846" r:id="rId61"/>
    <p:sldId id="848" r:id="rId62"/>
    <p:sldId id="860" r:id="rId63"/>
    <p:sldId id="862" r:id="rId64"/>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a:t>
            </a:fld>
            <a:endParaRPr lang="en-US"/>
          </a:p>
        </p:txBody>
      </p:sp>
    </p:spTree>
    <p:extLst>
      <p:ext uri="{BB962C8B-B14F-4D97-AF65-F5344CB8AC3E}">
        <p14:creationId xmlns:p14="http://schemas.microsoft.com/office/powerpoint/2010/main" val="3493965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18</a:t>
            </a:fld>
            <a:endParaRPr lang="en-US"/>
          </a:p>
        </p:txBody>
      </p:sp>
    </p:spTree>
    <p:extLst>
      <p:ext uri="{BB962C8B-B14F-4D97-AF65-F5344CB8AC3E}">
        <p14:creationId xmlns:p14="http://schemas.microsoft.com/office/powerpoint/2010/main" val="191174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19</a:t>
            </a:fld>
            <a:endParaRPr lang="en-US"/>
          </a:p>
        </p:txBody>
      </p:sp>
    </p:spTree>
    <p:extLst>
      <p:ext uri="{BB962C8B-B14F-4D97-AF65-F5344CB8AC3E}">
        <p14:creationId xmlns:p14="http://schemas.microsoft.com/office/powerpoint/2010/main" val="340398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20</a:t>
            </a:fld>
            <a:endParaRPr lang="en-US"/>
          </a:p>
        </p:txBody>
      </p:sp>
    </p:spTree>
    <p:extLst>
      <p:ext uri="{BB962C8B-B14F-4D97-AF65-F5344CB8AC3E}">
        <p14:creationId xmlns:p14="http://schemas.microsoft.com/office/powerpoint/2010/main" val="2728459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21</a:t>
            </a:fld>
            <a:endParaRPr lang="en-US"/>
          </a:p>
        </p:txBody>
      </p:sp>
    </p:spTree>
    <p:extLst>
      <p:ext uri="{BB962C8B-B14F-4D97-AF65-F5344CB8AC3E}">
        <p14:creationId xmlns:p14="http://schemas.microsoft.com/office/powerpoint/2010/main" val="539611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22</a:t>
            </a:fld>
            <a:endParaRPr lang="en-US"/>
          </a:p>
        </p:txBody>
      </p:sp>
    </p:spTree>
    <p:extLst>
      <p:ext uri="{BB962C8B-B14F-4D97-AF65-F5344CB8AC3E}">
        <p14:creationId xmlns:p14="http://schemas.microsoft.com/office/powerpoint/2010/main" val="25544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23</a:t>
            </a:fld>
            <a:endParaRPr lang="en-US"/>
          </a:p>
        </p:txBody>
      </p:sp>
    </p:spTree>
    <p:extLst>
      <p:ext uri="{BB962C8B-B14F-4D97-AF65-F5344CB8AC3E}">
        <p14:creationId xmlns:p14="http://schemas.microsoft.com/office/powerpoint/2010/main" val="1229212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24</a:t>
            </a:fld>
            <a:endParaRPr lang="en-US"/>
          </a:p>
        </p:txBody>
      </p:sp>
    </p:spTree>
    <p:extLst>
      <p:ext uri="{BB962C8B-B14F-4D97-AF65-F5344CB8AC3E}">
        <p14:creationId xmlns:p14="http://schemas.microsoft.com/office/powerpoint/2010/main" val="3379745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25</a:t>
            </a:fld>
            <a:endParaRPr lang="en-US"/>
          </a:p>
        </p:txBody>
      </p:sp>
    </p:spTree>
    <p:extLst>
      <p:ext uri="{BB962C8B-B14F-4D97-AF65-F5344CB8AC3E}">
        <p14:creationId xmlns:p14="http://schemas.microsoft.com/office/powerpoint/2010/main" val="2980559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26</a:t>
            </a:fld>
            <a:endParaRPr lang="en-US"/>
          </a:p>
        </p:txBody>
      </p:sp>
    </p:spTree>
    <p:extLst>
      <p:ext uri="{BB962C8B-B14F-4D97-AF65-F5344CB8AC3E}">
        <p14:creationId xmlns:p14="http://schemas.microsoft.com/office/powerpoint/2010/main" val="3123002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27</a:t>
            </a:fld>
            <a:endParaRPr lang="en-US"/>
          </a:p>
        </p:txBody>
      </p:sp>
    </p:spTree>
    <p:extLst>
      <p:ext uri="{BB962C8B-B14F-4D97-AF65-F5344CB8AC3E}">
        <p14:creationId xmlns:p14="http://schemas.microsoft.com/office/powerpoint/2010/main" val="17742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a:t>
            </a:fld>
            <a:endParaRPr lang="en-US"/>
          </a:p>
        </p:txBody>
      </p:sp>
    </p:spTree>
    <p:extLst>
      <p:ext uri="{BB962C8B-B14F-4D97-AF65-F5344CB8AC3E}">
        <p14:creationId xmlns:p14="http://schemas.microsoft.com/office/powerpoint/2010/main" val="42660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28</a:t>
            </a:fld>
            <a:endParaRPr lang="en-US"/>
          </a:p>
        </p:txBody>
      </p:sp>
    </p:spTree>
    <p:extLst>
      <p:ext uri="{BB962C8B-B14F-4D97-AF65-F5344CB8AC3E}">
        <p14:creationId xmlns:p14="http://schemas.microsoft.com/office/powerpoint/2010/main" val="3432944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29</a:t>
            </a:fld>
            <a:endParaRPr lang="en-US"/>
          </a:p>
        </p:txBody>
      </p:sp>
    </p:spTree>
    <p:extLst>
      <p:ext uri="{BB962C8B-B14F-4D97-AF65-F5344CB8AC3E}">
        <p14:creationId xmlns:p14="http://schemas.microsoft.com/office/powerpoint/2010/main" val="341672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30</a:t>
            </a:fld>
            <a:endParaRPr lang="en-US"/>
          </a:p>
        </p:txBody>
      </p:sp>
    </p:spTree>
    <p:extLst>
      <p:ext uri="{BB962C8B-B14F-4D97-AF65-F5344CB8AC3E}">
        <p14:creationId xmlns:p14="http://schemas.microsoft.com/office/powerpoint/2010/main" val="1331622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31</a:t>
            </a:fld>
            <a:endParaRPr lang="en-US"/>
          </a:p>
        </p:txBody>
      </p:sp>
    </p:spTree>
    <p:extLst>
      <p:ext uri="{BB962C8B-B14F-4D97-AF65-F5344CB8AC3E}">
        <p14:creationId xmlns:p14="http://schemas.microsoft.com/office/powerpoint/2010/main" val="2161949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32</a:t>
            </a:fld>
            <a:endParaRPr lang="en-US"/>
          </a:p>
        </p:txBody>
      </p:sp>
    </p:spTree>
    <p:extLst>
      <p:ext uri="{BB962C8B-B14F-4D97-AF65-F5344CB8AC3E}">
        <p14:creationId xmlns:p14="http://schemas.microsoft.com/office/powerpoint/2010/main" val="78721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33</a:t>
            </a:fld>
            <a:endParaRPr lang="en-US"/>
          </a:p>
        </p:txBody>
      </p:sp>
    </p:spTree>
    <p:extLst>
      <p:ext uri="{BB962C8B-B14F-4D97-AF65-F5344CB8AC3E}">
        <p14:creationId xmlns:p14="http://schemas.microsoft.com/office/powerpoint/2010/main" val="2747259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34</a:t>
            </a:fld>
            <a:endParaRPr lang="en-US"/>
          </a:p>
        </p:txBody>
      </p:sp>
    </p:spTree>
    <p:extLst>
      <p:ext uri="{BB962C8B-B14F-4D97-AF65-F5344CB8AC3E}">
        <p14:creationId xmlns:p14="http://schemas.microsoft.com/office/powerpoint/2010/main" val="4045996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35</a:t>
            </a:fld>
            <a:endParaRPr lang="en-US"/>
          </a:p>
        </p:txBody>
      </p:sp>
    </p:spTree>
    <p:extLst>
      <p:ext uri="{BB962C8B-B14F-4D97-AF65-F5344CB8AC3E}">
        <p14:creationId xmlns:p14="http://schemas.microsoft.com/office/powerpoint/2010/main" val="2890037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36</a:t>
            </a:fld>
            <a:endParaRPr lang="en-US"/>
          </a:p>
        </p:txBody>
      </p:sp>
    </p:spTree>
    <p:extLst>
      <p:ext uri="{BB962C8B-B14F-4D97-AF65-F5344CB8AC3E}">
        <p14:creationId xmlns:p14="http://schemas.microsoft.com/office/powerpoint/2010/main" val="3819261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37</a:t>
            </a:fld>
            <a:endParaRPr lang="en-US"/>
          </a:p>
        </p:txBody>
      </p:sp>
    </p:spTree>
    <p:extLst>
      <p:ext uri="{BB962C8B-B14F-4D97-AF65-F5344CB8AC3E}">
        <p14:creationId xmlns:p14="http://schemas.microsoft.com/office/powerpoint/2010/main" val="43291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11</a:t>
            </a:fld>
            <a:endParaRPr lang="en-US"/>
          </a:p>
        </p:txBody>
      </p:sp>
    </p:spTree>
    <p:extLst>
      <p:ext uri="{BB962C8B-B14F-4D97-AF65-F5344CB8AC3E}">
        <p14:creationId xmlns:p14="http://schemas.microsoft.com/office/powerpoint/2010/main" val="1688665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38</a:t>
            </a:fld>
            <a:endParaRPr lang="en-US"/>
          </a:p>
        </p:txBody>
      </p:sp>
    </p:spTree>
    <p:extLst>
      <p:ext uri="{BB962C8B-B14F-4D97-AF65-F5344CB8AC3E}">
        <p14:creationId xmlns:p14="http://schemas.microsoft.com/office/powerpoint/2010/main" val="649443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39</a:t>
            </a:fld>
            <a:endParaRPr lang="en-US"/>
          </a:p>
        </p:txBody>
      </p:sp>
    </p:spTree>
    <p:extLst>
      <p:ext uri="{BB962C8B-B14F-4D97-AF65-F5344CB8AC3E}">
        <p14:creationId xmlns:p14="http://schemas.microsoft.com/office/powerpoint/2010/main" val="2881712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40</a:t>
            </a:fld>
            <a:endParaRPr lang="en-US"/>
          </a:p>
        </p:txBody>
      </p:sp>
    </p:spTree>
    <p:extLst>
      <p:ext uri="{BB962C8B-B14F-4D97-AF65-F5344CB8AC3E}">
        <p14:creationId xmlns:p14="http://schemas.microsoft.com/office/powerpoint/2010/main" val="2346008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41</a:t>
            </a:fld>
            <a:endParaRPr lang="en-US"/>
          </a:p>
        </p:txBody>
      </p:sp>
    </p:spTree>
    <p:extLst>
      <p:ext uri="{BB962C8B-B14F-4D97-AF65-F5344CB8AC3E}">
        <p14:creationId xmlns:p14="http://schemas.microsoft.com/office/powerpoint/2010/main" val="4183169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42</a:t>
            </a:fld>
            <a:endParaRPr lang="en-US"/>
          </a:p>
        </p:txBody>
      </p:sp>
    </p:spTree>
    <p:extLst>
      <p:ext uri="{BB962C8B-B14F-4D97-AF65-F5344CB8AC3E}">
        <p14:creationId xmlns:p14="http://schemas.microsoft.com/office/powerpoint/2010/main" val="798322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43</a:t>
            </a:fld>
            <a:endParaRPr lang="en-US"/>
          </a:p>
        </p:txBody>
      </p:sp>
    </p:spTree>
    <p:extLst>
      <p:ext uri="{BB962C8B-B14F-4D97-AF65-F5344CB8AC3E}">
        <p14:creationId xmlns:p14="http://schemas.microsoft.com/office/powerpoint/2010/main" val="32429955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44</a:t>
            </a:fld>
            <a:endParaRPr lang="en-US"/>
          </a:p>
        </p:txBody>
      </p:sp>
    </p:spTree>
    <p:extLst>
      <p:ext uri="{BB962C8B-B14F-4D97-AF65-F5344CB8AC3E}">
        <p14:creationId xmlns:p14="http://schemas.microsoft.com/office/powerpoint/2010/main" val="165370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45</a:t>
            </a:fld>
            <a:endParaRPr lang="en-US"/>
          </a:p>
        </p:txBody>
      </p:sp>
    </p:spTree>
    <p:extLst>
      <p:ext uri="{BB962C8B-B14F-4D97-AF65-F5344CB8AC3E}">
        <p14:creationId xmlns:p14="http://schemas.microsoft.com/office/powerpoint/2010/main" val="845153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46</a:t>
            </a:fld>
            <a:endParaRPr lang="en-US"/>
          </a:p>
        </p:txBody>
      </p:sp>
    </p:spTree>
    <p:extLst>
      <p:ext uri="{BB962C8B-B14F-4D97-AF65-F5344CB8AC3E}">
        <p14:creationId xmlns:p14="http://schemas.microsoft.com/office/powerpoint/2010/main" val="3927777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47</a:t>
            </a:fld>
            <a:endParaRPr lang="en-US"/>
          </a:p>
        </p:txBody>
      </p:sp>
    </p:spTree>
    <p:extLst>
      <p:ext uri="{BB962C8B-B14F-4D97-AF65-F5344CB8AC3E}">
        <p14:creationId xmlns:p14="http://schemas.microsoft.com/office/powerpoint/2010/main" val="234292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12</a:t>
            </a:fld>
            <a:endParaRPr lang="en-US"/>
          </a:p>
        </p:txBody>
      </p:sp>
    </p:spTree>
    <p:extLst>
      <p:ext uri="{BB962C8B-B14F-4D97-AF65-F5344CB8AC3E}">
        <p14:creationId xmlns:p14="http://schemas.microsoft.com/office/powerpoint/2010/main" val="2010370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48</a:t>
            </a:fld>
            <a:endParaRPr lang="en-US"/>
          </a:p>
        </p:txBody>
      </p:sp>
    </p:spTree>
    <p:extLst>
      <p:ext uri="{BB962C8B-B14F-4D97-AF65-F5344CB8AC3E}">
        <p14:creationId xmlns:p14="http://schemas.microsoft.com/office/powerpoint/2010/main" val="38863738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49</a:t>
            </a:fld>
            <a:endParaRPr lang="en-US"/>
          </a:p>
        </p:txBody>
      </p:sp>
    </p:spTree>
    <p:extLst>
      <p:ext uri="{BB962C8B-B14F-4D97-AF65-F5344CB8AC3E}">
        <p14:creationId xmlns:p14="http://schemas.microsoft.com/office/powerpoint/2010/main" val="36203409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50</a:t>
            </a:fld>
            <a:endParaRPr lang="en-US"/>
          </a:p>
        </p:txBody>
      </p:sp>
    </p:spTree>
    <p:extLst>
      <p:ext uri="{BB962C8B-B14F-4D97-AF65-F5344CB8AC3E}">
        <p14:creationId xmlns:p14="http://schemas.microsoft.com/office/powerpoint/2010/main" val="3201914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51</a:t>
            </a:fld>
            <a:endParaRPr lang="en-US"/>
          </a:p>
        </p:txBody>
      </p:sp>
    </p:spTree>
    <p:extLst>
      <p:ext uri="{BB962C8B-B14F-4D97-AF65-F5344CB8AC3E}">
        <p14:creationId xmlns:p14="http://schemas.microsoft.com/office/powerpoint/2010/main" val="3278469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52</a:t>
            </a:fld>
            <a:endParaRPr lang="en-US"/>
          </a:p>
        </p:txBody>
      </p:sp>
    </p:spTree>
    <p:extLst>
      <p:ext uri="{BB962C8B-B14F-4D97-AF65-F5344CB8AC3E}">
        <p14:creationId xmlns:p14="http://schemas.microsoft.com/office/powerpoint/2010/main" val="6985202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53</a:t>
            </a:fld>
            <a:endParaRPr lang="en-US"/>
          </a:p>
        </p:txBody>
      </p:sp>
    </p:spTree>
    <p:extLst>
      <p:ext uri="{BB962C8B-B14F-4D97-AF65-F5344CB8AC3E}">
        <p14:creationId xmlns:p14="http://schemas.microsoft.com/office/powerpoint/2010/main" val="17056384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54</a:t>
            </a:fld>
            <a:endParaRPr lang="en-US"/>
          </a:p>
        </p:txBody>
      </p:sp>
    </p:spTree>
    <p:extLst>
      <p:ext uri="{BB962C8B-B14F-4D97-AF65-F5344CB8AC3E}">
        <p14:creationId xmlns:p14="http://schemas.microsoft.com/office/powerpoint/2010/main" val="35368212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55</a:t>
            </a:fld>
            <a:endParaRPr lang="en-US"/>
          </a:p>
        </p:txBody>
      </p:sp>
    </p:spTree>
    <p:extLst>
      <p:ext uri="{BB962C8B-B14F-4D97-AF65-F5344CB8AC3E}">
        <p14:creationId xmlns:p14="http://schemas.microsoft.com/office/powerpoint/2010/main" val="21246238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56</a:t>
            </a:fld>
            <a:endParaRPr lang="en-US"/>
          </a:p>
        </p:txBody>
      </p:sp>
    </p:spTree>
    <p:extLst>
      <p:ext uri="{BB962C8B-B14F-4D97-AF65-F5344CB8AC3E}">
        <p14:creationId xmlns:p14="http://schemas.microsoft.com/office/powerpoint/2010/main" val="39453095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57</a:t>
            </a:fld>
            <a:endParaRPr lang="en-US"/>
          </a:p>
        </p:txBody>
      </p:sp>
    </p:spTree>
    <p:extLst>
      <p:ext uri="{BB962C8B-B14F-4D97-AF65-F5344CB8AC3E}">
        <p14:creationId xmlns:p14="http://schemas.microsoft.com/office/powerpoint/2010/main" val="3714843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13</a:t>
            </a:fld>
            <a:endParaRPr lang="en-US"/>
          </a:p>
        </p:txBody>
      </p:sp>
    </p:spTree>
    <p:extLst>
      <p:ext uri="{BB962C8B-B14F-4D97-AF65-F5344CB8AC3E}">
        <p14:creationId xmlns:p14="http://schemas.microsoft.com/office/powerpoint/2010/main" val="5861174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58</a:t>
            </a:fld>
            <a:endParaRPr lang="en-US"/>
          </a:p>
        </p:txBody>
      </p:sp>
    </p:spTree>
    <p:extLst>
      <p:ext uri="{BB962C8B-B14F-4D97-AF65-F5344CB8AC3E}">
        <p14:creationId xmlns:p14="http://schemas.microsoft.com/office/powerpoint/2010/main" val="779317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59</a:t>
            </a:fld>
            <a:endParaRPr lang="en-US"/>
          </a:p>
        </p:txBody>
      </p:sp>
    </p:spTree>
    <p:extLst>
      <p:ext uri="{BB962C8B-B14F-4D97-AF65-F5344CB8AC3E}">
        <p14:creationId xmlns:p14="http://schemas.microsoft.com/office/powerpoint/2010/main" val="39058454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60</a:t>
            </a:fld>
            <a:endParaRPr lang="en-US"/>
          </a:p>
        </p:txBody>
      </p:sp>
    </p:spTree>
    <p:extLst>
      <p:ext uri="{BB962C8B-B14F-4D97-AF65-F5344CB8AC3E}">
        <p14:creationId xmlns:p14="http://schemas.microsoft.com/office/powerpoint/2010/main" val="3340397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61</a:t>
            </a:fld>
            <a:endParaRPr lang="en-US"/>
          </a:p>
        </p:txBody>
      </p:sp>
    </p:spTree>
    <p:extLst>
      <p:ext uri="{BB962C8B-B14F-4D97-AF65-F5344CB8AC3E}">
        <p14:creationId xmlns:p14="http://schemas.microsoft.com/office/powerpoint/2010/main" val="13001854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62</a:t>
            </a:fld>
            <a:endParaRPr lang="en-US"/>
          </a:p>
        </p:txBody>
      </p:sp>
    </p:spTree>
    <p:extLst>
      <p:ext uri="{BB962C8B-B14F-4D97-AF65-F5344CB8AC3E}">
        <p14:creationId xmlns:p14="http://schemas.microsoft.com/office/powerpoint/2010/main" val="13423346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63</a:t>
            </a:fld>
            <a:endParaRPr lang="en-US"/>
          </a:p>
        </p:txBody>
      </p:sp>
    </p:spTree>
    <p:extLst>
      <p:ext uri="{BB962C8B-B14F-4D97-AF65-F5344CB8AC3E}">
        <p14:creationId xmlns:p14="http://schemas.microsoft.com/office/powerpoint/2010/main" val="365563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14</a:t>
            </a:fld>
            <a:endParaRPr lang="en-US"/>
          </a:p>
        </p:txBody>
      </p:sp>
    </p:spTree>
    <p:extLst>
      <p:ext uri="{BB962C8B-B14F-4D97-AF65-F5344CB8AC3E}">
        <p14:creationId xmlns:p14="http://schemas.microsoft.com/office/powerpoint/2010/main" val="1740648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15</a:t>
            </a:fld>
            <a:endParaRPr lang="en-US"/>
          </a:p>
        </p:txBody>
      </p:sp>
    </p:spTree>
    <p:extLst>
      <p:ext uri="{BB962C8B-B14F-4D97-AF65-F5344CB8AC3E}">
        <p14:creationId xmlns:p14="http://schemas.microsoft.com/office/powerpoint/2010/main" val="71270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16</a:t>
            </a:fld>
            <a:endParaRPr lang="en-US"/>
          </a:p>
        </p:txBody>
      </p:sp>
    </p:spTree>
    <p:extLst>
      <p:ext uri="{BB962C8B-B14F-4D97-AF65-F5344CB8AC3E}">
        <p14:creationId xmlns:p14="http://schemas.microsoft.com/office/powerpoint/2010/main" val="130631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17</a:t>
            </a:fld>
            <a:endParaRPr lang="en-US"/>
          </a:p>
        </p:txBody>
      </p:sp>
    </p:spTree>
    <p:extLst>
      <p:ext uri="{BB962C8B-B14F-4D97-AF65-F5344CB8AC3E}">
        <p14:creationId xmlns:p14="http://schemas.microsoft.com/office/powerpoint/2010/main" val="88666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AC949EE5-CD5F-2121-850B-62C50364BE5F}"/>
              </a:ext>
            </a:extLst>
          </p:cNvPr>
          <p:cNvSpPr txBox="1"/>
          <p:nvPr/>
        </p:nvSpPr>
        <p:spPr>
          <a:xfrm>
            <a:off x="2574478" y="2960367"/>
            <a:ext cx="3110805" cy="461665"/>
          </a:xfrm>
          <a:prstGeom prst="rect">
            <a:avLst/>
          </a:prstGeom>
          <a:noFill/>
        </p:spPr>
        <p:txBody>
          <a:bodyPr wrap="square">
            <a:spAutoFit/>
          </a:bodyPr>
          <a:lstStyle/>
          <a:p>
            <a:pPr algn="l"/>
            <a:r>
              <a:rPr lang="en-US" sz="2400" b="1" i="0" u="none" strike="noStrike" baseline="0" dirty="0">
                <a:latin typeface="Generic617-Regular"/>
              </a:rPr>
              <a:t> </a:t>
            </a:r>
            <a:r>
              <a:rPr lang="en-US" sz="2400" b="1" dirty="0">
                <a:solidFill>
                  <a:srgbClr val="FF0000"/>
                </a:solidFill>
                <a:latin typeface="+mj-lt"/>
              </a:rPr>
              <a:t>Key Management</a:t>
            </a:r>
            <a:endParaRPr lang="en-IN" sz="2400" b="1" dirty="0">
              <a:solidFill>
                <a:srgbClr val="FF0000"/>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7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725767"/>
            <a:ext cx="4572000" cy="461665"/>
          </a:xfrm>
          <a:prstGeom prst="rect">
            <a:avLst/>
          </a:prstGeom>
          <a:noFill/>
        </p:spPr>
        <p:txBody>
          <a:bodyPr wrap="square">
            <a:spAutoFit/>
          </a:bodyPr>
          <a:lstStyle/>
          <a:p>
            <a:r>
              <a:rPr lang="en-IN" sz="2400" b="0" i="0" u="none" strike="noStrike" baseline="0" dirty="0">
                <a:solidFill>
                  <a:srgbClr val="C00000"/>
                </a:solidFill>
                <a:latin typeface="+mj-lt"/>
              </a:rPr>
              <a:t>Session Keys</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17714" y="1187432"/>
            <a:ext cx="8103455" cy="3416320"/>
          </a:xfrm>
          <a:prstGeom prst="rect">
            <a:avLst/>
          </a:prstGeom>
          <a:noFill/>
        </p:spPr>
        <p:txBody>
          <a:bodyPr wrap="square">
            <a:spAutoFit/>
          </a:bodyPr>
          <a:lstStyle/>
          <a:p>
            <a:pPr algn="just"/>
            <a:r>
              <a:rPr lang="en-US" sz="1800" b="0" i="0" u="none" strike="noStrike" baseline="0" dirty="0">
                <a:latin typeface="+mj-lt"/>
              </a:rPr>
              <a:t>A KDC creates a secret key for each member. </a:t>
            </a:r>
          </a:p>
          <a:p>
            <a:pPr algn="just"/>
            <a:endParaRPr lang="en-US" sz="1800" dirty="0">
              <a:latin typeface="+mj-lt"/>
            </a:endParaRPr>
          </a:p>
          <a:p>
            <a:pPr algn="just"/>
            <a:r>
              <a:rPr lang="en-US" sz="1800" b="0" i="0" u="none" strike="noStrike" baseline="0" dirty="0">
                <a:solidFill>
                  <a:srgbClr val="FF0000"/>
                </a:solidFill>
                <a:latin typeface="+mj-lt"/>
              </a:rPr>
              <a:t>This secret key can be used only between the member and the KDC, not between two members. </a:t>
            </a:r>
          </a:p>
          <a:p>
            <a:pPr algn="just"/>
            <a:endParaRPr lang="en-US" sz="1800" dirty="0">
              <a:latin typeface="+mj-lt"/>
            </a:endParaRPr>
          </a:p>
          <a:p>
            <a:pPr algn="just"/>
            <a:r>
              <a:rPr lang="en-US" sz="1800" b="0" i="0" u="none" strike="noStrike" baseline="0" dirty="0">
                <a:solidFill>
                  <a:srgbClr val="FF0000"/>
                </a:solidFill>
                <a:latin typeface="+mj-lt"/>
              </a:rPr>
              <a:t>A KDC can create a session key between Alice and Bob</a:t>
            </a:r>
            <a:r>
              <a:rPr lang="en-US" sz="1800" b="0" i="0" u="none" strike="noStrike" baseline="0" dirty="0">
                <a:latin typeface="+mj-lt"/>
              </a:rPr>
              <a:t>, using their keys with the center. </a:t>
            </a:r>
          </a:p>
          <a:p>
            <a:pPr algn="just"/>
            <a:endParaRPr lang="en-US" sz="1800" dirty="0">
              <a:latin typeface="+mj-lt"/>
            </a:endParaRPr>
          </a:p>
          <a:p>
            <a:pPr algn="just"/>
            <a:r>
              <a:rPr lang="en-US" sz="1800" b="0" i="0" u="none" strike="noStrike" baseline="0" dirty="0">
                <a:latin typeface="+mj-lt"/>
              </a:rPr>
              <a:t>The keys of Alice and Bob are used to authenticate Alice and Bob to the center and to each other before the session key is established. </a:t>
            </a:r>
          </a:p>
          <a:p>
            <a:pPr algn="just"/>
            <a:endParaRPr lang="en-US" sz="1800" dirty="0">
              <a:latin typeface="+mj-lt"/>
            </a:endParaRPr>
          </a:p>
          <a:p>
            <a:pPr algn="just"/>
            <a:r>
              <a:rPr lang="en-US" sz="1800" b="0" i="0" u="none" strike="noStrike" baseline="0" dirty="0">
                <a:latin typeface="+mj-lt"/>
              </a:rPr>
              <a:t>After communication is terminated, the </a:t>
            </a:r>
            <a:r>
              <a:rPr lang="en-US" sz="1800" b="0" i="0" u="none" strike="noStrike" baseline="0" dirty="0">
                <a:solidFill>
                  <a:srgbClr val="C00000"/>
                </a:solidFill>
                <a:latin typeface="+mj-lt"/>
              </a:rPr>
              <a:t>session key is no </a:t>
            </a:r>
            <a:r>
              <a:rPr lang="en-IN" sz="1800" b="0" i="0" u="none" strike="noStrike" baseline="0" dirty="0">
                <a:solidFill>
                  <a:srgbClr val="C00000"/>
                </a:solidFill>
                <a:latin typeface="+mj-lt"/>
              </a:rPr>
              <a:t>longer useful.</a:t>
            </a:r>
            <a:endParaRPr lang="en-US" sz="1800" b="0" i="0" u="none" strike="noStrike" baseline="0" dirty="0">
              <a:solidFill>
                <a:srgbClr val="C00000"/>
              </a:solidFill>
              <a:latin typeface="+mj-lt"/>
            </a:endParaRPr>
          </a:p>
        </p:txBody>
      </p:sp>
      <p:pic>
        <p:nvPicPr>
          <p:cNvPr id="7" name="Picture 6">
            <a:extLst>
              <a:ext uri="{FF2B5EF4-FFF2-40B4-BE49-F238E27FC236}">
                <a16:creationId xmlns:a16="http://schemas.microsoft.com/office/drawing/2014/main" id="{F0B93653-C31A-285A-6CE2-D7DAA89E1A9B}"/>
              </a:ext>
            </a:extLst>
          </p:cNvPr>
          <p:cNvPicPr>
            <a:picLocks noChangeAspect="1"/>
          </p:cNvPicPr>
          <p:nvPr/>
        </p:nvPicPr>
        <p:blipFill>
          <a:blip r:embed="rId3"/>
          <a:stretch>
            <a:fillRect/>
          </a:stretch>
        </p:blipFill>
        <p:spPr>
          <a:xfrm>
            <a:off x="2037270" y="5670568"/>
            <a:ext cx="4591286" cy="533427"/>
          </a:xfrm>
          <a:prstGeom prst="rect">
            <a:avLst/>
          </a:prstGeom>
        </p:spPr>
      </p:pic>
    </p:spTree>
    <p:extLst>
      <p:ext uri="{BB962C8B-B14F-4D97-AF65-F5344CB8AC3E}">
        <p14:creationId xmlns:p14="http://schemas.microsoft.com/office/powerpoint/2010/main" val="32990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725767"/>
            <a:ext cx="4572000" cy="461665"/>
          </a:xfrm>
          <a:prstGeom prst="rect">
            <a:avLst/>
          </a:prstGeom>
          <a:noFill/>
        </p:spPr>
        <p:txBody>
          <a:bodyPr wrap="square">
            <a:spAutoFit/>
          </a:bodyPr>
          <a:lstStyle/>
          <a:p>
            <a:r>
              <a:rPr lang="en-IN" sz="2400" b="0" i="0" u="none" strike="noStrike" baseline="0" dirty="0">
                <a:solidFill>
                  <a:srgbClr val="C00000"/>
                </a:solidFill>
                <a:latin typeface="+mj-lt"/>
              </a:rPr>
              <a:t>Session Keys</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17714" y="1564149"/>
            <a:ext cx="8103455" cy="584775"/>
          </a:xfrm>
          <a:prstGeom prst="rect">
            <a:avLst/>
          </a:prstGeom>
          <a:noFill/>
        </p:spPr>
        <p:txBody>
          <a:bodyPr wrap="square">
            <a:spAutoFit/>
          </a:bodyPr>
          <a:lstStyle/>
          <a:p>
            <a:pPr algn="just"/>
            <a:r>
              <a:rPr lang="en-US" b="0" i="0" u="none" strike="noStrike" baseline="0" dirty="0">
                <a:latin typeface="+mj-lt"/>
              </a:rPr>
              <a:t>Several different approaches have been proposed to create the session key using ideas discussed in Chapter 14 for entity authentication.</a:t>
            </a:r>
            <a:endParaRPr lang="en-US" b="0" i="0" u="none" strike="noStrike" baseline="0" dirty="0">
              <a:solidFill>
                <a:srgbClr val="C00000"/>
              </a:solidFill>
              <a:latin typeface="+mj-lt"/>
            </a:endParaRPr>
          </a:p>
        </p:txBody>
      </p:sp>
    </p:spTree>
    <p:extLst>
      <p:ext uri="{BB962C8B-B14F-4D97-AF65-F5344CB8AC3E}">
        <p14:creationId xmlns:p14="http://schemas.microsoft.com/office/powerpoint/2010/main" val="400661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659528"/>
            <a:ext cx="4572000" cy="400110"/>
          </a:xfrm>
          <a:prstGeom prst="rect">
            <a:avLst/>
          </a:prstGeom>
          <a:noFill/>
        </p:spPr>
        <p:txBody>
          <a:bodyPr wrap="square">
            <a:spAutoFit/>
          </a:bodyPr>
          <a:lstStyle/>
          <a:p>
            <a:r>
              <a:rPr lang="en-IN" sz="2000" b="0" i="0" u="none" strike="noStrike" baseline="0" dirty="0">
                <a:solidFill>
                  <a:srgbClr val="C00000"/>
                </a:solidFill>
                <a:latin typeface="+mj-lt"/>
              </a:rPr>
              <a:t>A Simple Protocol Using a KDC</a:t>
            </a:r>
            <a:endParaRPr lang="en-IN" sz="20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85750" y="1196314"/>
            <a:ext cx="8103455" cy="369332"/>
          </a:xfrm>
          <a:prstGeom prst="rect">
            <a:avLst/>
          </a:prstGeom>
          <a:noFill/>
        </p:spPr>
        <p:txBody>
          <a:bodyPr wrap="square">
            <a:spAutoFit/>
          </a:bodyPr>
          <a:lstStyle/>
          <a:p>
            <a:pPr algn="just"/>
            <a:r>
              <a:rPr lang="en-US" sz="1800" b="0" i="0" u="none" strike="noStrike" baseline="0" dirty="0">
                <a:latin typeface="+mj-lt"/>
              </a:rPr>
              <a:t>Creating  a session key K</a:t>
            </a:r>
            <a:r>
              <a:rPr lang="en-US" sz="1800" b="0" i="0" u="none" strike="noStrike" baseline="-25000" dirty="0">
                <a:latin typeface="+mj-lt"/>
              </a:rPr>
              <a:t>AB</a:t>
            </a:r>
            <a:r>
              <a:rPr lang="en-US" sz="1800" b="0" i="0" u="none" strike="noStrike" baseline="0" dirty="0">
                <a:latin typeface="+mj-lt"/>
              </a:rPr>
              <a:t> between Alice and Bob.</a:t>
            </a:r>
            <a:endParaRPr lang="en-US" sz="1800" b="0" i="0" u="none" strike="noStrike" baseline="0" dirty="0">
              <a:solidFill>
                <a:srgbClr val="C00000"/>
              </a:solidFill>
              <a:latin typeface="+mj-lt"/>
            </a:endParaRPr>
          </a:p>
        </p:txBody>
      </p:sp>
      <p:pic>
        <p:nvPicPr>
          <p:cNvPr id="3" name="Picture 2">
            <a:extLst>
              <a:ext uri="{FF2B5EF4-FFF2-40B4-BE49-F238E27FC236}">
                <a16:creationId xmlns:a16="http://schemas.microsoft.com/office/drawing/2014/main" id="{F8456707-3A5C-7A55-3C9E-E1C115415F99}"/>
              </a:ext>
            </a:extLst>
          </p:cNvPr>
          <p:cNvPicPr>
            <a:picLocks noChangeAspect="1"/>
          </p:cNvPicPr>
          <p:nvPr/>
        </p:nvPicPr>
        <p:blipFill>
          <a:blip r:embed="rId3"/>
          <a:stretch>
            <a:fillRect/>
          </a:stretch>
        </p:blipFill>
        <p:spPr>
          <a:xfrm>
            <a:off x="939948" y="1782472"/>
            <a:ext cx="6844652" cy="4015890"/>
          </a:xfrm>
          <a:prstGeom prst="rect">
            <a:avLst/>
          </a:prstGeom>
        </p:spPr>
      </p:pic>
    </p:spTree>
    <p:extLst>
      <p:ext uri="{BB962C8B-B14F-4D97-AF65-F5344CB8AC3E}">
        <p14:creationId xmlns:p14="http://schemas.microsoft.com/office/powerpoint/2010/main" val="310376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725767"/>
            <a:ext cx="4572000" cy="400110"/>
          </a:xfrm>
          <a:prstGeom prst="rect">
            <a:avLst/>
          </a:prstGeom>
          <a:noFill/>
        </p:spPr>
        <p:txBody>
          <a:bodyPr wrap="square">
            <a:spAutoFit/>
          </a:bodyPr>
          <a:lstStyle/>
          <a:p>
            <a:r>
              <a:rPr lang="en-IN" sz="2000" b="0" i="0" u="none" strike="noStrike" baseline="0" dirty="0">
                <a:solidFill>
                  <a:srgbClr val="C00000"/>
                </a:solidFill>
                <a:latin typeface="+mj-lt"/>
              </a:rPr>
              <a:t>A Simple Protocol Using a KDC</a:t>
            </a:r>
            <a:endParaRPr lang="en-IN" sz="20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232235" y="5575814"/>
            <a:ext cx="8679530" cy="523220"/>
          </a:xfrm>
          <a:prstGeom prst="rect">
            <a:avLst/>
          </a:prstGeom>
          <a:noFill/>
        </p:spPr>
        <p:txBody>
          <a:bodyPr wrap="square">
            <a:spAutoFit/>
          </a:bodyPr>
          <a:lstStyle/>
          <a:p>
            <a:pPr marL="342900" indent="-342900" algn="just">
              <a:buAutoNum type="arabicPeriod"/>
            </a:pPr>
            <a:r>
              <a:rPr lang="en-US" sz="1400" b="0" i="0" u="none" strike="noStrike" baseline="0" dirty="0">
                <a:latin typeface="+mj-lt"/>
              </a:rPr>
              <a:t>Alice sends a plaintext message to the KDC to obtain a symmetric session key between Bob and herself. The message contains her registered identity  and the identity of Bob. </a:t>
            </a:r>
          </a:p>
        </p:txBody>
      </p:sp>
      <p:pic>
        <p:nvPicPr>
          <p:cNvPr id="2" name="Picture 1">
            <a:extLst>
              <a:ext uri="{FF2B5EF4-FFF2-40B4-BE49-F238E27FC236}">
                <a16:creationId xmlns:a16="http://schemas.microsoft.com/office/drawing/2014/main" id="{3740D62C-4894-357B-A5F5-A4B17ED6E8EB}"/>
              </a:ext>
            </a:extLst>
          </p:cNvPr>
          <p:cNvPicPr>
            <a:picLocks noChangeAspect="1"/>
          </p:cNvPicPr>
          <p:nvPr/>
        </p:nvPicPr>
        <p:blipFill>
          <a:blip r:embed="rId3"/>
          <a:stretch>
            <a:fillRect/>
          </a:stretch>
        </p:blipFill>
        <p:spPr>
          <a:xfrm>
            <a:off x="1422566" y="1400455"/>
            <a:ext cx="6100433" cy="3579244"/>
          </a:xfrm>
          <a:prstGeom prst="rect">
            <a:avLst/>
          </a:prstGeom>
        </p:spPr>
      </p:pic>
    </p:spTree>
    <p:extLst>
      <p:ext uri="{BB962C8B-B14F-4D97-AF65-F5344CB8AC3E}">
        <p14:creationId xmlns:p14="http://schemas.microsoft.com/office/powerpoint/2010/main" val="158117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347450" y="370480"/>
            <a:ext cx="4572000" cy="400110"/>
          </a:xfrm>
          <a:prstGeom prst="rect">
            <a:avLst/>
          </a:prstGeom>
          <a:noFill/>
        </p:spPr>
        <p:txBody>
          <a:bodyPr wrap="square">
            <a:spAutoFit/>
          </a:bodyPr>
          <a:lstStyle/>
          <a:p>
            <a:r>
              <a:rPr lang="en-IN" sz="2000" b="0" i="0" u="none" strike="noStrike" baseline="0" dirty="0">
                <a:solidFill>
                  <a:srgbClr val="C00000"/>
                </a:solidFill>
                <a:latin typeface="+mj-lt"/>
              </a:rPr>
              <a:t>A Simple Protocol Using a KDC</a:t>
            </a:r>
            <a:endParaRPr lang="en-IN" sz="20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232235" y="4965200"/>
            <a:ext cx="8679530" cy="1384995"/>
          </a:xfrm>
          <a:prstGeom prst="rect">
            <a:avLst/>
          </a:prstGeom>
          <a:noFill/>
        </p:spPr>
        <p:txBody>
          <a:bodyPr wrap="square">
            <a:spAutoFit/>
          </a:bodyPr>
          <a:lstStyle/>
          <a:p>
            <a:pPr algn="just"/>
            <a:r>
              <a:rPr lang="en-US" sz="1400" b="0" i="0" u="none" strike="noStrike" baseline="0" dirty="0">
                <a:latin typeface="+mn-lt"/>
              </a:rPr>
              <a:t>2.  KDC receives the message and creates a ticket. Ticket is encrypted using Bob’s key (K</a:t>
            </a:r>
            <a:r>
              <a:rPr lang="en-US" sz="1400" b="0" i="0" u="none" strike="noStrike" baseline="-25000" dirty="0">
                <a:latin typeface="+mn-lt"/>
              </a:rPr>
              <a:t>B</a:t>
            </a:r>
            <a:r>
              <a:rPr lang="en-US" sz="1400" b="0" i="0" u="none" strike="noStrike" baseline="0" dirty="0">
                <a:latin typeface="+mn-lt"/>
              </a:rPr>
              <a:t>). </a:t>
            </a:r>
          </a:p>
          <a:p>
            <a:pPr marL="742950" lvl="1" indent="-285750" algn="just">
              <a:buFont typeface="Arial" panose="020B0604020202020204" pitchFamily="34" charset="0"/>
              <a:buChar char="•"/>
            </a:pPr>
            <a:r>
              <a:rPr lang="en-US" sz="1400" b="0" i="0" u="none" strike="noStrike" baseline="0" dirty="0">
                <a:latin typeface="+mn-lt"/>
              </a:rPr>
              <a:t>Ticket contains the identities of Alice and Bob and the session key (K</a:t>
            </a:r>
            <a:r>
              <a:rPr lang="en-US" sz="1400" b="0" i="0" u="none" strike="noStrike" baseline="-25000" dirty="0">
                <a:latin typeface="+mn-lt"/>
              </a:rPr>
              <a:t>AB</a:t>
            </a:r>
            <a:r>
              <a:rPr lang="en-US" sz="1400" b="0" i="0" u="none" strike="noStrike" baseline="0" dirty="0">
                <a:latin typeface="+mn-lt"/>
              </a:rPr>
              <a:t>). </a:t>
            </a:r>
          </a:p>
          <a:p>
            <a:pPr marL="742950" lvl="1" indent="-285750" algn="just">
              <a:buFont typeface="Arial" panose="020B0604020202020204" pitchFamily="34" charset="0"/>
              <a:buChar char="•"/>
            </a:pPr>
            <a:r>
              <a:rPr lang="en-US" sz="1400" b="0" i="0" u="none" strike="noStrike" baseline="0" dirty="0">
                <a:latin typeface="+mn-lt"/>
              </a:rPr>
              <a:t>Ticket with a copy of the session key is sent to Alice. </a:t>
            </a:r>
          </a:p>
          <a:p>
            <a:pPr marL="742950" lvl="1" indent="-285750" algn="just">
              <a:buFont typeface="Arial" panose="020B0604020202020204" pitchFamily="34" charset="0"/>
              <a:buChar char="•"/>
            </a:pPr>
            <a:r>
              <a:rPr lang="en-US" sz="1400" b="0" i="0" u="none" strike="noStrike" baseline="0" dirty="0">
                <a:latin typeface="+mn-lt"/>
              </a:rPr>
              <a:t>Alice receives the message, decrypts it, and extracts the session key. </a:t>
            </a:r>
          </a:p>
          <a:p>
            <a:pPr marL="742950" lvl="1" indent="-285750" algn="just">
              <a:buFont typeface="Arial" panose="020B0604020202020204" pitchFamily="34" charset="0"/>
              <a:buChar char="•"/>
            </a:pPr>
            <a:r>
              <a:rPr lang="en-US" sz="1400" b="0" i="0" u="none" strike="noStrike" baseline="0" dirty="0">
                <a:latin typeface="+mn-lt"/>
              </a:rPr>
              <a:t>In the second message, Alice is actually authenticated to the KDC, because only Alice can open the whole message using her secret key </a:t>
            </a:r>
            <a:r>
              <a:rPr lang="en-IN" sz="1400" b="0" i="0" u="none" strike="noStrike" baseline="0" dirty="0">
                <a:latin typeface="+mn-lt"/>
              </a:rPr>
              <a:t>with KDC.</a:t>
            </a:r>
            <a:endParaRPr lang="en-US" sz="1400" b="0" i="0" u="none" strike="noStrike" baseline="0" dirty="0">
              <a:solidFill>
                <a:srgbClr val="C00000"/>
              </a:solidFill>
              <a:latin typeface="+mn-lt"/>
            </a:endParaRPr>
          </a:p>
        </p:txBody>
      </p:sp>
      <p:pic>
        <p:nvPicPr>
          <p:cNvPr id="2" name="Picture 1">
            <a:extLst>
              <a:ext uri="{FF2B5EF4-FFF2-40B4-BE49-F238E27FC236}">
                <a16:creationId xmlns:a16="http://schemas.microsoft.com/office/drawing/2014/main" id="{3740D62C-4894-357B-A5F5-A4B17ED6E8EB}"/>
              </a:ext>
            </a:extLst>
          </p:cNvPr>
          <p:cNvPicPr>
            <a:picLocks noChangeAspect="1"/>
          </p:cNvPicPr>
          <p:nvPr/>
        </p:nvPicPr>
        <p:blipFill>
          <a:blip r:embed="rId3"/>
          <a:stretch>
            <a:fillRect/>
          </a:stretch>
        </p:blipFill>
        <p:spPr>
          <a:xfrm>
            <a:off x="1499600" y="1057594"/>
            <a:ext cx="5770398" cy="3385607"/>
          </a:xfrm>
          <a:prstGeom prst="rect">
            <a:avLst/>
          </a:prstGeom>
        </p:spPr>
      </p:pic>
    </p:spTree>
    <p:extLst>
      <p:ext uri="{BB962C8B-B14F-4D97-AF65-F5344CB8AC3E}">
        <p14:creationId xmlns:p14="http://schemas.microsoft.com/office/powerpoint/2010/main" val="92785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522526"/>
            <a:ext cx="4572000" cy="400110"/>
          </a:xfrm>
          <a:prstGeom prst="rect">
            <a:avLst/>
          </a:prstGeom>
          <a:noFill/>
        </p:spPr>
        <p:txBody>
          <a:bodyPr wrap="square">
            <a:spAutoFit/>
          </a:bodyPr>
          <a:lstStyle/>
          <a:p>
            <a:r>
              <a:rPr lang="en-IN" sz="2000" b="0" i="0" u="none" strike="noStrike" baseline="0" dirty="0">
                <a:solidFill>
                  <a:srgbClr val="C00000"/>
                </a:solidFill>
                <a:latin typeface="+mj-lt"/>
              </a:rPr>
              <a:t>A Simple Protocol Using a KDC</a:t>
            </a:r>
            <a:endParaRPr lang="en-IN" sz="20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306322" y="4226067"/>
            <a:ext cx="8103455" cy="1384995"/>
          </a:xfrm>
          <a:prstGeom prst="rect">
            <a:avLst/>
          </a:prstGeom>
          <a:noFill/>
        </p:spPr>
        <p:txBody>
          <a:bodyPr wrap="square">
            <a:spAutoFit/>
          </a:bodyPr>
          <a:lstStyle/>
          <a:p>
            <a:pPr algn="just"/>
            <a:r>
              <a:rPr lang="en-US" sz="1400" b="0" i="0" u="none" strike="noStrike" baseline="0" dirty="0">
                <a:latin typeface="+mj-lt"/>
              </a:rPr>
              <a:t>3. Alice sends the ticket to Bob. Bob opens the ticket and knows that Alice needs to send messages to him using K</a:t>
            </a:r>
            <a:r>
              <a:rPr lang="en-US" sz="1400" b="0" i="0" u="none" strike="noStrike" baseline="-25000" dirty="0">
                <a:latin typeface="+mj-lt"/>
              </a:rPr>
              <a:t>AB</a:t>
            </a:r>
            <a:r>
              <a:rPr lang="en-US" sz="1400" b="0" i="0" u="none" strike="noStrike" baseline="0" dirty="0">
                <a:latin typeface="+mj-lt"/>
              </a:rPr>
              <a:t> as the session key. </a:t>
            </a:r>
          </a:p>
          <a:p>
            <a:pPr marL="285750" indent="-285750" algn="just">
              <a:buFont typeface="Arial" panose="020B0604020202020204" pitchFamily="34" charset="0"/>
              <a:buChar char="•"/>
            </a:pPr>
            <a:r>
              <a:rPr lang="en-US" sz="1400" b="0" i="0" u="none" strike="noStrike" baseline="0" dirty="0">
                <a:latin typeface="+mj-lt"/>
              </a:rPr>
              <a:t>In this message, Bob is authenticated to the KDC because only Bob can open the ticket.</a:t>
            </a:r>
          </a:p>
          <a:p>
            <a:pPr marL="285750" indent="-285750" algn="just">
              <a:buFont typeface="Arial" panose="020B0604020202020204" pitchFamily="34" charset="0"/>
              <a:buChar char="•"/>
            </a:pPr>
            <a:r>
              <a:rPr lang="en-US" sz="1400" b="0" i="0" u="none" strike="noStrike" baseline="0" dirty="0">
                <a:latin typeface="+mj-lt"/>
              </a:rPr>
              <a:t>Because Bob is authenticated to the KDC, he is also authenticated to Alice, who trusts the KDC. </a:t>
            </a:r>
          </a:p>
          <a:p>
            <a:pPr marL="285750" indent="-285750" algn="just">
              <a:buFont typeface="Arial" panose="020B0604020202020204" pitchFamily="34" charset="0"/>
              <a:buChar char="•"/>
            </a:pPr>
            <a:r>
              <a:rPr lang="en-US" sz="1400" b="0" i="0" u="none" strike="noStrike" baseline="0" dirty="0">
                <a:latin typeface="+mj-lt"/>
              </a:rPr>
              <a:t>In the same way, Alice is also authenticated to Bob, because Bob trusts the KDC and the KDC has sent Bob the ticket that includes the identity </a:t>
            </a:r>
            <a:r>
              <a:rPr lang="en-IN" sz="1400" b="0" i="0" u="none" strike="noStrike" baseline="0" dirty="0">
                <a:latin typeface="+mj-lt"/>
              </a:rPr>
              <a:t>of Alice.</a:t>
            </a:r>
            <a:endParaRPr lang="en-US" sz="1400" b="0" i="0" u="none" strike="noStrike" baseline="0" dirty="0">
              <a:solidFill>
                <a:srgbClr val="C00000"/>
              </a:solidFill>
              <a:latin typeface="+mj-lt"/>
            </a:endParaRPr>
          </a:p>
        </p:txBody>
      </p:sp>
      <p:sp>
        <p:nvSpPr>
          <p:cNvPr id="3" name="TextBox 2">
            <a:extLst>
              <a:ext uri="{FF2B5EF4-FFF2-40B4-BE49-F238E27FC236}">
                <a16:creationId xmlns:a16="http://schemas.microsoft.com/office/drawing/2014/main" id="{52770B52-B174-8209-98E8-B865191DEDB1}"/>
              </a:ext>
            </a:extLst>
          </p:cNvPr>
          <p:cNvSpPr txBox="1"/>
          <p:nvPr/>
        </p:nvSpPr>
        <p:spPr>
          <a:xfrm>
            <a:off x="440541" y="5939710"/>
            <a:ext cx="7873025" cy="523220"/>
          </a:xfrm>
          <a:prstGeom prst="rect">
            <a:avLst/>
          </a:prstGeom>
          <a:noFill/>
        </p:spPr>
        <p:txBody>
          <a:bodyPr wrap="square">
            <a:spAutoFit/>
          </a:bodyPr>
          <a:lstStyle/>
          <a:p>
            <a:pPr algn="just"/>
            <a:r>
              <a:rPr lang="en-US" sz="1400" b="0" i="0" u="none" strike="noStrike" baseline="0" dirty="0">
                <a:solidFill>
                  <a:srgbClr val="C00000"/>
                </a:solidFill>
                <a:latin typeface="+mj-lt"/>
              </a:rPr>
              <a:t>Unfortunately, this simple protocol has a flaw. Eve can use the replay attack. That is, she can save the message in step 3 and replay it later.</a:t>
            </a:r>
            <a:endParaRPr lang="en-IN" sz="1400" dirty="0">
              <a:solidFill>
                <a:srgbClr val="C00000"/>
              </a:solidFill>
              <a:latin typeface="+mj-lt"/>
            </a:endParaRPr>
          </a:p>
        </p:txBody>
      </p:sp>
      <p:pic>
        <p:nvPicPr>
          <p:cNvPr id="2" name="Picture 1">
            <a:extLst>
              <a:ext uri="{FF2B5EF4-FFF2-40B4-BE49-F238E27FC236}">
                <a16:creationId xmlns:a16="http://schemas.microsoft.com/office/drawing/2014/main" id="{AC77966A-E7F3-D9F0-1370-57D4B610BA5A}"/>
              </a:ext>
            </a:extLst>
          </p:cNvPr>
          <p:cNvPicPr>
            <a:picLocks noChangeAspect="1"/>
          </p:cNvPicPr>
          <p:nvPr/>
        </p:nvPicPr>
        <p:blipFill>
          <a:blip r:embed="rId3"/>
          <a:stretch>
            <a:fillRect/>
          </a:stretch>
        </p:blipFill>
        <p:spPr>
          <a:xfrm>
            <a:off x="1653204" y="1102262"/>
            <a:ext cx="4764042" cy="2795157"/>
          </a:xfrm>
          <a:prstGeom prst="rect">
            <a:avLst/>
          </a:prstGeom>
        </p:spPr>
      </p:pic>
    </p:spTree>
    <p:extLst>
      <p:ext uri="{BB962C8B-B14F-4D97-AF65-F5344CB8AC3E}">
        <p14:creationId xmlns:p14="http://schemas.microsoft.com/office/powerpoint/2010/main" val="1383568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725767"/>
            <a:ext cx="4572000" cy="461665"/>
          </a:xfrm>
          <a:prstGeom prst="rect">
            <a:avLst/>
          </a:prstGeom>
          <a:noFill/>
        </p:spPr>
        <p:txBody>
          <a:bodyPr wrap="square">
            <a:spAutoFit/>
          </a:bodyPr>
          <a:lstStyle/>
          <a:p>
            <a:r>
              <a:rPr lang="en-IN" sz="2400" b="1" i="0" u="none" strike="noStrike" baseline="0" dirty="0">
                <a:solidFill>
                  <a:srgbClr val="C00000"/>
                </a:solidFill>
                <a:latin typeface="+mj-lt"/>
              </a:rPr>
              <a:t>Needham-Schroeder Protocol</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17714" y="1564149"/>
            <a:ext cx="8103455" cy="1754326"/>
          </a:xfrm>
          <a:prstGeom prst="rect">
            <a:avLst/>
          </a:prstGeom>
          <a:noFill/>
        </p:spPr>
        <p:txBody>
          <a:bodyPr wrap="square">
            <a:spAutoFit/>
          </a:bodyPr>
          <a:lstStyle/>
          <a:p>
            <a:pPr algn="l"/>
            <a:r>
              <a:rPr lang="en-US" sz="1800" b="0" i="0" u="none" strike="noStrike" baseline="0" dirty="0">
                <a:latin typeface="+mj-lt"/>
              </a:rPr>
              <a:t>Foundation for many other protocols. </a:t>
            </a:r>
          </a:p>
          <a:p>
            <a:pPr algn="l"/>
            <a:endParaRPr lang="en-US" sz="1800" dirty="0">
              <a:latin typeface="+mj-lt"/>
            </a:endParaRPr>
          </a:p>
          <a:p>
            <a:pPr algn="just"/>
            <a:r>
              <a:rPr lang="en-US" sz="1800" dirty="0">
                <a:latin typeface="+mj-lt"/>
              </a:rPr>
              <a:t>U</a:t>
            </a:r>
            <a:r>
              <a:rPr lang="en-US" sz="1800" b="0" i="0" u="none" strike="noStrike" baseline="0" dirty="0">
                <a:latin typeface="+mj-lt"/>
              </a:rPr>
              <a:t>ses multiple challenge-response interactions between parties to achieve a flawless protocol. </a:t>
            </a:r>
          </a:p>
          <a:p>
            <a:pPr algn="l"/>
            <a:endParaRPr lang="en-US" sz="1800" dirty="0">
              <a:latin typeface="+mj-lt"/>
            </a:endParaRPr>
          </a:p>
          <a:p>
            <a:pPr algn="l"/>
            <a:r>
              <a:rPr lang="en-US" sz="1800" b="0" i="0" u="none" strike="noStrike" baseline="0" dirty="0">
                <a:solidFill>
                  <a:srgbClr val="FF0000"/>
                </a:solidFill>
                <a:latin typeface="+mj-lt"/>
              </a:rPr>
              <a:t>Uses two </a:t>
            </a:r>
            <a:r>
              <a:rPr lang="en-IN" sz="1800" b="0" i="0" u="none" strike="noStrike" baseline="0" dirty="0">
                <a:solidFill>
                  <a:srgbClr val="FF0000"/>
                </a:solidFill>
                <a:latin typeface="+mj-lt"/>
              </a:rPr>
              <a:t>nonces: R</a:t>
            </a:r>
            <a:r>
              <a:rPr lang="en-IN" sz="1800" b="0" i="0" u="none" strike="noStrike" baseline="-25000" dirty="0">
                <a:solidFill>
                  <a:srgbClr val="FF0000"/>
                </a:solidFill>
                <a:latin typeface="+mj-lt"/>
              </a:rPr>
              <a:t>A</a:t>
            </a:r>
            <a:r>
              <a:rPr lang="en-IN" sz="1800" b="0" i="0" u="none" strike="noStrike" baseline="0" dirty="0">
                <a:solidFill>
                  <a:srgbClr val="FF0000"/>
                </a:solidFill>
                <a:latin typeface="+mj-lt"/>
              </a:rPr>
              <a:t> and R</a:t>
            </a:r>
            <a:r>
              <a:rPr lang="en-IN" sz="1800" b="0" i="0" u="none" strike="noStrike" baseline="-25000" dirty="0">
                <a:solidFill>
                  <a:srgbClr val="FF0000"/>
                </a:solidFill>
                <a:latin typeface="+mj-lt"/>
              </a:rPr>
              <a:t>B</a:t>
            </a:r>
            <a:r>
              <a:rPr lang="en-IN" sz="1800" b="0" i="0" u="none" strike="noStrike" baseline="0" dirty="0">
                <a:solidFill>
                  <a:srgbClr val="FF0000"/>
                </a:solidFill>
                <a:latin typeface="+mj-lt"/>
              </a:rPr>
              <a:t>.</a:t>
            </a:r>
            <a:endParaRPr lang="en-US" b="0" i="0" u="none" strike="noStrike" baseline="0" dirty="0">
              <a:solidFill>
                <a:srgbClr val="FF0000"/>
              </a:solidFill>
              <a:latin typeface="+mj-lt"/>
            </a:endParaRPr>
          </a:p>
        </p:txBody>
      </p:sp>
    </p:spTree>
    <p:extLst>
      <p:ext uri="{BB962C8B-B14F-4D97-AF65-F5344CB8AC3E}">
        <p14:creationId xmlns:p14="http://schemas.microsoft.com/office/powerpoint/2010/main" val="286332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731499" y="430361"/>
            <a:ext cx="5837561" cy="461665"/>
          </a:xfrm>
          <a:prstGeom prst="rect">
            <a:avLst/>
          </a:prstGeom>
          <a:noFill/>
        </p:spPr>
        <p:txBody>
          <a:bodyPr wrap="square">
            <a:spAutoFit/>
          </a:bodyPr>
          <a:lstStyle/>
          <a:p>
            <a:r>
              <a:rPr lang="en-IN" sz="2400" b="1" i="0" u="none" strike="noStrike" baseline="0" dirty="0">
                <a:solidFill>
                  <a:srgbClr val="C00000"/>
                </a:solidFill>
                <a:latin typeface="+mj-lt"/>
              </a:rPr>
              <a:t>Needham-Schroeder Protocol</a:t>
            </a:r>
            <a:endParaRPr lang="en-IN" sz="2400" b="1" dirty="0">
              <a:solidFill>
                <a:srgbClr val="C00000"/>
              </a:solidFill>
              <a:latin typeface="+mj-lt"/>
            </a:endParaRPr>
          </a:p>
        </p:txBody>
      </p:sp>
      <p:pic>
        <p:nvPicPr>
          <p:cNvPr id="3" name="Picture 2">
            <a:extLst>
              <a:ext uri="{FF2B5EF4-FFF2-40B4-BE49-F238E27FC236}">
                <a16:creationId xmlns:a16="http://schemas.microsoft.com/office/drawing/2014/main" id="{96DD3FF6-0C03-F803-51D6-547857ACE4CD}"/>
              </a:ext>
            </a:extLst>
          </p:cNvPr>
          <p:cNvPicPr>
            <a:picLocks noChangeAspect="1"/>
          </p:cNvPicPr>
          <p:nvPr/>
        </p:nvPicPr>
        <p:blipFill>
          <a:blip r:embed="rId3"/>
          <a:stretch>
            <a:fillRect/>
          </a:stretch>
        </p:blipFill>
        <p:spPr>
          <a:xfrm>
            <a:off x="1960460" y="957899"/>
            <a:ext cx="4416575" cy="4172116"/>
          </a:xfrm>
          <a:prstGeom prst="rect">
            <a:avLst/>
          </a:prstGeom>
        </p:spPr>
      </p:pic>
      <p:sp>
        <p:nvSpPr>
          <p:cNvPr id="6" name="TextBox 5">
            <a:extLst>
              <a:ext uri="{FF2B5EF4-FFF2-40B4-BE49-F238E27FC236}">
                <a16:creationId xmlns:a16="http://schemas.microsoft.com/office/drawing/2014/main" id="{688C1A9F-B8AB-DCED-5FC5-F9A442B7A498}"/>
              </a:ext>
            </a:extLst>
          </p:cNvPr>
          <p:cNvSpPr txBox="1"/>
          <p:nvPr/>
        </p:nvSpPr>
        <p:spPr>
          <a:xfrm>
            <a:off x="213033" y="5567539"/>
            <a:ext cx="8717934" cy="954107"/>
          </a:xfrm>
          <a:prstGeom prst="rect">
            <a:avLst/>
          </a:prstGeom>
          <a:noFill/>
        </p:spPr>
        <p:txBody>
          <a:bodyPr wrap="square">
            <a:spAutoFit/>
          </a:bodyPr>
          <a:lstStyle/>
          <a:p>
            <a:pPr marL="342900" indent="-342900" algn="just">
              <a:buAutoNum type="arabicPeriod"/>
            </a:pPr>
            <a:r>
              <a:rPr lang="en-US" sz="1400" b="0" i="0" u="none" strike="noStrike" baseline="0" dirty="0">
                <a:latin typeface="+mj-lt"/>
              </a:rPr>
              <a:t>Alice sends a message to the KDC that includes nonce, R</a:t>
            </a:r>
            <a:r>
              <a:rPr lang="en-US" sz="1400" b="0" i="0" u="none" strike="noStrike" baseline="-25000" dirty="0">
                <a:latin typeface="+mj-lt"/>
              </a:rPr>
              <a:t>A</a:t>
            </a:r>
            <a:r>
              <a:rPr lang="en-US" sz="1400" b="0" i="0" u="none" strike="noStrike" baseline="0" dirty="0">
                <a:latin typeface="+mj-lt"/>
              </a:rPr>
              <a:t>, her identity, and </a:t>
            </a:r>
            <a:r>
              <a:rPr lang="en-IN" sz="1400" b="0" i="0" u="none" strike="noStrike" baseline="0" dirty="0">
                <a:latin typeface="+mj-lt"/>
              </a:rPr>
              <a:t>Bob’s identity.</a:t>
            </a:r>
          </a:p>
          <a:p>
            <a:pPr marL="342900" indent="-342900" algn="just">
              <a:buAutoNum type="arabicPeriod"/>
            </a:pPr>
            <a:endParaRPr lang="en-IN" sz="1400" b="0" i="0" u="none" strike="noStrike" baseline="0" dirty="0">
              <a:latin typeface="+mj-lt"/>
            </a:endParaRPr>
          </a:p>
          <a:p>
            <a:pPr algn="just"/>
            <a:r>
              <a:rPr lang="en-US" sz="1400" b="0" i="0" u="none" strike="noStrike" baseline="0" dirty="0">
                <a:latin typeface="+mj-lt"/>
              </a:rPr>
              <a:t>2. KDC sends an encrypted message to Alice that includes Alice’s nonce, Bob’s identity, the session key, and an encrypted ticket for Bob. Whole message is encrypted with Alice’s key.</a:t>
            </a:r>
          </a:p>
        </p:txBody>
      </p:sp>
    </p:spTree>
    <p:extLst>
      <p:ext uri="{BB962C8B-B14F-4D97-AF65-F5344CB8AC3E}">
        <p14:creationId xmlns:p14="http://schemas.microsoft.com/office/powerpoint/2010/main" val="1026467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6651" y="430361"/>
            <a:ext cx="4572000" cy="461665"/>
          </a:xfrm>
          <a:prstGeom prst="rect">
            <a:avLst/>
          </a:prstGeom>
          <a:noFill/>
        </p:spPr>
        <p:txBody>
          <a:bodyPr wrap="square">
            <a:spAutoFit/>
          </a:bodyPr>
          <a:lstStyle/>
          <a:p>
            <a:r>
              <a:rPr lang="en-IN" sz="2400" b="1" i="0" u="none" strike="noStrike" baseline="0" dirty="0">
                <a:solidFill>
                  <a:srgbClr val="C00000"/>
                </a:solidFill>
                <a:latin typeface="+mj-lt"/>
              </a:rPr>
              <a:t>Needham-Schroeder Protocol</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4394F552-2F64-1E1D-1D8B-DBCE24AE35A4}"/>
              </a:ext>
            </a:extLst>
          </p:cNvPr>
          <p:cNvSpPr txBox="1"/>
          <p:nvPr/>
        </p:nvSpPr>
        <p:spPr>
          <a:xfrm>
            <a:off x="328247" y="5688975"/>
            <a:ext cx="8487505" cy="738664"/>
          </a:xfrm>
          <a:prstGeom prst="rect">
            <a:avLst/>
          </a:prstGeom>
          <a:noFill/>
        </p:spPr>
        <p:txBody>
          <a:bodyPr wrap="square">
            <a:spAutoFit/>
          </a:bodyPr>
          <a:lstStyle/>
          <a:p>
            <a:pPr algn="just"/>
            <a:r>
              <a:rPr lang="en-US" sz="1400" b="0" i="0" u="none" strike="noStrike" baseline="0" dirty="0">
                <a:latin typeface="+mj-lt"/>
              </a:rPr>
              <a:t>3. Alice sends Bob’s ticket to him.</a:t>
            </a:r>
          </a:p>
          <a:p>
            <a:pPr algn="just"/>
            <a:r>
              <a:rPr lang="en-US" sz="1400" b="0" i="0" u="none" strike="noStrike" baseline="0" dirty="0">
                <a:latin typeface="+mj-lt"/>
              </a:rPr>
              <a:t>4. Bob sends his challenge to Alice (R</a:t>
            </a:r>
            <a:r>
              <a:rPr lang="en-US" sz="1400" b="0" i="0" u="none" strike="noStrike" baseline="-25000" dirty="0">
                <a:latin typeface="+mj-lt"/>
              </a:rPr>
              <a:t>B</a:t>
            </a:r>
            <a:r>
              <a:rPr lang="en-US" sz="1400" b="0" i="0" u="none" strike="noStrike" baseline="0" dirty="0">
                <a:latin typeface="+mj-lt"/>
              </a:rPr>
              <a:t>), encrypted with the session key.</a:t>
            </a:r>
          </a:p>
          <a:p>
            <a:pPr algn="just"/>
            <a:r>
              <a:rPr lang="en-US" sz="1400" b="0" i="0" u="none" strike="noStrike" baseline="0" dirty="0">
                <a:latin typeface="+mj-lt"/>
              </a:rPr>
              <a:t>5. Alice responds to Bob’s challenge. Note that the response carries R</a:t>
            </a:r>
            <a:r>
              <a:rPr lang="en-US" sz="1400" b="0" i="0" u="none" strike="noStrike" baseline="-25000" dirty="0">
                <a:latin typeface="+mj-lt"/>
              </a:rPr>
              <a:t>B</a:t>
            </a:r>
            <a:r>
              <a:rPr lang="en-IN" sz="1400" b="0" i="0" u="none" strike="noStrike" baseline="0" dirty="0">
                <a:latin typeface="+mj-lt"/>
              </a:rPr>
              <a:t>− 1 instead of R</a:t>
            </a:r>
            <a:r>
              <a:rPr lang="en-IN" sz="1400" b="0" i="0" u="none" strike="noStrike" baseline="-25000" dirty="0">
                <a:latin typeface="+mj-lt"/>
              </a:rPr>
              <a:t>B</a:t>
            </a:r>
            <a:r>
              <a:rPr lang="en-IN" sz="1400" b="0" i="0" u="none" strike="noStrike" baseline="0" dirty="0">
                <a:latin typeface="+mj-lt"/>
              </a:rPr>
              <a:t>.</a:t>
            </a:r>
            <a:endParaRPr lang="en-IN" sz="1400" dirty="0">
              <a:latin typeface="+mj-lt"/>
            </a:endParaRPr>
          </a:p>
        </p:txBody>
      </p:sp>
      <p:pic>
        <p:nvPicPr>
          <p:cNvPr id="2" name="Picture 1">
            <a:extLst>
              <a:ext uri="{FF2B5EF4-FFF2-40B4-BE49-F238E27FC236}">
                <a16:creationId xmlns:a16="http://schemas.microsoft.com/office/drawing/2014/main" id="{6A611863-B030-5334-A31B-2399FCDCFBC8}"/>
              </a:ext>
            </a:extLst>
          </p:cNvPr>
          <p:cNvPicPr>
            <a:picLocks noChangeAspect="1"/>
          </p:cNvPicPr>
          <p:nvPr/>
        </p:nvPicPr>
        <p:blipFill>
          <a:blip r:embed="rId3"/>
          <a:stretch>
            <a:fillRect/>
          </a:stretch>
        </p:blipFill>
        <p:spPr>
          <a:xfrm>
            <a:off x="1768435" y="979487"/>
            <a:ext cx="4572000" cy="4318938"/>
          </a:xfrm>
          <a:prstGeom prst="rect">
            <a:avLst/>
          </a:prstGeom>
        </p:spPr>
      </p:pic>
    </p:spTree>
    <p:extLst>
      <p:ext uri="{BB962C8B-B14F-4D97-AF65-F5344CB8AC3E}">
        <p14:creationId xmlns:p14="http://schemas.microsoft.com/office/powerpoint/2010/main" val="2273554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501070" y="485099"/>
            <a:ext cx="4070930" cy="400110"/>
          </a:xfrm>
          <a:prstGeom prst="rect">
            <a:avLst/>
          </a:prstGeom>
          <a:noFill/>
        </p:spPr>
        <p:txBody>
          <a:bodyPr wrap="square">
            <a:spAutoFit/>
          </a:bodyPr>
          <a:lstStyle/>
          <a:p>
            <a:r>
              <a:rPr lang="en-IN" sz="2000" b="1" i="0" u="none" strike="noStrike" baseline="0" dirty="0">
                <a:solidFill>
                  <a:srgbClr val="FF0000"/>
                </a:solidFill>
                <a:latin typeface="+mj-lt"/>
              </a:rPr>
              <a:t>Otway-Rees Protocol</a:t>
            </a:r>
            <a:endParaRPr lang="en-IN" sz="2000" b="1" dirty="0">
              <a:solidFill>
                <a:srgbClr val="FF0000"/>
              </a:solidFill>
              <a:latin typeface="+mj-lt"/>
            </a:endParaRPr>
          </a:p>
        </p:txBody>
      </p:sp>
      <p:pic>
        <p:nvPicPr>
          <p:cNvPr id="3" name="Picture 2">
            <a:extLst>
              <a:ext uri="{FF2B5EF4-FFF2-40B4-BE49-F238E27FC236}">
                <a16:creationId xmlns:a16="http://schemas.microsoft.com/office/drawing/2014/main" id="{4E71E86A-9908-3363-B147-37C38592AC0A}"/>
              </a:ext>
            </a:extLst>
          </p:cNvPr>
          <p:cNvPicPr>
            <a:picLocks noChangeAspect="1"/>
          </p:cNvPicPr>
          <p:nvPr/>
        </p:nvPicPr>
        <p:blipFill>
          <a:blip r:embed="rId3"/>
          <a:stretch>
            <a:fillRect/>
          </a:stretch>
        </p:blipFill>
        <p:spPr>
          <a:xfrm>
            <a:off x="1345980" y="979488"/>
            <a:ext cx="5299890" cy="5521710"/>
          </a:xfrm>
          <a:prstGeom prst="rect">
            <a:avLst/>
          </a:prstGeom>
        </p:spPr>
      </p:pic>
    </p:spTree>
    <p:extLst>
      <p:ext uri="{BB962C8B-B14F-4D97-AF65-F5344CB8AC3E}">
        <p14:creationId xmlns:p14="http://schemas.microsoft.com/office/powerpoint/2010/main" val="130237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E989A4F-523E-B412-9DC9-170D3FF5A1AA}"/>
              </a:ext>
            </a:extLst>
          </p:cNvPr>
          <p:cNvSpPr txBox="1"/>
          <p:nvPr/>
        </p:nvSpPr>
        <p:spPr>
          <a:xfrm>
            <a:off x="501070" y="1571935"/>
            <a:ext cx="8141860" cy="3693319"/>
          </a:xfrm>
          <a:prstGeom prst="rect">
            <a:avLst/>
          </a:prstGeom>
          <a:noFill/>
        </p:spPr>
        <p:txBody>
          <a:bodyPr wrap="square">
            <a:spAutoFit/>
          </a:bodyPr>
          <a:lstStyle/>
          <a:p>
            <a:pPr algn="just"/>
            <a:r>
              <a:rPr lang="en-US" sz="1800" b="0" i="0" u="none" strike="noStrike" baseline="0" dirty="0">
                <a:latin typeface="+mj-lt"/>
              </a:rPr>
              <a:t>Symmetric-key cryptography is more efficient than asymmetric-key cryptography for enciphering large messages. </a:t>
            </a:r>
          </a:p>
          <a:p>
            <a:pPr algn="just"/>
            <a:endParaRPr lang="en-US" sz="1800" dirty="0">
              <a:latin typeface="+mj-lt"/>
            </a:endParaRPr>
          </a:p>
          <a:p>
            <a:pPr algn="just"/>
            <a:endParaRPr lang="en-US" sz="1800" b="0" i="0" u="none" strike="noStrike" baseline="0" dirty="0">
              <a:latin typeface="+mj-lt"/>
            </a:endParaRPr>
          </a:p>
          <a:p>
            <a:pPr algn="just"/>
            <a:r>
              <a:rPr lang="en-US" sz="1800" b="0" i="0" u="none" strike="noStrike" baseline="0" dirty="0">
                <a:latin typeface="+mj-lt"/>
              </a:rPr>
              <a:t>Symmetric-key cryptography, however, needs a shared secret key between two parties.</a:t>
            </a:r>
          </a:p>
          <a:p>
            <a:pPr algn="just"/>
            <a:endParaRPr lang="en-US" sz="1800" dirty="0">
              <a:latin typeface="+mj-lt"/>
            </a:endParaRPr>
          </a:p>
          <a:p>
            <a:pPr algn="just"/>
            <a:endParaRPr lang="en-US" sz="1800" dirty="0">
              <a:latin typeface="+mj-lt"/>
            </a:endParaRPr>
          </a:p>
          <a:p>
            <a:pPr algn="just"/>
            <a:r>
              <a:rPr lang="en-US" sz="1800" b="0" i="0" u="none" strike="noStrike" baseline="0" dirty="0">
                <a:latin typeface="+mj-lt"/>
              </a:rPr>
              <a:t>If Alice needs to exchange confidential messages with N people, she needs N different keys. What if N people need to communicate with each other? </a:t>
            </a:r>
          </a:p>
          <a:p>
            <a:pPr algn="just"/>
            <a:endParaRPr lang="en-US" sz="1800" dirty="0">
              <a:latin typeface="+mj-lt"/>
            </a:endParaRPr>
          </a:p>
          <a:p>
            <a:pPr algn="just"/>
            <a:r>
              <a:rPr lang="en-US" sz="1800" b="0" i="0" u="none" strike="noStrike" baseline="0" dirty="0">
                <a:latin typeface="+mj-lt"/>
              </a:rPr>
              <a:t>A total of N(N − 1)/2 keys are needed if we allow a key to be used for both directions.</a:t>
            </a:r>
          </a:p>
        </p:txBody>
      </p:sp>
      <p:sp>
        <p:nvSpPr>
          <p:cNvPr id="4" name="TextBox 3">
            <a:extLst>
              <a:ext uri="{FF2B5EF4-FFF2-40B4-BE49-F238E27FC236}">
                <a16:creationId xmlns:a16="http://schemas.microsoft.com/office/drawing/2014/main" id="{0D82860F-62EA-549F-F5DF-A51B53007FCB}"/>
              </a:ext>
            </a:extLst>
          </p:cNvPr>
          <p:cNvSpPr txBox="1"/>
          <p:nvPr/>
        </p:nvSpPr>
        <p:spPr>
          <a:xfrm>
            <a:off x="501070" y="599813"/>
            <a:ext cx="5069460" cy="400110"/>
          </a:xfrm>
          <a:prstGeom prst="rect">
            <a:avLst/>
          </a:prstGeom>
          <a:noFill/>
        </p:spPr>
        <p:txBody>
          <a:bodyPr wrap="square">
            <a:spAutoFit/>
          </a:bodyPr>
          <a:lstStyle/>
          <a:p>
            <a:r>
              <a:rPr lang="en-IN" sz="2000" b="1" i="0" u="none" strike="noStrike" baseline="0" dirty="0">
                <a:solidFill>
                  <a:srgbClr val="FF0000"/>
                </a:solidFill>
                <a:latin typeface="+mn-lt"/>
              </a:rPr>
              <a:t>15.1 SYMMETRIC-KEY DISTRIBUTION</a:t>
            </a:r>
            <a:endParaRPr lang="en-IN" sz="2000" b="1" dirty="0">
              <a:solidFill>
                <a:srgbClr val="FF0000"/>
              </a:solidFill>
              <a:latin typeface="+mn-lt"/>
            </a:endParaRPr>
          </a:p>
        </p:txBody>
      </p:sp>
    </p:spTree>
    <p:extLst>
      <p:ext uri="{BB962C8B-B14F-4D97-AF65-F5344CB8AC3E}">
        <p14:creationId xmlns:p14="http://schemas.microsoft.com/office/powerpoint/2010/main" val="394786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501070" y="485099"/>
            <a:ext cx="4070930" cy="400110"/>
          </a:xfrm>
          <a:prstGeom prst="rect">
            <a:avLst/>
          </a:prstGeom>
          <a:noFill/>
        </p:spPr>
        <p:txBody>
          <a:bodyPr wrap="square">
            <a:spAutoFit/>
          </a:bodyPr>
          <a:lstStyle/>
          <a:p>
            <a:r>
              <a:rPr lang="en-IN" sz="2000" b="1" i="0" u="none" strike="noStrike" baseline="0" dirty="0">
                <a:solidFill>
                  <a:srgbClr val="FF0000"/>
                </a:solidFill>
                <a:latin typeface="+mj-lt"/>
              </a:rPr>
              <a:t>Otway-Rees Protocol</a:t>
            </a:r>
            <a:endParaRPr lang="en-IN" sz="2000" b="1" dirty="0">
              <a:solidFill>
                <a:srgbClr val="FF0000"/>
              </a:solidFill>
              <a:latin typeface="+mj-lt"/>
            </a:endParaRPr>
          </a:p>
        </p:txBody>
      </p:sp>
      <p:pic>
        <p:nvPicPr>
          <p:cNvPr id="3" name="Picture 2">
            <a:extLst>
              <a:ext uri="{FF2B5EF4-FFF2-40B4-BE49-F238E27FC236}">
                <a16:creationId xmlns:a16="http://schemas.microsoft.com/office/drawing/2014/main" id="{4E71E86A-9908-3363-B147-37C38592AC0A}"/>
              </a:ext>
            </a:extLst>
          </p:cNvPr>
          <p:cNvPicPr>
            <a:picLocks noChangeAspect="1"/>
          </p:cNvPicPr>
          <p:nvPr/>
        </p:nvPicPr>
        <p:blipFill>
          <a:blip r:embed="rId3"/>
          <a:stretch>
            <a:fillRect/>
          </a:stretch>
        </p:blipFill>
        <p:spPr>
          <a:xfrm>
            <a:off x="3343039" y="367906"/>
            <a:ext cx="4415653" cy="4600464"/>
          </a:xfrm>
          <a:prstGeom prst="rect">
            <a:avLst/>
          </a:prstGeom>
        </p:spPr>
      </p:pic>
      <p:sp>
        <p:nvSpPr>
          <p:cNvPr id="6" name="TextBox 5">
            <a:extLst>
              <a:ext uri="{FF2B5EF4-FFF2-40B4-BE49-F238E27FC236}">
                <a16:creationId xmlns:a16="http://schemas.microsoft.com/office/drawing/2014/main" id="{F00AF603-26B5-49FE-9761-77C3BB78E640}"/>
              </a:ext>
            </a:extLst>
          </p:cNvPr>
          <p:cNvSpPr txBox="1"/>
          <p:nvPr/>
        </p:nvSpPr>
        <p:spPr>
          <a:xfrm>
            <a:off x="270640" y="5218952"/>
            <a:ext cx="8487505" cy="1169551"/>
          </a:xfrm>
          <a:prstGeom prst="rect">
            <a:avLst/>
          </a:prstGeom>
          <a:noFill/>
        </p:spPr>
        <p:txBody>
          <a:bodyPr wrap="square">
            <a:spAutoFit/>
          </a:bodyPr>
          <a:lstStyle/>
          <a:p>
            <a:pPr algn="just"/>
            <a:r>
              <a:rPr lang="en-US" sz="1400" b="0" i="0" u="none" strike="noStrike" baseline="0" dirty="0">
                <a:latin typeface="+mj-lt"/>
              </a:rPr>
              <a:t>1. Alice sends a message to Bob that includes a </a:t>
            </a:r>
            <a:r>
              <a:rPr lang="en-US" sz="1400" b="0" i="0" u="none" strike="noStrike" baseline="0" dirty="0">
                <a:solidFill>
                  <a:srgbClr val="FF0000"/>
                </a:solidFill>
                <a:latin typeface="+mj-lt"/>
              </a:rPr>
              <a:t>common nonce, R</a:t>
            </a:r>
            <a:r>
              <a:rPr lang="en-US" sz="1400" b="0" i="0" u="none" strike="noStrike" baseline="0" dirty="0">
                <a:latin typeface="+mj-lt"/>
              </a:rPr>
              <a:t>,  identities of Alice and Bob, and a ticket for KDC that includes Alice’s nonce R</a:t>
            </a:r>
            <a:r>
              <a:rPr lang="en-US" sz="1400" b="0" i="0" u="none" strike="noStrike" baseline="-25000" dirty="0">
                <a:latin typeface="+mj-lt"/>
              </a:rPr>
              <a:t>A</a:t>
            </a:r>
            <a:r>
              <a:rPr lang="en-US" sz="1400" b="0" i="0" u="none" strike="noStrike" baseline="0" dirty="0">
                <a:latin typeface="+mj-lt"/>
              </a:rPr>
              <a:t> (challenge for KDC to use), a copy of the common nonce, R, and the identities of Alice and Bob.</a:t>
            </a:r>
          </a:p>
          <a:p>
            <a:pPr algn="just"/>
            <a:endParaRPr lang="en-US" sz="1400" b="0" i="0" u="none" strike="noStrike" baseline="0" dirty="0">
              <a:latin typeface="+mj-lt"/>
            </a:endParaRPr>
          </a:p>
          <a:p>
            <a:pPr algn="just"/>
            <a:r>
              <a:rPr lang="en-US" sz="1400" b="0" i="0" u="none" strike="noStrike" baseline="0" dirty="0">
                <a:latin typeface="+mj-lt"/>
              </a:rPr>
              <a:t>2. Bob creates the same type of ticket, but with his own nonce </a:t>
            </a:r>
            <a:r>
              <a:rPr lang="en-US" sz="1400" b="0" i="0" u="none" strike="noStrike" baseline="0" dirty="0">
                <a:solidFill>
                  <a:srgbClr val="FF0000"/>
                </a:solidFill>
                <a:latin typeface="+mj-lt"/>
              </a:rPr>
              <a:t>R</a:t>
            </a:r>
            <a:r>
              <a:rPr lang="en-US" sz="1400" b="0" i="0" u="none" strike="noStrike" baseline="-25000" dirty="0">
                <a:solidFill>
                  <a:srgbClr val="FF0000"/>
                </a:solidFill>
                <a:latin typeface="+mj-lt"/>
              </a:rPr>
              <a:t>B</a:t>
            </a:r>
            <a:r>
              <a:rPr lang="en-US" sz="1400" b="0" i="0" u="none" strike="noStrike" baseline="0" dirty="0">
                <a:solidFill>
                  <a:srgbClr val="FF0000"/>
                </a:solidFill>
                <a:latin typeface="+mj-lt"/>
              </a:rPr>
              <a:t>. </a:t>
            </a:r>
            <a:r>
              <a:rPr lang="en-US" sz="1400" b="0" i="0" u="none" strike="noStrike" baseline="0" dirty="0">
                <a:latin typeface="+mj-lt"/>
              </a:rPr>
              <a:t>Both tickets are </a:t>
            </a:r>
            <a:r>
              <a:rPr lang="en-IN" sz="1400" b="0" i="0" u="none" strike="noStrike" baseline="0" dirty="0">
                <a:latin typeface="+mj-lt"/>
              </a:rPr>
              <a:t>sent to the KDC.</a:t>
            </a:r>
          </a:p>
        </p:txBody>
      </p:sp>
    </p:spTree>
    <p:extLst>
      <p:ext uri="{BB962C8B-B14F-4D97-AF65-F5344CB8AC3E}">
        <p14:creationId xmlns:p14="http://schemas.microsoft.com/office/powerpoint/2010/main" val="806903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Otway-Rees Protocol</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60C6184F-BA53-D671-3CD7-C6976A464FFB}"/>
              </a:ext>
            </a:extLst>
          </p:cNvPr>
          <p:cNvSpPr txBox="1"/>
          <p:nvPr/>
        </p:nvSpPr>
        <p:spPr>
          <a:xfrm>
            <a:off x="232235" y="5443589"/>
            <a:ext cx="8679530" cy="954107"/>
          </a:xfrm>
          <a:prstGeom prst="rect">
            <a:avLst/>
          </a:prstGeom>
          <a:noFill/>
        </p:spPr>
        <p:txBody>
          <a:bodyPr wrap="square">
            <a:spAutoFit/>
          </a:bodyPr>
          <a:lstStyle/>
          <a:p>
            <a:pPr algn="just"/>
            <a:r>
              <a:rPr lang="en-US" sz="1400" b="0" i="0" u="none" strike="noStrike" baseline="0" dirty="0">
                <a:latin typeface="+mn-lt"/>
              </a:rPr>
              <a:t>3. KDC creates a message that contains R, a ticket for Alice and a ticket for Bob; Message is sent to Bob. Tickets contain the corresponding nonce, R</a:t>
            </a:r>
            <a:r>
              <a:rPr lang="en-US" sz="1400" b="0" i="0" u="none" strike="noStrike" baseline="-25000" dirty="0">
                <a:latin typeface="+mn-lt"/>
              </a:rPr>
              <a:t>A</a:t>
            </a:r>
            <a:r>
              <a:rPr lang="en-US" sz="1400" b="0" i="0" u="none" strike="noStrike" baseline="0" dirty="0">
                <a:latin typeface="+mn-lt"/>
              </a:rPr>
              <a:t> or R</a:t>
            </a:r>
            <a:r>
              <a:rPr lang="en-US" sz="1400" b="0" i="0" u="none" strike="noStrike" baseline="-25000" dirty="0">
                <a:latin typeface="+mn-lt"/>
              </a:rPr>
              <a:t>B</a:t>
            </a:r>
            <a:r>
              <a:rPr lang="en-US" sz="1400" b="0" i="0" u="none" strike="noStrike" baseline="0" dirty="0">
                <a:latin typeface="+mn-lt"/>
              </a:rPr>
              <a:t>, and the session key, K</a:t>
            </a:r>
            <a:r>
              <a:rPr lang="en-US" sz="1400" b="0" i="0" u="none" strike="noStrike" baseline="-25000" dirty="0">
                <a:latin typeface="+mn-lt"/>
              </a:rPr>
              <a:t>AB</a:t>
            </a:r>
            <a:r>
              <a:rPr lang="en-US" sz="1400" b="0" i="0" u="none" strike="noStrike" baseline="0" dirty="0">
                <a:latin typeface="+mn-lt"/>
              </a:rPr>
              <a:t>.</a:t>
            </a:r>
          </a:p>
          <a:p>
            <a:pPr algn="just"/>
            <a:r>
              <a:rPr lang="en-US" sz="1400" b="0" i="0" u="none" strike="noStrike" baseline="0" dirty="0">
                <a:latin typeface="+mn-lt"/>
              </a:rPr>
              <a:t>4. Bob sends Alice her ticket.</a:t>
            </a:r>
          </a:p>
          <a:p>
            <a:pPr algn="just"/>
            <a:r>
              <a:rPr lang="en-US" sz="1400" b="0" i="0" u="none" strike="noStrike" baseline="0" dirty="0">
                <a:latin typeface="+mn-lt"/>
              </a:rPr>
              <a:t>5. Alice sends a short message encrypted with her session key K</a:t>
            </a:r>
            <a:r>
              <a:rPr lang="en-US" sz="1400" b="0" i="0" u="none" strike="noStrike" baseline="-25000" dirty="0">
                <a:latin typeface="+mn-lt"/>
              </a:rPr>
              <a:t>AB</a:t>
            </a:r>
            <a:r>
              <a:rPr lang="en-US" sz="1400" b="0" i="0" u="none" strike="noStrike" baseline="0" dirty="0">
                <a:latin typeface="+mn-lt"/>
              </a:rPr>
              <a:t> to show that she </a:t>
            </a:r>
            <a:r>
              <a:rPr lang="en-IN" sz="1400" b="0" i="0" u="none" strike="noStrike" baseline="0" dirty="0">
                <a:latin typeface="+mn-lt"/>
              </a:rPr>
              <a:t>has the session key.</a:t>
            </a:r>
            <a:endParaRPr lang="en-IN" sz="1400" dirty="0">
              <a:latin typeface="+mn-lt"/>
            </a:endParaRPr>
          </a:p>
        </p:txBody>
      </p:sp>
      <p:pic>
        <p:nvPicPr>
          <p:cNvPr id="2" name="Picture 1">
            <a:extLst>
              <a:ext uri="{FF2B5EF4-FFF2-40B4-BE49-F238E27FC236}">
                <a16:creationId xmlns:a16="http://schemas.microsoft.com/office/drawing/2014/main" id="{0664EB79-6E3D-D7B3-DC4F-9D59CEFF5F16}"/>
              </a:ext>
            </a:extLst>
          </p:cNvPr>
          <p:cNvPicPr>
            <a:picLocks noChangeAspect="1"/>
          </p:cNvPicPr>
          <p:nvPr/>
        </p:nvPicPr>
        <p:blipFill>
          <a:blip r:embed="rId3"/>
          <a:stretch>
            <a:fillRect/>
          </a:stretch>
        </p:blipFill>
        <p:spPr>
          <a:xfrm>
            <a:off x="3844111" y="460304"/>
            <a:ext cx="4645199" cy="4839617"/>
          </a:xfrm>
          <a:prstGeom prst="rect">
            <a:avLst/>
          </a:prstGeom>
        </p:spPr>
      </p:pic>
    </p:spTree>
    <p:extLst>
      <p:ext uri="{BB962C8B-B14F-4D97-AF65-F5344CB8AC3E}">
        <p14:creationId xmlns:p14="http://schemas.microsoft.com/office/powerpoint/2010/main" val="310614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60C6184F-BA53-D671-3CD7-C6976A464FFB}"/>
              </a:ext>
            </a:extLst>
          </p:cNvPr>
          <p:cNvSpPr txBox="1"/>
          <p:nvPr/>
        </p:nvSpPr>
        <p:spPr>
          <a:xfrm>
            <a:off x="309045" y="1532839"/>
            <a:ext cx="8679530" cy="3139321"/>
          </a:xfrm>
          <a:prstGeom prst="rect">
            <a:avLst/>
          </a:prstGeom>
          <a:noFill/>
        </p:spPr>
        <p:txBody>
          <a:bodyPr wrap="square">
            <a:spAutoFit/>
          </a:bodyPr>
          <a:lstStyle/>
          <a:p>
            <a:pPr algn="just"/>
            <a:r>
              <a:rPr lang="en-US" sz="1800" b="0" i="0" u="none" strike="noStrike" baseline="0" dirty="0">
                <a:latin typeface="+mj-lt"/>
              </a:rPr>
              <a:t>Kerberos is an authentication protocol, and at the same time a KDC, that has become very popular. </a:t>
            </a:r>
          </a:p>
          <a:p>
            <a:pPr algn="just"/>
            <a:endParaRPr lang="en-US" sz="1800" dirty="0">
              <a:latin typeface="+mj-lt"/>
            </a:endParaRPr>
          </a:p>
          <a:p>
            <a:pPr algn="just"/>
            <a:r>
              <a:rPr lang="en-US" sz="1800" b="0" i="0" u="none" strike="noStrike" baseline="0" dirty="0">
                <a:latin typeface="+mj-lt"/>
              </a:rPr>
              <a:t>Several systems, including </a:t>
            </a:r>
            <a:r>
              <a:rPr lang="en-US" sz="1800" b="0" i="0" u="none" strike="noStrike" baseline="0" dirty="0">
                <a:solidFill>
                  <a:srgbClr val="FF0000"/>
                </a:solidFill>
                <a:latin typeface="+mj-lt"/>
              </a:rPr>
              <a:t>Windows 2000</a:t>
            </a:r>
            <a:r>
              <a:rPr lang="en-US" sz="1800" b="0" i="0" u="none" strike="noStrike" baseline="0" dirty="0">
                <a:latin typeface="+mj-lt"/>
              </a:rPr>
              <a:t>, use Kerberos. </a:t>
            </a:r>
          </a:p>
          <a:p>
            <a:pPr algn="just"/>
            <a:endParaRPr lang="en-US" sz="1800" dirty="0">
              <a:latin typeface="+mj-lt"/>
            </a:endParaRPr>
          </a:p>
          <a:p>
            <a:pPr algn="just"/>
            <a:r>
              <a:rPr lang="en-US" sz="1800" b="0" i="0" u="none" strike="noStrike" baseline="0" dirty="0">
                <a:latin typeface="+mj-lt"/>
              </a:rPr>
              <a:t>Named after the </a:t>
            </a:r>
            <a:r>
              <a:rPr lang="en-US" sz="1800" dirty="0">
                <a:latin typeface="+mj-lt"/>
              </a:rPr>
              <a:t>3</a:t>
            </a:r>
            <a:r>
              <a:rPr lang="en-US" sz="1800" b="0" i="0" u="none" strike="noStrike" baseline="0" dirty="0">
                <a:latin typeface="+mj-lt"/>
              </a:rPr>
              <a:t>-headed dog in Greek mythology that guards the gates of Hades. </a:t>
            </a:r>
          </a:p>
          <a:p>
            <a:pPr algn="just"/>
            <a:endParaRPr lang="en-US" sz="1800" dirty="0">
              <a:latin typeface="+mj-lt"/>
            </a:endParaRPr>
          </a:p>
          <a:p>
            <a:pPr algn="just"/>
            <a:r>
              <a:rPr lang="en-US" sz="1800" b="0" i="0" u="none" strike="noStrike" baseline="0" dirty="0">
                <a:latin typeface="+mj-lt"/>
              </a:rPr>
              <a:t>Originally designed at MIT, it has gone through several versions. </a:t>
            </a:r>
          </a:p>
          <a:p>
            <a:pPr algn="just"/>
            <a:endParaRPr lang="en-US" sz="1800" dirty="0">
              <a:latin typeface="+mj-lt"/>
            </a:endParaRPr>
          </a:p>
          <a:p>
            <a:pPr algn="just"/>
            <a:r>
              <a:rPr lang="en-US" sz="1800" b="0" i="0" u="none" strike="noStrike" baseline="0" dirty="0">
                <a:solidFill>
                  <a:srgbClr val="FF0000"/>
                </a:solidFill>
                <a:latin typeface="+mj-lt"/>
              </a:rPr>
              <a:t>Here discuss version 4</a:t>
            </a:r>
            <a:r>
              <a:rPr lang="en-US" sz="1800" b="0" i="0" u="none" strike="noStrike" baseline="0" dirty="0">
                <a:latin typeface="+mj-lt"/>
              </a:rPr>
              <a:t>, the most popular, and briefly explain the difference between version 4 and version </a:t>
            </a:r>
            <a:r>
              <a:rPr lang="en-IN" sz="1800" b="0" i="0" u="none" strike="noStrike" baseline="0" dirty="0">
                <a:latin typeface="+mj-lt"/>
              </a:rPr>
              <a:t>5 (the latest).</a:t>
            </a:r>
            <a:endParaRPr lang="en-IN" sz="1800" dirty="0">
              <a:latin typeface="+mj-lt"/>
            </a:endParaRPr>
          </a:p>
        </p:txBody>
      </p:sp>
    </p:spTree>
    <p:extLst>
      <p:ext uri="{BB962C8B-B14F-4D97-AF65-F5344CB8AC3E}">
        <p14:creationId xmlns:p14="http://schemas.microsoft.com/office/powerpoint/2010/main" val="19756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60C6184F-BA53-D671-3CD7-C6976A464FFB}"/>
              </a:ext>
            </a:extLst>
          </p:cNvPr>
          <p:cNvSpPr txBox="1"/>
          <p:nvPr/>
        </p:nvSpPr>
        <p:spPr>
          <a:xfrm>
            <a:off x="309045" y="1532839"/>
            <a:ext cx="8333885" cy="3139321"/>
          </a:xfrm>
          <a:prstGeom prst="rect">
            <a:avLst/>
          </a:prstGeom>
          <a:noFill/>
        </p:spPr>
        <p:txBody>
          <a:bodyPr wrap="square">
            <a:spAutoFit/>
          </a:bodyPr>
          <a:lstStyle/>
          <a:p>
            <a:pPr algn="l"/>
            <a:r>
              <a:rPr lang="en-IN" sz="1800" b="1" i="0" u="none" strike="noStrike" baseline="0" dirty="0">
                <a:solidFill>
                  <a:srgbClr val="FF0000"/>
                </a:solidFill>
                <a:latin typeface="+mj-lt"/>
              </a:rPr>
              <a:t>Servers</a:t>
            </a:r>
          </a:p>
          <a:p>
            <a:pPr algn="l"/>
            <a:endParaRPr lang="en-IN" sz="1800" b="1" i="0" u="none" strike="noStrike" baseline="0" dirty="0">
              <a:solidFill>
                <a:srgbClr val="FF0000"/>
              </a:solidFill>
              <a:latin typeface="+mj-lt"/>
            </a:endParaRPr>
          </a:p>
          <a:p>
            <a:pPr algn="just">
              <a:lnSpc>
                <a:spcPct val="150000"/>
              </a:lnSpc>
            </a:pPr>
            <a:r>
              <a:rPr lang="en-US" sz="1800" b="0" i="0" u="none" strike="noStrike" baseline="0" dirty="0">
                <a:latin typeface="+mj-lt"/>
              </a:rPr>
              <a:t>Three servers are involved in the Kerberos protocol: </a:t>
            </a:r>
          </a:p>
          <a:p>
            <a:pPr marL="742950" lvl="1" indent="-285750" algn="just">
              <a:lnSpc>
                <a:spcPct val="150000"/>
              </a:lnSpc>
              <a:buFont typeface="Wingdings" panose="05000000000000000000" pitchFamily="2" charset="2"/>
              <a:buChar char="ü"/>
            </a:pPr>
            <a:r>
              <a:rPr lang="en-US" sz="1800" b="0" i="0" u="none" strike="noStrike" baseline="0" dirty="0">
                <a:latin typeface="+mj-lt"/>
              </a:rPr>
              <a:t>an authentication server (AS), </a:t>
            </a:r>
          </a:p>
          <a:p>
            <a:pPr marL="742950" lvl="1" indent="-285750" algn="just">
              <a:lnSpc>
                <a:spcPct val="150000"/>
              </a:lnSpc>
              <a:buFont typeface="Wingdings" panose="05000000000000000000" pitchFamily="2" charset="2"/>
              <a:buChar char="ü"/>
            </a:pPr>
            <a:r>
              <a:rPr lang="en-US" sz="1800" b="0" i="0" u="none" strike="noStrike" baseline="0" dirty="0">
                <a:latin typeface="+mj-lt"/>
              </a:rPr>
              <a:t>a ticket-granting server (TGS), and </a:t>
            </a:r>
          </a:p>
          <a:p>
            <a:pPr marL="742950" lvl="1" indent="-285750" algn="just">
              <a:lnSpc>
                <a:spcPct val="150000"/>
              </a:lnSpc>
              <a:buFont typeface="Wingdings" panose="05000000000000000000" pitchFamily="2" charset="2"/>
              <a:buChar char="ü"/>
            </a:pPr>
            <a:r>
              <a:rPr lang="en-US" sz="1800" b="0" i="0" u="none" strike="noStrike" baseline="0" dirty="0">
                <a:latin typeface="+mj-lt"/>
              </a:rPr>
              <a:t>a real (data) server that provides services to others. </a:t>
            </a:r>
          </a:p>
          <a:p>
            <a:pPr algn="just"/>
            <a:endParaRPr lang="en-US" sz="1800" dirty="0">
              <a:latin typeface="+mj-lt"/>
            </a:endParaRPr>
          </a:p>
          <a:p>
            <a:pPr algn="just"/>
            <a:r>
              <a:rPr lang="en-US" sz="1800" b="0" i="0" u="none" strike="noStrike" baseline="0" dirty="0">
                <a:latin typeface="+mj-lt"/>
              </a:rPr>
              <a:t>In</a:t>
            </a:r>
            <a:r>
              <a:rPr lang="en-US" sz="1800" dirty="0">
                <a:latin typeface="+mj-lt"/>
              </a:rPr>
              <a:t> </a:t>
            </a:r>
            <a:r>
              <a:rPr lang="en-US" sz="1800" b="0" i="0" u="none" strike="noStrike" baseline="0" dirty="0">
                <a:latin typeface="+mj-lt"/>
              </a:rPr>
              <a:t>our examples, </a:t>
            </a:r>
            <a:r>
              <a:rPr lang="en-US" sz="1800" b="0" i="0" u="none" strike="noStrike" baseline="0" dirty="0">
                <a:solidFill>
                  <a:srgbClr val="FF0000"/>
                </a:solidFill>
                <a:latin typeface="+mj-lt"/>
              </a:rPr>
              <a:t>Bob is the real server </a:t>
            </a:r>
            <a:r>
              <a:rPr lang="en-US" sz="1800" b="0" i="0" u="none" strike="noStrike" baseline="0" dirty="0">
                <a:latin typeface="+mj-lt"/>
              </a:rPr>
              <a:t>and </a:t>
            </a:r>
            <a:r>
              <a:rPr lang="en-US" sz="1800" b="0" i="0" u="none" strike="noStrike" baseline="0" dirty="0">
                <a:solidFill>
                  <a:srgbClr val="FF0000"/>
                </a:solidFill>
                <a:latin typeface="+mj-lt"/>
              </a:rPr>
              <a:t>Alice is the user requesting service.</a:t>
            </a:r>
          </a:p>
          <a:p>
            <a:pPr algn="just"/>
            <a:endParaRPr lang="en-US" sz="1800" b="0" i="0" u="none" strike="noStrike" baseline="0" dirty="0">
              <a:latin typeface="+mj-lt"/>
            </a:endParaRPr>
          </a:p>
        </p:txBody>
      </p:sp>
    </p:spTree>
    <p:extLst>
      <p:ext uri="{BB962C8B-B14F-4D97-AF65-F5344CB8AC3E}">
        <p14:creationId xmlns:p14="http://schemas.microsoft.com/office/powerpoint/2010/main" val="1629265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60C6184F-BA53-D671-3CD7-C6976A464FFB}"/>
              </a:ext>
            </a:extLst>
          </p:cNvPr>
          <p:cNvSpPr txBox="1"/>
          <p:nvPr/>
        </p:nvSpPr>
        <p:spPr>
          <a:xfrm>
            <a:off x="501070" y="1179885"/>
            <a:ext cx="8333885" cy="369332"/>
          </a:xfrm>
          <a:prstGeom prst="rect">
            <a:avLst/>
          </a:prstGeom>
          <a:noFill/>
        </p:spPr>
        <p:txBody>
          <a:bodyPr wrap="square">
            <a:spAutoFit/>
          </a:bodyPr>
          <a:lstStyle/>
          <a:p>
            <a:pPr algn="l"/>
            <a:r>
              <a:rPr lang="en-IN" sz="1800" b="1" i="0" u="none" strike="noStrike" baseline="0" dirty="0">
                <a:solidFill>
                  <a:srgbClr val="FF0000"/>
                </a:solidFill>
                <a:latin typeface="+mj-lt"/>
              </a:rPr>
              <a:t>Servers</a:t>
            </a:r>
          </a:p>
        </p:txBody>
      </p:sp>
      <p:pic>
        <p:nvPicPr>
          <p:cNvPr id="3" name="Picture 2">
            <a:extLst>
              <a:ext uri="{FF2B5EF4-FFF2-40B4-BE49-F238E27FC236}">
                <a16:creationId xmlns:a16="http://schemas.microsoft.com/office/drawing/2014/main" id="{DB7BE7F9-4409-3D11-24E9-594EC738F153}"/>
              </a:ext>
            </a:extLst>
          </p:cNvPr>
          <p:cNvPicPr>
            <a:picLocks noChangeAspect="1"/>
          </p:cNvPicPr>
          <p:nvPr/>
        </p:nvPicPr>
        <p:blipFill>
          <a:blip r:embed="rId3"/>
          <a:stretch>
            <a:fillRect/>
          </a:stretch>
        </p:blipFill>
        <p:spPr>
          <a:xfrm>
            <a:off x="1850999" y="1278531"/>
            <a:ext cx="5442001" cy="4523973"/>
          </a:xfrm>
          <a:prstGeom prst="rect">
            <a:avLst/>
          </a:prstGeom>
        </p:spPr>
      </p:pic>
      <p:sp>
        <p:nvSpPr>
          <p:cNvPr id="7" name="TextBox 6">
            <a:extLst>
              <a:ext uri="{FF2B5EF4-FFF2-40B4-BE49-F238E27FC236}">
                <a16:creationId xmlns:a16="http://schemas.microsoft.com/office/drawing/2014/main" id="{B10AB3F5-CA4D-F6B5-4CCB-85EAB28B8DB8}"/>
              </a:ext>
            </a:extLst>
          </p:cNvPr>
          <p:cNvSpPr txBox="1"/>
          <p:nvPr/>
        </p:nvSpPr>
        <p:spPr>
          <a:xfrm>
            <a:off x="424260" y="6058349"/>
            <a:ext cx="7988240" cy="307777"/>
          </a:xfrm>
          <a:prstGeom prst="rect">
            <a:avLst/>
          </a:prstGeom>
          <a:noFill/>
        </p:spPr>
        <p:txBody>
          <a:bodyPr wrap="square">
            <a:spAutoFit/>
          </a:bodyPr>
          <a:lstStyle/>
          <a:p>
            <a:pPr algn="just"/>
            <a:r>
              <a:rPr lang="en-US" sz="1400" b="0" i="0" u="none" strike="noStrike" baseline="0" dirty="0">
                <a:latin typeface="+mj-lt"/>
              </a:rPr>
              <a:t>Figure 15.7 shows the relationship between these three servers.</a:t>
            </a:r>
            <a:endParaRPr lang="en-IN" sz="1400" dirty="0">
              <a:latin typeface="+mj-lt"/>
            </a:endParaRPr>
          </a:p>
        </p:txBody>
      </p:sp>
    </p:spTree>
    <p:extLst>
      <p:ext uri="{BB962C8B-B14F-4D97-AF65-F5344CB8AC3E}">
        <p14:creationId xmlns:p14="http://schemas.microsoft.com/office/powerpoint/2010/main" val="211038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210617" y="5107404"/>
            <a:ext cx="8722766" cy="1354217"/>
          </a:xfrm>
          <a:prstGeom prst="rect">
            <a:avLst/>
          </a:prstGeom>
          <a:noFill/>
        </p:spPr>
        <p:txBody>
          <a:bodyPr wrap="square">
            <a:spAutoFit/>
          </a:bodyPr>
          <a:lstStyle/>
          <a:p>
            <a:pPr algn="just"/>
            <a:r>
              <a:rPr lang="en-IN" sz="1800" b="0" i="0" u="none" strike="noStrike" baseline="0" dirty="0">
                <a:solidFill>
                  <a:srgbClr val="FF0000"/>
                </a:solidFill>
                <a:latin typeface="+mj-lt"/>
              </a:rPr>
              <a:t>Authentication Server (AS)</a:t>
            </a:r>
            <a:endParaRPr lang="en-IN" sz="1600" b="0" i="0" u="none" strike="noStrike" baseline="0" dirty="0">
              <a:solidFill>
                <a:srgbClr val="FF0000"/>
              </a:solidFill>
              <a:latin typeface="+mj-lt"/>
            </a:endParaRPr>
          </a:p>
          <a:p>
            <a:pPr marL="285750" indent="-285750" algn="just">
              <a:buFont typeface="Arial" panose="020B0604020202020204" pitchFamily="34" charset="0"/>
              <a:buChar char="•"/>
            </a:pPr>
            <a:r>
              <a:rPr lang="en-US" b="0" i="0" u="none" strike="noStrike" baseline="0" dirty="0">
                <a:latin typeface="+mj-lt"/>
              </a:rPr>
              <a:t>Each user registers with the AS and is granted a user identity and a password. </a:t>
            </a:r>
            <a:endParaRPr lang="en-US" dirty="0">
              <a:latin typeface="+mj-lt"/>
            </a:endParaRPr>
          </a:p>
          <a:p>
            <a:pPr marL="285750" indent="-285750" algn="just">
              <a:buFont typeface="Arial" panose="020B0604020202020204" pitchFamily="34" charset="0"/>
              <a:buChar char="•"/>
            </a:pPr>
            <a:r>
              <a:rPr lang="en-US" b="0" i="0" u="none" strike="noStrike" baseline="0" dirty="0">
                <a:latin typeface="+mj-lt"/>
              </a:rPr>
              <a:t>AS has a database with these identities and the corresponding passwords. </a:t>
            </a:r>
            <a:endParaRPr lang="en-US" dirty="0">
              <a:latin typeface="+mj-lt"/>
            </a:endParaRPr>
          </a:p>
          <a:p>
            <a:pPr marL="285750" indent="-285750" algn="just">
              <a:buFont typeface="Arial" panose="020B0604020202020204" pitchFamily="34" charset="0"/>
              <a:buChar char="•"/>
            </a:pPr>
            <a:r>
              <a:rPr lang="en-US" b="0" i="0" u="none" strike="noStrike" baseline="0" dirty="0">
                <a:latin typeface="+mj-lt"/>
              </a:rPr>
              <a:t>AS verifies the user, </a:t>
            </a:r>
            <a:r>
              <a:rPr lang="en-US" b="0" i="0" u="none" strike="noStrike" baseline="0" dirty="0">
                <a:solidFill>
                  <a:srgbClr val="FF0000"/>
                </a:solidFill>
                <a:latin typeface="+mj-lt"/>
              </a:rPr>
              <a:t>issues a session key to be used between Alice and the TGS, and sends a ticket for the TGS.</a:t>
            </a:r>
            <a:endParaRPr lang="en-IN" dirty="0">
              <a:solidFill>
                <a:srgbClr val="FF0000"/>
              </a:solidFill>
              <a:latin typeface="+mj-lt"/>
            </a:endParaRPr>
          </a:p>
        </p:txBody>
      </p:sp>
      <p:pic>
        <p:nvPicPr>
          <p:cNvPr id="2" name="Picture 1">
            <a:extLst>
              <a:ext uri="{FF2B5EF4-FFF2-40B4-BE49-F238E27FC236}">
                <a16:creationId xmlns:a16="http://schemas.microsoft.com/office/drawing/2014/main" id="{94708645-E9E4-8EE1-762E-630EA6E89195}"/>
              </a:ext>
            </a:extLst>
          </p:cNvPr>
          <p:cNvPicPr>
            <a:picLocks noChangeAspect="1"/>
          </p:cNvPicPr>
          <p:nvPr/>
        </p:nvPicPr>
        <p:blipFill>
          <a:blip r:embed="rId3"/>
          <a:stretch>
            <a:fillRect/>
          </a:stretch>
        </p:blipFill>
        <p:spPr>
          <a:xfrm>
            <a:off x="3343040" y="512271"/>
            <a:ext cx="5031056" cy="4182352"/>
          </a:xfrm>
          <a:prstGeom prst="rect">
            <a:avLst/>
          </a:prstGeom>
        </p:spPr>
      </p:pic>
    </p:spTree>
    <p:extLst>
      <p:ext uri="{BB962C8B-B14F-4D97-AF65-F5344CB8AC3E}">
        <p14:creationId xmlns:p14="http://schemas.microsoft.com/office/powerpoint/2010/main" val="82438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232235" y="4866742"/>
            <a:ext cx="8458696" cy="1600438"/>
          </a:xfrm>
          <a:prstGeom prst="rect">
            <a:avLst/>
          </a:prstGeom>
          <a:noFill/>
        </p:spPr>
        <p:txBody>
          <a:bodyPr wrap="square">
            <a:spAutoFit/>
          </a:bodyPr>
          <a:lstStyle/>
          <a:p>
            <a:pPr algn="l"/>
            <a:r>
              <a:rPr lang="en-IN" sz="1800" i="0" u="none" strike="noStrike" baseline="0" dirty="0">
                <a:solidFill>
                  <a:srgbClr val="FF0000"/>
                </a:solidFill>
                <a:latin typeface="+mj-lt"/>
              </a:rPr>
              <a:t>Ticket-Granting Server (TGS)</a:t>
            </a:r>
          </a:p>
          <a:p>
            <a:pPr marL="285750" indent="-285750" algn="l">
              <a:buFont typeface="Arial" panose="020B0604020202020204" pitchFamily="34" charset="0"/>
              <a:buChar char="•"/>
            </a:pPr>
            <a:r>
              <a:rPr lang="en-US" b="0" i="0" u="none" strike="noStrike" baseline="0" dirty="0">
                <a:latin typeface="+mj-lt"/>
              </a:rPr>
              <a:t>Ticket-granting server (TGS) issues a ticket for the real server (Bob).</a:t>
            </a:r>
            <a:endParaRPr lang="en-US" dirty="0">
              <a:latin typeface="+mj-lt"/>
            </a:endParaRPr>
          </a:p>
          <a:p>
            <a:pPr marL="285750" indent="-285750" algn="l">
              <a:buFont typeface="Arial" panose="020B0604020202020204" pitchFamily="34" charset="0"/>
              <a:buChar char="•"/>
            </a:pPr>
            <a:r>
              <a:rPr lang="en-US" b="0" i="0" u="none" strike="noStrike" baseline="0" dirty="0">
                <a:latin typeface="+mj-lt"/>
              </a:rPr>
              <a:t> It also provides the session key (</a:t>
            </a:r>
            <a:r>
              <a:rPr lang="en-US" b="0" i="0" u="none" strike="noStrike" baseline="0" dirty="0">
                <a:solidFill>
                  <a:srgbClr val="FF0000"/>
                </a:solidFill>
                <a:latin typeface="+mj-lt"/>
              </a:rPr>
              <a:t>K</a:t>
            </a:r>
            <a:r>
              <a:rPr lang="en-US" b="0" i="0" u="none" strike="noStrike" baseline="-25000" dirty="0">
                <a:solidFill>
                  <a:srgbClr val="FF0000"/>
                </a:solidFill>
                <a:latin typeface="+mj-lt"/>
              </a:rPr>
              <a:t>AB</a:t>
            </a:r>
            <a:r>
              <a:rPr lang="en-US" b="0" i="0" u="none" strike="noStrike" baseline="0" dirty="0">
                <a:latin typeface="+mj-lt"/>
              </a:rPr>
              <a:t>) between Alice and Bob. </a:t>
            </a:r>
            <a:endParaRPr lang="en-US" dirty="0">
              <a:latin typeface="+mj-lt"/>
            </a:endParaRPr>
          </a:p>
          <a:p>
            <a:pPr marL="285750" indent="-285750" algn="l">
              <a:buFont typeface="Arial" panose="020B0604020202020204" pitchFamily="34" charset="0"/>
              <a:buChar char="•"/>
            </a:pPr>
            <a:r>
              <a:rPr lang="en-US" b="0" i="0" u="none" strike="noStrike" baseline="0" dirty="0">
                <a:latin typeface="+mj-lt"/>
              </a:rPr>
              <a:t>Kerberos has </a:t>
            </a:r>
            <a:r>
              <a:rPr lang="en-US" b="0" i="0" u="none" strike="noStrike" baseline="0" dirty="0">
                <a:solidFill>
                  <a:srgbClr val="FF0000"/>
                </a:solidFill>
                <a:latin typeface="+mj-lt"/>
              </a:rPr>
              <a:t>separated user verification from the issuing of tickets</a:t>
            </a:r>
            <a:r>
              <a:rPr lang="en-US" b="0" i="0" u="none" strike="noStrike" baseline="0" dirty="0">
                <a:latin typeface="+mj-lt"/>
              </a:rPr>
              <a:t>. </a:t>
            </a:r>
            <a:endParaRPr lang="en-US" dirty="0">
              <a:latin typeface="+mj-lt"/>
            </a:endParaRPr>
          </a:p>
          <a:p>
            <a:pPr marL="285750" indent="-285750" algn="just">
              <a:buFont typeface="Arial" panose="020B0604020202020204" pitchFamily="34" charset="0"/>
              <a:buChar char="•"/>
            </a:pPr>
            <a:r>
              <a:rPr lang="en-US" b="0" i="0" u="none" strike="noStrike" baseline="0" dirty="0">
                <a:latin typeface="+mj-lt"/>
              </a:rPr>
              <a:t>In this way, though </a:t>
            </a:r>
            <a:r>
              <a:rPr lang="en-US" b="0" i="0" u="none" strike="noStrike" baseline="0" dirty="0">
                <a:solidFill>
                  <a:srgbClr val="FF0000"/>
                </a:solidFill>
                <a:latin typeface="+mj-lt"/>
              </a:rPr>
              <a:t>Alice verifies her ID just once with the AS, she can contact the TGS multiple times to obtain tickets for different </a:t>
            </a:r>
            <a:r>
              <a:rPr lang="en-IN" b="0" i="0" u="none" strike="noStrike" baseline="0" dirty="0">
                <a:solidFill>
                  <a:srgbClr val="FF0000"/>
                </a:solidFill>
                <a:latin typeface="+mj-lt"/>
              </a:rPr>
              <a:t>real servers.</a:t>
            </a:r>
            <a:endParaRPr lang="en-IN" dirty="0">
              <a:solidFill>
                <a:srgbClr val="FF0000"/>
              </a:solidFill>
              <a:latin typeface="+mj-lt"/>
            </a:endParaRPr>
          </a:p>
        </p:txBody>
      </p:sp>
      <p:pic>
        <p:nvPicPr>
          <p:cNvPr id="2" name="Picture 1">
            <a:extLst>
              <a:ext uri="{FF2B5EF4-FFF2-40B4-BE49-F238E27FC236}">
                <a16:creationId xmlns:a16="http://schemas.microsoft.com/office/drawing/2014/main" id="{A87E4416-A6F6-2231-73DA-73EE00D9BB21}"/>
              </a:ext>
            </a:extLst>
          </p:cNvPr>
          <p:cNvPicPr>
            <a:picLocks noChangeAspect="1"/>
          </p:cNvPicPr>
          <p:nvPr/>
        </p:nvPicPr>
        <p:blipFill>
          <a:blip r:embed="rId3"/>
          <a:stretch>
            <a:fillRect/>
          </a:stretch>
        </p:blipFill>
        <p:spPr>
          <a:xfrm>
            <a:off x="3725924" y="603842"/>
            <a:ext cx="4830601" cy="4015713"/>
          </a:xfrm>
          <a:prstGeom prst="rect">
            <a:avLst/>
          </a:prstGeom>
        </p:spPr>
      </p:pic>
    </p:spTree>
    <p:extLst>
      <p:ext uri="{BB962C8B-B14F-4D97-AF65-F5344CB8AC3E}">
        <p14:creationId xmlns:p14="http://schemas.microsoft.com/office/powerpoint/2010/main" val="1678001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193830" y="352567"/>
            <a:ext cx="4572000" cy="400110"/>
          </a:xfrm>
          <a:prstGeom prst="rect">
            <a:avLst/>
          </a:prstGeom>
          <a:noFill/>
        </p:spPr>
        <p:txBody>
          <a:bodyPr wrap="square">
            <a:spAutoFit/>
          </a:bodyPr>
          <a:lstStyle/>
          <a:p>
            <a:r>
              <a:rPr lang="en-IN" sz="2000" b="1" i="0" u="none" strike="noStrike" baseline="0" dirty="0">
                <a:solidFill>
                  <a:srgbClr val="FF0000"/>
                </a:solidFill>
                <a:latin typeface="+mj-lt"/>
              </a:rPr>
              <a:t>15.2 KERBEROS</a:t>
            </a:r>
            <a:endParaRPr lang="en-IN" sz="20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289092" y="800444"/>
            <a:ext cx="8410695" cy="584775"/>
          </a:xfrm>
          <a:prstGeom prst="rect">
            <a:avLst/>
          </a:prstGeom>
          <a:noFill/>
        </p:spPr>
        <p:txBody>
          <a:bodyPr wrap="square">
            <a:spAutoFit/>
          </a:bodyPr>
          <a:lstStyle/>
          <a:p>
            <a:pPr algn="just"/>
            <a:r>
              <a:rPr lang="en-IN" b="1" i="0" u="none" strike="noStrike" baseline="0" dirty="0">
                <a:solidFill>
                  <a:srgbClr val="FF0000"/>
                </a:solidFill>
                <a:latin typeface="+mj-lt"/>
              </a:rPr>
              <a:t>Operation : </a:t>
            </a:r>
            <a:r>
              <a:rPr lang="en-IN" b="1" dirty="0">
                <a:solidFill>
                  <a:srgbClr val="FF0000"/>
                </a:solidFill>
                <a:latin typeface="+mj-lt"/>
              </a:rPr>
              <a:t> </a:t>
            </a:r>
            <a:r>
              <a:rPr lang="en-US" b="0" i="0" u="none" strike="noStrike" baseline="0" dirty="0">
                <a:latin typeface="+mj-lt"/>
              </a:rPr>
              <a:t>A client process (Alice) can access a process running on the real server (Bob) in 6 steps.</a:t>
            </a:r>
          </a:p>
        </p:txBody>
      </p:sp>
      <p:pic>
        <p:nvPicPr>
          <p:cNvPr id="3" name="Picture 2">
            <a:extLst>
              <a:ext uri="{FF2B5EF4-FFF2-40B4-BE49-F238E27FC236}">
                <a16:creationId xmlns:a16="http://schemas.microsoft.com/office/drawing/2014/main" id="{90BEB626-FFEF-4C74-E3D0-33CA09207637}"/>
              </a:ext>
            </a:extLst>
          </p:cNvPr>
          <p:cNvPicPr>
            <a:picLocks noChangeAspect="1"/>
          </p:cNvPicPr>
          <p:nvPr/>
        </p:nvPicPr>
        <p:blipFill>
          <a:blip r:embed="rId3"/>
          <a:stretch>
            <a:fillRect/>
          </a:stretch>
        </p:blipFill>
        <p:spPr>
          <a:xfrm>
            <a:off x="3568380" y="1432986"/>
            <a:ext cx="4541973" cy="4705558"/>
          </a:xfrm>
          <a:prstGeom prst="rect">
            <a:avLst/>
          </a:prstGeom>
        </p:spPr>
      </p:pic>
      <p:sp>
        <p:nvSpPr>
          <p:cNvPr id="6" name="TextBox 5">
            <a:extLst>
              <a:ext uri="{FF2B5EF4-FFF2-40B4-BE49-F238E27FC236}">
                <a16:creationId xmlns:a16="http://schemas.microsoft.com/office/drawing/2014/main" id="{C66AEB11-5344-0C1A-BCD0-80DF0CFB44D9}"/>
              </a:ext>
            </a:extLst>
          </p:cNvPr>
          <p:cNvSpPr txBox="1"/>
          <p:nvPr/>
        </p:nvSpPr>
        <p:spPr>
          <a:xfrm>
            <a:off x="289092" y="2053381"/>
            <a:ext cx="3015543" cy="830997"/>
          </a:xfrm>
          <a:prstGeom prst="rect">
            <a:avLst/>
          </a:prstGeom>
          <a:noFill/>
        </p:spPr>
        <p:txBody>
          <a:bodyPr wrap="square">
            <a:spAutoFit/>
          </a:bodyPr>
          <a:lstStyle/>
          <a:p>
            <a:pPr marL="342900" indent="-342900" algn="just">
              <a:buAutoNum type="arabicPeriod"/>
            </a:pPr>
            <a:r>
              <a:rPr lang="en-US" sz="1600" b="0" i="0" u="none" strike="noStrike" baseline="0" dirty="0">
                <a:latin typeface="+mj-lt"/>
              </a:rPr>
              <a:t>Alice sends her request to the AS in plain text using her registered identity.</a:t>
            </a:r>
          </a:p>
        </p:txBody>
      </p:sp>
    </p:spTree>
    <p:extLst>
      <p:ext uri="{BB962C8B-B14F-4D97-AF65-F5344CB8AC3E}">
        <p14:creationId xmlns:p14="http://schemas.microsoft.com/office/powerpoint/2010/main" val="2776277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117022" y="708783"/>
            <a:ext cx="4339764" cy="3970318"/>
          </a:xfrm>
          <a:prstGeom prst="rect">
            <a:avLst/>
          </a:prstGeom>
          <a:noFill/>
        </p:spPr>
        <p:txBody>
          <a:bodyPr wrap="square">
            <a:spAutoFit/>
          </a:bodyPr>
          <a:lstStyle/>
          <a:p>
            <a:pPr algn="just"/>
            <a:r>
              <a:rPr lang="en-US" sz="1400" b="0" i="0" u="none" strike="noStrike" baseline="0" dirty="0">
                <a:latin typeface="+mj-lt"/>
              </a:rPr>
              <a:t>2. The AS sends a message encrypted with Alice’s permanent symmetric key, </a:t>
            </a:r>
            <a:r>
              <a:rPr lang="en-US" sz="1400" b="0" i="0" u="none" strike="noStrike" baseline="0" dirty="0">
                <a:solidFill>
                  <a:srgbClr val="FF0000"/>
                </a:solidFill>
                <a:latin typeface="+mj-lt"/>
              </a:rPr>
              <a:t>K</a:t>
            </a:r>
            <a:r>
              <a:rPr lang="en-US" sz="1400" b="0" i="0" u="none" strike="noStrike" baseline="-25000" dirty="0">
                <a:solidFill>
                  <a:srgbClr val="FF0000"/>
                </a:solidFill>
                <a:latin typeface="+mj-lt"/>
              </a:rPr>
              <a:t>A-AS</a:t>
            </a:r>
            <a:r>
              <a:rPr lang="en-US" sz="1400" b="0" i="0" u="none" strike="noStrike" baseline="0" dirty="0">
                <a:solidFill>
                  <a:srgbClr val="FF0000"/>
                </a:solidFill>
                <a:latin typeface="+mj-lt"/>
              </a:rPr>
              <a:t>. </a:t>
            </a:r>
          </a:p>
          <a:p>
            <a:pPr algn="just"/>
            <a:endParaRPr lang="en-US" sz="1400" b="0" i="0" u="none" strike="noStrike" baseline="0" dirty="0">
              <a:solidFill>
                <a:srgbClr val="FF0000"/>
              </a:solidFill>
              <a:latin typeface="+mj-lt"/>
            </a:endParaRPr>
          </a:p>
          <a:p>
            <a:pPr algn="just"/>
            <a:r>
              <a:rPr lang="en-US" sz="1400" b="0" i="0" u="none" strike="noStrike" baseline="0" dirty="0">
                <a:latin typeface="+mj-lt"/>
              </a:rPr>
              <a:t>Message contains 2 items: a session key, </a:t>
            </a:r>
            <a:r>
              <a:rPr lang="en-US" sz="1400" b="0" i="0" u="none" strike="noStrike" baseline="0" dirty="0">
                <a:solidFill>
                  <a:srgbClr val="FF0000"/>
                </a:solidFill>
                <a:latin typeface="+mj-lt"/>
              </a:rPr>
              <a:t>K</a:t>
            </a:r>
            <a:r>
              <a:rPr lang="en-US" sz="1400" b="0" i="0" u="none" strike="noStrike" baseline="-25000" dirty="0">
                <a:solidFill>
                  <a:srgbClr val="FF0000"/>
                </a:solidFill>
                <a:latin typeface="+mj-lt"/>
              </a:rPr>
              <a:t>A-TGS</a:t>
            </a:r>
            <a:r>
              <a:rPr lang="en-US" sz="1400" b="0" i="0" u="none" strike="noStrike" baseline="0" dirty="0">
                <a:latin typeface="+mj-lt"/>
              </a:rPr>
              <a:t>, that is used by Alice to contact the TGS, and a ticket for the TGS that is encrypted with the TGS symmetric key, </a:t>
            </a:r>
            <a:r>
              <a:rPr lang="en-US" sz="1400" b="0" i="0" u="none" strike="noStrike" baseline="0" dirty="0">
                <a:solidFill>
                  <a:srgbClr val="FF0000"/>
                </a:solidFill>
                <a:latin typeface="+mj-lt"/>
              </a:rPr>
              <a:t>K</a:t>
            </a:r>
            <a:r>
              <a:rPr lang="en-US" sz="1400" b="0" i="0" u="none" strike="noStrike" baseline="-25000" dirty="0">
                <a:solidFill>
                  <a:srgbClr val="FF0000"/>
                </a:solidFill>
                <a:latin typeface="+mj-lt"/>
              </a:rPr>
              <a:t>AS-TGS</a:t>
            </a:r>
            <a:r>
              <a:rPr lang="en-US" sz="1400" b="0" i="0" u="none" strike="noStrike" baseline="0" dirty="0">
                <a:solidFill>
                  <a:srgbClr val="FF0000"/>
                </a:solidFill>
                <a:latin typeface="+mj-lt"/>
              </a:rPr>
              <a:t>. </a:t>
            </a:r>
          </a:p>
          <a:p>
            <a:pPr algn="just"/>
            <a:endParaRPr lang="en-US" sz="1400" b="0" i="0" u="none" strike="noStrike" baseline="0" dirty="0">
              <a:latin typeface="+mj-lt"/>
            </a:endParaRPr>
          </a:p>
          <a:p>
            <a:pPr algn="just"/>
            <a:r>
              <a:rPr lang="en-US" sz="1400" b="0" i="0" u="none" strike="noStrike" baseline="0" dirty="0">
                <a:latin typeface="+mj-lt"/>
              </a:rPr>
              <a:t>Alice does not know K</a:t>
            </a:r>
            <a:r>
              <a:rPr lang="en-US" sz="1400" b="0" i="0" u="none" strike="noStrike" baseline="-25000" dirty="0">
                <a:latin typeface="+mj-lt"/>
              </a:rPr>
              <a:t>A-AS</a:t>
            </a:r>
            <a:r>
              <a:rPr lang="en-US" sz="1400" b="0" i="0" u="none" strike="noStrike" baseline="0" dirty="0">
                <a:latin typeface="+mj-lt"/>
              </a:rPr>
              <a:t>, but when the message arrives, she types her symmetric password. The password and the appropriate algorithm together create K</a:t>
            </a:r>
            <a:r>
              <a:rPr lang="en-US" sz="1400" b="0" i="0" u="none" strike="noStrike" baseline="-25000" dirty="0">
                <a:latin typeface="+mj-lt"/>
              </a:rPr>
              <a:t>A-AS</a:t>
            </a:r>
            <a:r>
              <a:rPr lang="en-US" sz="1400" b="0" i="0" u="none" strike="noStrike" baseline="0" dirty="0">
                <a:latin typeface="+mj-lt"/>
              </a:rPr>
              <a:t> if the password is correct. The password is then immediately destroyed; it is not sent to the network and it does not stay in the terminal. It is used only for a moment to create K</a:t>
            </a:r>
            <a:r>
              <a:rPr lang="en-US" sz="1400" b="0" i="0" u="none" strike="noStrike" baseline="-25000" dirty="0">
                <a:latin typeface="+mj-lt"/>
              </a:rPr>
              <a:t>A-AS</a:t>
            </a:r>
            <a:r>
              <a:rPr lang="en-US" sz="1400" b="0" i="0" u="none" strike="noStrike" baseline="0" dirty="0">
                <a:latin typeface="+mj-lt"/>
              </a:rPr>
              <a:t>. </a:t>
            </a:r>
          </a:p>
          <a:p>
            <a:pPr algn="just"/>
            <a:endParaRPr lang="en-US" sz="1400" dirty="0">
              <a:latin typeface="+mj-lt"/>
            </a:endParaRPr>
          </a:p>
          <a:p>
            <a:pPr algn="just"/>
            <a:r>
              <a:rPr lang="en-US" sz="1400" dirty="0">
                <a:latin typeface="+mj-lt"/>
              </a:rPr>
              <a:t>P</a:t>
            </a:r>
            <a:r>
              <a:rPr lang="en-US" sz="1400" b="0" i="0" u="none" strike="noStrike" baseline="0" dirty="0">
                <a:latin typeface="+mj-lt"/>
              </a:rPr>
              <a:t>rocess now uses K</a:t>
            </a:r>
            <a:r>
              <a:rPr lang="en-US" sz="1400" b="0" i="0" u="none" strike="noStrike" baseline="-25000" dirty="0">
                <a:latin typeface="+mj-lt"/>
              </a:rPr>
              <a:t>A-AS</a:t>
            </a:r>
            <a:r>
              <a:rPr lang="en-US" sz="1400" b="0" i="0" u="none" strike="noStrike" baseline="0" dirty="0">
                <a:latin typeface="+mj-lt"/>
              </a:rPr>
              <a:t> to decrypt the message sent. K</a:t>
            </a:r>
            <a:r>
              <a:rPr lang="en-US" sz="1400" b="0" i="0" u="none" strike="noStrike" baseline="-25000" dirty="0">
                <a:latin typeface="+mj-lt"/>
              </a:rPr>
              <a:t>A-TGS</a:t>
            </a:r>
            <a:r>
              <a:rPr lang="en-US" sz="1400" b="0" i="0" u="none" strike="noStrike" baseline="0" dirty="0">
                <a:latin typeface="+mj-lt"/>
              </a:rPr>
              <a:t> and the ticket are extracted.</a:t>
            </a:r>
            <a:endParaRPr lang="en-IN" sz="1400" b="1" dirty="0">
              <a:solidFill>
                <a:srgbClr val="FF0000"/>
              </a:solidFill>
              <a:latin typeface="+mj-lt"/>
            </a:endParaRPr>
          </a:p>
        </p:txBody>
      </p:sp>
      <p:pic>
        <p:nvPicPr>
          <p:cNvPr id="2" name="Picture 1">
            <a:extLst>
              <a:ext uri="{FF2B5EF4-FFF2-40B4-BE49-F238E27FC236}">
                <a16:creationId xmlns:a16="http://schemas.microsoft.com/office/drawing/2014/main" id="{D8ACE606-9C67-F425-4316-FC1E5A82110E}"/>
              </a:ext>
            </a:extLst>
          </p:cNvPr>
          <p:cNvPicPr>
            <a:picLocks noChangeAspect="1"/>
          </p:cNvPicPr>
          <p:nvPr/>
        </p:nvPicPr>
        <p:blipFill>
          <a:blip r:embed="rId3"/>
          <a:stretch>
            <a:fillRect/>
          </a:stretch>
        </p:blipFill>
        <p:spPr>
          <a:xfrm>
            <a:off x="4687217" y="719059"/>
            <a:ext cx="4182502" cy="5235706"/>
          </a:xfrm>
          <a:prstGeom prst="rect">
            <a:avLst/>
          </a:prstGeom>
        </p:spPr>
      </p:pic>
    </p:spTree>
    <p:extLst>
      <p:ext uri="{BB962C8B-B14F-4D97-AF65-F5344CB8AC3E}">
        <p14:creationId xmlns:p14="http://schemas.microsoft.com/office/powerpoint/2010/main" val="879482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77863" y="1411854"/>
            <a:ext cx="4570949" cy="2308324"/>
          </a:xfrm>
          <a:prstGeom prst="rect">
            <a:avLst/>
          </a:prstGeom>
          <a:noFill/>
        </p:spPr>
        <p:txBody>
          <a:bodyPr wrap="square">
            <a:spAutoFit/>
          </a:bodyPr>
          <a:lstStyle/>
          <a:p>
            <a:pPr algn="just"/>
            <a:r>
              <a:rPr lang="en-US" b="0" i="0" u="none" strike="noStrike" baseline="0" dirty="0">
                <a:latin typeface="+mj-lt"/>
              </a:rPr>
              <a:t>3. Alice now sends 3 items to the TGS. </a:t>
            </a:r>
          </a:p>
          <a:p>
            <a:pPr algn="just"/>
            <a:endParaRPr lang="en-US" b="0" i="0" u="none" strike="noStrike" baseline="0" dirty="0">
              <a:latin typeface="+mj-lt"/>
            </a:endParaRPr>
          </a:p>
          <a:p>
            <a:pPr algn="just"/>
            <a:r>
              <a:rPr lang="en-US" dirty="0">
                <a:latin typeface="+mj-lt"/>
              </a:rPr>
              <a:t>F</a:t>
            </a:r>
            <a:r>
              <a:rPr lang="en-US" b="0" i="0" u="none" strike="noStrike" baseline="0" dirty="0">
                <a:latin typeface="+mj-lt"/>
              </a:rPr>
              <a:t>irst is the ticket received from the AS. </a:t>
            </a:r>
          </a:p>
          <a:p>
            <a:pPr algn="just"/>
            <a:endParaRPr lang="en-US" b="0" i="0" u="none" strike="noStrike" baseline="0" dirty="0">
              <a:latin typeface="+mj-lt"/>
            </a:endParaRPr>
          </a:p>
          <a:p>
            <a:pPr algn="just"/>
            <a:r>
              <a:rPr lang="en-US" b="0" i="0" u="none" strike="noStrike" baseline="0" dirty="0">
                <a:latin typeface="+mj-lt"/>
              </a:rPr>
              <a:t>Second is the name of the real server (Bob), </a:t>
            </a:r>
          </a:p>
          <a:p>
            <a:pPr algn="just"/>
            <a:endParaRPr lang="en-US" b="0" i="0" u="none" strike="noStrike" baseline="0" dirty="0">
              <a:latin typeface="+mj-lt"/>
            </a:endParaRPr>
          </a:p>
          <a:p>
            <a:pPr algn="just"/>
            <a:r>
              <a:rPr lang="en-US" dirty="0">
                <a:latin typeface="+mj-lt"/>
              </a:rPr>
              <a:t>T</a:t>
            </a:r>
            <a:r>
              <a:rPr lang="en-US" b="0" i="0" u="none" strike="noStrike" baseline="0" dirty="0">
                <a:latin typeface="+mj-lt"/>
              </a:rPr>
              <a:t>hird is a timestamp that is encrypted by K</a:t>
            </a:r>
            <a:r>
              <a:rPr lang="en-US" b="0" i="0" u="none" strike="noStrike" baseline="-25000" dirty="0">
                <a:latin typeface="+mj-lt"/>
              </a:rPr>
              <a:t>A-TGS</a:t>
            </a:r>
            <a:r>
              <a:rPr lang="en-US" b="0" i="0" u="none" strike="noStrike" baseline="0" dirty="0">
                <a:latin typeface="+mj-lt"/>
              </a:rPr>
              <a:t>. </a:t>
            </a:r>
          </a:p>
          <a:p>
            <a:pPr algn="just"/>
            <a:endParaRPr lang="en-US" dirty="0">
              <a:latin typeface="+mj-lt"/>
            </a:endParaRPr>
          </a:p>
          <a:p>
            <a:pPr algn="just"/>
            <a:r>
              <a:rPr lang="en-US" b="0" i="0" u="none" strike="noStrike" baseline="0" dirty="0">
                <a:latin typeface="+mj-lt"/>
              </a:rPr>
              <a:t>The timestamp prevents a replay by Eve.</a:t>
            </a:r>
          </a:p>
        </p:txBody>
      </p:sp>
      <p:pic>
        <p:nvPicPr>
          <p:cNvPr id="2" name="Picture 1">
            <a:extLst>
              <a:ext uri="{FF2B5EF4-FFF2-40B4-BE49-F238E27FC236}">
                <a16:creationId xmlns:a16="http://schemas.microsoft.com/office/drawing/2014/main" id="{81968C9C-0B30-588E-A7EC-A7FB3E108F24}"/>
              </a:ext>
            </a:extLst>
          </p:cNvPr>
          <p:cNvPicPr>
            <a:picLocks noChangeAspect="1"/>
          </p:cNvPicPr>
          <p:nvPr/>
        </p:nvPicPr>
        <p:blipFill>
          <a:blip r:embed="rId3"/>
          <a:stretch>
            <a:fillRect/>
          </a:stretch>
        </p:blipFill>
        <p:spPr>
          <a:xfrm>
            <a:off x="4648812" y="1065508"/>
            <a:ext cx="4417325" cy="4992650"/>
          </a:xfrm>
          <a:prstGeom prst="rect">
            <a:avLst/>
          </a:prstGeom>
        </p:spPr>
      </p:pic>
    </p:spTree>
    <p:extLst>
      <p:ext uri="{BB962C8B-B14F-4D97-AF65-F5344CB8AC3E}">
        <p14:creationId xmlns:p14="http://schemas.microsoft.com/office/powerpoint/2010/main" val="203005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E989A4F-523E-B412-9DC9-170D3FF5A1AA}"/>
              </a:ext>
            </a:extLst>
          </p:cNvPr>
          <p:cNvSpPr txBox="1"/>
          <p:nvPr/>
        </p:nvSpPr>
        <p:spPr>
          <a:xfrm>
            <a:off x="270640" y="1470345"/>
            <a:ext cx="8449100" cy="3046988"/>
          </a:xfrm>
          <a:prstGeom prst="rect">
            <a:avLst/>
          </a:prstGeom>
          <a:noFill/>
        </p:spPr>
        <p:txBody>
          <a:bodyPr wrap="square">
            <a:spAutoFit/>
          </a:bodyPr>
          <a:lstStyle/>
          <a:p>
            <a:pPr algn="just"/>
            <a:r>
              <a:rPr lang="en-US" sz="1800" b="0" i="0" u="none" strike="noStrike" baseline="0" dirty="0">
                <a:solidFill>
                  <a:srgbClr val="C00000"/>
                </a:solidFill>
                <a:latin typeface="+mj-lt"/>
              </a:rPr>
              <a:t>The number of keys is not the only problem; </a:t>
            </a:r>
          </a:p>
          <a:p>
            <a:pPr algn="just"/>
            <a:endParaRPr lang="en-US" sz="1800" dirty="0">
              <a:solidFill>
                <a:srgbClr val="C00000"/>
              </a:solidFill>
              <a:latin typeface="+mj-lt"/>
            </a:endParaRPr>
          </a:p>
          <a:p>
            <a:pPr algn="just"/>
            <a:r>
              <a:rPr lang="en-US" sz="1800" b="0" i="0" u="none" strike="noStrike" baseline="0" dirty="0">
                <a:solidFill>
                  <a:srgbClr val="C00000"/>
                </a:solidFill>
                <a:latin typeface="+mj-lt"/>
              </a:rPr>
              <a:t>the distribution of keys is another. </a:t>
            </a:r>
          </a:p>
          <a:p>
            <a:pPr algn="just"/>
            <a:endParaRPr lang="en-US" sz="1800" dirty="0">
              <a:latin typeface="+mj-lt"/>
            </a:endParaRPr>
          </a:p>
          <a:p>
            <a:pPr algn="just"/>
            <a:endParaRPr lang="en-US" sz="1800" b="0" i="0" u="none" strike="noStrike" baseline="0" dirty="0">
              <a:latin typeface="+mj-lt"/>
            </a:endParaRPr>
          </a:p>
          <a:p>
            <a:pPr algn="just"/>
            <a:r>
              <a:rPr lang="en-US" sz="1800" b="0" i="0" u="none" strike="noStrike" baseline="0" dirty="0">
                <a:latin typeface="+mj-lt"/>
              </a:rPr>
              <a:t>if Alice wants to communicate with one million people, how can she exchange one million keys with one million people?</a:t>
            </a:r>
          </a:p>
          <a:p>
            <a:pPr algn="just"/>
            <a:r>
              <a:rPr lang="en-US" sz="1800" b="0" i="0" u="none" strike="noStrike" baseline="0" dirty="0">
                <a:latin typeface="+mj-lt"/>
              </a:rPr>
              <a:t> </a:t>
            </a:r>
          </a:p>
          <a:p>
            <a:pPr algn="just"/>
            <a:endParaRPr lang="en-US" sz="2400" dirty="0">
              <a:latin typeface="+mj-lt"/>
            </a:endParaRPr>
          </a:p>
          <a:p>
            <a:pPr algn="just"/>
            <a:r>
              <a:rPr lang="en-US" sz="2400" b="0" i="0" u="none" strike="noStrike" baseline="0" dirty="0">
                <a:solidFill>
                  <a:srgbClr val="C00000"/>
                </a:solidFill>
                <a:latin typeface="+mj-lt"/>
              </a:rPr>
              <a:t>Need an efficient way to maintain and distribute secret keys.</a:t>
            </a:r>
          </a:p>
        </p:txBody>
      </p:sp>
      <p:sp>
        <p:nvSpPr>
          <p:cNvPr id="2" name="TextBox 1">
            <a:extLst>
              <a:ext uri="{FF2B5EF4-FFF2-40B4-BE49-F238E27FC236}">
                <a16:creationId xmlns:a16="http://schemas.microsoft.com/office/drawing/2014/main" id="{E55E1BE2-3278-E882-E92A-2738A31E3E5E}"/>
              </a:ext>
            </a:extLst>
          </p:cNvPr>
          <p:cNvSpPr txBox="1"/>
          <p:nvPr/>
        </p:nvSpPr>
        <p:spPr>
          <a:xfrm>
            <a:off x="501070" y="599813"/>
            <a:ext cx="5069460" cy="400110"/>
          </a:xfrm>
          <a:prstGeom prst="rect">
            <a:avLst/>
          </a:prstGeom>
          <a:noFill/>
        </p:spPr>
        <p:txBody>
          <a:bodyPr wrap="square">
            <a:spAutoFit/>
          </a:bodyPr>
          <a:lstStyle/>
          <a:p>
            <a:r>
              <a:rPr lang="en-IN" sz="2000" b="1" i="0" u="none" strike="noStrike" baseline="0" dirty="0">
                <a:solidFill>
                  <a:srgbClr val="FF0000"/>
                </a:solidFill>
                <a:latin typeface="+mn-lt"/>
              </a:rPr>
              <a:t>15.1 SYMMETRIC-KEY DISTRIBUTION</a:t>
            </a:r>
            <a:endParaRPr lang="en-IN" sz="2000" b="1" dirty="0">
              <a:solidFill>
                <a:srgbClr val="FF0000"/>
              </a:solidFill>
              <a:latin typeface="+mn-lt"/>
            </a:endParaRPr>
          </a:p>
        </p:txBody>
      </p:sp>
    </p:spTree>
    <p:extLst>
      <p:ext uri="{BB962C8B-B14F-4D97-AF65-F5344CB8AC3E}">
        <p14:creationId xmlns:p14="http://schemas.microsoft.com/office/powerpoint/2010/main" val="408034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172082" y="1278531"/>
            <a:ext cx="4399918" cy="4678204"/>
          </a:xfrm>
          <a:prstGeom prst="rect">
            <a:avLst/>
          </a:prstGeom>
          <a:noFill/>
        </p:spPr>
        <p:txBody>
          <a:bodyPr wrap="square">
            <a:spAutoFit/>
          </a:bodyPr>
          <a:lstStyle/>
          <a:p>
            <a:pPr algn="just"/>
            <a:r>
              <a:rPr lang="en-US" b="0" i="0" u="none" strike="noStrike" baseline="0" dirty="0">
                <a:latin typeface="+mj-lt"/>
              </a:rPr>
              <a:t>4. TGS sends 2 tickets, </a:t>
            </a:r>
            <a:r>
              <a:rPr lang="en-US" b="0" i="0" u="none" strike="noStrike" baseline="0" dirty="0">
                <a:solidFill>
                  <a:srgbClr val="FF0000"/>
                </a:solidFill>
                <a:latin typeface="+mj-lt"/>
              </a:rPr>
              <a:t>each containing the session key between Alice and Bob, K</a:t>
            </a:r>
            <a:r>
              <a:rPr lang="en-US" b="0" i="0" u="none" strike="noStrike" baseline="-25000" dirty="0">
                <a:solidFill>
                  <a:srgbClr val="FF0000"/>
                </a:solidFill>
                <a:latin typeface="+mj-lt"/>
              </a:rPr>
              <a:t>A-B</a:t>
            </a:r>
            <a:r>
              <a:rPr lang="en-US" b="0" i="0" u="none" strike="noStrike" baseline="0" dirty="0">
                <a:solidFill>
                  <a:srgbClr val="FF0000"/>
                </a:solidFill>
                <a:latin typeface="+mj-lt"/>
              </a:rPr>
              <a:t>. </a:t>
            </a:r>
          </a:p>
          <a:p>
            <a:pPr algn="just"/>
            <a:endParaRPr lang="en-US" dirty="0">
              <a:latin typeface="+mj-lt"/>
            </a:endParaRPr>
          </a:p>
          <a:p>
            <a:pPr algn="just"/>
            <a:r>
              <a:rPr lang="en-US" b="0" i="0" u="none" strike="noStrike" baseline="0" dirty="0">
                <a:latin typeface="+mj-lt"/>
              </a:rPr>
              <a:t>Ticket for Alice is encrypted with K</a:t>
            </a:r>
            <a:r>
              <a:rPr lang="en-US" b="0" i="0" u="none" strike="noStrike" baseline="-25000" dirty="0">
                <a:latin typeface="+mj-lt"/>
              </a:rPr>
              <a:t>A-TGS</a:t>
            </a:r>
            <a:r>
              <a:rPr lang="en-US" b="0" i="0" u="none" strike="noStrike" baseline="0" dirty="0">
                <a:latin typeface="+mj-lt"/>
              </a:rPr>
              <a:t>;  ticket for Bob is encrypted with Bob’s key, K</a:t>
            </a:r>
            <a:r>
              <a:rPr lang="en-US" b="0" i="0" u="none" strike="noStrike" baseline="-25000" dirty="0">
                <a:latin typeface="+mj-lt"/>
              </a:rPr>
              <a:t>TGS-B</a:t>
            </a:r>
            <a:r>
              <a:rPr lang="en-US" b="0" i="0" u="none" strike="noStrike" baseline="0" dirty="0">
                <a:latin typeface="+mj-lt"/>
              </a:rPr>
              <a:t>. </a:t>
            </a:r>
          </a:p>
          <a:p>
            <a:pPr algn="just"/>
            <a:endParaRPr lang="en-US" dirty="0">
              <a:latin typeface="+mj-lt"/>
            </a:endParaRPr>
          </a:p>
          <a:p>
            <a:pPr algn="just"/>
            <a:endParaRPr lang="en-US" dirty="0">
              <a:latin typeface="+mj-lt"/>
            </a:endParaRPr>
          </a:p>
          <a:p>
            <a:pPr algn="just"/>
            <a:endParaRPr lang="en-US" dirty="0">
              <a:latin typeface="+mj-lt"/>
            </a:endParaRPr>
          </a:p>
          <a:p>
            <a:pPr algn="just"/>
            <a:endParaRPr lang="en-US" dirty="0">
              <a:latin typeface="+mj-lt"/>
            </a:endParaRPr>
          </a:p>
          <a:p>
            <a:pPr algn="just"/>
            <a:r>
              <a:rPr lang="en-US" sz="1400" b="0" i="0" u="none" strike="noStrike" baseline="0" dirty="0">
                <a:latin typeface="+mj-lt"/>
              </a:rPr>
              <a:t>Note that Eve cannot extract K</a:t>
            </a:r>
            <a:r>
              <a:rPr lang="en-US" sz="1400" b="0" i="0" u="none" strike="noStrike" baseline="-25000" dirty="0">
                <a:latin typeface="+mj-lt"/>
              </a:rPr>
              <a:t>AB</a:t>
            </a:r>
            <a:r>
              <a:rPr lang="en-US" sz="1400" b="0" i="0" u="none" strike="noStrike" baseline="0" dirty="0">
                <a:latin typeface="+mj-lt"/>
              </a:rPr>
              <a:t> because Eve does not know K</a:t>
            </a:r>
            <a:r>
              <a:rPr lang="en-US" sz="1400" b="0" i="0" u="none" strike="noStrike" baseline="-25000" dirty="0">
                <a:latin typeface="+mj-lt"/>
              </a:rPr>
              <a:t>A-TGS</a:t>
            </a:r>
            <a:r>
              <a:rPr lang="en-US" sz="1400" b="0" i="0" u="none" strike="noStrike" baseline="0" dirty="0">
                <a:latin typeface="+mj-lt"/>
              </a:rPr>
              <a:t> or K</a:t>
            </a:r>
            <a:r>
              <a:rPr lang="en-US" sz="1400" b="0" i="0" u="none" strike="noStrike" baseline="-25000" dirty="0">
                <a:latin typeface="+mj-lt"/>
              </a:rPr>
              <a:t>TGS-B</a:t>
            </a:r>
            <a:r>
              <a:rPr lang="en-US" sz="1400" b="0" i="0" u="none" strike="noStrike" baseline="0" dirty="0">
                <a:latin typeface="+mj-lt"/>
              </a:rPr>
              <a:t>. </a:t>
            </a:r>
          </a:p>
          <a:p>
            <a:pPr algn="just"/>
            <a:endParaRPr lang="en-US" sz="1400" dirty="0">
              <a:latin typeface="+mj-lt"/>
            </a:endParaRPr>
          </a:p>
          <a:p>
            <a:pPr algn="just"/>
            <a:r>
              <a:rPr lang="en-US" sz="1400" b="0" i="0" u="none" strike="noStrike" baseline="0" dirty="0">
                <a:latin typeface="+mj-lt"/>
              </a:rPr>
              <a:t>She cannot replay step 3 because she cannot replace the timestamp with a new one (she does not know K</a:t>
            </a:r>
            <a:r>
              <a:rPr lang="en-US" sz="1400" b="0" i="0" u="none" strike="noStrike" baseline="-25000" dirty="0">
                <a:latin typeface="+mj-lt"/>
              </a:rPr>
              <a:t>A-TGS</a:t>
            </a:r>
            <a:r>
              <a:rPr lang="en-US" sz="1400" b="0" i="0" u="none" strike="noStrike" baseline="0" dirty="0">
                <a:latin typeface="+mj-lt"/>
              </a:rPr>
              <a:t>). </a:t>
            </a:r>
          </a:p>
          <a:p>
            <a:pPr algn="just"/>
            <a:endParaRPr lang="en-US" sz="1400" dirty="0">
              <a:latin typeface="+mj-lt"/>
            </a:endParaRPr>
          </a:p>
          <a:p>
            <a:pPr algn="just"/>
            <a:r>
              <a:rPr lang="en-US" sz="1400" b="0" i="0" u="none" strike="noStrike" baseline="0" dirty="0">
                <a:latin typeface="+mj-lt"/>
              </a:rPr>
              <a:t>Even if she is very quick and sends the step 3 message before the timestamp has expired, she still receives the same two tickets that she cannot </a:t>
            </a:r>
            <a:r>
              <a:rPr lang="en-IN" sz="1400" b="0" i="0" u="none" strike="noStrike" baseline="0" dirty="0">
                <a:latin typeface="+mj-lt"/>
              </a:rPr>
              <a:t>decipher.</a:t>
            </a:r>
          </a:p>
        </p:txBody>
      </p:sp>
      <p:pic>
        <p:nvPicPr>
          <p:cNvPr id="2" name="Picture 1">
            <a:extLst>
              <a:ext uri="{FF2B5EF4-FFF2-40B4-BE49-F238E27FC236}">
                <a16:creationId xmlns:a16="http://schemas.microsoft.com/office/drawing/2014/main" id="{633CDCF9-ACAA-382A-75C6-F5822D8BE3F4}"/>
              </a:ext>
            </a:extLst>
          </p:cNvPr>
          <p:cNvPicPr>
            <a:picLocks noChangeAspect="1"/>
          </p:cNvPicPr>
          <p:nvPr/>
        </p:nvPicPr>
        <p:blipFill>
          <a:blip r:embed="rId3"/>
          <a:stretch>
            <a:fillRect/>
          </a:stretch>
        </p:blipFill>
        <p:spPr>
          <a:xfrm>
            <a:off x="4705982" y="633793"/>
            <a:ext cx="4265936" cy="4821544"/>
          </a:xfrm>
          <a:prstGeom prst="rect">
            <a:avLst/>
          </a:prstGeom>
        </p:spPr>
      </p:pic>
    </p:spTree>
    <p:extLst>
      <p:ext uri="{BB962C8B-B14F-4D97-AF65-F5344CB8AC3E}">
        <p14:creationId xmlns:p14="http://schemas.microsoft.com/office/powerpoint/2010/main" val="429271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270640" y="1278531"/>
            <a:ext cx="3302830" cy="1815882"/>
          </a:xfrm>
          <a:prstGeom prst="rect">
            <a:avLst/>
          </a:prstGeom>
          <a:noFill/>
        </p:spPr>
        <p:txBody>
          <a:bodyPr wrap="square">
            <a:spAutoFit/>
          </a:bodyPr>
          <a:lstStyle/>
          <a:p>
            <a:pPr algn="just"/>
            <a:r>
              <a:rPr lang="en-US" b="0" i="0" u="none" strike="noStrike" baseline="0" dirty="0">
                <a:latin typeface="+mj-lt"/>
              </a:rPr>
              <a:t>5. Alice sends Bob’s ticket with the timestamp encrypted by K</a:t>
            </a:r>
            <a:r>
              <a:rPr lang="en-US" b="0" i="0" u="none" strike="noStrike" baseline="-25000" dirty="0">
                <a:latin typeface="+mj-lt"/>
              </a:rPr>
              <a:t>A-B</a:t>
            </a:r>
            <a:r>
              <a:rPr lang="en-US" b="0" i="0" u="none" strike="noStrike" baseline="0" dirty="0">
                <a:latin typeface="+mj-lt"/>
              </a:rPr>
              <a:t>.</a:t>
            </a:r>
          </a:p>
          <a:p>
            <a:pPr algn="just"/>
            <a:endParaRPr lang="en-US" b="0" i="0" u="none" strike="noStrike" baseline="0" dirty="0">
              <a:latin typeface="+mj-lt"/>
            </a:endParaRPr>
          </a:p>
          <a:p>
            <a:pPr algn="just"/>
            <a:r>
              <a:rPr lang="en-US" b="0" i="0" u="none" strike="noStrike" baseline="0" dirty="0">
                <a:latin typeface="+mj-lt"/>
              </a:rPr>
              <a:t>6. Bob confirms the receipt by adding 1 to the timestamp. The message is encrypted with K</a:t>
            </a:r>
            <a:r>
              <a:rPr lang="en-US" b="0" i="0" u="none" strike="noStrike" baseline="-25000" dirty="0">
                <a:latin typeface="+mj-lt"/>
              </a:rPr>
              <a:t>A-B</a:t>
            </a:r>
            <a:r>
              <a:rPr lang="en-US" b="0" i="0" u="none" strike="noStrike" baseline="0" dirty="0">
                <a:latin typeface="+mj-lt"/>
              </a:rPr>
              <a:t> and sent to Alice.</a:t>
            </a:r>
            <a:endParaRPr lang="en-IN" b="1" dirty="0">
              <a:solidFill>
                <a:srgbClr val="FF0000"/>
              </a:solidFill>
              <a:latin typeface="+mj-lt"/>
            </a:endParaRPr>
          </a:p>
        </p:txBody>
      </p:sp>
      <p:pic>
        <p:nvPicPr>
          <p:cNvPr id="2" name="Picture 1">
            <a:extLst>
              <a:ext uri="{FF2B5EF4-FFF2-40B4-BE49-F238E27FC236}">
                <a16:creationId xmlns:a16="http://schemas.microsoft.com/office/drawing/2014/main" id="{31C91F3A-E8EF-90C8-42CD-69B9D62B266D}"/>
              </a:ext>
            </a:extLst>
          </p:cNvPr>
          <p:cNvPicPr>
            <a:picLocks noChangeAspect="1"/>
          </p:cNvPicPr>
          <p:nvPr/>
        </p:nvPicPr>
        <p:blipFill>
          <a:blip r:embed="rId3"/>
          <a:stretch>
            <a:fillRect/>
          </a:stretch>
        </p:blipFill>
        <p:spPr>
          <a:xfrm>
            <a:off x="4070929" y="1021651"/>
            <a:ext cx="4513049" cy="5100842"/>
          </a:xfrm>
          <a:prstGeom prst="rect">
            <a:avLst/>
          </a:prstGeom>
        </p:spPr>
      </p:pic>
    </p:spTree>
    <p:extLst>
      <p:ext uri="{BB962C8B-B14F-4D97-AF65-F5344CB8AC3E}">
        <p14:creationId xmlns:p14="http://schemas.microsoft.com/office/powerpoint/2010/main" val="242549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270640" y="1278531"/>
            <a:ext cx="8372290" cy="2308324"/>
          </a:xfrm>
          <a:prstGeom prst="rect">
            <a:avLst/>
          </a:prstGeom>
          <a:noFill/>
        </p:spPr>
        <p:txBody>
          <a:bodyPr wrap="square">
            <a:spAutoFit/>
          </a:bodyPr>
          <a:lstStyle/>
          <a:p>
            <a:pPr algn="l"/>
            <a:r>
              <a:rPr lang="en-IN" sz="1800" b="1" i="0" u="none" strike="noStrike" baseline="0" dirty="0">
                <a:solidFill>
                  <a:srgbClr val="FF0000"/>
                </a:solidFill>
                <a:latin typeface="+mj-lt"/>
              </a:rPr>
              <a:t>Using Different Servers</a:t>
            </a:r>
          </a:p>
          <a:p>
            <a:pPr algn="l"/>
            <a:endParaRPr lang="en-IN" sz="1800" b="0" i="0" u="none" strike="noStrike" baseline="0" dirty="0">
              <a:latin typeface="+mj-lt"/>
            </a:endParaRPr>
          </a:p>
          <a:p>
            <a:pPr algn="just"/>
            <a:r>
              <a:rPr lang="en-US" sz="1800" dirty="0">
                <a:latin typeface="+mj-lt"/>
              </a:rPr>
              <a:t>I</a:t>
            </a:r>
            <a:r>
              <a:rPr lang="en-US" sz="1800" b="0" i="0" u="none" strike="noStrike" baseline="0" dirty="0">
                <a:latin typeface="+mj-lt"/>
              </a:rPr>
              <a:t>f Alice needs to receive services from different servers, she need repeat only the last 4  steps. </a:t>
            </a:r>
          </a:p>
          <a:p>
            <a:pPr algn="just"/>
            <a:endParaRPr lang="en-US" sz="1800" dirty="0">
              <a:latin typeface="+mj-lt"/>
            </a:endParaRPr>
          </a:p>
          <a:p>
            <a:pPr algn="just"/>
            <a:r>
              <a:rPr lang="en-US" sz="1800" b="0" i="0" u="none" strike="noStrike" baseline="0" dirty="0">
                <a:latin typeface="+mj-lt"/>
              </a:rPr>
              <a:t>The first two steps have verified Alice’s identity and need not be repeated. </a:t>
            </a:r>
          </a:p>
          <a:p>
            <a:pPr algn="just"/>
            <a:endParaRPr lang="en-US" sz="1800" dirty="0">
              <a:latin typeface="+mj-lt"/>
            </a:endParaRPr>
          </a:p>
          <a:p>
            <a:pPr algn="just"/>
            <a:r>
              <a:rPr lang="en-US" sz="1800" b="0" i="0" u="none" strike="noStrike" baseline="0" dirty="0">
                <a:latin typeface="+mj-lt"/>
              </a:rPr>
              <a:t>Alice can ask TGS to issue tickets for multiple servers by repeating </a:t>
            </a:r>
            <a:r>
              <a:rPr lang="en-IN" sz="1800" b="0" i="0" u="none" strike="noStrike" baseline="0" dirty="0">
                <a:latin typeface="+mj-lt"/>
              </a:rPr>
              <a:t>steps 3 to 6.</a:t>
            </a:r>
            <a:endParaRPr lang="en-IN" sz="1800" b="1" dirty="0">
              <a:solidFill>
                <a:srgbClr val="FF0000"/>
              </a:solidFill>
              <a:latin typeface="+mj-lt"/>
            </a:endParaRPr>
          </a:p>
        </p:txBody>
      </p:sp>
    </p:spTree>
    <p:extLst>
      <p:ext uri="{BB962C8B-B14F-4D97-AF65-F5344CB8AC3E}">
        <p14:creationId xmlns:p14="http://schemas.microsoft.com/office/powerpoint/2010/main" val="41244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501070" y="1278531"/>
            <a:ext cx="8141860" cy="2308324"/>
          </a:xfrm>
          <a:prstGeom prst="rect">
            <a:avLst/>
          </a:prstGeom>
          <a:noFill/>
        </p:spPr>
        <p:txBody>
          <a:bodyPr wrap="square">
            <a:spAutoFit/>
          </a:bodyPr>
          <a:lstStyle/>
          <a:p>
            <a:pPr algn="l"/>
            <a:r>
              <a:rPr lang="en-IN" sz="1800" b="1" i="0" u="none" strike="noStrike" baseline="0" dirty="0">
                <a:solidFill>
                  <a:srgbClr val="FF0000"/>
                </a:solidFill>
                <a:latin typeface="+mj-lt"/>
              </a:rPr>
              <a:t>Kerberos Version 5</a:t>
            </a:r>
          </a:p>
          <a:p>
            <a:pPr algn="l"/>
            <a:endParaRPr lang="en-IN" sz="1800" b="0" i="0" u="none" strike="noStrike" baseline="0" dirty="0">
              <a:latin typeface="+mj-lt"/>
            </a:endParaRPr>
          </a:p>
          <a:p>
            <a:pPr algn="l"/>
            <a:r>
              <a:rPr lang="en-US" sz="1800" b="0" i="0" u="none" strike="noStrike" baseline="0" dirty="0">
                <a:latin typeface="+mj-lt"/>
              </a:rPr>
              <a:t>The minor differences between version 4 and version 5 are:</a:t>
            </a:r>
          </a:p>
          <a:p>
            <a:pPr algn="l"/>
            <a:r>
              <a:rPr lang="en-US" sz="1800" b="0" i="0" u="none" strike="noStrike" baseline="0" dirty="0">
                <a:latin typeface="+mj-lt"/>
              </a:rPr>
              <a:t>1. Version 5 has a longer ticket lifetime.</a:t>
            </a:r>
          </a:p>
          <a:p>
            <a:pPr algn="l"/>
            <a:r>
              <a:rPr lang="en-US" sz="1800" b="0" i="0" u="none" strike="noStrike" baseline="0" dirty="0">
                <a:latin typeface="+mj-lt"/>
              </a:rPr>
              <a:t>2. Version 5 allows tickets to be renewed.</a:t>
            </a:r>
          </a:p>
          <a:p>
            <a:pPr algn="l"/>
            <a:r>
              <a:rPr lang="en-US" sz="1800" b="0" i="0" u="none" strike="noStrike" baseline="0" dirty="0">
                <a:latin typeface="+mj-lt"/>
              </a:rPr>
              <a:t>3. Version 5 can accept any symmetric-key algorithm.</a:t>
            </a:r>
          </a:p>
          <a:p>
            <a:pPr algn="l"/>
            <a:r>
              <a:rPr lang="en-US" sz="1800" b="0" i="0" u="none" strike="noStrike" baseline="0" dirty="0">
                <a:latin typeface="+mj-lt"/>
              </a:rPr>
              <a:t>4. Version 5 uses a different protocol for describing data types.</a:t>
            </a:r>
          </a:p>
          <a:p>
            <a:pPr algn="l"/>
            <a:r>
              <a:rPr lang="en-US" sz="1800" b="0" i="0" u="none" strike="noStrike" baseline="0" dirty="0">
                <a:latin typeface="+mj-lt"/>
              </a:rPr>
              <a:t>5. Version 5 has more overhead than version 4.</a:t>
            </a:r>
            <a:endParaRPr lang="en-IN" sz="1800" b="1" dirty="0">
              <a:solidFill>
                <a:srgbClr val="FF0000"/>
              </a:solidFill>
              <a:latin typeface="+mj-lt"/>
            </a:endParaRPr>
          </a:p>
        </p:txBody>
      </p:sp>
    </p:spTree>
    <p:extLst>
      <p:ext uri="{BB962C8B-B14F-4D97-AF65-F5344CB8AC3E}">
        <p14:creationId xmlns:p14="http://schemas.microsoft.com/office/powerpoint/2010/main" val="2680392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461665"/>
          </a:xfrm>
          <a:prstGeom prst="rect">
            <a:avLst/>
          </a:prstGeom>
          <a:noFill/>
        </p:spPr>
        <p:txBody>
          <a:bodyPr wrap="square">
            <a:spAutoFit/>
          </a:bodyPr>
          <a:lstStyle/>
          <a:p>
            <a:r>
              <a:rPr lang="en-IN" sz="2400" b="1" i="0" u="none" strike="noStrike" baseline="0" dirty="0">
                <a:solidFill>
                  <a:srgbClr val="FF0000"/>
                </a:solidFill>
                <a:latin typeface="+mj-lt"/>
              </a:rPr>
              <a:t>15.2 KERBEROS</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501070" y="1278531"/>
            <a:ext cx="8141860" cy="3354765"/>
          </a:xfrm>
          <a:prstGeom prst="rect">
            <a:avLst/>
          </a:prstGeom>
          <a:noFill/>
        </p:spPr>
        <p:txBody>
          <a:bodyPr wrap="square">
            <a:spAutoFit/>
          </a:bodyPr>
          <a:lstStyle/>
          <a:p>
            <a:pPr algn="l"/>
            <a:r>
              <a:rPr lang="en-IN" sz="1800" b="1" i="0" u="none" strike="noStrike" baseline="0" dirty="0">
                <a:solidFill>
                  <a:srgbClr val="FF0000"/>
                </a:solidFill>
                <a:latin typeface="+mj-lt"/>
              </a:rPr>
              <a:t>Realms</a:t>
            </a:r>
          </a:p>
          <a:p>
            <a:pPr algn="l"/>
            <a:endParaRPr lang="en-IN" sz="1800" b="1" i="0" u="none" strike="noStrike" baseline="0" dirty="0">
              <a:solidFill>
                <a:srgbClr val="FF0000"/>
              </a:solidFill>
              <a:latin typeface="+mj-lt"/>
            </a:endParaRPr>
          </a:p>
          <a:p>
            <a:pPr marL="285750" indent="-285750" algn="just">
              <a:buFont typeface="Wingdings" panose="05000000000000000000" pitchFamily="2" charset="2"/>
              <a:buChar char="ü"/>
            </a:pPr>
            <a:r>
              <a:rPr lang="en-US" b="0" i="0" u="none" strike="noStrike" baseline="0" dirty="0">
                <a:latin typeface="+mj-lt"/>
              </a:rPr>
              <a:t>Kerberos allows the global distribution of ASs and TGSs, with each system called a realm. </a:t>
            </a:r>
          </a:p>
          <a:p>
            <a:pPr marL="285750" indent="-285750" algn="just">
              <a:buFont typeface="Wingdings" panose="05000000000000000000" pitchFamily="2" charset="2"/>
              <a:buChar char="ü"/>
            </a:pPr>
            <a:endParaRPr lang="en-US" b="0" i="0" u="none" strike="noStrike" baseline="0" dirty="0">
              <a:latin typeface="+mj-lt"/>
            </a:endParaRPr>
          </a:p>
          <a:p>
            <a:pPr marL="285750" indent="-285750" algn="just">
              <a:buFont typeface="Wingdings" panose="05000000000000000000" pitchFamily="2" charset="2"/>
              <a:buChar char="ü"/>
            </a:pPr>
            <a:r>
              <a:rPr lang="en-US" b="0" i="0" u="none" strike="noStrike" baseline="0" dirty="0">
                <a:latin typeface="+mj-lt"/>
              </a:rPr>
              <a:t>A user may get a ticket for a local server or a remote server. </a:t>
            </a:r>
          </a:p>
          <a:p>
            <a:pPr marL="285750" indent="-285750" algn="just">
              <a:buFont typeface="Wingdings" panose="05000000000000000000" pitchFamily="2" charset="2"/>
              <a:buChar char="ü"/>
            </a:pPr>
            <a:endParaRPr lang="en-US" dirty="0">
              <a:latin typeface="+mj-lt"/>
            </a:endParaRPr>
          </a:p>
          <a:p>
            <a:pPr marL="285750" indent="-285750" algn="just">
              <a:buFont typeface="Wingdings" panose="05000000000000000000" pitchFamily="2" charset="2"/>
              <a:buChar char="ü"/>
            </a:pPr>
            <a:r>
              <a:rPr lang="en-US" b="0" i="0" u="none" strike="noStrike" baseline="0" dirty="0">
                <a:latin typeface="+mj-lt"/>
              </a:rPr>
              <a:t>In the second case, for example, Alice may ask her local TGS to issue a ticket that is accepted by a remote TGS. </a:t>
            </a:r>
          </a:p>
          <a:p>
            <a:pPr marL="285750" indent="-285750" algn="just">
              <a:buFont typeface="Wingdings" panose="05000000000000000000" pitchFamily="2" charset="2"/>
              <a:buChar char="ü"/>
            </a:pPr>
            <a:endParaRPr lang="en-US" b="0" i="0" u="none" strike="noStrike" baseline="0" dirty="0">
              <a:latin typeface="+mj-lt"/>
            </a:endParaRPr>
          </a:p>
          <a:p>
            <a:pPr marL="285750" indent="-285750" algn="just">
              <a:buFont typeface="Wingdings" panose="05000000000000000000" pitchFamily="2" charset="2"/>
              <a:buChar char="ü"/>
            </a:pPr>
            <a:r>
              <a:rPr lang="en-US" b="0" i="0" u="none" strike="noStrike" baseline="0" dirty="0">
                <a:latin typeface="+mj-lt"/>
              </a:rPr>
              <a:t>The local TGS can issue this ticket if the remote TGS is registered with the local one. </a:t>
            </a:r>
          </a:p>
          <a:p>
            <a:pPr marL="285750" indent="-285750" algn="just">
              <a:buFont typeface="Wingdings" panose="05000000000000000000" pitchFamily="2" charset="2"/>
              <a:buChar char="ü"/>
            </a:pPr>
            <a:endParaRPr lang="en-US" b="0" i="0" u="none" strike="noStrike" baseline="0" dirty="0">
              <a:latin typeface="+mj-lt"/>
            </a:endParaRPr>
          </a:p>
          <a:p>
            <a:pPr marL="285750" indent="-285750" algn="just">
              <a:buFont typeface="Wingdings" panose="05000000000000000000" pitchFamily="2" charset="2"/>
              <a:buChar char="ü"/>
            </a:pPr>
            <a:r>
              <a:rPr lang="en-US" b="0" i="0" u="none" strike="noStrike" baseline="0" dirty="0">
                <a:latin typeface="+mj-lt"/>
              </a:rPr>
              <a:t>Then Alice can use the remote TGS to access the remote real server.</a:t>
            </a:r>
            <a:endParaRPr lang="en-IN" b="1" dirty="0">
              <a:solidFill>
                <a:srgbClr val="FF0000"/>
              </a:solidFill>
              <a:latin typeface="+mj-lt"/>
            </a:endParaRPr>
          </a:p>
        </p:txBody>
      </p:sp>
    </p:spTree>
    <p:extLst>
      <p:ext uri="{BB962C8B-B14F-4D97-AF65-F5344CB8AC3E}">
        <p14:creationId xmlns:p14="http://schemas.microsoft.com/office/powerpoint/2010/main" val="1836486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638E1298-8E0D-EE8E-31BB-43199C658471}"/>
              </a:ext>
            </a:extLst>
          </p:cNvPr>
          <p:cNvSpPr txBox="1"/>
          <p:nvPr/>
        </p:nvSpPr>
        <p:spPr>
          <a:xfrm>
            <a:off x="501070" y="1278531"/>
            <a:ext cx="8141860" cy="2308324"/>
          </a:xfrm>
          <a:prstGeom prst="rect">
            <a:avLst/>
          </a:prstGeom>
          <a:noFill/>
        </p:spPr>
        <p:txBody>
          <a:bodyPr wrap="square">
            <a:spAutoFit/>
          </a:bodyPr>
          <a:lstStyle/>
          <a:p>
            <a:pPr algn="just"/>
            <a:r>
              <a:rPr lang="en-US" sz="1800" b="0" i="0" u="none" strike="noStrike" baseline="0" dirty="0">
                <a:latin typeface="+mj-lt"/>
              </a:rPr>
              <a:t>In asymmetric-key cryptography, people do not need to know a symmetric shared key.</a:t>
            </a:r>
          </a:p>
          <a:p>
            <a:pPr algn="just"/>
            <a:endParaRPr lang="en-US" sz="1800" b="0" i="0" u="none" strike="noStrike" baseline="0" dirty="0">
              <a:latin typeface="+mj-lt"/>
            </a:endParaRPr>
          </a:p>
          <a:p>
            <a:pPr algn="just"/>
            <a:r>
              <a:rPr lang="en-US" sz="1800" b="0" i="0" u="none" strike="noStrike" baseline="0" dirty="0">
                <a:latin typeface="+mj-lt"/>
              </a:rPr>
              <a:t>If Alice wants to send a message to Bob, she only needs to know Bob’s public key, which is open to the public and available to everyone. </a:t>
            </a:r>
          </a:p>
          <a:p>
            <a:pPr algn="just"/>
            <a:endParaRPr lang="en-US" sz="1800" dirty="0">
              <a:latin typeface="+mj-lt"/>
            </a:endParaRPr>
          </a:p>
          <a:p>
            <a:pPr algn="just"/>
            <a:r>
              <a:rPr lang="en-US" sz="1800" b="0" i="0" u="none" strike="noStrike" baseline="0" dirty="0">
                <a:latin typeface="+mj-lt"/>
              </a:rPr>
              <a:t>In</a:t>
            </a:r>
            <a:r>
              <a:rPr lang="en-US" sz="1800" dirty="0">
                <a:latin typeface="+mj-lt"/>
              </a:rPr>
              <a:t> </a:t>
            </a:r>
            <a:r>
              <a:rPr lang="en-US" sz="1800" b="0" i="0" u="none" strike="noStrike" baseline="0" dirty="0">
                <a:latin typeface="+mj-lt"/>
              </a:rPr>
              <a:t>public-key cryptography, everyone shields a private key and </a:t>
            </a:r>
            <a:r>
              <a:rPr lang="en-US" sz="1800" b="0" i="0" u="none" strike="noStrike" baseline="0" dirty="0">
                <a:solidFill>
                  <a:srgbClr val="FF0000"/>
                </a:solidFill>
                <a:latin typeface="+mj-lt"/>
              </a:rPr>
              <a:t>advertises a public key.</a:t>
            </a:r>
            <a:endParaRPr lang="en-IN" sz="1800" b="1" dirty="0">
              <a:solidFill>
                <a:srgbClr val="FF0000"/>
              </a:solidFill>
              <a:latin typeface="+mj-lt"/>
            </a:endParaRPr>
          </a:p>
        </p:txBody>
      </p:sp>
    </p:spTree>
    <p:extLst>
      <p:ext uri="{BB962C8B-B14F-4D97-AF65-F5344CB8AC3E}">
        <p14:creationId xmlns:p14="http://schemas.microsoft.com/office/powerpoint/2010/main" val="870110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pic>
        <p:nvPicPr>
          <p:cNvPr id="3" name="Picture 2">
            <a:extLst>
              <a:ext uri="{FF2B5EF4-FFF2-40B4-BE49-F238E27FC236}">
                <a16:creationId xmlns:a16="http://schemas.microsoft.com/office/drawing/2014/main" id="{B5F27A0B-E858-B42B-F616-7B8E4A191416}"/>
              </a:ext>
            </a:extLst>
          </p:cNvPr>
          <p:cNvPicPr>
            <a:picLocks noChangeAspect="1"/>
          </p:cNvPicPr>
          <p:nvPr/>
        </p:nvPicPr>
        <p:blipFill>
          <a:blip r:embed="rId3"/>
          <a:stretch>
            <a:fillRect/>
          </a:stretch>
        </p:blipFill>
        <p:spPr>
          <a:xfrm>
            <a:off x="1134752" y="1725308"/>
            <a:ext cx="6874495" cy="944586"/>
          </a:xfrm>
          <a:prstGeom prst="rect">
            <a:avLst/>
          </a:prstGeom>
        </p:spPr>
      </p:pic>
      <p:sp>
        <p:nvSpPr>
          <p:cNvPr id="8" name="TextBox 7">
            <a:extLst>
              <a:ext uri="{FF2B5EF4-FFF2-40B4-BE49-F238E27FC236}">
                <a16:creationId xmlns:a16="http://schemas.microsoft.com/office/drawing/2014/main" id="{B048FA35-F03D-28AD-9A5C-AC08DDF75CDC}"/>
              </a:ext>
            </a:extLst>
          </p:cNvPr>
          <p:cNvSpPr txBox="1"/>
          <p:nvPr/>
        </p:nvSpPr>
        <p:spPr>
          <a:xfrm>
            <a:off x="885120" y="3674903"/>
            <a:ext cx="7373760" cy="1292662"/>
          </a:xfrm>
          <a:prstGeom prst="rect">
            <a:avLst/>
          </a:prstGeom>
          <a:noFill/>
        </p:spPr>
        <p:txBody>
          <a:bodyPr wrap="square">
            <a:spAutoFit/>
          </a:bodyPr>
          <a:lstStyle/>
          <a:p>
            <a:pPr algn="l"/>
            <a:r>
              <a:rPr lang="en-US" sz="1800" b="0" i="0" u="none" strike="noStrike" baseline="0" dirty="0">
                <a:latin typeface="+mj-lt"/>
              </a:rPr>
              <a:t>Public keys, like secret keys, need to be distributed to be useful. </a:t>
            </a:r>
          </a:p>
          <a:p>
            <a:pPr algn="l"/>
            <a:endParaRPr lang="en-US" sz="1800" dirty="0">
              <a:latin typeface="+mj-lt"/>
            </a:endParaRPr>
          </a:p>
          <a:p>
            <a:pPr algn="l"/>
            <a:endParaRPr lang="en-US" sz="1800" dirty="0">
              <a:latin typeface="+mj-lt"/>
            </a:endParaRPr>
          </a:p>
          <a:p>
            <a:pPr algn="l"/>
            <a:r>
              <a:rPr lang="en-US" sz="2400" b="0" i="0" u="none" strike="noStrike" baseline="0" dirty="0">
                <a:solidFill>
                  <a:srgbClr val="FF0000"/>
                </a:solidFill>
                <a:latin typeface="+mj-lt"/>
              </a:rPr>
              <a:t>Discuss the way public keys can be distributed.</a:t>
            </a:r>
            <a:endParaRPr lang="en-IN" sz="2400" dirty="0">
              <a:solidFill>
                <a:srgbClr val="FF0000"/>
              </a:solidFill>
              <a:latin typeface="+mj-lt"/>
            </a:endParaRPr>
          </a:p>
        </p:txBody>
      </p:sp>
    </p:spTree>
    <p:extLst>
      <p:ext uri="{BB962C8B-B14F-4D97-AF65-F5344CB8AC3E}">
        <p14:creationId xmlns:p14="http://schemas.microsoft.com/office/powerpoint/2010/main" val="3344743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8" name="TextBox 7">
            <a:extLst>
              <a:ext uri="{FF2B5EF4-FFF2-40B4-BE49-F238E27FC236}">
                <a16:creationId xmlns:a16="http://schemas.microsoft.com/office/drawing/2014/main" id="{B048FA35-F03D-28AD-9A5C-AC08DDF75CDC}"/>
              </a:ext>
            </a:extLst>
          </p:cNvPr>
          <p:cNvSpPr txBox="1"/>
          <p:nvPr/>
        </p:nvSpPr>
        <p:spPr>
          <a:xfrm>
            <a:off x="424260" y="1124700"/>
            <a:ext cx="7911430" cy="2862322"/>
          </a:xfrm>
          <a:prstGeom prst="rect">
            <a:avLst/>
          </a:prstGeom>
          <a:noFill/>
        </p:spPr>
        <p:txBody>
          <a:bodyPr wrap="square">
            <a:spAutoFit/>
          </a:bodyPr>
          <a:lstStyle/>
          <a:p>
            <a:pPr algn="l"/>
            <a:r>
              <a:rPr lang="en-IN" sz="1800" b="1" i="0" u="none" strike="noStrike" baseline="0" dirty="0">
                <a:solidFill>
                  <a:srgbClr val="FF0000"/>
                </a:solidFill>
                <a:latin typeface="+mj-lt"/>
              </a:rPr>
              <a:t>Public Announcement</a:t>
            </a:r>
          </a:p>
          <a:p>
            <a:pPr algn="l"/>
            <a:endParaRPr lang="en-IN" sz="1800" b="1" i="0" u="none" strike="noStrike" baseline="0" dirty="0">
              <a:solidFill>
                <a:srgbClr val="FF0000"/>
              </a:solidFill>
              <a:latin typeface="+mj-lt"/>
            </a:endParaRPr>
          </a:p>
          <a:p>
            <a:pPr algn="just"/>
            <a:r>
              <a:rPr lang="en-US" sz="1800" b="0" i="0" u="none" strike="noStrike" baseline="0" dirty="0">
                <a:latin typeface="+mj-lt"/>
              </a:rPr>
              <a:t>The naive approach is to announce public keys publicly. </a:t>
            </a:r>
          </a:p>
          <a:p>
            <a:pPr algn="just"/>
            <a:endParaRPr lang="en-US" sz="1800" dirty="0">
              <a:latin typeface="+mj-lt"/>
            </a:endParaRPr>
          </a:p>
          <a:p>
            <a:pPr algn="just"/>
            <a:r>
              <a:rPr lang="en-US" sz="1800" b="0" i="0" u="none" strike="noStrike" baseline="0" dirty="0">
                <a:latin typeface="+mj-lt"/>
              </a:rPr>
              <a:t>Bob can put his public key on his website or announce it in a local or national newspaper. </a:t>
            </a:r>
          </a:p>
          <a:p>
            <a:pPr algn="just"/>
            <a:endParaRPr lang="en-US" sz="1800" dirty="0">
              <a:latin typeface="+mj-lt"/>
            </a:endParaRPr>
          </a:p>
          <a:p>
            <a:pPr algn="just"/>
            <a:r>
              <a:rPr lang="en-US" sz="1800" b="0" i="0" u="none" strike="noStrike" baseline="0" dirty="0">
                <a:latin typeface="+mj-lt"/>
              </a:rPr>
              <a:t>When Alice needs to send a confidential message to Bob, she can obtain Bob’s public key from his site or from the newspaper, or even send a message to ask for it. </a:t>
            </a:r>
          </a:p>
        </p:txBody>
      </p:sp>
      <p:pic>
        <p:nvPicPr>
          <p:cNvPr id="6" name="Picture 5">
            <a:extLst>
              <a:ext uri="{FF2B5EF4-FFF2-40B4-BE49-F238E27FC236}">
                <a16:creationId xmlns:a16="http://schemas.microsoft.com/office/drawing/2014/main" id="{7BB413CA-23CD-18BB-2E38-8D19E802EDDA}"/>
              </a:ext>
            </a:extLst>
          </p:cNvPr>
          <p:cNvPicPr>
            <a:picLocks noChangeAspect="1"/>
          </p:cNvPicPr>
          <p:nvPr/>
        </p:nvPicPr>
        <p:blipFill>
          <a:blip r:embed="rId3"/>
          <a:stretch>
            <a:fillRect/>
          </a:stretch>
        </p:blipFill>
        <p:spPr>
          <a:xfrm>
            <a:off x="3370273" y="3987022"/>
            <a:ext cx="2622540" cy="2251425"/>
          </a:xfrm>
          <a:prstGeom prst="rect">
            <a:avLst/>
          </a:prstGeom>
        </p:spPr>
      </p:pic>
    </p:spTree>
    <p:extLst>
      <p:ext uri="{BB962C8B-B14F-4D97-AF65-F5344CB8AC3E}">
        <p14:creationId xmlns:p14="http://schemas.microsoft.com/office/powerpoint/2010/main" val="22186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8" name="TextBox 7">
            <a:extLst>
              <a:ext uri="{FF2B5EF4-FFF2-40B4-BE49-F238E27FC236}">
                <a16:creationId xmlns:a16="http://schemas.microsoft.com/office/drawing/2014/main" id="{B048FA35-F03D-28AD-9A5C-AC08DDF75CDC}"/>
              </a:ext>
            </a:extLst>
          </p:cNvPr>
          <p:cNvSpPr txBox="1"/>
          <p:nvPr/>
        </p:nvSpPr>
        <p:spPr>
          <a:xfrm>
            <a:off x="424260" y="1124700"/>
            <a:ext cx="7911430" cy="369332"/>
          </a:xfrm>
          <a:prstGeom prst="rect">
            <a:avLst/>
          </a:prstGeom>
          <a:noFill/>
        </p:spPr>
        <p:txBody>
          <a:bodyPr wrap="square">
            <a:spAutoFit/>
          </a:bodyPr>
          <a:lstStyle/>
          <a:p>
            <a:pPr algn="l"/>
            <a:r>
              <a:rPr lang="en-IN" sz="1800" b="1" i="0" u="none" strike="noStrike" baseline="0" dirty="0">
                <a:solidFill>
                  <a:srgbClr val="FF0000"/>
                </a:solidFill>
                <a:latin typeface="+mj-lt"/>
              </a:rPr>
              <a:t>Public Announcement</a:t>
            </a:r>
          </a:p>
        </p:txBody>
      </p:sp>
      <p:pic>
        <p:nvPicPr>
          <p:cNvPr id="6" name="Picture 5">
            <a:extLst>
              <a:ext uri="{FF2B5EF4-FFF2-40B4-BE49-F238E27FC236}">
                <a16:creationId xmlns:a16="http://schemas.microsoft.com/office/drawing/2014/main" id="{7BB413CA-23CD-18BB-2E38-8D19E802EDDA}"/>
              </a:ext>
            </a:extLst>
          </p:cNvPr>
          <p:cNvPicPr>
            <a:picLocks noChangeAspect="1"/>
          </p:cNvPicPr>
          <p:nvPr/>
        </p:nvPicPr>
        <p:blipFill>
          <a:blip r:embed="rId3"/>
          <a:stretch>
            <a:fillRect/>
          </a:stretch>
        </p:blipFill>
        <p:spPr>
          <a:xfrm>
            <a:off x="3573470" y="1022252"/>
            <a:ext cx="3536955" cy="3036441"/>
          </a:xfrm>
          <a:prstGeom prst="rect">
            <a:avLst/>
          </a:prstGeom>
        </p:spPr>
      </p:pic>
      <p:sp>
        <p:nvSpPr>
          <p:cNvPr id="3" name="TextBox 2">
            <a:extLst>
              <a:ext uri="{FF2B5EF4-FFF2-40B4-BE49-F238E27FC236}">
                <a16:creationId xmlns:a16="http://schemas.microsoft.com/office/drawing/2014/main" id="{C49B0CCA-CB17-A3BF-BFC5-ABCCDD9F4786}"/>
              </a:ext>
            </a:extLst>
          </p:cNvPr>
          <p:cNvSpPr txBox="1"/>
          <p:nvPr/>
        </p:nvSpPr>
        <p:spPr>
          <a:xfrm>
            <a:off x="213032" y="4945217"/>
            <a:ext cx="8333885" cy="1538883"/>
          </a:xfrm>
          <a:prstGeom prst="rect">
            <a:avLst/>
          </a:prstGeom>
          <a:noFill/>
        </p:spPr>
        <p:txBody>
          <a:bodyPr wrap="square">
            <a:spAutoFit/>
          </a:bodyPr>
          <a:lstStyle/>
          <a:p>
            <a:pPr algn="just"/>
            <a:r>
              <a:rPr lang="en-US" sz="1800" b="0" i="0" u="none" strike="noStrike" baseline="0" dirty="0">
                <a:latin typeface="+mj-lt"/>
              </a:rPr>
              <a:t>This approach, however, is not secure; </a:t>
            </a:r>
            <a:r>
              <a:rPr lang="en-US" sz="1800" b="0" i="0" u="none" strike="noStrike" baseline="0" dirty="0">
                <a:solidFill>
                  <a:srgbClr val="FF0000"/>
                </a:solidFill>
                <a:latin typeface="+mj-lt"/>
              </a:rPr>
              <a:t>it is subject to forgery.</a:t>
            </a:r>
          </a:p>
          <a:p>
            <a:pPr algn="just"/>
            <a:r>
              <a:rPr lang="en-US" b="0" i="0" u="none" strike="noStrike" baseline="0" dirty="0">
                <a:latin typeface="+mj-lt"/>
              </a:rPr>
              <a:t>Eve could make such a public announcement.</a:t>
            </a:r>
          </a:p>
          <a:p>
            <a:pPr algn="just"/>
            <a:r>
              <a:rPr lang="en-US" b="0" i="0" u="none" strike="noStrike" baseline="0" dirty="0">
                <a:latin typeface="+mj-lt"/>
              </a:rPr>
              <a:t>Before Bob can react, damage could be done.</a:t>
            </a:r>
          </a:p>
          <a:p>
            <a:pPr algn="just"/>
            <a:r>
              <a:rPr lang="en-US" b="0" i="0" u="none" strike="noStrike" baseline="0" dirty="0">
                <a:latin typeface="+mj-lt"/>
              </a:rPr>
              <a:t> </a:t>
            </a:r>
            <a:r>
              <a:rPr lang="en-US" sz="1400" b="0" i="0" u="none" strike="noStrike" baseline="0" dirty="0">
                <a:latin typeface="+mj-lt"/>
              </a:rPr>
              <a:t>Eve can fool Alice into sending her a message that is intended for Bob. </a:t>
            </a:r>
          </a:p>
          <a:p>
            <a:pPr algn="just"/>
            <a:r>
              <a:rPr lang="en-US" sz="1400" b="0" i="0" u="none" strike="noStrike" baseline="0" dirty="0">
                <a:latin typeface="+mj-lt"/>
              </a:rPr>
              <a:t>Eve could also sign a document with a corresponding forged private key and make everyone believe it was signed by Bob. </a:t>
            </a:r>
          </a:p>
        </p:txBody>
      </p:sp>
    </p:spTree>
    <p:extLst>
      <p:ext uri="{BB962C8B-B14F-4D97-AF65-F5344CB8AC3E}">
        <p14:creationId xmlns:p14="http://schemas.microsoft.com/office/powerpoint/2010/main" val="3883054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2092881"/>
          </a:xfrm>
          <a:prstGeom prst="rect">
            <a:avLst/>
          </a:prstGeom>
          <a:noFill/>
        </p:spPr>
        <p:txBody>
          <a:bodyPr wrap="square">
            <a:spAutoFit/>
          </a:bodyPr>
          <a:lstStyle/>
          <a:p>
            <a:pPr algn="l"/>
            <a:r>
              <a:rPr lang="en-IN" sz="1800" b="1" i="0" u="none" strike="noStrike" baseline="0" dirty="0">
                <a:solidFill>
                  <a:srgbClr val="FF0000"/>
                </a:solidFill>
                <a:latin typeface="+mj-lt"/>
              </a:rPr>
              <a:t>Trusted </a:t>
            </a:r>
            <a:r>
              <a:rPr lang="en-IN" sz="1800" b="1" i="0" u="none" strike="noStrike" baseline="0" dirty="0" err="1">
                <a:solidFill>
                  <a:srgbClr val="FF0000"/>
                </a:solidFill>
                <a:latin typeface="+mj-lt"/>
              </a:rPr>
              <a:t>Center</a:t>
            </a:r>
            <a:endParaRPr lang="en-IN" sz="1800" b="1" i="0" u="none" strike="noStrike" baseline="0" dirty="0">
              <a:solidFill>
                <a:srgbClr val="FF0000"/>
              </a:solidFill>
              <a:latin typeface="+mj-lt"/>
            </a:endParaRPr>
          </a:p>
          <a:p>
            <a:pPr marL="285750" indent="-285750" algn="just">
              <a:buFont typeface="Arial" panose="020B0604020202020204" pitchFamily="34" charset="0"/>
              <a:buChar char="•"/>
            </a:pPr>
            <a:r>
              <a:rPr lang="en-US" b="0" i="0" u="none" strike="noStrike" baseline="0" dirty="0">
                <a:latin typeface="+mj-lt"/>
              </a:rPr>
              <a:t>A more secure approach is to have a trusted center </a:t>
            </a:r>
            <a:r>
              <a:rPr lang="en-US" b="0" i="0" u="none" strike="noStrike" baseline="0" dirty="0">
                <a:solidFill>
                  <a:srgbClr val="FF0000"/>
                </a:solidFill>
                <a:latin typeface="+mj-lt"/>
              </a:rPr>
              <a:t>retain a directory of public keys. </a:t>
            </a:r>
          </a:p>
          <a:p>
            <a:pPr marL="285750" indent="-285750" algn="just">
              <a:buFont typeface="Arial" panose="020B0604020202020204" pitchFamily="34" charset="0"/>
              <a:buChar char="•"/>
            </a:pPr>
            <a:r>
              <a:rPr lang="en-US" b="0" i="0" u="none" strike="noStrike" baseline="0" dirty="0">
                <a:latin typeface="+mj-lt"/>
              </a:rPr>
              <a:t>The</a:t>
            </a:r>
            <a:r>
              <a:rPr lang="en-US" dirty="0">
                <a:latin typeface="+mj-lt"/>
              </a:rPr>
              <a:t> </a:t>
            </a:r>
            <a:r>
              <a:rPr lang="en-US" b="0" i="0" u="none" strike="noStrike" baseline="0" dirty="0">
                <a:latin typeface="+mj-lt"/>
              </a:rPr>
              <a:t>directory, like the one used in a telephone system, is dynamically updated. </a:t>
            </a:r>
          </a:p>
          <a:p>
            <a:pPr marL="285750" indent="-285750" algn="just">
              <a:buFont typeface="Arial" panose="020B0604020202020204" pitchFamily="34" charset="0"/>
              <a:buChar char="•"/>
            </a:pPr>
            <a:r>
              <a:rPr lang="en-US" b="0" i="0" u="none" strike="noStrike" baseline="0" dirty="0">
                <a:latin typeface="+mj-lt"/>
              </a:rPr>
              <a:t>Each user can select a private and public key, keep the private key, and deliver the public key for insertion into the directory. </a:t>
            </a:r>
          </a:p>
          <a:p>
            <a:pPr marL="285750" indent="-285750" algn="just">
              <a:buFont typeface="Arial" panose="020B0604020202020204" pitchFamily="34" charset="0"/>
              <a:buChar char="•"/>
            </a:pPr>
            <a:r>
              <a:rPr lang="en-US" b="0" i="0" u="none" strike="noStrike" baseline="0" dirty="0">
                <a:solidFill>
                  <a:srgbClr val="FF0000"/>
                </a:solidFill>
                <a:latin typeface="+mj-lt"/>
              </a:rPr>
              <a:t>The center requires that each user register in the center and prove his or her identity. </a:t>
            </a:r>
          </a:p>
          <a:p>
            <a:pPr marL="285750" indent="-285750" algn="just">
              <a:buFont typeface="Arial" panose="020B0604020202020204" pitchFamily="34" charset="0"/>
              <a:buChar char="•"/>
            </a:pPr>
            <a:r>
              <a:rPr lang="en-US" b="0" i="0" u="none" strike="noStrike" baseline="0" dirty="0">
                <a:solidFill>
                  <a:srgbClr val="FF0000"/>
                </a:solidFill>
                <a:latin typeface="+mj-lt"/>
              </a:rPr>
              <a:t>The directory can be publicly advertised by the trusted center. </a:t>
            </a:r>
          </a:p>
          <a:p>
            <a:pPr marL="285750" indent="-285750" algn="just">
              <a:buFont typeface="Arial" panose="020B0604020202020204" pitchFamily="34" charset="0"/>
              <a:buChar char="•"/>
            </a:pPr>
            <a:r>
              <a:rPr lang="en-US" b="0" i="0" u="none" strike="noStrike" baseline="0" dirty="0">
                <a:latin typeface="+mj-lt"/>
              </a:rPr>
              <a:t>The center can also respond to any inquiry about a public key. </a:t>
            </a:r>
            <a:endParaRPr lang="en-IN" dirty="0">
              <a:latin typeface="+mj-lt"/>
            </a:endParaRPr>
          </a:p>
        </p:txBody>
      </p:sp>
      <p:pic>
        <p:nvPicPr>
          <p:cNvPr id="7" name="Picture 6">
            <a:extLst>
              <a:ext uri="{FF2B5EF4-FFF2-40B4-BE49-F238E27FC236}">
                <a16:creationId xmlns:a16="http://schemas.microsoft.com/office/drawing/2014/main" id="{7F11CFF6-15DA-6BDD-EEEE-EA31F9AB05CC}"/>
              </a:ext>
            </a:extLst>
          </p:cNvPr>
          <p:cNvPicPr>
            <a:picLocks noChangeAspect="1"/>
          </p:cNvPicPr>
          <p:nvPr/>
        </p:nvPicPr>
        <p:blipFill>
          <a:blip r:embed="rId3"/>
          <a:stretch>
            <a:fillRect/>
          </a:stretch>
        </p:blipFill>
        <p:spPr>
          <a:xfrm>
            <a:off x="2977731" y="3198570"/>
            <a:ext cx="2304300" cy="2943742"/>
          </a:xfrm>
          <a:prstGeom prst="rect">
            <a:avLst/>
          </a:prstGeom>
        </p:spPr>
      </p:pic>
    </p:spTree>
    <p:extLst>
      <p:ext uri="{BB962C8B-B14F-4D97-AF65-F5344CB8AC3E}">
        <p14:creationId xmlns:p14="http://schemas.microsoft.com/office/powerpoint/2010/main" val="171308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E989A4F-523E-B412-9DC9-170D3FF5A1AA}"/>
              </a:ext>
            </a:extLst>
          </p:cNvPr>
          <p:cNvSpPr txBox="1"/>
          <p:nvPr/>
        </p:nvSpPr>
        <p:spPr>
          <a:xfrm>
            <a:off x="654690" y="1391004"/>
            <a:ext cx="8141860" cy="646331"/>
          </a:xfrm>
          <a:prstGeom prst="rect">
            <a:avLst/>
          </a:prstGeom>
          <a:noFill/>
        </p:spPr>
        <p:txBody>
          <a:bodyPr wrap="square">
            <a:spAutoFit/>
          </a:bodyPr>
          <a:lstStyle/>
          <a:p>
            <a:pPr algn="just"/>
            <a:r>
              <a:rPr lang="en-US" sz="1800" b="0" i="0" u="none" strike="noStrike" baseline="0" dirty="0">
                <a:latin typeface="+mj-lt"/>
              </a:rPr>
              <a:t>To reduce the number of keys, each </a:t>
            </a:r>
            <a:r>
              <a:rPr lang="en-US" sz="1800" b="0" i="0" u="none" strike="noStrike" baseline="0" dirty="0">
                <a:solidFill>
                  <a:srgbClr val="FF0000"/>
                </a:solidFill>
                <a:latin typeface="+mj-lt"/>
              </a:rPr>
              <a:t>person establishes a shared secret </a:t>
            </a:r>
            <a:r>
              <a:rPr lang="en-IN" sz="1800" b="0" i="0" u="none" strike="noStrike" baseline="0" dirty="0">
                <a:solidFill>
                  <a:srgbClr val="FF0000"/>
                </a:solidFill>
                <a:latin typeface="+mj-lt"/>
              </a:rPr>
              <a:t>key with the KDC</a:t>
            </a:r>
            <a:endParaRPr lang="en-US" sz="1800" b="0" i="0" u="none" strike="noStrike" baseline="0" dirty="0">
              <a:solidFill>
                <a:srgbClr val="FF0000"/>
              </a:solidFill>
              <a:latin typeface="+mj-lt"/>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654690" y="716316"/>
            <a:ext cx="4572000" cy="461665"/>
          </a:xfrm>
          <a:prstGeom prst="rect">
            <a:avLst/>
          </a:prstGeom>
          <a:noFill/>
        </p:spPr>
        <p:txBody>
          <a:bodyPr wrap="square">
            <a:spAutoFit/>
          </a:bodyPr>
          <a:lstStyle/>
          <a:p>
            <a:r>
              <a:rPr lang="en-IN" sz="2400" b="1" i="0" u="none" strike="noStrike" baseline="0" dirty="0">
                <a:solidFill>
                  <a:srgbClr val="C00000"/>
                </a:solidFill>
                <a:latin typeface="+mj-lt"/>
              </a:rPr>
              <a:t>Key-Distribution </a:t>
            </a:r>
            <a:r>
              <a:rPr lang="en-IN" sz="2400" b="1" i="0" u="none" strike="noStrike" baseline="0" dirty="0" err="1">
                <a:solidFill>
                  <a:srgbClr val="C00000"/>
                </a:solidFill>
                <a:latin typeface="+mj-lt"/>
              </a:rPr>
              <a:t>Center</a:t>
            </a:r>
            <a:r>
              <a:rPr lang="en-IN" sz="2400" b="1" i="0" u="none" strike="noStrike" baseline="0" dirty="0">
                <a:solidFill>
                  <a:srgbClr val="C00000"/>
                </a:solidFill>
                <a:latin typeface="+mj-lt"/>
              </a:rPr>
              <a:t>: KDC</a:t>
            </a:r>
            <a:endParaRPr lang="en-IN" sz="2400" b="1" dirty="0">
              <a:solidFill>
                <a:srgbClr val="C00000"/>
              </a:solidFill>
              <a:latin typeface="+mj-lt"/>
            </a:endParaRPr>
          </a:p>
        </p:txBody>
      </p:sp>
      <p:pic>
        <p:nvPicPr>
          <p:cNvPr id="7" name="Picture 6">
            <a:extLst>
              <a:ext uri="{FF2B5EF4-FFF2-40B4-BE49-F238E27FC236}">
                <a16:creationId xmlns:a16="http://schemas.microsoft.com/office/drawing/2014/main" id="{589AEF50-961B-3AEF-02FD-C5F2E90C57ED}"/>
              </a:ext>
            </a:extLst>
          </p:cNvPr>
          <p:cNvPicPr>
            <a:picLocks noChangeAspect="1"/>
          </p:cNvPicPr>
          <p:nvPr/>
        </p:nvPicPr>
        <p:blipFill>
          <a:blip r:embed="rId2"/>
          <a:stretch>
            <a:fillRect/>
          </a:stretch>
        </p:blipFill>
        <p:spPr>
          <a:xfrm>
            <a:off x="1269170" y="2430470"/>
            <a:ext cx="6167934" cy="2884591"/>
          </a:xfrm>
          <a:prstGeom prst="rect">
            <a:avLst/>
          </a:prstGeom>
        </p:spPr>
      </p:pic>
    </p:spTree>
    <p:extLst>
      <p:ext uri="{BB962C8B-B14F-4D97-AF65-F5344CB8AC3E}">
        <p14:creationId xmlns:p14="http://schemas.microsoft.com/office/powerpoint/2010/main" val="2153808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2893100"/>
          </a:xfrm>
          <a:prstGeom prst="rect">
            <a:avLst/>
          </a:prstGeom>
          <a:noFill/>
        </p:spPr>
        <p:txBody>
          <a:bodyPr wrap="square">
            <a:spAutoFit/>
          </a:bodyPr>
          <a:lstStyle/>
          <a:p>
            <a:pPr algn="l"/>
            <a:r>
              <a:rPr lang="en-IN" sz="1800" b="1" i="0" u="none" strike="noStrike" baseline="0" dirty="0">
                <a:solidFill>
                  <a:srgbClr val="FF0000"/>
                </a:solidFill>
                <a:latin typeface="+mj-lt"/>
              </a:rPr>
              <a:t>Controlled Trusted </a:t>
            </a:r>
            <a:r>
              <a:rPr lang="en-IN" sz="1800" b="1" i="0" u="none" strike="noStrike" baseline="0" dirty="0" err="1">
                <a:solidFill>
                  <a:srgbClr val="FF0000"/>
                </a:solidFill>
                <a:latin typeface="+mj-lt"/>
              </a:rPr>
              <a:t>Center</a:t>
            </a:r>
            <a:endParaRPr lang="en-IN" sz="1800" b="1" i="0" u="none" strike="noStrike" baseline="0" dirty="0">
              <a:solidFill>
                <a:srgbClr val="FF0000"/>
              </a:solidFill>
              <a:latin typeface="+mj-lt"/>
            </a:endParaRPr>
          </a:p>
          <a:p>
            <a:pPr marL="285750" indent="-285750" algn="just">
              <a:buFont typeface="Arial" panose="020B0604020202020204" pitchFamily="34" charset="0"/>
              <a:buChar char="•"/>
            </a:pPr>
            <a:r>
              <a:rPr lang="en-US" sz="1800" b="0" i="0" u="none" strike="noStrike" baseline="0" dirty="0">
                <a:latin typeface="+mj-lt"/>
              </a:rPr>
              <a:t>A higher level of security can be achieved if there are added controls on the distribution of the public key. </a:t>
            </a:r>
          </a:p>
          <a:p>
            <a:pPr marL="285750" indent="-285750" algn="just">
              <a:buFont typeface="Arial" panose="020B0604020202020204" pitchFamily="34" charset="0"/>
              <a:buChar char="•"/>
            </a:pPr>
            <a:r>
              <a:rPr lang="en-US" b="0" i="0" u="none" strike="noStrike" baseline="0" dirty="0">
                <a:latin typeface="+mj-lt"/>
              </a:rPr>
              <a:t>The public-key announcements </a:t>
            </a:r>
            <a:r>
              <a:rPr lang="en-US" b="0" i="0" u="none" strike="noStrike" baseline="0" dirty="0">
                <a:solidFill>
                  <a:srgbClr val="FF0000"/>
                </a:solidFill>
                <a:latin typeface="+mj-lt"/>
              </a:rPr>
              <a:t>can include a timestamp and be signed by an authority to prevent interception and modification of the response</a:t>
            </a:r>
            <a:r>
              <a:rPr lang="en-US" b="0" i="0" u="none" strike="noStrike" baseline="0" dirty="0">
                <a:latin typeface="+mj-lt"/>
              </a:rPr>
              <a:t>. </a:t>
            </a:r>
          </a:p>
          <a:p>
            <a:pPr marL="285750" indent="-285750" algn="just">
              <a:buFont typeface="Arial" panose="020B0604020202020204" pitchFamily="34" charset="0"/>
              <a:buChar char="•"/>
            </a:pPr>
            <a:r>
              <a:rPr lang="en-US" b="0" i="0" u="none" strike="noStrike" baseline="0" dirty="0">
                <a:latin typeface="+mj-lt"/>
              </a:rPr>
              <a:t>If Alice needs to know Bob’s public key, she can send a request to the center including Bob’s name and a timestamp. </a:t>
            </a:r>
          </a:p>
          <a:p>
            <a:pPr marL="285750" indent="-285750" algn="just">
              <a:buFont typeface="Arial" panose="020B0604020202020204" pitchFamily="34" charset="0"/>
              <a:buChar char="•"/>
            </a:pPr>
            <a:r>
              <a:rPr lang="en-US" b="0" i="0" u="none" strike="noStrike" baseline="0" dirty="0">
                <a:latin typeface="+mj-lt"/>
              </a:rPr>
              <a:t>The center responds with Bob’s public key, the original request, and the timestamp signed with the private key of the center. </a:t>
            </a:r>
          </a:p>
          <a:p>
            <a:pPr marL="285750" indent="-285750" algn="just">
              <a:buFont typeface="Arial" panose="020B0604020202020204" pitchFamily="34" charset="0"/>
              <a:buChar char="•"/>
            </a:pPr>
            <a:r>
              <a:rPr lang="en-US" b="0" i="0" u="none" strike="noStrike" baseline="0" dirty="0">
                <a:latin typeface="+mj-lt"/>
              </a:rPr>
              <a:t>Alice uses the public key of the center, known by all, to verify the timestamp.</a:t>
            </a:r>
          </a:p>
          <a:p>
            <a:pPr marL="285750" indent="-285750" algn="just">
              <a:buFont typeface="Arial" panose="020B0604020202020204" pitchFamily="34" charset="0"/>
              <a:buChar char="•"/>
            </a:pPr>
            <a:r>
              <a:rPr lang="en-US" b="0" i="0" u="none" strike="noStrike" baseline="0" dirty="0">
                <a:latin typeface="+mj-lt"/>
              </a:rPr>
              <a:t> If the timestamp is verified, she extracts Bob’s public key. </a:t>
            </a:r>
          </a:p>
        </p:txBody>
      </p:sp>
      <p:pic>
        <p:nvPicPr>
          <p:cNvPr id="2" name="Picture 1">
            <a:extLst>
              <a:ext uri="{FF2B5EF4-FFF2-40B4-BE49-F238E27FC236}">
                <a16:creationId xmlns:a16="http://schemas.microsoft.com/office/drawing/2014/main" id="{0235E722-AA6B-51F3-FB45-4428E0E2AF67}"/>
              </a:ext>
            </a:extLst>
          </p:cNvPr>
          <p:cNvPicPr>
            <a:picLocks noChangeAspect="1"/>
          </p:cNvPicPr>
          <p:nvPr/>
        </p:nvPicPr>
        <p:blipFill>
          <a:blip r:embed="rId3"/>
          <a:stretch>
            <a:fillRect/>
          </a:stretch>
        </p:blipFill>
        <p:spPr>
          <a:xfrm>
            <a:off x="2266950" y="3883965"/>
            <a:ext cx="3956465" cy="2574842"/>
          </a:xfrm>
          <a:prstGeom prst="rect">
            <a:avLst/>
          </a:prstGeom>
        </p:spPr>
      </p:pic>
    </p:spTree>
    <p:extLst>
      <p:ext uri="{BB962C8B-B14F-4D97-AF65-F5344CB8AC3E}">
        <p14:creationId xmlns:p14="http://schemas.microsoft.com/office/powerpoint/2010/main" val="21362916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2923877"/>
          </a:xfrm>
          <a:prstGeom prst="rect">
            <a:avLst/>
          </a:prstGeom>
          <a:noFill/>
        </p:spPr>
        <p:txBody>
          <a:bodyPr wrap="square">
            <a:spAutoFit/>
          </a:bodyPr>
          <a:lstStyle/>
          <a:p>
            <a:pPr algn="l"/>
            <a:r>
              <a:rPr lang="en-IN" sz="1800" b="1" i="0" u="none" strike="noStrike" baseline="0" dirty="0">
                <a:solidFill>
                  <a:srgbClr val="FF0000"/>
                </a:solidFill>
                <a:latin typeface="+mj-lt"/>
              </a:rPr>
              <a:t>Certification Authority</a:t>
            </a:r>
          </a:p>
          <a:p>
            <a:pPr marL="285750" indent="-285750" algn="just">
              <a:buFont typeface="Arial" panose="020B0604020202020204" pitchFamily="34" charset="0"/>
              <a:buChar char="•"/>
            </a:pPr>
            <a:r>
              <a:rPr lang="en-US" sz="1800" b="0" i="0" u="none" strike="noStrike" baseline="0" dirty="0">
                <a:latin typeface="+mj-lt"/>
              </a:rPr>
              <a:t>Previous approach can create a heavy load on the center if the number of requests is large. </a:t>
            </a:r>
          </a:p>
          <a:p>
            <a:pPr marL="285750" indent="-285750" algn="just">
              <a:buFont typeface="Arial" panose="020B0604020202020204" pitchFamily="34" charset="0"/>
              <a:buChar char="•"/>
            </a:pPr>
            <a:endParaRPr lang="en-US" sz="1800" b="0" i="0" u="none" strike="noStrike" baseline="0" dirty="0">
              <a:latin typeface="+mj-lt"/>
            </a:endParaRPr>
          </a:p>
          <a:p>
            <a:pPr marL="285750" indent="-285750" algn="just">
              <a:buFont typeface="Arial" panose="020B0604020202020204" pitchFamily="34" charset="0"/>
              <a:buChar char="•"/>
            </a:pPr>
            <a:r>
              <a:rPr lang="en-US" sz="1800" b="0" i="0" u="none" strike="noStrike" baseline="0" dirty="0">
                <a:solidFill>
                  <a:srgbClr val="FF0000"/>
                </a:solidFill>
                <a:latin typeface="+mj-lt"/>
              </a:rPr>
              <a:t>The alternative is to create public-key certificates. </a:t>
            </a:r>
          </a:p>
          <a:p>
            <a:pPr marL="285750" indent="-285750" algn="just">
              <a:buFont typeface="Arial" panose="020B0604020202020204" pitchFamily="34" charset="0"/>
              <a:buChar char="•"/>
            </a:pPr>
            <a:endParaRPr lang="en-US" sz="1800" b="0" i="0" u="none" strike="noStrike" baseline="0" dirty="0">
              <a:latin typeface="+mj-lt"/>
            </a:endParaRPr>
          </a:p>
          <a:p>
            <a:pPr algn="just"/>
            <a:r>
              <a:rPr lang="en-US" sz="2000" b="1" i="0" u="none" strike="noStrike" baseline="0" dirty="0">
                <a:solidFill>
                  <a:srgbClr val="FF0000"/>
                </a:solidFill>
                <a:latin typeface="+mj-lt"/>
              </a:rPr>
              <a:t>Bob wants two things:</a:t>
            </a:r>
          </a:p>
          <a:p>
            <a:pPr marL="285750" indent="-285750" algn="just">
              <a:buFont typeface="Arial" panose="020B0604020202020204" pitchFamily="34" charset="0"/>
              <a:buChar char="•"/>
            </a:pPr>
            <a:r>
              <a:rPr lang="en-US" sz="2000" b="1" i="0" u="none" strike="noStrike" baseline="0" dirty="0">
                <a:solidFill>
                  <a:srgbClr val="FF0000"/>
                </a:solidFill>
                <a:latin typeface="+mj-lt"/>
              </a:rPr>
              <a:t> he wants people to know his public key</a:t>
            </a:r>
          </a:p>
          <a:p>
            <a:pPr marL="285750" indent="-285750" algn="just">
              <a:buFont typeface="Arial" panose="020B0604020202020204" pitchFamily="34" charset="0"/>
              <a:buChar char="•"/>
            </a:pPr>
            <a:r>
              <a:rPr lang="en-US" sz="2000" b="1" i="0" u="none" strike="noStrike" baseline="0" dirty="0">
                <a:solidFill>
                  <a:srgbClr val="FF0000"/>
                </a:solidFill>
                <a:latin typeface="+mj-lt"/>
              </a:rPr>
              <a:t> he wants no one to accept a forged public key as his. </a:t>
            </a:r>
          </a:p>
          <a:p>
            <a:pPr marL="285750" indent="-285750" algn="just">
              <a:buFont typeface="Arial" panose="020B0604020202020204" pitchFamily="34" charset="0"/>
              <a:buChar char="•"/>
            </a:pPr>
            <a:endParaRPr lang="en-US" b="0" i="0" u="none" strike="noStrike" baseline="0" dirty="0">
              <a:latin typeface="+mj-lt"/>
            </a:endParaRPr>
          </a:p>
        </p:txBody>
      </p:sp>
    </p:spTree>
    <p:extLst>
      <p:ext uri="{BB962C8B-B14F-4D97-AF65-F5344CB8AC3E}">
        <p14:creationId xmlns:p14="http://schemas.microsoft.com/office/powerpoint/2010/main" val="1397183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816429"/>
          </a:xfrm>
          <a:prstGeom prst="rect">
            <a:avLst/>
          </a:prstGeom>
          <a:noFill/>
        </p:spPr>
        <p:txBody>
          <a:bodyPr wrap="square">
            <a:spAutoFit/>
          </a:bodyPr>
          <a:lstStyle/>
          <a:p>
            <a:pPr algn="l"/>
            <a:r>
              <a:rPr lang="en-IN" sz="1800" b="1" i="0" u="none" strike="noStrike" baseline="0" dirty="0">
                <a:solidFill>
                  <a:srgbClr val="FF0000"/>
                </a:solidFill>
                <a:latin typeface="+mj-lt"/>
              </a:rPr>
              <a:t>Certification Authority</a:t>
            </a:r>
          </a:p>
          <a:p>
            <a:pPr marL="285750" indent="-285750" algn="just">
              <a:buFont typeface="Arial" panose="020B0604020202020204" pitchFamily="34" charset="0"/>
              <a:buChar char="•"/>
            </a:pPr>
            <a:endParaRPr lang="en-US" b="0" i="0" u="none" strike="noStrike" baseline="0" dirty="0">
              <a:latin typeface="+mj-lt"/>
            </a:endParaRPr>
          </a:p>
          <a:p>
            <a:pPr marL="285750" indent="-285750" algn="just">
              <a:buFont typeface="Arial" panose="020B0604020202020204" pitchFamily="34" charset="0"/>
              <a:buChar char="•"/>
            </a:pPr>
            <a:r>
              <a:rPr lang="en-US" b="0" i="0" u="none" strike="noStrike" baseline="0" dirty="0">
                <a:latin typeface="+mj-lt"/>
              </a:rPr>
              <a:t>Bob can go to a certification authority (CA), a federal or state organization that </a:t>
            </a:r>
            <a:r>
              <a:rPr lang="en-US" b="0" i="0" u="none" strike="noStrike" baseline="0" dirty="0">
                <a:solidFill>
                  <a:srgbClr val="FF0000"/>
                </a:solidFill>
                <a:latin typeface="+mj-lt"/>
              </a:rPr>
              <a:t>binds a public key to an entity and issues a certificate. </a:t>
            </a:r>
          </a:p>
          <a:p>
            <a:pPr marL="285750" indent="-285750" algn="just">
              <a:buFont typeface="Arial" panose="020B0604020202020204" pitchFamily="34" charset="0"/>
              <a:buChar char="•"/>
            </a:pPr>
            <a:endParaRPr lang="en-US" b="0" i="0" u="none" strike="noStrike" baseline="0" dirty="0">
              <a:latin typeface="+mj-lt"/>
            </a:endParaRPr>
          </a:p>
          <a:p>
            <a:pPr marL="285750" indent="-285750" algn="just">
              <a:buFont typeface="Arial" panose="020B0604020202020204" pitchFamily="34" charset="0"/>
              <a:buChar char="•"/>
            </a:pPr>
            <a:r>
              <a:rPr lang="en-US" b="0" i="0" u="none" strike="noStrike" baseline="0" dirty="0">
                <a:latin typeface="+mj-lt"/>
              </a:rPr>
              <a:t>The CA has a well-known public key itself that cannot be forged. </a:t>
            </a:r>
          </a:p>
          <a:p>
            <a:pPr marL="285750" indent="-285750" algn="just">
              <a:buFont typeface="Arial" panose="020B0604020202020204" pitchFamily="34" charset="0"/>
              <a:buChar char="•"/>
            </a:pPr>
            <a:endParaRPr lang="en-US" b="0" i="0" u="none" strike="noStrike" baseline="0" dirty="0">
              <a:latin typeface="+mj-lt"/>
            </a:endParaRPr>
          </a:p>
          <a:p>
            <a:pPr marL="285750" indent="-285750" algn="just">
              <a:buFont typeface="Arial" panose="020B0604020202020204" pitchFamily="34" charset="0"/>
              <a:buChar char="•"/>
            </a:pPr>
            <a:r>
              <a:rPr lang="en-US" b="0" i="0" u="none" strike="noStrike" baseline="0" dirty="0">
                <a:latin typeface="+mj-lt"/>
              </a:rPr>
              <a:t>The CA checks Bob’s identification (using a picture ID along with other proof). It then asks for Bob’s public key and writes it on the certificate.</a:t>
            </a:r>
          </a:p>
          <a:p>
            <a:pPr marL="285750" indent="-285750" algn="just">
              <a:buFont typeface="Arial" panose="020B0604020202020204" pitchFamily="34" charset="0"/>
              <a:buChar char="•"/>
            </a:pPr>
            <a:endParaRPr lang="en-US" b="0" i="0" u="none" strike="noStrike" baseline="0" dirty="0">
              <a:latin typeface="+mj-lt"/>
            </a:endParaRPr>
          </a:p>
          <a:p>
            <a:pPr marL="285750" indent="-285750" algn="just">
              <a:buFont typeface="Arial" panose="020B0604020202020204" pitchFamily="34" charset="0"/>
              <a:buChar char="•"/>
            </a:pPr>
            <a:r>
              <a:rPr lang="en-US" b="0" i="0" u="none" strike="noStrike" baseline="0" dirty="0">
                <a:latin typeface="+mj-lt"/>
              </a:rPr>
              <a:t>To prevent the certificate itself from being forged, the CA signs the certificate with its private key. Now Bob can upload the signed certificate. </a:t>
            </a:r>
          </a:p>
          <a:p>
            <a:pPr marL="285750" indent="-285750" algn="just">
              <a:buFont typeface="Arial" panose="020B0604020202020204" pitchFamily="34" charset="0"/>
              <a:buChar char="•"/>
            </a:pPr>
            <a:endParaRPr lang="en-US" b="0" i="0" u="none" strike="noStrike" baseline="0" dirty="0">
              <a:latin typeface="+mj-lt"/>
            </a:endParaRPr>
          </a:p>
          <a:p>
            <a:pPr marL="285750" indent="-285750" algn="just">
              <a:buFont typeface="Arial" panose="020B0604020202020204" pitchFamily="34" charset="0"/>
              <a:buChar char="•"/>
            </a:pPr>
            <a:r>
              <a:rPr lang="en-US" b="0" i="0" u="none" strike="noStrike" baseline="0" dirty="0">
                <a:solidFill>
                  <a:srgbClr val="FF0000"/>
                </a:solidFill>
                <a:latin typeface="+mj-lt"/>
              </a:rPr>
              <a:t>Anyone who wants Bob’s public key downloads the signed certificate and uses the center’s public key to extract Bob’s public key. </a:t>
            </a:r>
          </a:p>
        </p:txBody>
      </p:sp>
    </p:spTree>
    <p:extLst>
      <p:ext uri="{BB962C8B-B14F-4D97-AF65-F5344CB8AC3E}">
        <p14:creationId xmlns:p14="http://schemas.microsoft.com/office/powerpoint/2010/main" val="190958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69332"/>
          </a:xfrm>
          <a:prstGeom prst="rect">
            <a:avLst/>
          </a:prstGeom>
          <a:noFill/>
        </p:spPr>
        <p:txBody>
          <a:bodyPr wrap="square">
            <a:spAutoFit/>
          </a:bodyPr>
          <a:lstStyle/>
          <a:p>
            <a:pPr algn="l"/>
            <a:r>
              <a:rPr lang="en-IN" sz="1800" b="1" i="0" u="none" strike="noStrike" baseline="0" dirty="0">
                <a:solidFill>
                  <a:srgbClr val="FF0000"/>
                </a:solidFill>
                <a:latin typeface="+mj-lt"/>
              </a:rPr>
              <a:t>Certification Authority</a:t>
            </a:r>
          </a:p>
        </p:txBody>
      </p:sp>
      <p:pic>
        <p:nvPicPr>
          <p:cNvPr id="6" name="Picture 5">
            <a:extLst>
              <a:ext uri="{FF2B5EF4-FFF2-40B4-BE49-F238E27FC236}">
                <a16:creationId xmlns:a16="http://schemas.microsoft.com/office/drawing/2014/main" id="{4164AF0C-3014-F958-671D-7F53E317324E}"/>
              </a:ext>
            </a:extLst>
          </p:cNvPr>
          <p:cNvPicPr>
            <a:picLocks noChangeAspect="1"/>
          </p:cNvPicPr>
          <p:nvPr/>
        </p:nvPicPr>
        <p:blipFill>
          <a:blip r:embed="rId3"/>
          <a:stretch>
            <a:fillRect/>
          </a:stretch>
        </p:blipFill>
        <p:spPr>
          <a:xfrm>
            <a:off x="1307575" y="1637196"/>
            <a:ext cx="5645535" cy="4213642"/>
          </a:xfrm>
          <a:prstGeom prst="rect">
            <a:avLst/>
          </a:prstGeom>
        </p:spPr>
      </p:pic>
    </p:spTree>
    <p:extLst>
      <p:ext uri="{BB962C8B-B14F-4D97-AF65-F5344CB8AC3E}">
        <p14:creationId xmlns:p14="http://schemas.microsoft.com/office/powerpoint/2010/main" val="3261697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231654"/>
          </a:xfrm>
          <a:prstGeom prst="rect">
            <a:avLst/>
          </a:prstGeom>
          <a:noFill/>
        </p:spPr>
        <p:txBody>
          <a:bodyPr wrap="square">
            <a:spAutoFit/>
          </a:bodyPr>
          <a:lstStyle/>
          <a:p>
            <a:pPr algn="l"/>
            <a:r>
              <a:rPr lang="en-IN" sz="1800" b="0" i="0" u="none" strike="noStrike" baseline="0" dirty="0">
                <a:solidFill>
                  <a:srgbClr val="FF0000"/>
                </a:solidFill>
                <a:latin typeface="+mj-lt"/>
              </a:rPr>
              <a:t>X.509</a:t>
            </a:r>
          </a:p>
          <a:p>
            <a:pPr marL="285750" indent="-285750" algn="just">
              <a:buFont typeface="Arial" panose="020B0604020202020204" pitchFamily="34" charset="0"/>
              <a:buChar char="•"/>
            </a:pPr>
            <a:r>
              <a:rPr lang="en-US" sz="1800" b="0" i="0" u="none" strike="noStrike" baseline="0" dirty="0">
                <a:latin typeface="+mj-lt"/>
              </a:rPr>
              <a:t>Although the use of a CA has solved the problem of public-key fraud, it has created a side-effect. </a:t>
            </a:r>
          </a:p>
          <a:p>
            <a:pPr marL="285750" indent="-285750" algn="just">
              <a:buFont typeface="Arial" panose="020B0604020202020204" pitchFamily="34" charset="0"/>
              <a:buChar char="•"/>
            </a:pPr>
            <a:endParaRPr lang="en-US" sz="1800" b="0" i="0" u="none" strike="noStrike" baseline="0" dirty="0">
              <a:latin typeface="+mj-lt"/>
            </a:endParaRPr>
          </a:p>
          <a:p>
            <a:pPr marL="285750" indent="-285750" algn="just">
              <a:buFont typeface="Arial" panose="020B0604020202020204" pitchFamily="34" charset="0"/>
              <a:buChar char="•"/>
            </a:pPr>
            <a:r>
              <a:rPr lang="en-US" sz="1800" b="0" i="0" u="none" strike="noStrike" baseline="0" dirty="0">
                <a:solidFill>
                  <a:srgbClr val="FF0000"/>
                </a:solidFill>
                <a:latin typeface="+mj-lt"/>
              </a:rPr>
              <a:t>Each certificate may have a different format. </a:t>
            </a:r>
          </a:p>
          <a:p>
            <a:pPr marL="742950" lvl="1" indent="-285750" algn="just">
              <a:buFont typeface="Wingdings" panose="05000000000000000000" pitchFamily="2" charset="2"/>
              <a:buChar char="ü"/>
            </a:pPr>
            <a:r>
              <a:rPr lang="en-US" b="0" i="0" u="none" strike="noStrike" baseline="0" dirty="0">
                <a:latin typeface="+mj-lt"/>
              </a:rPr>
              <a:t>If Alice wants to use a program to automatically download different certificates and digests belonging to different people, the program may not be able to do this. </a:t>
            </a:r>
          </a:p>
          <a:p>
            <a:pPr marL="742950" lvl="1" indent="-285750" algn="just">
              <a:buFont typeface="Wingdings" panose="05000000000000000000" pitchFamily="2" charset="2"/>
              <a:buChar char="ü"/>
            </a:pPr>
            <a:r>
              <a:rPr lang="en-US" b="0" i="0" u="none" strike="noStrike" baseline="0" dirty="0">
                <a:latin typeface="+mj-lt"/>
              </a:rPr>
              <a:t>One certificate may have the public key in one format and another in a different format. </a:t>
            </a:r>
          </a:p>
          <a:p>
            <a:pPr marL="742950" lvl="1" indent="-285750" algn="just">
              <a:buFont typeface="Wingdings" panose="05000000000000000000" pitchFamily="2" charset="2"/>
              <a:buChar char="ü"/>
            </a:pPr>
            <a:r>
              <a:rPr lang="en-US" b="0" i="0" u="none" strike="noStrike" baseline="0" dirty="0">
                <a:latin typeface="+mj-lt"/>
              </a:rPr>
              <a:t>The public key may be on the first line in one certificate, and on the third line in another. </a:t>
            </a:r>
          </a:p>
          <a:p>
            <a:pPr marL="742950" lvl="1" indent="-285750" algn="just">
              <a:buFont typeface="Wingdings" panose="05000000000000000000" pitchFamily="2" charset="2"/>
              <a:buChar char="ü"/>
            </a:pPr>
            <a:r>
              <a:rPr lang="en-US" b="0" i="0" u="none" strike="noStrike" baseline="0" dirty="0">
                <a:latin typeface="+mj-lt"/>
              </a:rPr>
              <a:t>Anything that needs to be used universally must have a universal format</a:t>
            </a:r>
            <a:r>
              <a:rPr lang="en-US" sz="1800" b="0" i="0" u="none" strike="noStrike" baseline="0" dirty="0">
                <a:latin typeface="+mj-lt"/>
              </a:rPr>
              <a:t>.</a:t>
            </a:r>
          </a:p>
        </p:txBody>
      </p:sp>
    </p:spTree>
    <p:extLst>
      <p:ext uri="{BB962C8B-B14F-4D97-AF65-F5344CB8AC3E}">
        <p14:creationId xmlns:p14="http://schemas.microsoft.com/office/powerpoint/2010/main" val="1739529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1754326"/>
          </a:xfrm>
          <a:prstGeom prst="rect">
            <a:avLst/>
          </a:prstGeom>
          <a:noFill/>
        </p:spPr>
        <p:txBody>
          <a:bodyPr wrap="square">
            <a:spAutoFit/>
          </a:bodyPr>
          <a:lstStyle/>
          <a:p>
            <a:pPr algn="l"/>
            <a:r>
              <a:rPr lang="en-IN" sz="1800" b="0" i="0" u="none" strike="noStrike" baseline="0" dirty="0">
                <a:solidFill>
                  <a:srgbClr val="FF0000"/>
                </a:solidFill>
                <a:latin typeface="+mj-lt"/>
              </a:rPr>
              <a:t>X.509</a:t>
            </a:r>
          </a:p>
          <a:p>
            <a:pPr algn="l"/>
            <a:endParaRPr lang="en-IN" sz="1800" b="0" i="0" u="none" strike="noStrike" baseline="0" dirty="0">
              <a:solidFill>
                <a:srgbClr val="FF0000"/>
              </a:solidFill>
              <a:latin typeface="+mj-lt"/>
            </a:endParaRPr>
          </a:p>
          <a:p>
            <a:pPr marL="285750" indent="-285750" algn="just">
              <a:buFont typeface="Arial" panose="020B0604020202020204" pitchFamily="34" charset="0"/>
              <a:buChar char="•"/>
            </a:pPr>
            <a:r>
              <a:rPr lang="en-US" sz="1800" b="0" i="0" u="none" strike="noStrike" baseline="0" dirty="0">
                <a:latin typeface="+mj-lt"/>
              </a:rPr>
              <a:t>To remove this side effect, the ITU has designed X.509, a recommendation that has been accepted by the Internet with some changes. </a:t>
            </a:r>
          </a:p>
          <a:p>
            <a:pPr marL="285750" indent="-285750" algn="just">
              <a:buFont typeface="Arial" panose="020B0604020202020204" pitchFamily="34" charset="0"/>
              <a:buChar char="•"/>
            </a:pPr>
            <a:endParaRPr lang="en-US" sz="1800" b="0" i="0" u="none" strike="noStrike" baseline="0" dirty="0">
              <a:latin typeface="+mj-lt"/>
            </a:endParaRPr>
          </a:p>
          <a:p>
            <a:pPr marL="285750" indent="-285750" algn="just">
              <a:buFont typeface="Arial" panose="020B0604020202020204" pitchFamily="34" charset="0"/>
              <a:buChar char="•"/>
            </a:pPr>
            <a:r>
              <a:rPr lang="en-US" sz="1800" b="0" i="0" u="none" strike="noStrike" baseline="0" dirty="0">
                <a:latin typeface="+mj-lt"/>
              </a:rPr>
              <a:t>X.509 is a way to describe the certificate in a structured way. </a:t>
            </a:r>
          </a:p>
        </p:txBody>
      </p:sp>
      <p:sp>
        <p:nvSpPr>
          <p:cNvPr id="6" name="TextBox 5">
            <a:extLst>
              <a:ext uri="{FF2B5EF4-FFF2-40B4-BE49-F238E27FC236}">
                <a16:creationId xmlns:a16="http://schemas.microsoft.com/office/drawing/2014/main" id="{435DA1E6-6FA0-421C-2558-2CA944BDF9C7}"/>
              </a:ext>
            </a:extLst>
          </p:cNvPr>
          <p:cNvSpPr txBox="1"/>
          <p:nvPr/>
        </p:nvSpPr>
        <p:spPr>
          <a:xfrm>
            <a:off x="349255" y="5881354"/>
            <a:ext cx="8794745" cy="523220"/>
          </a:xfrm>
          <a:prstGeom prst="rect">
            <a:avLst/>
          </a:prstGeom>
          <a:noFill/>
        </p:spPr>
        <p:txBody>
          <a:bodyPr wrap="square">
            <a:spAutoFit/>
          </a:bodyPr>
          <a:lstStyle/>
          <a:p>
            <a:pPr algn="just"/>
            <a:r>
              <a:rPr lang="en-US" sz="1400" b="0" i="0" u="none" strike="noStrike" baseline="0" dirty="0">
                <a:latin typeface="+mj-lt"/>
              </a:rPr>
              <a:t>It uses a well-known protocol called ASN.1 (Abstract Syntax Notation 1) that defines fields familiar to C programmers.</a:t>
            </a:r>
            <a:endParaRPr lang="en-IN" sz="1400" dirty="0">
              <a:latin typeface="+mj-lt"/>
            </a:endParaRPr>
          </a:p>
        </p:txBody>
      </p:sp>
    </p:spTree>
    <p:extLst>
      <p:ext uri="{BB962C8B-B14F-4D97-AF65-F5344CB8AC3E}">
        <p14:creationId xmlns:p14="http://schemas.microsoft.com/office/powerpoint/2010/main" val="595720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69332"/>
          </a:xfrm>
          <a:prstGeom prst="rect">
            <a:avLst/>
          </a:prstGeom>
          <a:noFill/>
        </p:spPr>
        <p:txBody>
          <a:bodyPr wrap="square">
            <a:spAutoFit/>
          </a:bodyPr>
          <a:lstStyle/>
          <a:p>
            <a:pPr algn="l"/>
            <a:r>
              <a:rPr lang="en-IN" sz="1800" b="0" i="0" u="none" strike="noStrike" baseline="0" dirty="0">
                <a:solidFill>
                  <a:srgbClr val="FF0000"/>
                </a:solidFill>
                <a:latin typeface="+mj-lt"/>
              </a:rPr>
              <a:t>X.509 Certificate :</a:t>
            </a:r>
            <a:r>
              <a:rPr lang="en-IN" sz="1800" dirty="0">
                <a:solidFill>
                  <a:srgbClr val="FF0000"/>
                </a:solidFill>
                <a:latin typeface="+mj-lt"/>
              </a:rPr>
              <a:t> </a:t>
            </a:r>
            <a:r>
              <a:rPr lang="en-US" sz="1800" b="0" i="0" u="none" strike="noStrike" baseline="0" dirty="0">
                <a:latin typeface="+mj-lt"/>
              </a:rPr>
              <a:t>Figure shows the format of a certificate</a:t>
            </a:r>
            <a:endParaRPr lang="en-IN" sz="1800" b="0"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9CBC24D3-A0C8-40D2-0928-8322A1E2A744}"/>
              </a:ext>
            </a:extLst>
          </p:cNvPr>
          <p:cNvPicPr>
            <a:picLocks noChangeAspect="1"/>
          </p:cNvPicPr>
          <p:nvPr/>
        </p:nvPicPr>
        <p:blipFill>
          <a:blip r:embed="rId3"/>
          <a:stretch>
            <a:fillRect/>
          </a:stretch>
        </p:blipFill>
        <p:spPr>
          <a:xfrm>
            <a:off x="436554" y="1733510"/>
            <a:ext cx="7891286" cy="4536249"/>
          </a:xfrm>
          <a:prstGeom prst="rect">
            <a:avLst/>
          </a:prstGeom>
        </p:spPr>
      </p:pic>
    </p:spTree>
    <p:extLst>
      <p:ext uri="{BB962C8B-B14F-4D97-AF65-F5344CB8AC3E}">
        <p14:creationId xmlns:p14="http://schemas.microsoft.com/office/powerpoint/2010/main" val="2098143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69332"/>
          </a:xfrm>
          <a:prstGeom prst="rect">
            <a:avLst/>
          </a:prstGeom>
          <a:noFill/>
        </p:spPr>
        <p:txBody>
          <a:bodyPr wrap="square">
            <a:spAutoFit/>
          </a:bodyPr>
          <a:lstStyle/>
          <a:p>
            <a:pPr algn="l"/>
            <a:r>
              <a:rPr lang="en-IN" sz="1800" b="0" i="0" u="none" strike="noStrike" baseline="0" dirty="0">
                <a:solidFill>
                  <a:srgbClr val="FF0000"/>
                </a:solidFill>
                <a:latin typeface="+mj-lt"/>
              </a:rPr>
              <a:t>X.509 Certificate :</a:t>
            </a:r>
            <a:r>
              <a:rPr lang="en-IN" sz="1800" dirty="0">
                <a:solidFill>
                  <a:srgbClr val="FF0000"/>
                </a:solidFill>
                <a:latin typeface="+mj-lt"/>
              </a:rPr>
              <a:t> </a:t>
            </a:r>
            <a:r>
              <a:rPr lang="en-US" sz="1800" b="0" i="0" u="none" strike="noStrike" baseline="0" dirty="0">
                <a:latin typeface="+mj-lt"/>
              </a:rPr>
              <a:t>Figure shows the format of a certificate</a:t>
            </a:r>
            <a:endParaRPr lang="en-IN" sz="1800" b="0" i="0" u="none" strike="noStrike" baseline="0" dirty="0">
              <a:solidFill>
                <a:srgbClr val="FF0000"/>
              </a:solidFill>
              <a:latin typeface="+mj-lt"/>
            </a:endParaRPr>
          </a:p>
        </p:txBody>
      </p:sp>
      <p:pic>
        <p:nvPicPr>
          <p:cNvPr id="6" name="Picture 5">
            <a:extLst>
              <a:ext uri="{FF2B5EF4-FFF2-40B4-BE49-F238E27FC236}">
                <a16:creationId xmlns:a16="http://schemas.microsoft.com/office/drawing/2014/main" id="{9CBC24D3-A0C8-40D2-0928-8322A1E2A744}"/>
              </a:ext>
            </a:extLst>
          </p:cNvPr>
          <p:cNvPicPr>
            <a:picLocks noChangeAspect="1"/>
          </p:cNvPicPr>
          <p:nvPr/>
        </p:nvPicPr>
        <p:blipFill>
          <a:blip r:embed="rId3"/>
          <a:stretch>
            <a:fillRect/>
          </a:stretch>
        </p:blipFill>
        <p:spPr>
          <a:xfrm>
            <a:off x="577880" y="1469898"/>
            <a:ext cx="5246835" cy="3016105"/>
          </a:xfrm>
          <a:prstGeom prst="rect">
            <a:avLst/>
          </a:prstGeom>
        </p:spPr>
      </p:pic>
      <p:sp>
        <p:nvSpPr>
          <p:cNvPr id="7" name="TextBox 6">
            <a:extLst>
              <a:ext uri="{FF2B5EF4-FFF2-40B4-BE49-F238E27FC236}">
                <a16:creationId xmlns:a16="http://schemas.microsoft.com/office/drawing/2014/main" id="{6DC26C5A-60F6-35C4-243D-1AE8B937A525}"/>
              </a:ext>
            </a:extLst>
          </p:cNvPr>
          <p:cNvSpPr txBox="1"/>
          <p:nvPr/>
        </p:nvSpPr>
        <p:spPr>
          <a:xfrm>
            <a:off x="116796" y="4914662"/>
            <a:ext cx="8641125" cy="1600438"/>
          </a:xfrm>
          <a:prstGeom prst="rect">
            <a:avLst/>
          </a:prstGeom>
          <a:noFill/>
        </p:spPr>
        <p:txBody>
          <a:bodyPr wrap="square">
            <a:spAutoFit/>
          </a:bodyPr>
          <a:lstStyle/>
          <a:p>
            <a:pPr algn="just"/>
            <a:r>
              <a:rPr lang="en-US" sz="1400" b="1" i="0" u="none" strike="noStrike" baseline="0" dirty="0">
                <a:latin typeface="+mj-lt"/>
              </a:rPr>
              <a:t>Version number</a:t>
            </a:r>
            <a:r>
              <a:rPr lang="en-US" sz="1400" b="0" i="0" u="none" strike="noStrike" baseline="0" dirty="0">
                <a:latin typeface="+mj-lt"/>
              </a:rPr>
              <a:t>. This field defines the version of X.509 of the certificate. The version number started at 0; the current version (third version) is 2.</a:t>
            </a:r>
          </a:p>
          <a:p>
            <a:pPr algn="just"/>
            <a:endParaRPr lang="en-US" sz="1400" b="0" i="0" u="none" strike="noStrike" baseline="0" dirty="0">
              <a:latin typeface="+mj-lt"/>
            </a:endParaRPr>
          </a:p>
          <a:p>
            <a:pPr algn="just"/>
            <a:r>
              <a:rPr lang="en-US" sz="1400" b="1" i="0" u="none" strike="noStrike" baseline="0" dirty="0">
                <a:latin typeface="+mj-lt"/>
              </a:rPr>
              <a:t>Serial number. </a:t>
            </a:r>
            <a:r>
              <a:rPr lang="en-US" sz="1400" i="0" u="none" strike="noStrike" baseline="0" dirty="0">
                <a:latin typeface="+mj-lt"/>
              </a:rPr>
              <a:t>D</a:t>
            </a:r>
            <a:r>
              <a:rPr lang="en-US" sz="1400" b="0" i="0" u="none" strike="noStrike" baseline="0" dirty="0">
                <a:latin typeface="+mj-lt"/>
              </a:rPr>
              <a:t>efines a number assigned to each certificate. Unique for each certificate issuer.</a:t>
            </a:r>
          </a:p>
          <a:p>
            <a:pPr algn="just"/>
            <a:endParaRPr lang="en-US" sz="1400" dirty="0">
              <a:latin typeface="+mj-lt"/>
            </a:endParaRPr>
          </a:p>
          <a:p>
            <a:pPr algn="just"/>
            <a:r>
              <a:rPr lang="en-US" sz="1400" b="1" i="0" u="none" strike="noStrike" baseline="0" dirty="0">
                <a:latin typeface="+mj-lt"/>
              </a:rPr>
              <a:t>Signature algorithm ID. </a:t>
            </a:r>
            <a:r>
              <a:rPr lang="en-US" sz="1400" b="0" i="0" u="none" strike="noStrike" baseline="0" dirty="0">
                <a:latin typeface="+mj-lt"/>
              </a:rPr>
              <a:t>This field identifies the algorithm used to sign the certificate. Any parameter that is needed for the signature is also defined in this field.</a:t>
            </a:r>
          </a:p>
        </p:txBody>
      </p:sp>
    </p:spTree>
    <p:extLst>
      <p:ext uri="{BB962C8B-B14F-4D97-AF65-F5344CB8AC3E}">
        <p14:creationId xmlns:p14="http://schemas.microsoft.com/office/powerpoint/2010/main" val="3920824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C49B0CCA-CB17-A3BF-BFC5-ABCCDD9F4786}"/>
              </a:ext>
            </a:extLst>
          </p:cNvPr>
          <p:cNvSpPr txBox="1"/>
          <p:nvPr/>
        </p:nvSpPr>
        <p:spPr>
          <a:xfrm>
            <a:off x="405057" y="973175"/>
            <a:ext cx="8333885" cy="369332"/>
          </a:xfrm>
          <a:prstGeom prst="rect">
            <a:avLst/>
          </a:prstGeom>
          <a:noFill/>
        </p:spPr>
        <p:txBody>
          <a:bodyPr wrap="square">
            <a:spAutoFit/>
          </a:bodyPr>
          <a:lstStyle/>
          <a:p>
            <a:pPr algn="l"/>
            <a:r>
              <a:rPr lang="en-IN" sz="1800" b="0" i="0" u="none" strike="noStrike" baseline="0" dirty="0">
                <a:solidFill>
                  <a:srgbClr val="FF0000"/>
                </a:solidFill>
                <a:latin typeface="+mj-lt"/>
              </a:rPr>
              <a:t>X.509 Certificate : </a:t>
            </a:r>
            <a:r>
              <a:rPr lang="en-US" sz="1800" b="0" i="0" u="none" strike="noStrike" baseline="0" dirty="0">
                <a:latin typeface="+mj-lt"/>
              </a:rPr>
              <a:t>A certificate has the following fields</a:t>
            </a:r>
            <a:endParaRPr lang="en-IN" sz="1800" b="0" i="0" u="none" strike="noStrike" baseline="0"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40455" y="5003605"/>
            <a:ext cx="8487507" cy="1384995"/>
          </a:xfrm>
          <a:prstGeom prst="rect">
            <a:avLst/>
          </a:prstGeom>
          <a:noFill/>
        </p:spPr>
        <p:txBody>
          <a:bodyPr wrap="square">
            <a:spAutoFit/>
          </a:bodyPr>
          <a:lstStyle/>
          <a:p>
            <a:pPr algn="just"/>
            <a:r>
              <a:rPr lang="en-US" sz="1400" b="1" i="0" u="none" strike="noStrike" baseline="0" dirty="0">
                <a:latin typeface="+mj-lt"/>
              </a:rPr>
              <a:t>Issuer name. </a:t>
            </a:r>
            <a:r>
              <a:rPr lang="en-US" sz="1400" i="0" u="none" strike="noStrike" baseline="0" dirty="0">
                <a:latin typeface="+mj-lt"/>
              </a:rPr>
              <a:t>I</a:t>
            </a:r>
            <a:r>
              <a:rPr lang="en-US" sz="1400" b="0" i="0" u="none" strike="noStrike" baseline="0" dirty="0">
                <a:latin typeface="+mj-lt"/>
              </a:rPr>
              <a:t>dentifies the certification authority that issued the certificate. The name is normally a hierarchy of strings that defines a country, a state, organization, department, and so on.</a:t>
            </a:r>
          </a:p>
          <a:p>
            <a:pPr algn="just"/>
            <a:endParaRPr lang="en-US" sz="1400" b="0" i="0" u="none" strike="noStrike" baseline="0" dirty="0">
              <a:latin typeface="+mj-lt"/>
            </a:endParaRPr>
          </a:p>
          <a:p>
            <a:pPr algn="just"/>
            <a:r>
              <a:rPr lang="en-US" sz="1400" b="1" i="0" u="none" strike="noStrike" baseline="0" dirty="0">
                <a:latin typeface="+mj-lt"/>
              </a:rPr>
              <a:t>Validity Period. </a:t>
            </a:r>
            <a:r>
              <a:rPr lang="en-US" sz="1400" i="0" u="none" strike="noStrike" baseline="0" dirty="0">
                <a:latin typeface="+mj-lt"/>
              </a:rPr>
              <a:t>D</a:t>
            </a:r>
            <a:r>
              <a:rPr lang="en-US" sz="1400" b="0" i="0" u="none" strike="noStrike" baseline="0" dirty="0">
                <a:latin typeface="+mj-lt"/>
              </a:rPr>
              <a:t>efines the earliest time (not before) and the latest time (not after) the certificate is valid.</a:t>
            </a:r>
          </a:p>
          <a:p>
            <a:pPr algn="just"/>
            <a:endParaRPr lang="en-US" sz="1400" b="0" i="0" u="none" strike="noStrike" baseline="0" dirty="0">
              <a:latin typeface="+mj-lt"/>
            </a:endParaRPr>
          </a:p>
          <a:p>
            <a:pPr algn="just"/>
            <a:r>
              <a:rPr lang="en-US" sz="1400" b="1" i="0" u="none" strike="noStrike" baseline="0" dirty="0">
                <a:latin typeface="+mj-lt"/>
              </a:rPr>
              <a:t>Subject name. </a:t>
            </a:r>
            <a:r>
              <a:rPr lang="en-US" sz="1400" i="0" u="none" strike="noStrike" baseline="0" dirty="0">
                <a:latin typeface="+mj-lt"/>
              </a:rPr>
              <a:t>D</a:t>
            </a:r>
            <a:r>
              <a:rPr lang="en-US" sz="1400" b="0" i="0" u="none" strike="noStrike" baseline="0" dirty="0">
                <a:latin typeface="+mj-lt"/>
              </a:rPr>
              <a:t>efines the entity to which the public key belongs. It is also a hierarchy of strings. </a:t>
            </a:r>
            <a:endParaRPr lang="en-IN" sz="1400" dirty="0">
              <a:latin typeface="+mj-lt"/>
            </a:endParaRPr>
          </a:p>
        </p:txBody>
      </p:sp>
      <p:pic>
        <p:nvPicPr>
          <p:cNvPr id="2" name="Picture 1">
            <a:extLst>
              <a:ext uri="{FF2B5EF4-FFF2-40B4-BE49-F238E27FC236}">
                <a16:creationId xmlns:a16="http://schemas.microsoft.com/office/drawing/2014/main" id="{28739DFA-DCFD-31F3-C726-FA7CF0A5C420}"/>
              </a:ext>
            </a:extLst>
          </p:cNvPr>
          <p:cNvPicPr>
            <a:picLocks noChangeAspect="1"/>
          </p:cNvPicPr>
          <p:nvPr/>
        </p:nvPicPr>
        <p:blipFill>
          <a:blip r:embed="rId3"/>
          <a:stretch>
            <a:fillRect/>
          </a:stretch>
        </p:blipFill>
        <p:spPr>
          <a:xfrm>
            <a:off x="439674" y="1361175"/>
            <a:ext cx="6050053" cy="3477829"/>
          </a:xfrm>
          <a:prstGeom prst="rect">
            <a:avLst/>
          </a:prstGeom>
        </p:spPr>
      </p:pic>
    </p:spTree>
    <p:extLst>
      <p:ext uri="{BB962C8B-B14F-4D97-AF65-F5344CB8AC3E}">
        <p14:creationId xmlns:p14="http://schemas.microsoft.com/office/powerpoint/2010/main" val="2158451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32235" y="4542745"/>
            <a:ext cx="8347657" cy="1815882"/>
          </a:xfrm>
          <a:prstGeom prst="rect">
            <a:avLst/>
          </a:prstGeom>
          <a:noFill/>
        </p:spPr>
        <p:txBody>
          <a:bodyPr wrap="square">
            <a:spAutoFit/>
          </a:bodyPr>
          <a:lstStyle/>
          <a:p>
            <a:pPr algn="just"/>
            <a:r>
              <a:rPr lang="en-US" sz="1400" b="1" i="0" u="none" strike="noStrike" baseline="0" dirty="0">
                <a:latin typeface="+mj-lt"/>
              </a:rPr>
              <a:t>Subject public key. </a:t>
            </a:r>
            <a:r>
              <a:rPr lang="en-US" sz="1400" b="0" i="0" u="none" strike="noStrike" baseline="0" dirty="0">
                <a:latin typeface="+mj-lt"/>
              </a:rPr>
              <a:t>This field </a:t>
            </a:r>
            <a:r>
              <a:rPr lang="en-US" sz="1400" b="0" i="0" u="none" strike="noStrike" baseline="0" dirty="0">
                <a:solidFill>
                  <a:srgbClr val="FF0000"/>
                </a:solidFill>
                <a:latin typeface="+mj-lt"/>
              </a:rPr>
              <a:t>defines the owner’s public key, the heart of the certificate</a:t>
            </a:r>
            <a:r>
              <a:rPr lang="en-US" sz="1400" b="0" i="0" u="none" strike="noStrike" baseline="0" dirty="0">
                <a:latin typeface="+mj-lt"/>
              </a:rPr>
              <a:t>.</a:t>
            </a:r>
          </a:p>
          <a:p>
            <a:pPr algn="just"/>
            <a:r>
              <a:rPr lang="en-US" sz="1400" b="0" i="0" u="none" strike="noStrike" baseline="0" dirty="0">
                <a:latin typeface="+mj-lt"/>
              </a:rPr>
              <a:t>The field also defines the corresponding public-key algorithm (RSA, for </a:t>
            </a:r>
            <a:r>
              <a:rPr lang="en-IN" sz="1400" b="0" i="0" u="none" strike="noStrike" baseline="0" dirty="0">
                <a:latin typeface="+mj-lt"/>
              </a:rPr>
              <a:t>example) and its parameters.</a:t>
            </a:r>
          </a:p>
          <a:p>
            <a:pPr algn="just"/>
            <a:endParaRPr lang="en-IN" sz="1400" b="0" i="0" u="none" strike="noStrike" baseline="0" dirty="0">
              <a:latin typeface="+mj-lt"/>
            </a:endParaRPr>
          </a:p>
          <a:p>
            <a:pPr algn="just"/>
            <a:r>
              <a:rPr lang="en-US" sz="1400" b="1" i="0" u="none" strike="noStrike" baseline="0" dirty="0">
                <a:latin typeface="+mj-lt"/>
              </a:rPr>
              <a:t>Issuer unique identifier. </a:t>
            </a:r>
            <a:r>
              <a:rPr lang="en-US" sz="1400" b="0" i="0" u="none" strike="noStrike" baseline="0" dirty="0">
                <a:latin typeface="+mj-lt"/>
              </a:rPr>
              <a:t>This optional field allows two issuers to have the same issuer field value, if the issuer unique identifiers are different.</a:t>
            </a:r>
          </a:p>
          <a:p>
            <a:pPr algn="just"/>
            <a:endParaRPr lang="en-US" sz="1400" b="0" i="0" u="none" strike="noStrike" baseline="0" dirty="0">
              <a:latin typeface="+mj-lt"/>
            </a:endParaRPr>
          </a:p>
          <a:p>
            <a:pPr algn="just"/>
            <a:r>
              <a:rPr lang="en-US" sz="1400" b="1" i="0" u="none" strike="noStrike" baseline="0" dirty="0">
                <a:latin typeface="+mj-lt"/>
              </a:rPr>
              <a:t>Subject unique identifier. </a:t>
            </a:r>
            <a:r>
              <a:rPr lang="en-US" sz="1400" b="0" i="0" u="none" strike="noStrike" baseline="0" dirty="0">
                <a:latin typeface="+mj-lt"/>
              </a:rPr>
              <a:t>This optional field allows two different subjects to have the same subject field value, if the subject unique identifiers are different.</a:t>
            </a:r>
          </a:p>
        </p:txBody>
      </p:sp>
      <p:pic>
        <p:nvPicPr>
          <p:cNvPr id="2" name="Picture 1">
            <a:extLst>
              <a:ext uri="{FF2B5EF4-FFF2-40B4-BE49-F238E27FC236}">
                <a16:creationId xmlns:a16="http://schemas.microsoft.com/office/drawing/2014/main" id="{D3773262-2B9D-51FF-090A-87A04212BBD7}"/>
              </a:ext>
            </a:extLst>
          </p:cNvPr>
          <p:cNvPicPr>
            <a:picLocks noChangeAspect="1"/>
          </p:cNvPicPr>
          <p:nvPr/>
        </p:nvPicPr>
        <p:blipFill>
          <a:blip r:embed="rId3"/>
          <a:stretch>
            <a:fillRect/>
          </a:stretch>
        </p:blipFill>
        <p:spPr>
          <a:xfrm>
            <a:off x="577880" y="1272218"/>
            <a:ext cx="4994682" cy="2871157"/>
          </a:xfrm>
          <a:prstGeom prst="rect">
            <a:avLst/>
          </a:prstGeom>
        </p:spPr>
      </p:pic>
    </p:spTree>
    <p:extLst>
      <p:ext uri="{BB962C8B-B14F-4D97-AF65-F5344CB8AC3E}">
        <p14:creationId xmlns:p14="http://schemas.microsoft.com/office/powerpoint/2010/main" val="94622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654690" y="716316"/>
            <a:ext cx="4572000" cy="461665"/>
          </a:xfrm>
          <a:prstGeom prst="rect">
            <a:avLst/>
          </a:prstGeom>
          <a:noFill/>
        </p:spPr>
        <p:txBody>
          <a:bodyPr wrap="square">
            <a:spAutoFit/>
          </a:bodyPr>
          <a:lstStyle/>
          <a:p>
            <a:r>
              <a:rPr lang="en-IN" sz="2400" b="1" i="0" u="none" strike="noStrike" baseline="0" dirty="0">
                <a:solidFill>
                  <a:srgbClr val="C00000"/>
                </a:solidFill>
                <a:latin typeface="+mj-lt"/>
              </a:rPr>
              <a:t>Key-Distribution </a:t>
            </a:r>
            <a:r>
              <a:rPr lang="en-IN" sz="2400" b="1" i="0" u="none" strike="noStrike" baseline="0" dirty="0" err="1">
                <a:solidFill>
                  <a:srgbClr val="C00000"/>
                </a:solidFill>
                <a:latin typeface="+mj-lt"/>
              </a:rPr>
              <a:t>Center</a:t>
            </a:r>
            <a:r>
              <a:rPr lang="en-IN" sz="2400" b="1" i="0" u="none" strike="noStrike" baseline="0" dirty="0">
                <a:solidFill>
                  <a:srgbClr val="C00000"/>
                </a:solidFill>
                <a:latin typeface="+mj-lt"/>
              </a:rPr>
              <a:t>: KDC</a:t>
            </a:r>
            <a:endParaRPr lang="en-IN" sz="2400" b="1" dirty="0">
              <a:solidFill>
                <a:srgbClr val="C00000"/>
              </a:solidFill>
              <a:latin typeface="+mj-lt"/>
            </a:endParaRPr>
          </a:p>
        </p:txBody>
      </p:sp>
      <p:pic>
        <p:nvPicPr>
          <p:cNvPr id="7" name="Picture 6">
            <a:extLst>
              <a:ext uri="{FF2B5EF4-FFF2-40B4-BE49-F238E27FC236}">
                <a16:creationId xmlns:a16="http://schemas.microsoft.com/office/drawing/2014/main" id="{589AEF50-961B-3AEF-02FD-C5F2E90C57ED}"/>
              </a:ext>
            </a:extLst>
          </p:cNvPr>
          <p:cNvPicPr>
            <a:picLocks noChangeAspect="1"/>
          </p:cNvPicPr>
          <p:nvPr/>
        </p:nvPicPr>
        <p:blipFill>
          <a:blip r:embed="rId2"/>
          <a:stretch>
            <a:fillRect/>
          </a:stretch>
        </p:blipFill>
        <p:spPr>
          <a:xfrm>
            <a:off x="1576410" y="1514880"/>
            <a:ext cx="5562415" cy="2601404"/>
          </a:xfrm>
          <a:prstGeom prst="rect">
            <a:avLst/>
          </a:prstGeom>
        </p:spPr>
      </p:pic>
      <p:sp>
        <p:nvSpPr>
          <p:cNvPr id="6" name="TextBox 5">
            <a:extLst>
              <a:ext uri="{FF2B5EF4-FFF2-40B4-BE49-F238E27FC236}">
                <a16:creationId xmlns:a16="http://schemas.microsoft.com/office/drawing/2014/main" id="{8BF64650-A36D-5DB9-3C8F-350B95C4126D}"/>
              </a:ext>
            </a:extLst>
          </p:cNvPr>
          <p:cNvSpPr txBox="1"/>
          <p:nvPr/>
        </p:nvSpPr>
        <p:spPr>
          <a:xfrm>
            <a:off x="501070" y="4483441"/>
            <a:ext cx="8141860" cy="16858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u="none" strike="noStrike" baseline="0" dirty="0">
                <a:latin typeface="+mj-lt"/>
              </a:rPr>
              <a:t>A secret key is established between the KDC and each member. </a:t>
            </a:r>
            <a:endParaRPr lang="en-US" dirty="0">
              <a:latin typeface="+mj-lt"/>
            </a:endParaRPr>
          </a:p>
          <a:p>
            <a:pPr marL="285750" indent="-285750" algn="just">
              <a:lnSpc>
                <a:spcPct val="150000"/>
              </a:lnSpc>
              <a:buFont typeface="Arial" panose="020B0604020202020204" pitchFamily="34" charset="0"/>
              <a:buChar char="•"/>
            </a:pPr>
            <a:r>
              <a:rPr lang="en-US" b="0" i="0" u="none" strike="noStrike" baseline="0" dirty="0">
                <a:latin typeface="+mj-lt"/>
              </a:rPr>
              <a:t>Alice has a secret key with the KDC, which we refer to as </a:t>
            </a:r>
            <a:r>
              <a:rPr lang="en-US" b="0" i="0" u="none" strike="noStrike" baseline="0" dirty="0" err="1">
                <a:latin typeface="+mj-lt"/>
              </a:rPr>
              <a:t>K</a:t>
            </a:r>
            <a:r>
              <a:rPr lang="en-US" b="0" i="0" u="none" strike="noStrike" baseline="-25000" dirty="0" err="1">
                <a:latin typeface="+mj-lt"/>
              </a:rPr>
              <a:t>Alice</a:t>
            </a:r>
            <a:r>
              <a:rPr lang="en-US" b="0" i="0" u="none" strike="noStrike" baseline="-25000" dirty="0">
                <a:latin typeface="+mj-lt"/>
              </a:rPr>
              <a:t>; </a:t>
            </a:r>
            <a:endParaRPr lang="en-US" baseline="-25000" dirty="0">
              <a:latin typeface="+mj-lt"/>
            </a:endParaRPr>
          </a:p>
          <a:p>
            <a:pPr marL="285750" indent="-285750" algn="just">
              <a:lnSpc>
                <a:spcPct val="150000"/>
              </a:lnSpc>
              <a:buFont typeface="Arial" panose="020B0604020202020204" pitchFamily="34" charset="0"/>
              <a:buChar char="•"/>
            </a:pPr>
            <a:r>
              <a:rPr lang="en-US" b="0" i="0" u="none" strike="noStrike" baseline="0" dirty="0">
                <a:latin typeface="+mj-lt"/>
              </a:rPr>
              <a:t>Bob has a secret key with the KDC, which we refer to as </a:t>
            </a:r>
            <a:r>
              <a:rPr lang="en-US" b="0" i="0" u="none" strike="noStrike" baseline="0" dirty="0" err="1">
                <a:latin typeface="+mj-lt"/>
              </a:rPr>
              <a:t>K</a:t>
            </a:r>
            <a:r>
              <a:rPr lang="en-US" b="0" i="0" u="none" strike="noStrike" baseline="-25000" dirty="0" err="1">
                <a:latin typeface="+mj-lt"/>
              </a:rPr>
              <a:t>Bob</a:t>
            </a:r>
            <a:r>
              <a:rPr lang="en-US" b="0" i="0" u="none" strike="noStrike" baseline="0" dirty="0">
                <a:latin typeface="+mj-lt"/>
              </a:rPr>
              <a:t>; and so on. </a:t>
            </a:r>
            <a:endParaRPr lang="en-US" dirty="0">
              <a:latin typeface="+mj-lt"/>
            </a:endParaRPr>
          </a:p>
          <a:p>
            <a:pPr marL="285750" indent="-285750" algn="just">
              <a:lnSpc>
                <a:spcPct val="150000"/>
              </a:lnSpc>
              <a:buFont typeface="Arial" panose="020B0604020202020204" pitchFamily="34" charset="0"/>
              <a:buChar char="•"/>
            </a:pPr>
            <a:r>
              <a:rPr lang="en-US" sz="2400" b="0" i="0" u="none" strike="noStrike" baseline="0" dirty="0">
                <a:solidFill>
                  <a:srgbClr val="C00000"/>
                </a:solidFill>
                <a:latin typeface="+mj-lt"/>
              </a:rPr>
              <a:t>How Alice can send a confidential message to Bob</a:t>
            </a:r>
            <a:r>
              <a:rPr lang="en-US" b="0" i="0" u="none" strike="noStrike" baseline="0" dirty="0">
                <a:solidFill>
                  <a:srgbClr val="C00000"/>
                </a:solidFill>
                <a:latin typeface="+mj-lt"/>
              </a:rPr>
              <a:t>. </a:t>
            </a:r>
            <a:endParaRPr lang="en-IN" dirty="0">
              <a:solidFill>
                <a:srgbClr val="C00000"/>
              </a:solidFill>
              <a:latin typeface="+mj-lt"/>
            </a:endParaRPr>
          </a:p>
        </p:txBody>
      </p:sp>
    </p:spTree>
    <p:extLst>
      <p:ext uri="{BB962C8B-B14F-4D97-AF65-F5344CB8AC3E}">
        <p14:creationId xmlns:p14="http://schemas.microsoft.com/office/powerpoint/2010/main" val="32074650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398171" y="4869162"/>
            <a:ext cx="8347657" cy="1384995"/>
          </a:xfrm>
          <a:prstGeom prst="rect">
            <a:avLst/>
          </a:prstGeom>
          <a:noFill/>
        </p:spPr>
        <p:txBody>
          <a:bodyPr wrap="square">
            <a:spAutoFit/>
          </a:bodyPr>
          <a:lstStyle/>
          <a:p>
            <a:pPr algn="just"/>
            <a:r>
              <a:rPr lang="en-US" sz="1400" b="1" i="0" u="none" strike="noStrike" baseline="0" dirty="0">
                <a:latin typeface="+mj-lt"/>
              </a:rPr>
              <a:t>Extensions. </a:t>
            </a:r>
            <a:r>
              <a:rPr lang="en-US" sz="1400" b="0" i="0" u="none" strike="noStrike" baseline="0" dirty="0">
                <a:latin typeface="+mj-lt"/>
              </a:rPr>
              <a:t>This optional field allows issuers to add more private information to </a:t>
            </a:r>
            <a:r>
              <a:rPr lang="en-IN" sz="1400" b="0" i="0" u="none" strike="noStrike" baseline="0" dirty="0">
                <a:latin typeface="+mj-lt"/>
              </a:rPr>
              <a:t>the certificate.</a:t>
            </a:r>
          </a:p>
          <a:p>
            <a:pPr algn="just"/>
            <a:endParaRPr lang="en-IN" sz="1400" b="0" i="0" u="none" strike="noStrike" baseline="0" dirty="0">
              <a:latin typeface="+mj-lt"/>
            </a:endParaRPr>
          </a:p>
          <a:p>
            <a:pPr algn="just"/>
            <a:r>
              <a:rPr lang="en-US" sz="1400" b="1" i="0" u="none" strike="noStrike" baseline="0" dirty="0">
                <a:latin typeface="+mj-lt"/>
              </a:rPr>
              <a:t>Signature. </a:t>
            </a:r>
            <a:r>
              <a:rPr lang="en-US" sz="1400" b="0" i="0" u="none" strike="noStrike" baseline="0" dirty="0">
                <a:latin typeface="+mj-lt"/>
              </a:rPr>
              <a:t>This field is made of three sections. </a:t>
            </a:r>
          </a:p>
          <a:p>
            <a:pPr marL="285750" indent="-285750" algn="just">
              <a:buFont typeface="Arial" panose="020B0604020202020204" pitchFamily="34" charset="0"/>
              <a:buChar char="•"/>
            </a:pPr>
            <a:r>
              <a:rPr lang="en-US" sz="1400" b="0" i="0" u="none" strike="noStrike" baseline="0" dirty="0">
                <a:latin typeface="+mj-lt"/>
              </a:rPr>
              <a:t>The first section contains all other fields in the certificate. </a:t>
            </a:r>
          </a:p>
          <a:p>
            <a:pPr marL="285750" indent="-285750" algn="just">
              <a:buFont typeface="Arial" panose="020B0604020202020204" pitchFamily="34" charset="0"/>
              <a:buChar char="•"/>
            </a:pPr>
            <a:r>
              <a:rPr lang="en-US" sz="1400" b="0" i="0" u="none" strike="noStrike" baseline="0" dirty="0">
                <a:latin typeface="+mj-lt"/>
              </a:rPr>
              <a:t>The second section contains the digest of the first section encrypted with the CA’s public key. </a:t>
            </a:r>
          </a:p>
          <a:p>
            <a:pPr marL="285750" indent="-285750" algn="just">
              <a:buFont typeface="Arial" panose="020B0604020202020204" pitchFamily="34" charset="0"/>
              <a:buChar char="•"/>
            </a:pPr>
            <a:r>
              <a:rPr lang="en-US" sz="1400" b="0" i="0" u="none" strike="noStrike" baseline="0" dirty="0">
                <a:latin typeface="+mj-lt"/>
              </a:rPr>
              <a:t>The third section contains the algorithm identifier used to create the second section.</a:t>
            </a:r>
          </a:p>
        </p:txBody>
      </p:sp>
      <p:pic>
        <p:nvPicPr>
          <p:cNvPr id="2" name="Picture 1">
            <a:extLst>
              <a:ext uri="{FF2B5EF4-FFF2-40B4-BE49-F238E27FC236}">
                <a16:creationId xmlns:a16="http://schemas.microsoft.com/office/drawing/2014/main" id="{3C809F4D-415A-2B9D-3C35-A9DB0A95FBBA}"/>
              </a:ext>
            </a:extLst>
          </p:cNvPr>
          <p:cNvPicPr>
            <a:picLocks noChangeAspect="1"/>
          </p:cNvPicPr>
          <p:nvPr/>
        </p:nvPicPr>
        <p:blipFill>
          <a:blip r:embed="rId3"/>
          <a:stretch>
            <a:fillRect/>
          </a:stretch>
        </p:blipFill>
        <p:spPr>
          <a:xfrm>
            <a:off x="577880" y="1272218"/>
            <a:ext cx="4994682" cy="2871157"/>
          </a:xfrm>
          <a:prstGeom prst="rect">
            <a:avLst/>
          </a:prstGeom>
        </p:spPr>
      </p:pic>
    </p:spTree>
    <p:extLst>
      <p:ext uri="{BB962C8B-B14F-4D97-AF65-F5344CB8AC3E}">
        <p14:creationId xmlns:p14="http://schemas.microsoft.com/office/powerpoint/2010/main" val="15601684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51437" y="1213008"/>
            <a:ext cx="8641125" cy="1754326"/>
          </a:xfrm>
          <a:prstGeom prst="rect">
            <a:avLst/>
          </a:prstGeom>
          <a:noFill/>
        </p:spPr>
        <p:txBody>
          <a:bodyPr wrap="square">
            <a:spAutoFit/>
          </a:bodyPr>
          <a:lstStyle/>
          <a:p>
            <a:pPr algn="l"/>
            <a:r>
              <a:rPr lang="en-IN" sz="1800" b="1" i="0" u="none" strike="noStrike" baseline="0" dirty="0">
                <a:solidFill>
                  <a:srgbClr val="C00000"/>
                </a:solidFill>
                <a:latin typeface="+mj-lt"/>
              </a:rPr>
              <a:t>Certificate Renewal</a:t>
            </a:r>
          </a:p>
          <a:p>
            <a:pPr marL="285750" indent="-285750" algn="just">
              <a:lnSpc>
                <a:spcPct val="150000"/>
              </a:lnSpc>
              <a:buFont typeface="Arial" panose="020B0604020202020204" pitchFamily="34" charset="0"/>
              <a:buChar char="•"/>
            </a:pPr>
            <a:r>
              <a:rPr lang="en-US" sz="1800" b="0" i="0" u="none" strike="noStrike" baseline="0" dirty="0">
                <a:latin typeface="+mj-lt"/>
              </a:rPr>
              <a:t>Each certificate has a period of validity. </a:t>
            </a:r>
          </a:p>
          <a:p>
            <a:pPr marL="285750" indent="-285750" algn="just">
              <a:lnSpc>
                <a:spcPct val="150000"/>
              </a:lnSpc>
              <a:buFont typeface="Arial" panose="020B0604020202020204" pitchFamily="34" charset="0"/>
              <a:buChar char="•"/>
            </a:pPr>
            <a:endParaRPr lang="en-US" sz="1800" b="0" i="0" u="none" strike="noStrike" baseline="0" dirty="0">
              <a:latin typeface="+mj-lt"/>
            </a:endParaRPr>
          </a:p>
          <a:p>
            <a:pPr marL="285750" indent="-285750" algn="just">
              <a:buFont typeface="Arial" panose="020B0604020202020204" pitchFamily="34" charset="0"/>
              <a:buChar char="•"/>
            </a:pPr>
            <a:r>
              <a:rPr lang="en-US" sz="1800" b="0" i="0" u="none" strike="noStrike" baseline="0" dirty="0">
                <a:latin typeface="+mj-lt"/>
              </a:rPr>
              <a:t>If there is no problem with the certificate, the CA issues a new certificate before the old one expires. </a:t>
            </a:r>
          </a:p>
        </p:txBody>
      </p:sp>
    </p:spTree>
    <p:extLst>
      <p:ext uri="{BB962C8B-B14F-4D97-AF65-F5344CB8AC3E}">
        <p14:creationId xmlns:p14="http://schemas.microsoft.com/office/powerpoint/2010/main" val="1798834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51437" y="1220698"/>
            <a:ext cx="8641125" cy="2154436"/>
          </a:xfrm>
          <a:prstGeom prst="rect">
            <a:avLst/>
          </a:prstGeom>
          <a:noFill/>
        </p:spPr>
        <p:txBody>
          <a:bodyPr wrap="square">
            <a:spAutoFit/>
          </a:bodyPr>
          <a:lstStyle/>
          <a:p>
            <a:pPr algn="l"/>
            <a:r>
              <a:rPr lang="en-IN" sz="1800" b="1" i="0" u="none" strike="noStrike" baseline="0" dirty="0">
                <a:solidFill>
                  <a:srgbClr val="C00000"/>
                </a:solidFill>
                <a:latin typeface="+mj-lt"/>
              </a:rPr>
              <a:t>Certificate Revocation</a:t>
            </a:r>
          </a:p>
          <a:p>
            <a:pPr algn="just"/>
            <a:r>
              <a:rPr lang="en-US" sz="1800" b="0" i="0" u="none" strike="noStrike" baseline="0" dirty="0">
                <a:latin typeface="+mj-lt"/>
              </a:rPr>
              <a:t>In some cases a certificate must be revoked before its expiration. Here are some examples:</a:t>
            </a:r>
          </a:p>
          <a:p>
            <a:pPr lvl="1" algn="just"/>
            <a:r>
              <a:rPr lang="en-US" b="0" i="0" u="none" strike="noStrike" baseline="0" dirty="0">
                <a:latin typeface="+mj-lt"/>
              </a:rPr>
              <a:t>a. The user’s (subject’s) private </a:t>
            </a:r>
            <a:r>
              <a:rPr lang="en-IN" b="0" i="0" u="none" strike="noStrike" baseline="0" dirty="0">
                <a:latin typeface="+mj-lt"/>
              </a:rPr>
              <a:t>might have been comprised.</a:t>
            </a:r>
          </a:p>
          <a:p>
            <a:pPr lvl="1" algn="just"/>
            <a:r>
              <a:rPr lang="en-US" b="0" i="0" u="none" strike="noStrike" baseline="0" dirty="0">
                <a:latin typeface="+mj-lt"/>
              </a:rPr>
              <a:t>b. The CA is no longer willing to certify the user. For example, the user’s certificate relates to an organization that she no longer works for.</a:t>
            </a:r>
          </a:p>
          <a:p>
            <a:pPr lvl="1" algn="just"/>
            <a:r>
              <a:rPr lang="en-US" b="0" i="0" u="none" strike="noStrike" baseline="0" dirty="0">
                <a:latin typeface="+mj-lt"/>
              </a:rPr>
              <a:t>c. The CA’s private key, which can verify certificates, may have been compromised.</a:t>
            </a:r>
          </a:p>
          <a:p>
            <a:pPr lvl="1" algn="just"/>
            <a:r>
              <a:rPr lang="en-US" b="0" i="0" u="none" strike="noStrike" baseline="0" dirty="0">
                <a:latin typeface="+mj-lt"/>
              </a:rPr>
              <a:t>In this case, the CA needs to revoke all unexpired certificates.</a:t>
            </a:r>
            <a:endParaRPr lang="en-IN" dirty="0">
              <a:latin typeface="+mj-lt"/>
            </a:endParaRPr>
          </a:p>
        </p:txBody>
      </p:sp>
    </p:spTree>
    <p:extLst>
      <p:ext uri="{BB962C8B-B14F-4D97-AF65-F5344CB8AC3E}">
        <p14:creationId xmlns:p14="http://schemas.microsoft.com/office/powerpoint/2010/main" val="914133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51437" y="1213008"/>
            <a:ext cx="8641125" cy="369332"/>
          </a:xfrm>
          <a:prstGeom prst="rect">
            <a:avLst/>
          </a:prstGeom>
          <a:noFill/>
        </p:spPr>
        <p:txBody>
          <a:bodyPr wrap="square">
            <a:spAutoFit/>
          </a:bodyPr>
          <a:lstStyle/>
          <a:p>
            <a:pPr algn="l"/>
            <a:r>
              <a:rPr lang="en-IN" sz="1800" b="1" i="0" u="none" strike="noStrike" baseline="0" dirty="0">
                <a:solidFill>
                  <a:srgbClr val="C00000"/>
                </a:solidFill>
                <a:latin typeface="+mj-lt"/>
              </a:rPr>
              <a:t>Certificate Revocation</a:t>
            </a:r>
          </a:p>
        </p:txBody>
      </p:sp>
      <p:sp>
        <p:nvSpPr>
          <p:cNvPr id="3" name="TextBox 2">
            <a:extLst>
              <a:ext uri="{FF2B5EF4-FFF2-40B4-BE49-F238E27FC236}">
                <a16:creationId xmlns:a16="http://schemas.microsoft.com/office/drawing/2014/main" id="{4E10B0CD-AE01-6F4D-3039-B56E9F684E83}"/>
              </a:ext>
            </a:extLst>
          </p:cNvPr>
          <p:cNvSpPr txBox="1"/>
          <p:nvPr/>
        </p:nvSpPr>
        <p:spPr>
          <a:xfrm>
            <a:off x="405702" y="1636068"/>
            <a:ext cx="8160418" cy="1077218"/>
          </a:xfrm>
          <a:prstGeom prst="rect">
            <a:avLst/>
          </a:prstGeom>
          <a:noFill/>
        </p:spPr>
        <p:txBody>
          <a:bodyPr wrap="square">
            <a:spAutoFit/>
          </a:bodyPr>
          <a:lstStyle/>
          <a:p>
            <a:pPr algn="just"/>
            <a:r>
              <a:rPr lang="en-US" b="0" i="0" u="none" strike="noStrike" baseline="0" dirty="0">
                <a:latin typeface="+mn-lt"/>
              </a:rPr>
              <a:t>The revocation is done by periodically issuing a certificate revocation list (CRL).</a:t>
            </a:r>
          </a:p>
          <a:p>
            <a:pPr algn="just"/>
            <a:r>
              <a:rPr lang="en-US" b="0" i="0" u="none" strike="noStrike" baseline="0" dirty="0">
                <a:latin typeface="+mn-lt"/>
              </a:rPr>
              <a:t>The list contains all revoked certificates that are not expired. </a:t>
            </a:r>
          </a:p>
          <a:p>
            <a:pPr algn="just"/>
            <a:r>
              <a:rPr lang="en-US" b="0" i="0" u="none" strike="noStrike" baseline="0" dirty="0">
                <a:latin typeface="+mn-lt"/>
              </a:rPr>
              <a:t>When a user wants to use a certificate, she first needs to check the directory of the corresponding CA for the last certificate revocation list. </a:t>
            </a:r>
          </a:p>
        </p:txBody>
      </p:sp>
      <p:pic>
        <p:nvPicPr>
          <p:cNvPr id="2" name="Picture 1">
            <a:extLst>
              <a:ext uri="{FF2B5EF4-FFF2-40B4-BE49-F238E27FC236}">
                <a16:creationId xmlns:a16="http://schemas.microsoft.com/office/drawing/2014/main" id="{C3309587-C7A9-61BF-8465-C3E4DD15AEFB}"/>
              </a:ext>
            </a:extLst>
          </p:cNvPr>
          <p:cNvPicPr>
            <a:picLocks noChangeAspect="1"/>
          </p:cNvPicPr>
          <p:nvPr/>
        </p:nvPicPr>
        <p:blipFill>
          <a:blip r:embed="rId3"/>
          <a:stretch>
            <a:fillRect/>
          </a:stretch>
        </p:blipFill>
        <p:spPr>
          <a:xfrm>
            <a:off x="1115550" y="3412613"/>
            <a:ext cx="5991180" cy="2999397"/>
          </a:xfrm>
          <a:prstGeom prst="rect">
            <a:avLst/>
          </a:prstGeom>
        </p:spPr>
      </p:pic>
    </p:spTree>
    <p:extLst>
      <p:ext uri="{BB962C8B-B14F-4D97-AF65-F5344CB8AC3E}">
        <p14:creationId xmlns:p14="http://schemas.microsoft.com/office/powerpoint/2010/main" val="3318556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7" name="TextBox 6">
            <a:extLst>
              <a:ext uri="{FF2B5EF4-FFF2-40B4-BE49-F238E27FC236}">
                <a16:creationId xmlns:a16="http://schemas.microsoft.com/office/drawing/2014/main" id="{43443B0E-F602-84A4-B5ED-F8C0E988FF79}"/>
              </a:ext>
            </a:extLst>
          </p:cNvPr>
          <p:cNvSpPr txBox="1"/>
          <p:nvPr/>
        </p:nvSpPr>
        <p:spPr>
          <a:xfrm>
            <a:off x="269970" y="919448"/>
            <a:ext cx="8641125" cy="369332"/>
          </a:xfrm>
          <a:prstGeom prst="rect">
            <a:avLst/>
          </a:prstGeom>
          <a:noFill/>
        </p:spPr>
        <p:txBody>
          <a:bodyPr wrap="square">
            <a:spAutoFit/>
          </a:bodyPr>
          <a:lstStyle/>
          <a:p>
            <a:pPr algn="l"/>
            <a:r>
              <a:rPr lang="en-IN" sz="1800" b="1" i="0" u="none" strike="noStrike" baseline="0" dirty="0">
                <a:solidFill>
                  <a:srgbClr val="C00000"/>
                </a:solidFill>
                <a:latin typeface="+mj-lt"/>
              </a:rPr>
              <a:t>Certificate Revocation</a:t>
            </a:r>
          </a:p>
        </p:txBody>
      </p:sp>
      <p:sp>
        <p:nvSpPr>
          <p:cNvPr id="3" name="TextBox 2">
            <a:extLst>
              <a:ext uri="{FF2B5EF4-FFF2-40B4-BE49-F238E27FC236}">
                <a16:creationId xmlns:a16="http://schemas.microsoft.com/office/drawing/2014/main" id="{59F734CD-24BE-9A65-DBD5-C84B9467C6B7}"/>
              </a:ext>
            </a:extLst>
          </p:cNvPr>
          <p:cNvSpPr txBox="1"/>
          <p:nvPr/>
        </p:nvSpPr>
        <p:spPr>
          <a:xfrm>
            <a:off x="269970" y="4661279"/>
            <a:ext cx="8333885" cy="1815882"/>
          </a:xfrm>
          <a:prstGeom prst="rect">
            <a:avLst/>
          </a:prstGeom>
          <a:noFill/>
        </p:spPr>
        <p:txBody>
          <a:bodyPr wrap="square">
            <a:spAutoFit/>
          </a:bodyPr>
          <a:lstStyle/>
          <a:p>
            <a:pPr algn="just"/>
            <a:r>
              <a:rPr lang="en-US" sz="1400" b="0" i="0" u="none" strike="noStrike" baseline="0" dirty="0">
                <a:latin typeface="+mj-lt"/>
              </a:rPr>
              <a:t>A certificate revocation list has the following fields:</a:t>
            </a:r>
          </a:p>
          <a:p>
            <a:pPr algn="just"/>
            <a:r>
              <a:rPr lang="en-US" sz="1400" b="1" i="0" u="none" strike="noStrike" baseline="0" dirty="0">
                <a:latin typeface="+mj-lt"/>
              </a:rPr>
              <a:t>Signature algorithm ID. </a:t>
            </a:r>
            <a:r>
              <a:rPr lang="en-US" sz="1400" b="0" i="0" u="none" strike="noStrike" baseline="0" dirty="0">
                <a:latin typeface="+mj-lt"/>
              </a:rPr>
              <a:t>This field is the same as the one in the certificate.</a:t>
            </a:r>
          </a:p>
          <a:p>
            <a:pPr algn="just"/>
            <a:r>
              <a:rPr lang="en-US" sz="1400" b="1" i="0" u="none" strike="noStrike" baseline="0" dirty="0">
                <a:latin typeface="+mj-lt"/>
              </a:rPr>
              <a:t>Issuer name. </a:t>
            </a:r>
            <a:r>
              <a:rPr lang="en-US" sz="1400" b="0" i="0" u="none" strike="noStrike" baseline="0" dirty="0">
                <a:latin typeface="+mj-lt"/>
              </a:rPr>
              <a:t>This field is the same as the one in the certificate.</a:t>
            </a:r>
          </a:p>
          <a:p>
            <a:pPr algn="just"/>
            <a:r>
              <a:rPr lang="en-US" sz="1400" b="1" i="0" u="none" strike="noStrike" baseline="0" dirty="0">
                <a:latin typeface="+mj-lt"/>
              </a:rPr>
              <a:t>This update date. </a:t>
            </a:r>
            <a:r>
              <a:rPr lang="en-US" sz="1400" b="0" i="0" u="none" strike="noStrike" baseline="0" dirty="0">
                <a:latin typeface="+mj-lt"/>
              </a:rPr>
              <a:t>This field defines when the list is released.</a:t>
            </a:r>
          </a:p>
          <a:p>
            <a:pPr algn="just"/>
            <a:r>
              <a:rPr lang="en-US" sz="1400" b="1" i="0" u="none" strike="noStrike" baseline="0" dirty="0">
                <a:latin typeface="+mj-lt"/>
              </a:rPr>
              <a:t>Next update date</a:t>
            </a:r>
            <a:r>
              <a:rPr lang="en-US" sz="1400" b="0" i="0" u="none" strike="noStrike" baseline="0" dirty="0">
                <a:latin typeface="+mj-lt"/>
              </a:rPr>
              <a:t>. This field defines the next date when the new list will be released</a:t>
            </a:r>
          </a:p>
          <a:p>
            <a:pPr algn="just"/>
            <a:r>
              <a:rPr lang="en-US" sz="1400" b="1" i="0" u="none" strike="noStrike" baseline="0" dirty="0">
                <a:latin typeface="+mj-lt"/>
              </a:rPr>
              <a:t>Revoked certificate. </a:t>
            </a:r>
            <a:r>
              <a:rPr lang="en-US" sz="1400" b="0" i="0" u="none" strike="noStrike" baseline="0" dirty="0">
                <a:latin typeface="+mj-lt"/>
              </a:rPr>
              <a:t>This is a repeated list of all unexpired certificates that have been revoked. Each list contains two sections: </a:t>
            </a:r>
            <a:r>
              <a:rPr lang="en-US" sz="1400" b="0" i="0" u="none" strike="noStrike" baseline="0" dirty="0">
                <a:solidFill>
                  <a:srgbClr val="FF0000"/>
                </a:solidFill>
                <a:latin typeface="+mj-lt"/>
              </a:rPr>
              <a:t>user certificate serial number and </a:t>
            </a:r>
            <a:r>
              <a:rPr lang="en-IN" sz="1400" b="0" i="0" u="none" strike="noStrike" baseline="0" dirty="0">
                <a:solidFill>
                  <a:srgbClr val="FF0000"/>
                </a:solidFill>
                <a:latin typeface="+mj-lt"/>
              </a:rPr>
              <a:t>revocation date.</a:t>
            </a:r>
          </a:p>
          <a:p>
            <a:pPr algn="just"/>
            <a:r>
              <a:rPr lang="en-US" sz="1400" b="1" i="0" u="none" strike="noStrike" baseline="0" dirty="0">
                <a:latin typeface="+mj-lt"/>
              </a:rPr>
              <a:t>Signature. </a:t>
            </a:r>
            <a:r>
              <a:rPr lang="en-US" sz="1400" b="0" i="0" u="none" strike="noStrike" baseline="0" dirty="0">
                <a:latin typeface="+mj-lt"/>
              </a:rPr>
              <a:t>This field is the same as the one in the certificate list.</a:t>
            </a:r>
            <a:endParaRPr lang="en-IN" sz="1400" dirty="0">
              <a:latin typeface="+mj-lt"/>
            </a:endParaRPr>
          </a:p>
        </p:txBody>
      </p:sp>
      <p:pic>
        <p:nvPicPr>
          <p:cNvPr id="2" name="Picture 1">
            <a:extLst>
              <a:ext uri="{FF2B5EF4-FFF2-40B4-BE49-F238E27FC236}">
                <a16:creationId xmlns:a16="http://schemas.microsoft.com/office/drawing/2014/main" id="{996B85CF-7F76-6B09-883B-7C7820FEE499}"/>
              </a:ext>
            </a:extLst>
          </p:cNvPr>
          <p:cNvPicPr>
            <a:picLocks noChangeAspect="1"/>
          </p:cNvPicPr>
          <p:nvPr/>
        </p:nvPicPr>
        <p:blipFill>
          <a:blip r:embed="rId3"/>
          <a:stretch>
            <a:fillRect/>
          </a:stretch>
        </p:blipFill>
        <p:spPr>
          <a:xfrm>
            <a:off x="439768" y="1502661"/>
            <a:ext cx="5919025" cy="2963274"/>
          </a:xfrm>
          <a:prstGeom prst="rect">
            <a:avLst/>
          </a:prstGeom>
        </p:spPr>
      </p:pic>
    </p:spTree>
    <p:extLst>
      <p:ext uri="{BB962C8B-B14F-4D97-AF65-F5344CB8AC3E}">
        <p14:creationId xmlns:p14="http://schemas.microsoft.com/office/powerpoint/2010/main" val="34497380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59F734CD-24BE-9A65-DBD5-C84B9467C6B7}"/>
              </a:ext>
            </a:extLst>
          </p:cNvPr>
          <p:cNvSpPr txBox="1"/>
          <p:nvPr/>
        </p:nvSpPr>
        <p:spPr>
          <a:xfrm>
            <a:off x="405057" y="1272218"/>
            <a:ext cx="8333885" cy="2585323"/>
          </a:xfrm>
          <a:prstGeom prst="rect">
            <a:avLst/>
          </a:prstGeom>
          <a:noFill/>
        </p:spPr>
        <p:txBody>
          <a:bodyPr wrap="square">
            <a:spAutoFit/>
          </a:bodyPr>
          <a:lstStyle/>
          <a:p>
            <a:pPr algn="just"/>
            <a:r>
              <a:rPr lang="en-IN" sz="1800" b="1" i="0" u="none" strike="noStrike" baseline="0" dirty="0">
                <a:solidFill>
                  <a:srgbClr val="C00000"/>
                </a:solidFill>
                <a:latin typeface="+mj-lt"/>
              </a:rPr>
              <a:t>Delta Revocation</a:t>
            </a:r>
          </a:p>
          <a:p>
            <a:pPr algn="just"/>
            <a:r>
              <a:rPr lang="en-US" sz="1800" b="0" i="0" u="none" strike="noStrike" baseline="0" dirty="0">
                <a:latin typeface="+mj-lt"/>
              </a:rPr>
              <a:t>To make revocation more efficient, the delta certificate revocation list (delta CRL) has been introduced.</a:t>
            </a:r>
          </a:p>
          <a:p>
            <a:pPr algn="just"/>
            <a:r>
              <a:rPr lang="en-US" sz="1800" b="0" i="0" u="none" strike="noStrike" baseline="0" dirty="0">
                <a:latin typeface="+mj-lt"/>
              </a:rPr>
              <a:t> A delta CRL is created and posted on the directory if there are changes after this update date and next update date. </a:t>
            </a:r>
          </a:p>
          <a:p>
            <a:pPr algn="just"/>
            <a:r>
              <a:rPr lang="en-US" sz="1800" b="0" i="0" u="none" strike="noStrike" baseline="0" dirty="0">
                <a:latin typeface="+mj-lt"/>
              </a:rPr>
              <a:t>For example, if CRLs are issued every month, but there are revocations in between, the CA can create a delta CRL when there is a change during the month.</a:t>
            </a:r>
          </a:p>
          <a:p>
            <a:pPr algn="just"/>
            <a:r>
              <a:rPr lang="en-US" sz="1800" b="0" i="0" u="none" strike="noStrike" baseline="0" dirty="0">
                <a:latin typeface="+mj-lt"/>
              </a:rPr>
              <a:t> However, a delta CRL contains only the changes made after the last CRL.</a:t>
            </a:r>
            <a:endParaRPr lang="en-IN" sz="1800" dirty="0">
              <a:latin typeface="+mj-lt"/>
            </a:endParaRPr>
          </a:p>
        </p:txBody>
      </p:sp>
    </p:spTree>
    <p:extLst>
      <p:ext uri="{BB962C8B-B14F-4D97-AF65-F5344CB8AC3E}">
        <p14:creationId xmlns:p14="http://schemas.microsoft.com/office/powerpoint/2010/main" val="2106487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59F734CD-24BE-9A65-DBD5-C84B9467C6B7}"/>
              </a:ext>
            </a:extLst>
          </p:cNvPr>
          <p:cNvSpPr txBox="1"/>
          <p:nvPr/>
        </p:nvSpPr>
        <p:spPr>
          <a:xfrm>
            <a:off x="405057" y="1272218"/>
            <a:ext cx="8333885" cy="369332"/>
          </a:xfrm>
          <a:prstGeom prst="rect">
            <a:avLst/>
          </a:prstGeom>
          <a:noFill/>
        </p:spPr>
        <p:txBody>
          <a:bodyPr wrap="square">
            <a:spAutoFit/>
          </a:bodyPr>
          <a:lstStyle/>
          <a:p>
            <a:pPr algn="just"/>
            <a:r>
              <a:rPr lang="en-IN" sz="1800" b="1" i="0" u="none" strike="noStrike" baseline="0" dirty="0">
                <a:solidFill>
                  <a:srgbClr val="C00000"/>
                </a:solidFill>
                <a:latin typeface="+mj-lt"/>
              </a:rPr>
              <a:t>Public-Key Infrastructures (PKI)</a:t>
            </a:r>
            <a:endParaRPr lang="en-IN" sz="1800" b="1" dirty="0">
              <a:solidFill>
                <a:srgbClr val="C00000"/>
              </a:solidFill>
              <a:latin typeface="+mj-lt"/>
            </a:endParaRPr>
          </a:p>
        </p:txBody>
      </p:sp>
      <p:sp>
        <p:nvSpPr>
          <p:cNvPr id="6" name="TextBox 5">
            <a:extLst>
              <a:ext uri="{FF2B5EF4-FFF2-40B4-BE49-F238E27FC236}">
                <a16:creationId xmlns:a16="http://schemas.microsoft.com/office/drawing/2014/main" id="{57E749BC-DA24-CFF0-FD54-8B86D7061CD1}"/>
              </a:ext>
            </a:extLst>
          </p:cNvPr>
          <p:cNvSpPr txBox="1"/>
          <p:nvPr/>
        </p:nvSpPr>
        <p:spPr>
          <a:xfrm>
            <a:off x="434440" y="1777585"/>
            <a:ext cx="8131679" cy="1354217"/>
          </a:xfrm>
          <a:prstGeom prst="rect">
            <a:avLst/>
          </a:prstGeom>
          <a:noFill/>
        </p:spPr>
        <p:txBody>
          <a:bodyPr wrap="square">
            <a:spAutoFit/>
          </a:bodyPr>
          <a:lstStyle/>
          <a:p>
            <a:pPr algn="just"/>
            <a:r>
              <a:rPr lang="en-US" b="0" i="0" u="none" strike="noStrike" baseline="0" dirty="0">
                <a:latin typeface="+mj-lt"/>
              </a:rPr>
              <a:t>Public-Key Infrastructure (PKI) is a model for creating, distributing, and revoking certificates based on the X.509. </a:t>
            </a:r>
          </a:p>
          <a:p>
            <a:pPr algn="just"/>
            <a:endParaRPr lang="en-US" dirty="0">
              <a:latin typeface="+mj-lt"/>
            </a:endParaRPr>
          </a:p>
          <a:p>
            <a:pPr algn="just"/>
            <a:r>
              <a:rPr lang="en-US" b="0" i="0" u="none" strike="noStrike" baseline="0" dirty="0">
                <a:latin typeface="+mj-lt"/>
              </a:rPr>
              <a:t>Internet Engineering Task Force has created the Public-Key Infrastructure X.509 (PKIX).</a:t>
            </a:r>
          </a:p>
          <a:p>
            <a:pPr algn="just"/>
            <a:endParaRPr lang="en-US" sz="1800" b="0" i="0" u="none" strike="noStrike" baseline="0" dirty="0">
              <a:latin typeface="+mj-lt"/>
            </a:endParaRPr>
          </a:p>
        </p:txBody>
      </p:sp>
      <p:pic>
        <p:nvPicPr>
          <p:cNvPr id="2" name="Picture 1">
            <a:extLst>
              <a:ext uri="{FF2B5EF4-FFF2-40B4-BE49-F238E27FC236}">
                <a16:creationId xmlns:a16="http://schemas.microsoft.com/office/drawing/2014/main" id="{B4623B99-F7A4-3196-E257-C10265E42413}"/>
              </a:ext>
            </a:extLst>
          </p:cNvPr>
          <p:cNvPicPr>
            <a:picLocks noChangeAspect="1"/>
          </p:cNvPicPr>
          <p:nvPr/>
        </p:nvPicPr>
        <p:blipFill>
          <a:blip r:embed="rId3"/>
          <a:stretch>
            <a:fillRect/>
          </a:stretch>
        </p:blipFill>
        <p:spPr>
          <a:xfrm>
            <a:off x="3189420" y="3872630"/>
            <a:ext cx="4072736" cy="2623429"/>
          </a:xfrm>
          <a:prstGeom prst="rect">
            <a:avLst/>
          </a:prstGeom>
        </p:spPr>
      </p:pic>
      <p:sp>
        <p:nvSpPr>
          <p:cNvPr id="7" name="TextBox 6">
            <a:extLst>
              <a:ext uri="{FF2B5EF4-FFF2-40B4-BE49-F238E27FC236}">
                <a16:creationId xmlns:a16="http://schemas.microsoft.com/office/drawing/2014/main" id="{E61BEC60-A2D6-5113-3A59-FE3C98702E63}"/>
              </a:ext>
            </a:extLst>
          </p:cNvPr>
          <p:cNvSpPr txBox="1"/>
          <p:nvPr/>
        </p:nvSpPr>
        <p:spPr>
          <a:xfrm>
            <a:off x="451754" y="3209828"/>
            <a:ext cx="4235462" cy="830997"/>
          </a:xfrm>
          <a:prstGeom prst="rect">
            <a:avLst/>
          </a:prstGeom>
          <a:noFill/>
        </p:spPr>
        <p:txBody>
          <a:bodyPr wrap="square">
            <a:spAutoFit/>
          </a:bodyPr>
          <a:lstStyle/>
          <a:p>
            <a:pPr algn="just"/>
            <a:r>
              <a:rPr lang="en-IN" sz="1600" b="0" i="0" u="none" strike="noStrike" baseline="0" dirty="0">
                <a:solidFill>
                  <a:srgbClr val="C00000"/>
                </a:solidFill>
                <a:latin typeface="+mj-lt"/>
              </a:rPr>
              <a:t>Duties</a:t>
            </a:r>
          </a:p>
          <a:p>
            <a:pPr algn="just"/>
            <a:r>
              <a:rPr lang="en-US" sz="1600" b="0" i="0" u="none" strike="noStrike" baseline="0" dirty="0">
                <a:latin typeface="+mj-lt"/>
              </a:rPr>
              <a:t>Several duties have been defined for a PKI. </a:t>
            </a:r>
            <a:endParaRPr lang="en-US" sz="1600" dirty="0">
              <a:latin typeface="+mj-lt"/>
            </a:endParaRPr>
          </a:p>
          <a:p>
            <a:pPr algn="just"/>
            <a:r>
              <a:rPr lang="en-US" sz="1600" b="0" i="0" u="none" strike="noStrike" baseline="0" dirty="0">
                <a:latin typeface="+mj-lt"/>
              </a:rPr>
              <a:t>The most important ones are</a:t>
            </a:r>
            <a:r>
              <a:rPr lang="en-IN" sz="1600" b="0" i="0" u="none" strike="noStrike" baseline="0" dirty="0">
                <a:latin typeface="+mj-lt"/>
              </a:rPr>
              <a:t>.</a:t>
            </a:r>
            <a:endParaRPr lang="en-IN" sz="1600" dirty="0">
              <a:latin typeface="+mj-lt"/>
            </a:endParaRPr>
          </a:p>
        </p:txBody>
      </p:sp>
    </p:spTree>
    <p:extLst>
      <p:ext uri="{BB962C8B-B14F-4D97-AF65-F5344CB8AC3E}">
        <p14:creationId xmlns:p14="http://schemas.microsoft.com/office/powerpoint/2010/main" val="2914364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3" name="TextBox 2">
            <a:extLst>
              <a:ext uri="{FF2B5EF4-FFF2-40B4-BE49-F238E27FC236}">
                <a16:creationId xmlns:a16="http://schemas.microsoft.com/office/drawing/2014/main" id="{59F734CD-24BE-9A65-DBD5-C84B9467C6B7}"/>
              </a:ext>
            </a:extLst>
          </p:cNvPr>
          <p:cNvSpPr txBox="1"/>
          <p:nvPr/>
        </p:nvSpPr>
        <p:spPr>
          <a:xfrm>
            <a:off x="405057" y="1272218"/>
            <a:ext cx="8333885" cy="369332"/>
          </a:xfrm>
          <a:prstGeom prst="rect">
            <a:avLst/>
          </a:prstGeom>
          <a:noFill/>
        </p:spPr>
        <p:txBody>
          <a:bodyPr wrap="square">
            <a:spAutoFit/>
          </a:bodyPr>
          <a:lstStyle/>
          <a:p>
            <a:pPr algn="just"/>
            <a:r>
              <a:rPr lang="en-IN" sz="1800" b="1" i="0" u="none" strike="noStrike" baseline="0" dirty="0">
                <a:solidFill>
                  <a:srgbClr val="C00000"/>
                </a:solidFill>
                <a:latin typeface="+mj-lt"/>
              </a:rPr>
              <a:t>Public-Key Infrastructures (PKI)</a:t>
            </a:r>
            <a:endParaRPr lang="en-IN" sz="1800" b="1" dirty="0">
              <a:solidFill>
                <a:srgbClr val="C00000"/>
              </a:solidFill>
              <a:latin typeface="+mj-lt"/>
            </a:endParaRPr>
          </a:p>
        </p:txBody>
      </p:sp>
      <p:sp>
        <p:nvSpPr>
          <p:cNvPr id="6" name="TextBox 5">
            <a:extLst>
              <a:ext uri="{FF2B5EF4-FFF2-40B4-BE49-F238E27FC236}">
                <a16:creationId xmlns:a16="http://schemas.microsoft.com/office/drawing/2014/main" id="{906F29FE-ED66-0853-21A3-9AEEB2CADEEA}"/>
              </a:ext>
            </a:extLst>
          </p:cNvPr>
          <p:cNvSpPr txBox="1"/>
          <p:nvPr/>
        </p:nvSpPr>
        <p:spPr>
          <a:xfrm>
            <a:off x="232235" y="3837444"/>
            <a:ext cx="8679530" cy="2462213"/>
          </a:xfrm>
          <a:prstGeom prst="rect">
            <a:avLst/>
          </a:prstGeom>
          <a:noFill/>
        </p:spPr>
        <p:txBody>
          <a:bodyPr wrap="square">
            <a:spAutoFit/>
          </a:bodyPr>
          <a:lstStyle/>
          <a:p>
            <a:pPr algn="just"/>
            <a:r>
              <a:rPr lang="en-US" sz="1400" b="1" i="0" u="none" strike="noStrike" baseline="0" dirty="0">
                <a:latin typeface="+mn-lt"/>
              </a:rPr>
              <a:t>Certificates’ issuing, renewal, and revocation. </a:t>
            </a:r>
          </a:p>
          <a:p>
            <a:pPr algn="just"/>
            <a:endParaRPr lang="en-IN" sz="1400" b="0" i="0" u="none" strike="noStrike" baseline="0" dirty="0">
              <a:latin typeface="+mn-lt"/>
            </a:endParaRPr>
          </a:p>
          <a:p>
            <a:pPr algn="just"/>
            <a:r>
              <a:rPr lang="en-US" sz="1400" b="1" i="0" u="none" strike="noStrike" baseline="0" dirty="0">
                <a:latin typeface="+mn-lt"/>
              </a:rPr>
              <a:t>Keys’ storage and update</a:t>
            </a:r>
            <a:r>
              <a:rPr lang="en-US" sz="1400" b="0" i="0" u="none" strike="noStrike" baseline="0" dirty="0">
                <a:latin typeface="+mn-lt"/>
              </a:rPr>
              <a:t>. Storage place for private keys of those members that need to hold their private keys somewhere safe. In addition, a PKI is responsible for updating these keys on members’ demands.</a:t>
            </a:r>
          </a:p>
          <a:p>
            <a:pPr algn="just"/>
            <a:endParaRPr lang="en-US" sz="1400" dirty="0">
              <a:latin typeface="+mn-lt"/>
            </a:endParaRPr>
          </a:p>
          <a:p>
            <a:pPr algn="just"/>
            <a:r>
              <a:rPr lang="en-US" sz="1400" b="1" i="0" u="none" strike="noStrike" baseline="0" dirty="0">
                <a:latin typeface="+mn-lt"/>
              </a:rPr>
              <a:t>Providing services to other protocols. </a:t>
            </a:r>
            <a:r>
              <a:rPr lang="en-US" sz="1400" dirty="0">
                <a:latin typeface="+mn-lt"/>
              </a:rPr>
              <a:t>S</a:t>
            </a:r>
            <a:r>
              <a:rPr lang="en-US" sz="1400" b="0" i="0" u="none" strike="noStrike" baseline="0" dirty="0">
                <a:latin typeface="+mn-lt"/>
              </a:rPr>
              <a:t>ome Internet security protocols, such as </a:t>
            </a:r>
            <a:r>
              <a:rPr lang="en-US" sz="1400" b="0" i="0" u="none" strike="noStrike" baseline="0" dirty="0" err="1">
                <a:latin typeface="+mn-lt"/>
              </a:rPr>
              <a:t>IPSec</a:t>
            </a:r>
            <a:r>
              <a:rPr lang="en-US" sz="1400" b="0" i="0" u="none" strike="noStrike" baseline="0" dirty="0">
                <a:latin typeface="+mn-lt"/>
              </a:rPr>
              <a:t> and TLS, are relying on the services </a:t>
            </a:r>
            <a:r>
              <a:rPr lang="en-IN" sz="1400" b="0" i="0" u="none" strike="noStrike" baseline="0" dirty="0">
                <a:latin typeface="+mn-lt"/>
              </a:rPr>
              <a:t>by a PKI.</a:t>
            </a:r>
          </a:p>
          <a:p>
            <a:pPr algn="just"/>
            <a:endParaRPr lang="en-IN" sz="1400" b="0" i="0" u="none" strike="noStrike" baseline="0" dirty="0">
              <a:latin typeface="+mn-lt"/>
            </a:endParaRPr>
          </a:p>
          <a:p>
            <a:pPr algn="just"/>
            <a:r>
              <a:rPr lang="en-US" sz="1400" b="1" i="0" u="none" strike="noStrike" baseline="0" dirty="0">
                <a:latin typeface="+mn-lt"/>
              </a:rPr>
              <a:t>Providing access control. </a:t>
            </a:r>
            <a:r>
              <a:rPr lang="en-US" sz="1400" b="0" i="0" u="none" strike="noStrike" baseline="0" dirty="0">
                <a:latin typeface="+mn-lt"/>
              </a:rPr>
              <a:t>A PKI can provide different levels of access to the information stored in its database. For example, an organization PKI may provide access to the whole database for the top management, but limited access for employees</a:t>
            </a:r>
            <a:endParaRPr lang="en-IN" sz="1400" dirty="0">
              <a:latin typeface="+mn-lt"/>
            </a:endParaRPr>
          </a:p>
        </p:txBody>
      </p:sp>
      <p:pic>
        <p:nvPicPr>
          <p:cNvPr id="2" name="Picture 1">
            <a:extLst>
              <a:ext uri="{FF2B5EF4-FFF2-40B4-BE49-F238E27FC236}">
                <a16:creationId xmlns:a16="http://schemas.microsoft.com/office/drawing/2014/main" id="{CB992C33-F1E5-421B-D82C-997FC9A94FA3}"/>
              </a:ext>
            </a:extLst>
          </p:cNvPr>
          <p:cNvPicPr>
            <a:picLocks noChangeAspect="1"/>
          </p:cNvPicPr>
          <p:nvPr/>
        </p:nvPicPr>
        <p:blipFill>
          <a:blip r:embed="rId3"/>
          <a:stretch>
            <a:fillRect/>
          </a:stretch>
        </p:blipFill>
        <p:spPr>
          <a:xfrm>
            <a:off x="4687215" y="1307417"/>
            <a:ext cx="3706715" cy="2387659"/>
          </a:xfrm>
          <a:prstGeom prst="rect">
            <a:avLst/>
          </a:prstGeom>
        </p:spPr>
      </p:pic>
    </p:spTree>
    <p:extLst>
      <p:ext uri="{BB962C8B-B14F-4D97-AF65-F5344CB8AC3E}">
        <p14:creationId xmlns:p14="http://schemas.microsoft.com/office/powerpoint/2010/main" val="34942776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906F29FE-ED66-0853-21A3-9AEEB2CADEEA}"/>
              </a:ext>
            </a:extLst>
          </p:cNvPr>
          <p:cNvSpPr txBox="1"/>
          <p:nvPr/>
        </p:nvSpPr>
        <p:spPr>
          <a:xfrm>
            <a:off x="405058" y="1234118"/>
            <a:ext cx="8333884" cy="3877985"/>
          </a:xfrm>
          <a:prstGeom prst="rect">
            <a:avLst/>
          </a:prstGeom>
          <a:noFill/>
        </p:spPr>
        <p:txBody>
          <a:bodyPr wrap="square">
            <a:spAutoFit/>
          </a:bodyPr>
          <a:lstStyle/>
          <a:p>
            <a:pPr algn="just"/>
            <a:r>
              <a:rPr lang="en-IN" sz="1800" b="1" i="0" u="none" strike="noStrike" baseline="0" dirty="0">
                <a:solidFill>
                  <a:srgbClr val="C00000"/>
                </a:solidFill>
                <a:latin typeface="+mj-lt"/>
              </a:rPr>
              <a:t>Trust Model</a:t>
            </a:r>
          </a:p>
          <a:p>
            <a:pPr marL="285750" indent="-285750" algn="just">
              <a:buFont typeface="Arial" panose="020B0604020202020204" pitchFamily="34" charset="0"/>
              <a:buChar char="•"/>
            </a:pPr>
            <a:r>
              <a:rPr lang="en-US" sz="1800" b="0" i="0" u="none" strike="noStrike" baseline="0" dirty="0">
                <a:latin typeface="+mn-lt"/>
              </a:rPr>
              <a:t>It is not possible to have just one CA issuing all certificates for all users in the world.</a:t>
            </a:r>
          </a:p>
          <a:p>
            <a:pPr marL="285750" indent="-285750" algn="just">
              <a:buFont typeface="Arial" panose="020B0604020202020204" pitchFamily="34" charset="0"/>
              <a:buChar char="•"/>
            </a:pPr>
            <a:r>
              <a:rPr lang="en-US" sz="1800" b="0" i="0" u="none" strike="noStrike" baseline="0" dirty="0">
                <a:latin typeface="+mn-lt"/>
              </a:rPr>
              <a:t>There should be many CAs, each responsible for creating, storing, issuing, and revoking a limited number of certificates. </a:t>
            </a:r>
          </a:p>
          <a:p>
            <a:pPr marL="285750" indent="-285750" algn="just">
              <a:buFont typeface="Arial" panose="020B0604020202020204" pitchFamily="34" charset="0"/>
              <a:buChar char="•"/>
            </a:pPr>
            <a:r>
              <a:rPr lang="en-US" sz="1800" b="0" i="0" u="none" strike="noStrike" baseline="0" dirty="0">
                <a:solidFill>
                  <a:srgbClr val="FF0000"/>
                </a:solidFill>
                <a:latin typeface="+mn-lt"/>
              </a:rPr>
              <a:t>The trust model defines rules </a:t>
            </a:r>
            <a:r>
              <a:rPr lang="en-US" sz="1800" b="0" i="0" u="none" strike="noStrike" baseline="0" dirty="0">
                <a:latin typeface="+mn-lt"/>
              </a:rPr>
              <a:t>that specify how a user can verify a certificate received from a CA.</a:t>
            </a:r>
          </a:p>
          <a:p>
            <a:pPr algn="just"/>
            <a:endParaRPr lang="en-US" sz="1800" b="0" i="0" u="none" strike="noStrike" baseline="0" dirty="0">
              <a:latin typeface="+mj-lt"/>
            </a:endParaRPr>
          </a:p>
          <a:p>
            <a:pPr algn="just"/>
            <a:endParaRPr lang="en-US" sz="1800" dirty="0">
              <a:latin typeface="+mj-lt"/>
            </a:endParaRPr>
          </a:p>
          <a:p>
            <a:pPr algn="just"/>
            <a:endParaRPr lang="en-US" sz="1800" b="0" i="0" u="none" strike="noStrike" baseline="0" dirty="0">
              <a:latin typeface="+mj-lt"/>
            </a:endParaRPr>
          </a:p>
          <a:p>
            <a:pPr algn="just"/>
            <a:r>
              <a:rPr lang="en-US" sz="1800" b="1" i="0" u="none" strike="noStrike" baseline="0" dirty="0">
                <a:solidFill>
                  <a:srgbClr val="C00000"/>
                </a:solidFill>
                <a:latin typeface="+mj-lt"/>
              </a:rPr>
              <a:t>Hierarchical Model </a:t>
            </a:r>
          </a:p>
          <a:p>
            <a:pPr marL="285750" indent="-285750" algn="just">
              <a:buFont typeface="Arial" panose="020B0604020202020204" pitchFamily="34" charset="0"/>
              <a:buChar char="•"/>
            </a:pPr>
            <a:r>
              <a:rPr lang="en-US" b="0" i="0" u="none" strike="noStrike" baseline="0" dirty="0">
                <a:latin typeface="+mn-lt"/>
              </a:rPr>
              <a:t>In this model, there is a tree-type structure with a root CA. </a:t>
            </a:r>
          </a:p>
          <a:p>
            <a:pPr marL="285750" indent="-285750" algn="just">
              <a:buFont typeface="Arial" panose="020B0604020202020204" pitchFamily="34" charset="0"/>
              <a:buChar char="•"/>
            </a:pPr>
            <a:r>
              <a:rPr lang="en-US" b="0" i="0" u="none" strike="noStrike" baseline="0" dirty="0">
                <a:latin typeface="+mn-lt"/>
              </a:rPr>
              <a:t>The root CA has a self-signed, self-issued certificate; it needs to be trusted by other CAs and users for the system to work. </a:t>
            </a:r>
          </a:p>
        </p:txBody>
      </p:sp>
    </p:spTree>
    <p:extLst>
      <p:ext uri="{BB962C8B-B14F-4D97-AF65-F5344CB8AC3E}">
        <p14:creationId xmlns:p14="http://schemas.microsoft.com/office/powerpoint/2010/main" val="9878506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38636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pic>
        <p:nvPicPr>
          <p:cNvPr id="3" name="Picture 2">
            <a:extLst>
              <a:ext uri="{FF2B5EF4-FFF2-40B4-BE49-F238E27FC236}">
                <a16:creationId xmlns:a16="http://schemas.microsoft.com/office/drawing/2014/main" id="{8073CB32-0764-B26A-8C6E-A96590CE9384}"/>
              </a:ext>
            </a:extLst>
          </p:cNvPr>
          <p:cNvPicPr>
            <a:picLocks noChangeAspect="1"/>
          </p:cNvPicPr>
          <p:nvPr/>
        </p:nvPicPr>
        <p:blipFill>
          <a:blip r:embed="rId3"/>
          <a:stretch>
            <a:fillRect/>
          </a:stretch>
        </p:blipFill>
        <p:spPr>
          <a:xfrm>
            <a:off x="1230765" y="1799669"/>
            <a:ext cx="5960426" cy="2806682"/>
          </a:xfrm>
          <a:prstGeom prst="rect">
            <a:avLst/>
          </a:prstGeom>
        </p:spPr>
      </p:pic>
      <p:sp>
        <p:nvSpPr>
          <p:cNvPr id="8" name="TextBox 7">
            <a:extLst>
              <a:ext uri="{FF2B5EF4-FFF2-40B4-BE49-F238E27FC236}">
                <a16:creationId xmlns:a16="http://schemas.microsoft.com/office/drawing/2014/main" id="{5ED8661F-EBF8-5F83-61CB-D551228A3131}"/>
              </a:ext>
            </a:extLst>
          </p:cNvPr>
          <p:cNvSpPr txBox="1"/>
          <p:nvPr/>
        </p:nvSpPr>
        <p:spPr>
          <a:xfrm>
            <a:off x="389902" y="5058331"/>
            <a:ext cx="8364196" cy="830997"/>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latin typeface="+mj-lt"/>
              </a:rPr>
              <a:t>The CA (the root) has signed certificates for CA1, CA2, and CA3; </a:t>
            </a:r>
          </a:p>
          <a:p>
            <a:pPr marL="285750" indent="-285750" algn="just">
              <a:buFont typeface="Arial" panose="020B0604020202020204" pitchFamily="34" charset="0"/>
              <a:buChar char="•"/>
            </a:pPr>
            <a:r>
              <a:rPr lang="en-US" b="0" i="0" u="none" strike="noStrike" baseline="0" dirty="0">
                <a:latin typeface="+mj-lt"/>
              </a:rPr>
              <a:t>CA1 has signed certificates for User1, User2, and User3; and so on. </a:t>
            </a:r>
          </a:p>
          <a:p>
            <a:pPr marL="285750" indent="-285750" algn="just">
              <a:buFont typeface="Arial" panose="020B0604020202020204" pitchFamily="34" charset="0"/>
              <a:buChar char="•"/>
            </a:pPr>
            <a:r>
              <a:rPr lang="en-US" b="0" i="0" u="none" strike="noStrike" baseline="0" dirty="0">
                <a:latin typeface="+mj-lt"/>
              </a:rPr>
              <a:t>PKI uses the following notation to mean the certificate issued by authority X for entity Y.</a:t>
            </a:r>
            <a:endParaRPr lang="en-IN" dirty="0">
              <a:latin typeface="+mj-lt"/>
            </a:endParaRPr>
          </a:p>
        </p:txBody>
      </p:sp>
      <p:pic>
        <p:nvPicPr>
          <p:cNvPr id="10" name="Picture 9">
            <a:extLst>
              <a:ext uri="{FF2B5EF4-FFF2-40B4-BE49-F238E27FC236}">
                <a16:creationId xmlns:a16="http://schemas.microsoft.com/office/drawing/2014/main" id="{545C5848-AD5B-0416-8B69-3E8408CBA84A}"/>
              </a:ext>
            </a:extLst>
          </p:cNvPr>
          <p:cNvPicPr>
            <a:picLocks noChangeAspect="1"/>
          </p:cNvPicPr>
          <p:nvPr/>
        </p:nvPicPr>
        <p:blipFill>
          <a:blip r:embed="rId4"/>
          <a:stretch>
            <a:fillRect/>
          </a:stretch>
        </p:blipFill>
        <p:spPr>
          <a:xfrm>
            <a:off x="2805370" y="6091331"/>
            <a:ext cx="2713710" cy="304801"/>
          </a:xfrm>
          <a:prstGeom prst="rect">
            <a:avLst/>
          </a:prstGeom>
        </p:spPr>
      </p:pic>
      <p:sp>
        <p:nvSpPr>
          <p:cNvPr id="6" name="TextBox 5">
            <a:extLst>
              <a:ext uri="{FF2B5EF4-FFF2-40B4-BE49-F238E27FC236}">
                <a16:creationId xmlns:a16="http://schemas.microsoft.com/office/drawing/2014/main" id="{CFA46423-B1A5-DC46-D847-648A49FCC161}"/>
              </a:ext>
            </a:extLst>
          </p:cNvPr>
          <p:cNvSpPr txBox="1"/>
          <p:nvPr/>
        </p:nvSpPr>
        <p:spPr>
          <a:xfrm>
            <a:off x="519370" y="927171"/>
            <a:ext cx="7509080" cy="584775"/>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latin typeface="+mn-lt"/>
              </a:rPr>
              <a:t>Figure 15.20 shows a trust model. </a:t>
            </a:r>
          </a:p>
          <a:p>
            <a:pPr marL="285750" indent="-285750" algn="just">
              <a:buFont typeface="Arial" panose="020B0604020202020204" pitchFamily="34" charset="0"/>
              <a:buChar char="•"/>
            </a:pPr>
            <a:r>
              <a:rPr lang="en-US" b="0" i="0" u="none" strike="noStrike" baseline="0" dirty="0">
                <a:latin typeface="+mn-lt"/>
              </a:rPr>
              <a:t>The number of levels can be more than three in a real situation.</a:t>
            </a:r>
            <a:endParaRPr lang="en-IN" dirty="0">
              <a:latin typeface="+mn-lt"/>
            </a:endParaRPr>
          </a:p>
        </p:txBody>
      </p:sp>
    </p:spTree>
    <p:extLst>
      <p:ext uri="{BB962C8B-B14F-4D97-AF65-F5344CB8AC3E}">
        <p14:creationId xmlns:p14="http://schemas.microsoft.com/office/powerpoint/2010/main" val="20592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654690" y="716316"/>
            <a:ext cx="4572000" cy="461665"/>
          </a:xfrm>
          <a:prstGeom prst="rect">
            <a:avLst/>
          </a:prstGeom>
          <a:noFill/>
        </p:spPr>
        <p:txBody>
          <a:bodyPr wrap="square">
            <a:spAutoFit/>
          </a:bodyPr>
          <a:lstStyle/>
          <a:p>
            <a:r>
              <a:rPr lang="en-IN" sz="2400" b="1" i="0" u="none" strike="noStrike" baseline="0" dirty="0">
                <a:solidFill>
                  <a:srgbClr val="C00000"/>
                </a:solidFill>
                <a:latin typeface="+mj-lt"/>
              </a:rPr>
              <a:t>Key-Distribution </a:t>
            </a:r>
            <a:r>
              <a:rPr lang="en-IN" sz="2400" b="1" i="0" u="none" strike="noStrike" baseline="0" dirty="0" err="1">
                <a:solidFill>
                  <a:srgbClr val="C00000"/>
                </a:solidFill>
                <a:latin typeface="+mj-lt"/>
              </a:rPr>
              <a:t>Center</a:t>
            </a:r>
            <a:r>
              <a:rPr lang="en-IN" sz="2400" b="1" i="0" u="none" strike="noStrike" baseline="0" dirty="0">
                <a:solidFill>
                  <a:srgbClr val="C00000"/>
                </a:solidFill>
                <a:latin typeface="+mj-lt"/>
              </a:rPr>
              <a:t>: KDC</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520272" y="2615891"/>
            <a:ext cx="8103455" cy="1831784"/>
          </a:xfrm>
          <a:prstGeom prst="rect">
            <a:avLst/>
          </a:prstGeom>
          <a:noFill/>
        </p:spPr>
        <p:txBody>
          <a:bodyPr wrap="square">
            <a:spAutoFit/>
          </a:bodyPr>
          <a:lstStyle/>
          <a:p>
            <a:pPr algn="just"/>
            <a:r>
              <a:rPr lang="en-US" b="0" i="0" u="none" strike="noStrike" baseline="0" dirty="0">
                <a:latin typeface="+mj-lt"/>
              </a:rPr>
              <a:t>The process is as follows:</a:t>
            </a:r>
          </a:p>
          <a:p>
            <a:pPr algn="just"/>
            <a:endParaRPr lang="en-US" dirty="0">
              <a:latin typeface="+mj-lt"/>
            </a:endParaRPr>
          </a:p>
          <a:p>
            <a:pPr algn="just"/>
            <a:r>
              <a:rPr lang="en-US" b="0" i="0" u="none" strike="noStrike" baseline="0" dirty="0">
                <a:latin typeface="+mj-lt"/>
              </a:rPr>
              <a:t>1. Alice sends a request to the KDC stating that she needs a session  (temporary) secret key between herself and Bob.</a:t>
            </a:r>
          </a:p>
          <a:p>
            <a:pPr algn="just">
              <a:lnSpc>
                <a:spcPct val="150000"/>
              </a:lnSpc>
            </a:pPr>
            <a:r>
              <a:rPr lang="en-US" b="0" i="0" u="none" strike="noStrike" baseline="0" dirty="0">
                <a:latin typeface="+mj-lt"/>
              </a:rPr>
              <a:t>2. The KDC informs Bob about Alice’s request.</a:t>
            </a:r>
          </a:p>
          <a:p>
            <a:pPr algn="just">
              <a:lnSpc>
                <a:spcPct val="150000"/>
              </a:lnSpc>
            </a:pPr>
            <a:r>
              <a:rPr lang="en-US" b="0" i="0" u="none" strike="noStrike" baseline="0" dirty="0">
                <a:latin typeface="+mj-lt"/>
              </a:rPr>
              <a:t>3. If Bob agrees, a </a:t>
            </a:r>
            <a:r>
              <a:rPr lang="en-US" b="1" i="0" u="none" strike="noStrike" baseline="0" dirty="0">
                <a:solidFill>
                  <a:srgbClr val="FF0000"/>
                </a:solidFill>
                <a:latin typeface="+mj-lt"/>
              </a:rPr>
              <a:t>session key is created </a:t>
            </a:r>
            <a:r>
              <a:rPr lang="en-US" b="0" i="0" u="none" strike="noStrike" baseline="0" dirty="0">
                <a:latin typeface="+mj-lt"/>
              </a:rPr>
              <a:t>between the two.</a:t>
            </a:r>
          </a:p>
        </p:txBody>
      </p:sp>
      <p:sp>
        <p:nvSpPr>
          <p:cNvPr id="3" name="TextBox 2">
            <a:extLst>
              <a:ext uri="{FF2B5EF4-FFF2-40B4-BE49-F238E27FC236}">
                <a16:creationId xmlns:a16="http://schemas.microsoft.com/office/drawing/2014/main" id="{81F1BE23-B12B-0EBE-572D-33C0039E5FEF}"/>
              </a:ext>
            </a:extLst>
          </p:cNvPr>
          <p:cNvSpPr txBox="1"/>
          <p:nvPr/>
        </p:nvSpPr>
        <p:spPr>
          <a:xfrm>
            <a:off x="347450" y="5720461"/>
            <a:ext cx="8103454" cy="523220"/>
          </a:xfrm>
          <a:prstGeom prst="rect">
            <a:avLst/>
          </a:prstGeom>
          <a:noFill/>
        </p:spPr>
        <p:txBody>
          <a:bodyPr wrap="square">
            <a:spAutoFit/>
          </a:bodyPr>
          <a:lstStyle/>
          <a:p>
            <a:pPr algn="just"/>
            <a:r>
              <a:rPr lang="en-US" sz="1400" b="0" i="0" u="none" strike="noStrike" baseline="0" dirty="0">
                <a:latin typeface="+mj-lt"/>
              </a:rPr>
              <a:t>Secret key between Alice and Bob that is established with the KDC is used to authenticate Alice and Bob to the KDC and to prevent Eve from impersonating either of them.</a:t>
            </a:r>
            <a:endParaRPr lang="en-IN" sz="1400" dirty="0">
              <a:latin typeface="+mj-lt"/>
            </a:endParaRPr>
          </a:p>
        </p:txBody>
      </p:sp>
      <p:pic>
        <p:nvPicPr>
          <p:cNvPr id="2" name="Picture 1">
            <a:extLst>
              <a:ext uri="{FF2B5EF4-FFF2-40B4-BE49-F238E27FC236}">
                <a16:creationId xmlns:a16="http://schemas.microsoft.com/office/drawing/2014/main" id="{82C41EE8-AA02-987B-C724-FD1C1D890989}"/>
              </a:ext>
            </a:extLst>
          </p:cNvPr>
          <p:cNvPicPr>
            <a:picLocks noChangeAspect="1"/>
          </p:cNvPicPr>
          <p:nvPr/>
        </p:nvPicPr>
        <p:blipFill>
          <a:blip r:embed="rId2"/>
          <a:stretch>
            <a:fillRect/>
          </a:stretch>
        </p:blipFill>
        <p:spPr>
          <a:xfrm>
            <a:off x="5378505" y="599962"/>
            <a:ext cx="3341235" cy="1562613"/>
          </a:xfrm>
          <a:prstGeom prst="rect">
            <a:avLst/>
          </a:prstGeom>
        </p:spPr>
      </p:pic>
    </p:spTree>
    <p:extLst>
      <p:ext uri="{BB962C8B-B14F-4D97-AF65-F5344CB8AC3E}">
        <p14:creationId xmlns:p14="http://schemas.microsoft.com/office/powerpoint/2010/main" val="1787232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7CA9AA91-2855-8F01-CDF0-759B49CDA276}"/>
              </a:ext>
            </a:extLst>
          </p:cNvPr>
          <p:cNvSpPr txBox="1"/>
          <p:nvPr/>
        </p:nvSpPr>
        <p:spPr>
          <a:xfrm>
            <a:off x="424260" y="1025166"/>
            <a:ext cx="8449100" cy="2185214"/>
          </a:xfrm>
          <a:prstGeom prst="rect">
            <a:avLst/>
          </a:prstGeom>
          <a:noFill/>
        </p:spPr>
        <p:txBody>
          <a:bodyPr wrap="square">
            <a:spAutoFit/>
          </a:bodyPr>
          <a:lstStyle/>
          <a:p>
            <a:pPr algn="just"/>
            <a:r>
              <a:rPr lang="en-IN" b="0" i="0" u="none" strike="noStrike" baseline="0" dirty="0">
                <a:solidFill>
                  <a:srgbClr val="C00000"/>
                </a:solidFill>
                <a:latin typeface="+mj-lt"/>
              </a:rPr>
              <a:t>Example :</a:t>
            </a:r>
            <a:r>
              <a:rPr lang="en-IN" dirty="0">
                <a:solidFill>
                  <a:srgbClr val="C00000"/>
                </a:solidFill>
                <a:latin typeface="+mj-lt"/>
              </a:rPr>
              <a:t> </a:t>
            </a:r>
            <a:r>
              <a:rPr lang="en-US" b="0" i="0" u="none" strike="noStrike" baseline="0" dirty="0">
                <a:latin typeface="+mn-lt"/>
              </a:rPr>
              <a:t>Show how User1, knowing only the public key of the CA (the root), can obtain a verified copy of </a:t>
            </a:r>
            <a:r>
              <a:rPr lang="en-IN" b="0" i="0" u="none" strike="noStrike" baseline="0" dirty="0">
                <a:latin typeface="+mn-lt"/>
              </a:rPr>
              <a:t>User3’s public key.</a:t>
            </a:r>
          </a:p>
          <a:p>
            <a:pPr algn="just"/>
            <a:endParaRPr lang="en-IN" sz="1800" b="0" i="0" u="none" strike="noStrike" baseline="0" dirty="0">
              <a:latin typeface="+mj-lt"/>
            </a:endParaRPr>
          </a:p>
          <a:p>
            <a:pPr algn="just"/>
            <a:r>
              <a:rPr lang="en-IN" b="0" i="0" u="none" strike="noStrike" baseline="0" dirty="0">
                <a:solidFill>
                  <a:srgbClr val="C00000"/>
                </a:solidFill>
                <a:latin typeface="+mn-lt"/>
              </a:rPr>
              <a:t>Solution</a:t>
            </a:r>
          </a:p>
          <a:p>
            <a:pPr algn="just"/>
            <a:r>
              <a:rPr lang="en-US" sz="1400" b="0" i="0" u="none" strike="noStrike" baseline="0" dirty="0">
                <a:latin typeface="+mn-lt"/>
              </a:rPr>
              <a:t>User3 sends a chain of certificates, CA&lt;&lt;CA1&gt;&gt; and CA1&lt;&lt;User3&gt;&gt;, to User1.</a:t>
            </a:r>
          </a:p>
          <a:p>
            <a:pPr algn="just"/>
            <a:r>
              <a:rPr lang="en-US" sz="1400" b="0" i="0" u="none" strike="noStrike" baseline="0" dirty="0">
                <a:latin typeface="+mn-lt"/>
              </a:rPr>
              <a:t>a. User1 validates CA&lt;&lt;CA1&gt;&gt; using the public key of CA.</a:t>
            </a:r>
          </a:p>
          <a:p>
            <a:pPr algn="just"/>
            <a:r>
              <a:rPr lang="en-US" sz="1400" b="0" i="0" u="none" strike="noStrike" baseline="0" dirty="0">
                <a:latin typeface="+mn-lt"/>
              </a:rPr>
              <a:t>b. User1 extracts the public key of CA1 from CA&lt;&lt;CA1&gt;&gt;.</a:t>
            </a:r>
          </a:p>
          <a:p>
            <a:pPr algn="just"/>
            <a:r>
              <a:rPr lang="en-US" sz="1400" b="0" i="0" u="none" strike="noStrike" baseline="0" dirty="0">
                <a:latin typeface="+mn-lt"/>
              </a:rPr>
              <a:t>c. User1 validates CA1&lt;&lt;User3&gt;&gt; using the public key of CA1.</a:t>
            </a:r>
          </a:p>
          <a:p>
            <a:pPr algn="just"/>
            <a:r>
              <a:rPr lang="en-US" sz="1400" b="0" i="0" u="none" strike="noStrike" baseline="0" dirty="0">
                <a:latin typeface="+mn-lt"/>
              </a:rPr>
              <a:t>d. User1 extracts the public key of User 3 from CA1&lt;&lt;User3&gt;&gt;.</a:t>
            </a:r>
            <a:endParaRPr lang="en-IN" sz="1400" dirty="0">
              <a:latin typeface="+mn-lt"/>
            </a:endParaRPr>
          </a:p>
        </p:txBody>
      </p:sp>
      <p:pic>
        <p:nvPicPr>
          <p:cNvPr id="2" name="Picture 1">
            <a:extLst>
              <a:ext uri="{FF2B5EF4-FFF2-40B4-BE49-F238E27FC236}">
                <a16:creationId xmlns:a16="http://schemas.microsoft.com/office/drawing/2014/main" id="{D6BB347A-2687-6029-1266-30EEB55E2BC0}"/>
              </a:ext>
            </a:extLst>
          </p:cNvPr>
          <p:cNvPicPr>
            <a:picLocks noChangeAspect="1"/>
          </p:cNvPicPr>
          <p:nvPr/>
        </p:nvPicPr>
        <p:blipFill>
          <a:blip r:embed="rId3"/>
          <a:stretch>
            <a:fillRect/>
          </a:stretch>
        </p:blipFill>
        <p:spPr>
          <a:xfrm>
            <a:off x="1538005" y="3505810"/>
            <a:ext cx="5586866" cy="2630777"/>
          </a:xfrm>
          <a:prstGeom prst="rect">
            <a:avLst/>
          </a:prstGeom>
        </p:spPr>
      </p:pic>
    </p:spTree>
    <p:extLst>
      <p:ext uri="{BB962C8B-B14F-4D97-AF65-F5344CB8AC3E}">
        <p14:creationId xmlns:p14="http://schemas.microsoft.com/office/powerpoint/2010/main" val="41044545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7CA9AA91-2855-8F01-CDF0-759B49CDA276}"/>
              </a:ext>
            </a:extLst>
          </p:cNvPr>
          <p:cNvSpPr txBox="1"/>
          <p:nvPr/>
        </p:nvSpPr>
        <p:spPr>
          <a:xfrm>
            <a:off x="424260" y="1234282"/>
            <a:ext cx="8410695" cy="2062103"/>
          </a:xfrm>
          <a:prstGeom prst="rect">
            <a:avLst/>
          </a:prstGeom>
          <a:noFill/>
        </p:spPr>
        <p:txBody>
          <a:bodyPr wrap="square">
            <a:spAutoFit/>
          </a:bodyPr>
          <a:lstStyle/>
          <a:p>
            <a:pPr algn="l"/>
            <a:r>
              <a:rPr lang="en-US" b="1" i="0" u="none" strike="noStrike" baseline="0" dirty="0">
                <a:solidFill>
                  <a:srgbClr val="C00000"/>
                </a:solidFill>
                <a:latin typeface="+mj-lt"/>
              </a:rPr>
              <a:t>Mesh Model </a:t>
            </a:r>
          </a:p>
          <a:p>
            <a:pPr algn="just"/>
            <a:r>
              <a:rPr lang="en-US" b="0" i="0" u="none" strike="noStrike" baseline="0" dirty="0">
                <a:latin typeface="+mn-lt"/>
              </a:rPr>
              <a:t>The hierarchical model may work for an organization or a small community. </a:t>
            </a:r>
          </a:p>
          <a:p>
            <a:pPr algn="just"/>
            <a:endParaRPr lang="en-US" dirty="0">
              <a:latin typeface="+mn-lt"/>
            </a:endParaRPr>
          </a:p>
          <a:p>
            <a:pPr algn="just"/>
            <a:r>
              <a:rPr lang="en-US" b="0" i="0" u="none" strike="noStrike" baseline="0" dirty="0">
                <a:latin typeface="+mn-lt"/>
              </a:rPr>
              <a:t>A larger community may need several hierarchical structures connected together. </a:t>
            </a:r>
          </a:p>
          <a:p>
            <a:pPr algn="just"/>
            <a:endParaRPr lang="en-US" dirty="0">
              <a:latin typeface="+mn-lt"/>
            </a:endParaRPr>
          </a:p>
          <a:p>
            <a:pPr algn="just"/>
            <a:r>
              <a:rPr lang="en-US" b="0" i="0" u="none" strike="noStrike" baseline="0" dirty="0">
                <a:latin typeface="+mn-lt"/>
              </a:rPr>
              <a:t>One method is to use a mesh model to connect the roots together. </a:t>
            </a:r>
          </a:p>
          <a:p>
            <a:pPr algn="just"/>
            <a:endParaRPr lang="en-US" dirty="0">
              <a:latin typeface="+mn-lt"/>
            </a:endParaRPr>
          </a:p>
          <a:p>
            <a:pPr algn="just"/>
            <a:r>
              <a:rPr lang="en-US" b="0" i="0" u="none" strike="noStrike" baseline="0" dirty="0">
                <a:latin typeface="+mn-lt"/>
              </a:rPr>
              <a:t>In this model, each root is connected to every other root, as shown in Figure 15.21.</a:t>
            </a:r>
          </a:p>
        </p:txBody>
      </p:sp>
      <p:pic>
        <p:nvPicPr>
          <p:cNvPr id="2" name="Picture 1">
            <a:extLst>
              <a:ext uri="{FF2B5EF4-FFF2-40B4-BE49-F238E27FC236}">
                <a16:creationId xmlns:a16="http://schemas.microsoft.com/office/drawing/2014/main" id="{EC163D82-F712-1F0D-DF83-237A101326AB}"/>
              </a:ext>
            </a:extLst>
          </p:cNvPr>
          <p:cNvPicPr>
            <a:picLocks noChangeAspect="1"/>
          </p:cNvPicPr>
          <p:nvPr/>
        </p:nvPicPr>
        <p:blipFill>
          <a:blip r:embed="rId3"/>
          <a:stretch>
            <a:fillRect/>
          </a:stretch>
        </p:blipFill>
        <p:spPr>
          <a:xfrm>
            <a:off x="2244744" y="3296385"/>
            <a:ext cx="4181745" cy="3048955"/>
          </a:xfrm>
          <a:prstGeom prst="rect">
            <a:avLst/>
          </a:prstGeom>
        </p:spPr>
      </p:pic>
    </p:spTree>
    <p:extLst>
      <p:ext uri="{BB962C8B-B14F-4D97-AF65-F5344CB8AC3E}">
        <p14:creationId xmlns:p14="http://schemas.microsoft.com/office/powerpoint/2010/main" val="1129263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24260" y="603843"/>
            <a:ext cx="4572000" cy="369332"/>
          </a:xfrm>
          <a:prstGeom prst="rect">
            <a:avLst/>
          </a:prstGeom>
          <a:noFill/>
        </p:spPr>
        <p:txBody>
          <a:bodyPr wrap="square">
            <a:spAutoFit/>
          </a:bodyPr>
          <a:lstStyle/>
          <a:p>
            <a:r>
              <a:rPr lang="en-IN" sz="1800" b="1" i="0" u="none" strike="noStrike" baseline="0" dirty="0">
                <a:solidFill>
                  <a:srgbClr val="FF0000"/>
                </a:solidFill>
                <a:latin typeface="+mj-lt"/>
              </a:rPr>
              <a:t>15.4 PUBLIC-KEY DISTRIBUTION</a:t>
            </a:r>
            <a:endParaRPr lang="en-IN" sz="2400" b="1" dirty="0">
              <a:solidFill>
                <a:srgbClr val="FF0000"/>
              </a:solidFill>
              <a:latin typeface="+mj-lt"/>
            </a:endParaRPr>
          </a:p>
        </p:txBody>
      </p:sp>
      <p:sp>
        <p:nvSpPr>
          <p:cNvPr id="6" name="TextBox 5">
            <a:extLst>
              <a:ext uri="{FF2B5EF4-FFF2-40B4-BE49-F238E27FC236}">
                <a16:creationId xmlns:a16="http://schemas.microsoft.com/office/drawing/2014/main" id="{7CA9AA91-2855-8F01-CDF0-759B49CDA276}"/>
              </a:ext>
            </a:extLst>
          </p:cNvPr>
          <p:cNvSpPr txBox="1"/>
          <p:nvPr/>
        </p:nvSpPr>
        <p:spPr>
          <a:xfrm>
            <a:off x="424260" y="1234282"/>
            <a:ext cx="8410695" cy="2308324"/>
          </a:xfrm>
          <a:prstGeom prst="rect">
            <a:avLst/>
          </a:prstGeom>
          <a:noFill/>
        </p:spPr>
        <p:txBody>
          <a:bodyPr wrap="square">
            <a:spAutoFit/>
          </a:bodyPr>
          <a:lstStyle/>
          <a:p>
            <a:pPr algn="l"/>
            <a:r>
              <a:rPr lang="en-US" b="1" i="0" u="none" strike="noStrike" baseline="0" dirty="0">
                <a:solidFill>
                  <a:srgbClr val="C00000"/>
                </a:solidFill>
                <a:latin typeface="+mj-lt"/>
              </a:rPr>
              <a:t>Mesh Model </a:t>
            </a:r>
          </a:p>
          <a:p>
            <a:pPr algn="just"/>
            <a:r>
              <a:rPr lang="en-US" b="0" i="0" u="none" strike="noStrike" baseline="0" dirty="0">
                <a:latin typeface="+mn-lt"/>
              </a:rPr>
              <a:t>Mesh structure connects only roots together; each root has its own hierarchical structure, shown by a triangle. </a:t>
            </a:r>
          </a:p>
          <a:p>
            <a:pPr algn="just"/>
            <a:endParaRPr lang="en-US" dirty="0">
              <a:latin typeface="+mn-lt"/>
            </a:endParaRPr>
          </a:p>
          <a:p>
            <a:pPr algn="just"/>
            <a:r>
              <a:rPr lang="en-US" b="0" i="0" u="none" strike="noStrike" baseline="0" dirty="0">
                <a:latin typeface="+mn-lt"/>
              </a:rPr>
              <a:t>The certifications between the roots are cross-certificates; each root certifies all other roots, which means there are N (N − 1) certificates. </a:t>
            </a:r>
          </a:p>
          <a:p>
            <a:pPr algn="just"/>
            <a:endParaRPr lang="en-US" dirty="0">
              <a:latin typeface="+mn-lt"/>
            </a:endParaRPr>
          </a:p>
          <a:p>
            <a:pPr algn="just"/>
            <a:r>
              <a:rPr lang="en-US" b="0" i="0" u="none" strike="noStrike" baseline="0" dirty="0">
                <a:latin typeface="+mn-lt"/>
              </a:rPr>
              <a:t>In Figure 15.21, there are 4 nodes, so we need 4 × 3 = 12 certificates.</a:t>
            </a:r>
          </a:p>
          <a:p>
            <a:pPr algn="just"/>
            <a:r>
              <a:rPr lang="en-US" b="0" i="0" u="none" strike="noStrike" baseline="0" dirty="0">
                <a:latin typeface="+mn-lt"/>
              </a:rPr>
              <a:t>Note that each double-arrow line represents two certificates.</a:t>
            </a:r>
            <a:endParaRPr lang="en-IN" dirty="0">
              <a:latin typeface="+mn-lt"/>
            </a:endParaRPr>
          </a:p>
        </p:txBody>
      </p:sp>
      <p:pic>
        <p:nvPicPr>
          <p:cNvPr id="2" name="Picture 1">
            <a:extLst>
              <a:ext uri="{FF2B5EF4-FFF2-40B4-BE49-F238E27FC236}">
                <a16:creationId xmlns:a16="http://schemas.microsoft.com/office/drawing/2014/main" id="{FDFDC5C6-BBF1-13E9-870B-9FBB450638A1}"/>
              </a:ext>
            </a:extLst>
          </p:cNvPr>
          <p:cNvPicPr>
            <a:picLocks noChangeAspect="1"/>
          </p:cNvPicPr>
          <p:nvPr/>
        </p:nvPicPr>
        <p:blipFill>
          <a:blip r:embed="rId3"/>
          <a:stretch>
            <a:fillRect/>
          </a:stretch>
        </p:blipFill>
        <p:spPr>
          <a:xfrm>
            <a:off x="2432388" y="3946916"/>
            <a:ext cx="3394985" cy="2475320"/>
          </a:xfrm>
          <a:prstGeom prst="rect">
            <a:avLst/>
          </a:prstGeom>
        </p:spPr>
      </p:pic>
    </p:spTree>
    <p:extLst>
      <p:ext uri="{BB962C8B-B14F-4D97-AF65-F5344CB8AC3E}">
        <p14:creationId xmlns:p14="http://schemas.microsoft.com/office/powerpoint/2010/main" val="1331379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D37F753A-73EF-98B6-D614-9C0E4FE63DBF}"/>
              </a:ext>
            </a:extLst>
          </p:cNvPr>
          <p:cNvSpPr txBox="1"/>
          <p:nvPr/>
        </p:nvSpPr>
        <p:spPr>
          <a:xfrm>
            <a:off x="539475" y="1272218"/>
            <a:ext cx="8065050" cy="400110"/>
          </a:xfrm>
          <a:prstGeom prst="rect">
            <a:avLst/>
          </a:prstGeom>
          <a:noFill/>
        </p:spPr>
        <p:txBody>
          <a:bodyPr wrap="square">
            <a:spAutoFit/>
          </a:bodyPr>
          <a:lstStyle/>
          <a:p>
            <a:pPr algn="l"/>
            <a:r>
              <a:rPr lang="en-US" sz="2000" dirty="0"/>
              <a:t>END</a:t>
            </a:r>
            <a:endParaRPr lang="en-IN" sz="1800" dirty="0">
              <a:latin typeface="+mj-lt"/>
            </a:endParaRPr>
          </a:p>
        </p:txBody>
      </p:sp>
    </p:spTree>
    <p:extLst>
      <p:ext uri="{BB962C8B-B14F-4D97-AF65-F5344CB8AC3E}">
        <p14:creationId xmlns:p14="http://schemas.microsoft.com/office/powerpoint/2010/main" val="223195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654690" y="716316"/>
            <a:ext cx="4572000" cy="461665"/>
          </a:xfrm>
          <a:prstGeom prst="rect">
            <a:avLst/>
          </a:prstGeom>
          <a:noFill/>
        </p:spPr>
        <p:txBody>
          <a:bodyPr wrap="square">
            <a:spAutoFit/>
          </a:bodyPr>
          <a:lstStyle/>
          <a:p>
            <a:r>
              <a:rPr lang="en-IN" sz="2400" b="1" i="0" u="none" strike="noStrike" baseline="0" dirty="0">
                <a:solidFill>
                  <a:srgbClr val="C00000"/>
                </a:solidFill>
                <a:latin typeface="+mj-lt"/>
              </a:rPr>
              <a:t>Flat Multiple KDCs</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24260" y="1551397"/>
            <a:ext cx="8103455" cy="3693319"/>
          </a:xfrm>
          <a:prstGeom prst="rect">
            <a:avLst/>
          </a:prstGeom>
          <a:noFill/>
        </p:spPr>
        <p:txBody>
          <a:bodyPr wrap="square">
            <a:spAutoFit/>
          </a:bodyPr>
          <a:lstStyle/>
          <a:p>
            <a:pPr algn="just"/>
            <a:r>
              <a:rPr lang="en-US" sz="1800" b="0" i="0" u="none" strike="noStrike" baseline="0" dirty="0">
                <a:latin typeface="+mj-lt"/>
              </a:rPr>
              <a:t>When the number of people using a KDC increases, the system becomes unmanageable and a bottleneck can result. </a:t>
            </a:r>
          </a:p>
          <a:p>
            <a:pPr algn="just"/>
            <a:endParaRPr lang="en-US" sz="1800" dirty="0">
              <a:latin typeface="+mj-lt"/>
            </a:endParaRPr>
          </a:p>
          <a:p>
            <a:pPr algn="just"/>
            <a:r>
              <a:rPr lang="en-US" sz="1800" b="0" i="0" u="none" strike="noStrike" baseline="0" dirty="0">
                <a:latin typeface="+mj-lt"/>
              </a:rPr>
              <a:t>To solve the problem, we need to have multiple KDCs. </a:t>
            </a:r>
          </a:p>
          <a:p>
            <a:pPr algn="just"/>
            <a:endParaRPr lang="en-US" sz="1800" dirty="0">
              <a:latin typeface="+mj-lt"/>
            </a:endParaRPr>
          </a:p>
          <a:p>
            <a:pPr algn="just"/>
            <a:r>
              <a:rPr lang="en-US" sz="1800" b="0" i="0" u="none" strike="noStrike" baseline="0" dirty="0">
                <a:solidFill>
                  <a:srgbClr val="C00000"/>
                </a:solidFill>
                <a:latin typeface="+mj-lt"/>
              </a:rPr>
              <a:t>We</a:t>
            </a:r>
            <a:r>
              <a:rPr lang="en-US" sz="1800" dirty="0">
                <a:solidFill>
                  <a:srgbClr val="C00000"/>
                </a:solidFill>
                <a:latin typeface="+mj-lt"/>
              </a:rPr>
              <a:t> </a:t>
            </a:r>
            <a:r>
              <a:rPr lang="en-US" sz="1800" b="0" i="0" u="none" strike="noStrike" baseline="0" dirty="0">
                <a:solidFill>
                  <a:srgbClr val="C00000"/>
                </a:solidFill>
                <a:latin typeface="+mj-lt"/>
              </a:rPr>
              <a:t>can divide the world into domains. </a:t>
            </a:r>
          </a:p>
          <a:p>
            <a:pPr algn="just"/>
            <a:endParaRPr lang="en-US" sz="1800" dirty="0">
              <a:latin typeface="+mj-lt"/>
            </a:endParaRPr>
          </a:p>
          <a:p>
            <a:pPr algn="just"/>
            <a:r>
              <a:rPr lang="en-US" sz="1800" b="0" i="0" u="none" strike="noStrike" baseline="0" dirty="0">
                <a:latin typeface="+mj-lt"/>
              </a:rPr>
              <a:t>Each domain can have one or more KDCs (for redundancy in case of failure). </a:t>
            </a:r>
          </a:p>
          <a:p>
            <a:pPr algn="just"/>
            <a:endParaRPr lang="en-US" sz="1800" dirty="0">
              <a:latin typeface="+mj-lt"/>
            </a:endParaRPr>
          </a:p>
          <a:p>
            <a:pPr algn="just"/>
            <a:r>
              <a:rPr lang="en-US" sz="1800" b="0" i="0" u="none" strike="noStrike" baseline="0" dirty="0">
                <a:solidFill>
                  <a:srgbClr val="C00000"/>
                </a:solidFill>
                <a:latin typeface="+mj-lt"/>
              </a:rPr>
              <a:t>If Alice wants to send a message to Bob, who belongs to another domain, Alice contacts her KDC, which in turn contacts the KDC in Bob’s domain. </a:t>
            </a:r>
          </a:p>
          <a:p>
            <a:pPr algn="just"/>
            <a:endParaRPr lang="en-US" sz="1800" dirty="0">
              <a:solidFill>
                <a:srgbClr val="C00000"/>
              </a:solidFill>
              <a:latin typeface="+mj-lt"/>
            </a:endParaRPr>
          </a:p>
          <a:p>
            <a:pPr algn="just"/>
            <a:r>
              <a:rPr lang="en-US" sz="1800" b="0" i="0" u="none" strike="noStrike" baseline="0" dirty="0">
                <a:solidFill>
                  <a:srgbClr val="C00000"/>
                </a:solidFill>
                <a:latin typeface="+mj-lt"/>
              </a:rPr>
              <a:t>The two KDCs can create a secret key between Alice and Bob. </a:t>
            </a:r>
          </a:p>
        </p:txBody>
      </p:sp>
    </p:spTree>
    <p:extLst>
      <p:ext uri="{BB962C8B-B14F-4D97-AF65-F5344CB8AC3E}">
        <p14:creationId xmlns:p14="http://schemas.microsoft.com/office/powerpoint/2010/main" val="15937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654690" y="716316"/>
            <a:ext cx="4572000" cy="461665"/>
          </a:xfrm>
          <a:prstGeom prst="rect">
            <a:avLst/>
          </a:prstGeom>
          <a:noFill/>
        </p:spPr>
        <p:txBody>
          <a:bodyPr wrap="square">
            <a:spAutoFit/>
          </a:bodyPr>
          <a:lstStyle/>
          <a:p>
            <a:r>
              <a:rPr lang="en-IN" sz="2400" b="1" i="0" u="none" strike="noStrike" baseline="0" dirty="0">
                <a:solidFill>
                  <a:srgbClr val="C00000"/>
                </a:solidFill>
                <a:latin typeface="+mj-lt"/>
              </a:rPr>
              <a:t>Flat Multiple KDCs</a:t>
            </a:r>
            <a:endParaRPr lang="en-IN" sz="24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424260" y="1551397"/>
            <a:ext cx="8103455" cy="369332"/>
          </a:xfrm>
          <a:prstGeom prst="rect">
            <a:avLst/>
          </a:prstGeom>
          <a:noFill/>
        </p:spPr>
        <p:txBody>
          <a:bodyPr wrap="square">
            <a:spAutoFit/>
          </a:bodyPr>
          <a:lstStyle/>
          <a:p>
            <a:pPr algn="just"/>
            <a:r>
              <a:rPr lang="en-US" sz="1800" b="0" i="0" u="none" strike="noStrike" baseline="0" dirty="0">
                <a:latin typeface="+mj-lt"/>
              </a:rPr>
              <a:t>Figure 15.2 shows KDCs all at the same level. We call this </a:t>
            </a:r>
            <a:r>
              <a:rPr lang="en-US" sz="1800" b="0" i="0" u="none" strike="noStrike" baseline="0" dirty="0">
                <a:solidFill>
                  <a:srgbClr val="C00000"/>
                </a:solidFill>
                <a:latin typeface="+mj-lt"/>
              </a:rPr>
              <a:t>flat multiple KDCs</a:t>
            </a:r>
            <a:r>
              <a:rPr lang="en-US" sz="1800" b="0" i="0" u="none" strike="noStrike" baseline="0" dirty="0">
                <a:latin typeface="+mj-lt"/>
              </a:rPr>
              <a:t>.</a:t>
            </a:r>
          </a:p>
        </p:txBody>
      </p:sp>
      <p:pic>
        <p:nvPicPr>
          <p:cNvPr id="3" name="Picture 2">
            <a:extLst>
              <a:ext uri="{FF2B5EF4-FFF2-40B4-BE49-F238E27FC236}">
                <a16:creationId xmlns:a16="http://schemas.microsoft.com/office/drawing/2014/main" id="{67AF447C-7B3E-76ED-0352-AD0A13629CF3}"/>
              </a:ext>
            </a:extLst>
          </p:cNvPr>
          <p:cNvPicPr>
            <a:picLocks noChangeAspect="1"/>
          </p:cNvPicPr>
          <p:nvPr/>
        </p:nvPicPr>
        <p:blipFill>
          <a:blip r:embed="rId2"/>
          <a:stretch>
            <a:fillRect/>
          </a:stretch>
        </p:blipFill>
        <p:spPr>
          <a:xfrm>
            <a:off x="1269170" y="2508756"/>
            <a:ext cx="7004616" cy="2239571"/>
          </a:xfrm>
          <a:prstGeom prst="rect">
            <a:avLst/>
          </a:prstGeom>
        </p:spPr>
      </p:pic>
    </p:spTree>
    <p:extLst>
      <p:ext uri="{BB962C8B-B14F-4D97-AF65-F5344CB8AC3E}">
        <p14:creationId xmlns:p14="http://schemas.microsoft.com/office/powerpoint/2010/main" val="266453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EFBADF9C-6513-C67D-CC93-1E945FA38788}"/>
              </a:ext>
            </a:extLst>
          </p:cNvPr>
          <p:cNvSpPr txBox="1"/>
          <p:nvPr/>
        </p:nvSpPr>
        <p:spPr>
          <a:xfrm>
            <a:off x="417714" y="725767"/>
            <a:ext cx="4572000" cy="400110"/>
          </a:xfrm>
          <a:prstGeom prst="rect">
            <a:avLst/>
          </a:prstGeom>
          <a:noFill/>
        </p:spPr>
        <p:txBody>
          <a:bodyPr wrap="square">
            <a:spAutoFit/>
          </a:bodyPr>
          <a:lstStyle/>
          <a:p>
            <a:r>
              <a:rPr lang="en-IN" sz="2000" b="1" i="0" u="none" strike="noStrike" baseline="0" dirty="0">
                <a:solidFill>
                  <a:srgbClr val="C00000"/>
                </a:solidFill>
                <a:latin typeface="+mj-lt"/>
              </a:rPr>
              <a:t>Hierarchical Multiple KDCs</a:t>
            </a:r>
            <a:endParaRPr lang="en-IN" sz="2000" b="1" dirty="0">
              <a:solidFill>
                <a:srgbClr val="C00000"/>
              </a:solidFill>
              <a:latin typeface="+mj-lt"/>
            </a:endParaRPr>
          </a:p>
        </p:txBody>
      </p:sp>
      <p:sp>
        <p:nvSpPr>
          <p:cNvPr id="6" name="TextBox 5">
            <a:extLst>
              <a:ext uri="{FF2B5EF4-FFF2-40B4-BE49-F238E27FC236}">
                <a16:creationId xmlns:a16="http://schemas.microsoft.com/office/drawing/2014/main" id="{8BF64650-A36D-5DB9-3C8F-350B95C4126D}"/>
              </a:ext>
            </a:extLst>
          </p:cNvPr>
          <p:cNvSpPr txBox="1"/>
          <p:nvPr/>
        </p:nvSpPr>
        <p:spPr>
          <a:xfrm>
            <a:off x="309045" y="5024237"/>
            <a:ext cx="8103455" cy="1415772"/>
          </a:xfrm>
          <a:prstGeom prst="rect">
            <a:avLst/>
          </a:prstGeom>
          <a:noFill/>
        </p:spPr>
        <p:txBody>
          <a:bodyPr wrap="square">
            <a:spAutoFit/>
          </a:bodyPr>
          <a:lstStyle/>
          <a:p>
            <a:pPr algn="just"/>
            <a:r>
              <a:rPr lang="en-US" sz="1400" b="0" i="0" u="none" strike="noStrike" baseline="0" dirty="0">
                <a:latin typeface="+mj-lt"/>
              </a:rPr>
              <a:t>There can be local KDCs, national KDCs, and international KDCs. </a:t>
            </a:r>
            <a:endParaRPr lang="en-US" sz="1400" dirty="0">
              <a:latin typeface="+mj-lt"/>
            </a:endParaRPr>
          </a:p>
          <a:p>
            <a:pPr marL="285750" indent="-285750" algn="just">
              <a:buFont typeface="Arial" panose="020B0604020202020204" pitchFamily="34" charset="0"/>
              <a:buChar char="•"/>
            </a:pPr>
            <a:r>
              <a:rPr lang="en-US" sz="1400" b="0" i="0" u="none" strike="noStrike" baseline="0" dirty="0">
                <a:latin typeface="+mj-lt"/>
              </a:rPr>
              <a:t>When Alice needs to communicate with Bob, who lives in another country, she sends her request to a local KDC;</a:t>
            </a:r>
            <a:endParaRPr lang="en-US" sz="1400" dirty="0">
              <a:latin typeface="+mj-lt"/>
            </a:endParaRPr>
          </a:p>
          <a:p>
            <a:pPr marL="285750" indent="-285750" algn="just">
              <a:buFont typeface="Arial" panose="020B0604020202020204" pitchFamily="34" charset="0"/>
              <a:buChar char="•"/>
            </a:pPr>
            <a:r>
              <a:rPr lang="en-US" sz="1400" b="0" i="0" u="none" strike="noStrike" baseline="0" dirty="0">
                <a:latin typeface="+mj-lt"/>
              </a:rPr>
              <a:t> the local KDC relays the request to the national KDC; </a:t>
            </a:r>
            <a:endParaRPr lang="en-US" sz="1400" dirty="0">
              <a:latin typeface="+mj-lt"/>
            </a:endParaRPr>
          </a:p>
          <a:p>
            <a:pPr marL="285750" indent="-285750" algn="just">
              <a:buFont typeface="Arial" panose="020B0604020202020204" pitchFamily="34" charset="0"/>
              <a:buChar char="•"/>
            </a:pPr>
            <a:r>
              <a:rPr lang="en-US" sz="1400" b="0" i="0" u="none" strike="noStrike" baseline="0" dirty="0">
                <a:latin typeface="+mj-lt"/>
              </a:rPr>
              <a:t>the national KDC relays the request to an international KDC. </a:t>
            </a:r>
            <a:endParaRPr lang="en-US" sz="1400" dirty="0">
              <a:latin typeface="+mj-lt"/>
            </a:endParaRPr>
          </a:p>
          <a:p>
            <a:pPr algn="just"/>
            <a:r>
              <a:rPr lang="en-US" sz="1400" b="0" i="0" u="none" strike="noStrike" baseline="0" dirty="0">
                <a:latin typeface="+mj-lt"/>
              </a:rPr>
              <a:t>The request is then relayed all the way down to the local KDC where Bob lives</a:t>
            </a:r>
            <a:r>
              <a:rPr lang="en-US" b="0" i="0" u="none" strike="noStrike" baseline="0" dirty="0">
                <a:latin typeface="+mj-lt"/>
              </a:rPr>
              <a:t>. </a:t>
            </a:r>
          </a:p>
        </p:txBody>
      </p:sp>
      <p:pic>
        <p:nvPicPr>
          <p:cNvPr id="2" name="Picture 1">
            <a:extLst>
              <a:ext uri="{FF2B5EF4-FFF2-40B4-BE49-F238E27FC236}">
                <a16:creationId xmlns:a16="http://schemas.microsoft.com/office/drawing/2014/main" id="{EAA0CDAA-D637-37DA-DF76-36A235FBE70B}"/>
              </a:ext>
            </a:extLst>
          </p:cNvPr>
          <p:cNvPicPr>
            <a:picLocks noChangeAspect="1"/>
          </p:cNvPicPr>
          <p:nvPr/>
        </p:nvPicPr>
        <p:blipFill>
          <a:blip r:embed="rId3"/>
          <a:stretch>
            <a:fillRect/>
          </a:stretch>
        </p:blipFill>
        <p:spPr>
          <a:xfrm>
            <a:off x="1461195" y="1386518"/>
            <a:ext cx="5102682" cy="3309847"/>
          </a:xfrm>
          <a:prstGeom prst="rect">
            <a:avLst/>
          </a:prstGeom>
        </p:spPr>
      </p:pic>
    </p:spTree>
    <p:extLst>
      <p:ext uri="{BB962C8B-B14F-4D97-AF65-F5344CB8AC3E}">
        <p14:creationId xmlns:p14="http://schemas.microsoft.com/office/powerpoint/2010/main" val="1008651368"/>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19376</TotalTime>
  <Words>4448</Words>
  <Application>Microsoft Office PowerPoint</Application>
  <PresentationFormat>On-screen Show (4:3)</PresentationFormat>
  <Paragraphs>527</Paragraphs>
  <Slides>63</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Generic617-Regular</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2163</cp:revision>
  <dcterms:created xsi:type="dcterms:W3CDTF">2009-06-28T04:21:19Z</dcterms:created>
  <dcterms:modified xsi:type="dcterms:W3CDTF">2023-11-08T08:10:24Z</dcterms:modified>
</cp:coreProperties>
</file>