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72" r:id="rId2"/>
    <p:sldId id="849" r:id="rId3"/>
    <p:sldId id="850" r:id="rId4"/>
    <p:sldId id="851" r:id="rId5"/>
    <p:sldId id="852" r:id="rId6"/>
    <p:sldId id="853" r:id="rId7"/>
    <p:sldId id="854" r:id="rId8"/>
    <p:sldId id="855" r:id="rId9"/>
    <p:sldId id="856" r:id="rId10"/>
    <p:sldId id="857" r:id="rId11"/>
    <p:sldId id="858" r:id="rId12"/>
    <p:sldId id="859" r:id="rId13"/>
    <p:sldId id="860" r:id="rId14"/>
    <p:sldId id="861" r:id="rId15"/>
    <p:sldId id="862" r:id="rId16"/>
    <p:sldId id="864" r:id="rId17"/>
    <p:sldId id="865" r:id="rId18"/>
    <p:sldId id="866" r:id="rId19"/>
    <p:sldId id="867" r:id="rId20"/>
    <p:sldId id="868" r:id="rId21"/>
    <p:sldId id="869" r:id="rId22"/>
    <p:sldId id="870" r:id="rId23"/>
    <p:sldId id="871" r:id="rId24"/>
    <p:sldId id="872" r:id="rId25"/>
    <p:sldId id="874" r:id="rId26"/>
    <p:sldId id="876" r:id="rId27"/>
    <p:sldId id="877" r:id="rId28"/>
    <p:sldId id="879" r:id="rId29"/>
    <p:sldId id="880" r:id="rId30"/>
    <p:sldId id="881" r:id="rId31"/>
    <p:sldId id="882" r:id="rId32"/>
    <p:sldId id="883" r:id="rId33"/>
    <p:sldId id="884" r:id="rId34"/>
    <p:sldId id="885" r:id="rId35"/>
    <p:sldId id="886" r:id="rId36"/>
    <p:sldId id="887" r:id="rId37"/>
    <p:sldId id="888" r:id="rId38"/>
    <p:sldId id="889" r:id="rId39"/>
    <p:sldId id="891" r:id="rId40"/>
    <p:sldId id="892" r:id="rId41"/>
    <p:sldId id="893" r:id="rId42"/>
    <p:sldId id="894" r:id="rId43"/>
    <p:sldId id="895" r:id="rId44"/>
    <p:sldId id="896" r:id="rId45"/>
    <p:sldId id="898" r:id="rId46"/>
    <p:sldId id="899" r:id="rId47"/>
    <p:sldId id="901" r:id="rId48"/>
    <p:sldId id="902" r:id="rId49"/>
    <p:sldId id="903" r:id="rId50"/>
    <p:sldId id="904" r:id="rId51"/>
    <p:sldId id="905" r:id="rId52"/>
    <p:sldId id="906" r:id="rId53"/>
    <p:sldId id="907" r:id="rId54"/>
    <p:sldId id="909" r:id="rId55"/>
    <p:sldId id="910" r:id="rId56"/>
    <p:sldId id="911" r:id="rId57"/>
    <p:sldId id="912" r:id="rId58"/>
    <p:sldId id="913" r:id="rId59"/>
    <p:sldId id="914" r:id="rId60"/>
    <p:sldId id="917" r:id="rId61"/>
    <p:sldId id="918" r:id="rId62"/>
    <p:sldId id="919" r:id="rId63"/>
    <p:sldId id="920" r:id="rId64"/>
    <p:sldId id="921" r:id="rId65"/>
    <p:sldId id="922" r:id="rId66"/>
    <p:sldId id="923" r:id="rId67"/>
    <p:sldId id="924" r:id="rId68"/>
    <p:sldId id="925" r:id="rId69"/>
    <p:sldId id="926" r:id="rId70"/>
    <p:sldId id="927" r:id="rId71"/>
    <p:sldId id="928" r:id="rId72"/>
    <p:sldId id="929" r:id="rId73"/>
    <p:sldId id="947" r:id="rId74"/>
    <p:sldId id="932" r:id="rId75"/>
    <p:sldId id="933" r:id="rId76"/>
    <p:sldId id="934" r:id="rId77"/>
    <p:sldId id="935" r:id="rId78"/>
    <p:sldId id="936" r:id="rId79"/>
    <p:sldId id="937" r:id="rId80"/>
    <p:sldId id="938" r:id="rId81"/>
    <p:sldId id="939" r:id="rId82"/>
    <p:sldId id="940" r:id="rId83"/>
    <p:sldId id="941" r:id="rId84"/>
    <p:sldId id="942" r:id="rId85"/>
    <p:sldId id="943" r:id="rId86"/>
    <p:sldId id="944" r:id="rId87"/>
    <p:sldId id="945" r:id="rId88"/>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49</a:t>
            </a:fld>
            <a:endParaRPr lang="en-US"/>
          </a:p>
        </p:txBody>
      </p:sp>
    </p:spTree>
    <p:extLst>
      <p:ext uri="{BB962C8B-B14F-4D97-AF65-F5344CB8AC3E}">
        <p14:creationId xmlns:p14="http://schemas.microsoft.com/office/powerpoint/2010/main" val="80139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58</a:t>
            </a:fld>
            <a:endParaRPr lang="en-US"/>
          </a:p>
        </p:txBody>
      </p:sp>
    </p:spTree>
    <p:extLst>
      <p:ext uri="{BB962C8B-B14F-4D97-AF65-F5344CB8AC3E}">
        <p14:creationId xmlns:p14="http://schemas.microsoft.com/office/powerpoint/2010/main" val="335399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59</a:t>
            </a:fld>
            <a:endParaRPr lang="en-US"/>
          </a:p>
        </p:txBody>
      </p:sp>
    </p:spTree>
    <p:extLst>
      <p:ext uri="{BB962C8B-B14F-4D97-AF65-F5344CB8AC3E}">
        <p14:creationId xmlns:p14="http://schemas.microsoft.com/office/powerpoint/2010/main" val="325814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60</a:t>
            </a:fld>
            <a:endParaRPr lang="en-US"/>
          </a:p>
        </p:txBody>
      </p:sp>
    </p:spTree>
    <p:extLst>
      <p:ext uri="{BB962C8B-B14F-4D97-AF65-F5344CB8AC3E}">
        <p14:creationId xmlns:p14="http://schemas.microsoft.com/office/powerpoint/2010/main" val="3026189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61</a:t>
            </a:fld>
            <a:endParaRPr lang="en-US"/>
          </a:p>
        </p:txBody>
      </p:sp>
    </p:spTree>
    <p:extLst>
      <p:ext uri="{BB962C8B-B14F-4D97-AF65-F5344CB8AC3E}">
        <p14:creationId xmlns:p14="http://schemas.microsoft.com/office/powerpoint/2010/main" val="3599110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62</a:t>
            </a:fld>
            <a:endParaRPr lang="en-US"/>
          </a:p>
        </p:txBody>
      </p:sp>
    </p:spTree>
    <p:extLst>
      <p:ext uri="{BB962C8B-B14F-4D97-AF65-F5344CB8AC3E}">
        <p14:creationId xmlns:p14="http://schemas.microsoft.com/office/powerpoint/2010/main" val="2733600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63</a:t>
            </a:fld>
            <a:endParaRPr lang="en-US"/>
          </a:p>
        </p:txBody>
      </p:sp>
    </p:spTree>
    <p:extLst>
      <p:ext uri="{BB962C8B-B14F-4D97-AF65-F5344CB8AC3E}">
        <p14:creationId xmlns:p14="http://schemas.microsoft.com/office/powerpoint/2010/main" val="40937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64</a:t>
            </a:fld>
            <a:endParaRPr lang="en-US"/>
          </a:p>
        </p:txBody>
      </p:sp>
    </p:spTree>
    <p:extLst>
      <p:ext uri="{BB962C8B-B14F-4D97-AF65-F5344CB8AC3E}">
        <p14:creationId xmlns:p14="http://schemas.microsoft.com/office/powerpoint/2010/main" val="117586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65</a:t>
            </a:fld>
            <a:endParaRPr lang="en-US"/>
          </a:p>
        </p:txBody>
      </p:sp>
    </p:spTree>
    <p:extLst>
      <p:ext uri="{BB962C8B-B14F-4D97-AF65-F5344CB8AC3E}">
        <p14:creationId xmlns:p14="http://schemas.microsoft.com/office/powerpoint/2010/main" val="624545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66</a:t>
            </a:fld>
            <a:endParaRPr lang="en-US"/>
          </a:p>
        </p:txBody>
      </p:sp>
    </p:spTree>
    <p:extLst>
      <p:ext uri="{BB962C8B-B14F-4D97-AF65-F5344CB8AC3E}">
        <p14:creationId xmlns:p14="http://schemas.microsoft.com/office/powerpoint/2010/main" val="22901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67</a:t>
            </a:fld>
            <a:endParaRPr lang="en-US"/>
          </a:p>
        </p:txBody>
      </p:sp>
    </p:spTree>
    <p:extLst>
      <p:ext uri="{BB962C8B-B14F-4D97-AF65-F5344CB8AC3E}">
        <p14:creationId xmlns:p14="http://schemas.microsoft.com/office/powerpoint/2010/main" val="50221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50</a:t>
            </a:fld>
            <a:endParaRPr lang="en-US"/>
          </a:p>
        </p:txBody>
      </p:sp>
    </p:spTree>
    <p:extLst>
      <p:ext uri="{BB962C8B-B14F-4D97-AF65-F5344CB8AC3E}">
        <p14:creationId xmlns:p14="http://schemas.microsoft.com/office/powerpoint/2010/main" val="415508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68</a:t>
            </a:fld>
            <a:endParaRPr lang="en-US"/>
          </a:p>
        </p:txBody>
      </p:sp>
    </p:spTree>
    <p:extLst>
      <p:ext uri="{BB962C8B-B14F-4D97-AF65-F5344CB8AC3E}">
        <p14:creationId xmlns:p14="http://schemas.microsoft.com/office/powerpoint/2010/main" val="1296184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69</a:t>
            </a:fld>
            <a:endParaRPr lang="en-US"/>
          </a:p>
        </p:txBody>
      </p:sp>
    </p:spTree>
    <p:extLst>
      <p:ext uri="{BB962C8B-B14F-4D97-AF65-F5344CB8AC3E}">
        <p14:creationId xmlns:p14="http://schemas.microsoft.com/office/powerpoint/2010/main" val="1775587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70</a:t>
            </a:fld>
            <a:endParaRPr lang="en-US"/>
          </a:p>
        </p:txBody>
      </p:sp>
    </p:spTree>
    <p:extLst>
      <p:ext uri="{BB962C8B-B14F-4D97-AF65-F5344CB8AC3E}">
        <p14:creationId xmlns:p14="http://schemas.microsoft.com/office/powerpoint/2010/main" val="2028636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71</a:t>
            </a:fld>
            <a:endParaRPr lang="en-US"/>
          </a:p>
        </p:txBody>
      </p:sp>
    </p:spTree>
    <p:extLst>
      <p:ext uri="{BB962C8B-B14F-4D97-AF65-F5344CB8AC3E}">
        <p14:creationId xmlns:p14="http://schemas.microsoft.com/office/powerpoint/2010/main" val="2994941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72</a:t>
            </a:fld>
            <a:endParaRPr lang="en-US"/>
          </a:p>
        </p:txBody>
      </p:sp>
    </p:spTree>
    <p:extLst>
      <p:ext uri="{BB962C8B-B14F-4D97-AF65-F5344CB8AC3E}">
        <p14:creationId xmlns:p14="http://schemas.microsoft.com/office/powerpoint/2010/main" val="1096041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73</a:t>
            </a:fld>
            <a:endParaRPr lang="en-US"/>
          </a:p>
        </p:txBody>
      </p:sp>
    </p:spTree>
    <p:extLst>
      <p:ext uri="{BB962C8B-B14F-4D97-AF65-F5344CB8AC3E}">
        <p14:creationId xmlns:p14="http://schemas.microsoft.com/office/powerpoint/2010/main" val="2338628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74</a:t>
            </a:fld>
            <a:endParaRPr lang="en-US"/>
          </a:p>
        </p:txBody>
      </p:sp>
    </p:spTree>
    <p:extLst>
      <p:ext uri="{BB962C8B-B14F-4D97-AF65-F5344CB8AC3E}">
        <p14:creationId xmlns:p14="http://schemas.microsoft.com/office/powerpoint/2010/main" val="240000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75</a:t>
            </a:fld>
            <a:endParaRPr lang="en-US"/>
          </a:p>
        </p:txBody>
      </p:sp>
    </p:spTree>
    <p:extLst>
      <p:ext uri="{BB962C8B-B14F-4D97-AF65-F5344CB8AC3E}">
        <p14:creationId xmlns:p14="http://schemas.microsoft.com/office/powerpoint/2010/main" val="2738578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76</a:t>
            </a:fld>
            <a:endParaRPr lang="en-US"/>
          </a:p>
        </p:txBody>
      </p:sp>
    </p:spTree>
    <p:extLst>
      <p:ext uri="{BB962C8B-B14F-4D97-AF65-F5344CB8AC3E}">
        <p14:creationId xmlns:p14="http://schemas.microsoft.com/office/powerpoint/2010/main" val="3948528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77</a:t>
            </a:fld>
            <a:endParaRPr lang="en-US"/>
          </a:p>
        </p:txBody>
      </p:sp>
    </p:spTree>
    <p:extLst>
      <p:ext uri="{BB962C8B-B14F-4D97-AF65-F5344CB8AC3E}">
        <p14:creationId xmlns:p14="http://schemas.microsoft.com/office/powerpoint/2010/main" val="315916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51</a:t>
            </a:fld>
            <a:endParaRPr lang="en-US"/>
          </a:p>
        </p:txBody>
      </p:sp>
    </p:spTree>
    <p:extLst>
      <p:ext uri="{BB962C8B-B14F-4D97-AF65-F5344CB8AC3E}">
        <p14:creationId xmlns:p14="http://schemas.microsoft.com/office/powerpoint/2010/main" val="2013752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78</a:t>
            </a:fld>
            <a:endParaRPr lang="en-US"/>
          </a:p>
        </p:txBody>
      </p:sp>
    </p:spTree>
    <p:extLst>
      <p:ext uri="{BB962C8B-B14F-4D97-AF65-F5344CB8AC3E}">
        <p14:creationId xmlns:p14="http://schemas.microsoft.com/office/powerpoint/2010/main" val="133247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79</a:t>
            </a:fld>
            <a:endParaRPr lang="en-US"/>
          </a:p>
        </p:txBody>
      </p:sp>
    </p:spTree>
    <p:extLst>
      <p:ext uri="{BB962C8B-B14F-4D97-AF65-F5344CB8AC3E}">
        <p14:creationId xmlns:p14="http://schemas.microsoft.com/office/powerpoint/2010/main" val="28464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80</a:t>
            </a:fld>
            <a:endParaRPr lang="en-US"/>
          </a:p>
        </p:txBody>
      </p:sp>
    </p:spTree>
    <p:extLst>
      <p:ext uri="{BB962C8B-B14F-4D97-AF65-F5344CB8AC3E}">
        <p14:creationId xmlns:p14="http://schemas.microsoft.com/office/powerpoint/2010/main" val="180454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81</a:t>
            </a:fld>
            <a:endParaRPr lang="en-US"/>
          </a:p>
        </p:txBody>
      </p:sp>
    </p:spTree>
    <p:extLst>
      <p:ext uri="{BB962C8B-B14F-4D97-AF65-F5344CB8AC3E}">
        <p14:creationId xmlns:p14="http://schemas.microsoft.com/office/powerpoint/2010/main" val="1070793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82</a:t>
            </a:fld>
            <a:endParaRPr lang="en-US"/>
          </a:p>
        </p:txBody>
      </p:sp>
    </p:spTree>
    <p:extLst>
      <p:ext uri="{BB962C8B-B14F-4D97-AF65-F5344CB8AC3E}">
        <p14:creationId xmlns:p14="http://schemas.microsoft.com/office/powerpoint/2010/main" val="4117361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83</a:t>
            </a:fld>
            <a:endParaRPr lang="en-US"/>
          </a:p>
        </p:txBody>
      </p:sp>
    </p:spTree>
    <p:extLst>
      <p:ext uri="{BB962C8B-B14F-4D97-AF65-F5344CB8AC3E}">
        <p14:creationId xmlns:p14="http://schemas.microsoft.com/office/powerpoint/2010/main" val="443529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84</a:t>
            </a:fld>
            <a:endParaRPr lang="en-US"/>
          </a:p>
        </p:txBody>
      </p:sp>
    </p:spTree>
    <p:extLst>
      <p:ext uri="{BB962C8B-B14F-4D97-AF65-F5344CB8AC3E}">
        <p14:creationId xmlns:p14="http://schemas.microsoft.com/office/powerpoint/2010/main" val="3292083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85</a:t>
            </a:fld>
            <a:endParaRPr lang="en-US"/>
          </a:p>
        </p:txBody>
      </p:sp>
    </p:spTree>
    <p:extLst>
      <p:ext uri="{BB962C8B-B14F-4D97-AF65-F5344CB8AC3E}">
        <p14:creationId xmlns:p14="http://schemas.microsoft.com/office/powerpoint/2010/main" val="3949823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86</a:t>
            </a:fld>
            <a:endParaRPr lang="en-US"/>
          </a:p>
        </p:txBody>
      </p:sp>
    </p:spTree>
    <p:extLst>
      <p:ext uri="{BB962C8B-B14F-4D97-AF65-F5344CB8AC3E}">
        <p14:creationId xmlns:p14="http://schemas.microsoft.com/office/powerpoint/2010/main" val="861601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87</a:t>
            </a:fld>
            <a:endParaRPr lang="en-US"/>
          </a:p>
        </p:txBody>
      </p:sp>
    </p:spTree>
    <p:extLst>
      <p:ext uri="{BB962C8B-B14F-4D97-AF65-F5344CB8AC3E}">
        <p14:creationId xmlns:p14="http://schemas.microsoft.com/office/powerpoint/2010/main" val="218656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52</a:t>
            </a:fld>
            <a:endParaRPr lang="en-US"/>
          </a:p>
        </p:txBody>
      </p:sp>
    </p:spTree>
    <p:extLst>
      <p:ext uri="{BB962C8B-B14F-4D97-AF65-F5344CB8AC3E}">
        <p14:creationId xmlns:p14="http://schemas.microsoft.com/office/powerpoint/2010/main" val="26456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53</a:t>
            </a:fld>
            <a:endParaRPr lang="en-US"/>
          </a:p>
        </p:txBody>
      </p:sp>
    </p:spTree>
    <p:extLst>
      <p:ext uri="{BB962C8B-B14F-4D97-AF65-F5344CB8AC3E}">
        <p14:creationId xmlns:p14="http://schemas.microsoft.com/office/powerpoint/2010/main" val="15873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54</a:t>
            </a:fld>
            <a:endParaRPr lang="en-US"/>
          </a:p>
        </p:txBody>
      </p:sp>
    </p:spTree>
    <p:extLst>
      <p:ext uri="{BB962C8B-B14F-4D97-AF65-F5344CB8AC3E}">
        <p14:creationId xmlns:p14="http://schemas.microsoft.com/office/powerpoint/2010/main" val="357505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55</a:t>
            </a:fld>
            <a:endParaRPr lang="en-US"/>
          </a:p>
        </p:txBody>
      </p:sp>
    </p:spTree>
    <p:extLst>
      <p:ext uri="{BB962C8B-B14F-4D97-AF65-F5344CB8AC3E}">
        <p14:creationId xmlns:p14="http://schemas.microsoft.com/office/powerpoint/2010/main" val="86146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56</a:t>
            </a:fld>
            <a:endParaRPr lang="en-US"/>
          </a:p>
        </p:txBody>
      </p:sp>
    </p:spTree>
    <p:extLst>
      <p:ext uri="{BB962C8B-B14F-4D97-AF65-F5344CB8AC3E}">
        <p14:creationId xmlns:p14="http://schemas.microsoft.com/office/powerpoint/2010/main" val="188510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57</a:t>
            </a:fld>
            <a:endParaRPr lang="en-US"/>
          </a:p>
        </p:txBody>
      </p:sp>
    </p:spTree>
    <p:extLst>
      <p:ext uri="{BB962C8B-B14F-4D97-AF65-F5344CB8AC3E}">
        <p14:creationId xmlns:p14="http://schemas.microsoft.com/office/powerpoint/2010/main" val="279287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3172: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493795"/>
            <a:ext cx="8487505" cy="1631216"/>
          </a:xfrm>
          <a:prstGeom prst="rect">
            <a:avLst/>
          </a:prstGeom>
          <a:noFill/>
        </p:spPr>
        <p:txBody>
          <a:bodyPr wrap="square">
            <a:spAutoFit/>
          </a:bodyPr>
          <a:lstStyle/>
          <a:p>
            <a:pPr algn="l"/>
            <a:r>
              <a:rPr lang="en-IN" sz="1800" b="0" i="0" u="none" strike="noStrike" baseline="0" dirty="0">
                <a:solidFill>
                  <a:srgbClr val="FF0000"/>
                </a:solidFill>
                <a:latin typeface="+mj-lt"/>
              </a:rPr>
              <a:t>RSA</a:t>
            </a:r>
          </a:p>
          <a:p>
            <a:pPr algn="l"/>
            <a:endParaRPr lang="en-IN" sz="1800" b="0" i="0" u="none" strike="noStrike" baseline="0" dirty="0">
              <a:latin typeface="+mj-lt"/>
            </a:endParaRPr>
          </a:p>
          <a:p>
            <a:pPr algn="just"/>
            <a:r>
              <a:rPr lang="en-US" b="0" i="0" u="none" strike="noStrike" baseline="0" dirty="0">
                <a:latin typeface="+mj-lt"/>
              </a:rPr>
              <a:t>In this method, the pre-master secret is a 48-byte random number created by the client, encrypted with the server’s RSA public key, and sent to the server.</a:t>
            </a:r>
          </a:p>
          <a:p>
            <a:pPr algn="l"/>
            <a:endParaRPr lang="en-US" dirty="0">
              <a:latin typeface="+mj-lt"/>
            </a:endParaRPr>
          </a:p>
          <a:p>
            <a:pPr algn="l"/>
            <a:r>
              <a:rPr lang="en-US" b="0" i="0" u="none" strike="noStrike" baseline="0" dirty="0">
                <a:latin typeface="+mj-lt"/>
              </a:rPr>
              <a:t>The server needs to send its RSA encryption/decryption certificate. </a:t>
            </a:r>
          </a:p>
        </p:txBody>
      </p:sp>
      <p:pic>
        <p:nvPicPr>
          <p:cNvPr id="4" name="Picture 3">
            <a:extLst>
              <a:ext uri="{FF2B5EF4-FFF2-40B4-BE49-F238E27FC236}">
                <a16:creationId xmlns:a16="http://schemas.microsoft.com/office/drawing/2014/main" id="{5F212F17-BC3D-51A9-77F0-9778D9C18A68}"/>
              </a:ext>
            </a:extLst>
          </p:cNvPr>
          <p:cNvPicPr>
            <a:picLocks noChangeAspect="1"/>
          </p:cNvPicPr>
          <p:nvPr/>
        </p:nvPicPr>
        <p:blipFill>
          <a:blip r:embed="rId2"/>
          <a:stretch>
            <a:fillRect/>
          </a:stretch>
        </p:blipFill>
        <p:spPr>
          <a:xfrm>
            <a:off x="693095" y="3124199"/>
            <a:ext cx="7441247" cy="2035465"/>
          </a:xfrm>
          <a:prstGeom prst="rect">
            <a:avLst/>
          </a:prstGeom>
        </p:spPr>
      </p:pic>
    </p:spTree>
    <p:extLst>
      <p:ext uri="{BB962C8B-B14F-4D97-AF65-F5344CB8AC3E}">
        <p14:creationId xmlns:p14="http://schemas.microsoft.com/office/powerpoint/2010/main" val="388866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493795"/>
            <a:ext cx="8717935" cy="2447337"/>
          </a:xfrm>
          <a:prstGeom prst="rect">
            <a:avLst/>
          </a:prstGeom>
          <a:noFill/>
        </p:spPr>
        <p:txBody>
          <a:bodyPr wrap="square">
            <a:spAutoFit/>
          </a:bodyPr>
          <a:lstStyle/>
          <a:p>
            <a:pPr algn="l"/>
            <a:r>
              <a:rPr lang="en-IN" sz="1800" b="0" i="0" u="none" strike="noStrike" baseline="0" dirty="0">
                <a:solidFill>
                  <a:srgbClr val="FF0000"/>
                </a:solidFill>
                <a:latin typeface="+mj-lt"/>
              </a:rPr>
              <a:t>Anonymous Diffie-Hellman</a:t>
            </a:r>
          </a:p>
          <a:p>
            <a:pPr algn="l"/>
            <a:endParaRPr lang="en-IN" sz="1800" b="0" i="0" u="none" strike="noStrike" baseline="0" dirty="0">
              <a:solidFill>
                <a:srgbClr val="FF0000"/>
              </a:solidFill>
              <a:latin typeface="+mj-lt"/>
            </a:endParaRPr>
          </a:p>
          <a:p>
            <a:pPr algn="just">
              <a:lnSpc>
                <a:spcPct val="150000"/>
              </a:lnSpc>
            </a:pPr>
            <a:r>
              <a:rPr lang="en-US" b="0" i="0" u="none" strike="noStrike" baseline="0" dirty="0">
                <a:latin typeface="+mj-lt"/>
              </a:rPr>
              <a:t>Simplest and most </a:t>
            </a:r>
            <a:r>
              <a:rPr lang="en-US" b="0" i="0" u="none" strike="noStrike" baseline="0" dirty="0">
                <a:solidFill>
                  <a:srgbClr val="FF0000"/>
                </a:solidFill>
                <a:latin typeface="+mj-lt"/>
              </a:rPr>
              <a:t>insecure </a:t>
            </a:r>
            <a:r>
              <a:rPr lang="en-US" b="0" i="0" u="none" strike="noStrike" baseline="0" dirty="0">
                <a:latin typeface="+mj-lt"/>
              </a:rPr>
              <a:t>method. </a:t>
            </a:r>
            <a:endParaRPr lang="en-US" dirty="0">
              <a:latin typeface="+mj-lt"/>
            </a:endParaRPr>
          </a:p>
          <a:p>
            <a:pPr algn="just">
              <a:lnSpc>
                <a:spcPct val="150000"/>
              </a:lnSpc>
            </a:pPr>
            <a:r>
              <a:rPr lang="en-US" dirty="0">
                <a:latin typeface="+mj-lt"/>
              </a:rPr>
              <a:t>P</a:t>
            </a:r>
            <a:r>
              <a:rPr lang="en-US" b="0" i="0" u="none" strike="noStrike" baseline="0" dirty="0">
                <a:latin typeface="+mj-lt"/>
              </a:rPr>
              <a:t>re-master secret is established between client and server using Diffie-Hellman (DH) protocol. </a:t>
            </a:r>
            <a:endParaRPr lang="en-US" dirty="0">
              <a:latin typeface="+mj-lt"/>
            </a:endParaRPr>
          </a:p>
          <a:p>
            <a:pPr algn="just">
              <a:lnSpc>
                <a:spcPct val="150000"/>
              </a:lnSpc>
            </a:pPr>
            <a:r>
              <a:rPr lang="en-US" b="0" i="0" u="none" strike="noStrike" baseline="0" dirty="0">
                <a:latin typeface="+mj-lt"/>
              </a:rPr>
              <a:t>The Diffie- Hellman half-keys are sent in plaintext. </a:t>
            </a:r>
            <a:endParaRPr lang="en-US" dirty="0">
              <a:latin typeface="+mj-lt"/>
            </a:endParaRPr>
          </a:p>
          <a:p>
            <a:pPr algn="just">
              <a:lnSpc>
                <a:spcPct val="150000"/>
              </a:lnSpc>
            </a:pPr>
            <a:r>
              <a:rPr lang="en-US" b="0" i="0" u="none" strike="noStrike" baseline="0" dirty="0">
                <a:latin typeface="+mj-lt"/>
              </a:rPr>
              <a:t>It is called anonymous Diffie-Hellman because neither party is known to the other. </a:t>
            </a:r>
            <a:endParaRPr lang="en-US" dirty="0">
              <a:latin typeface="+mj-lt"/>
            </a:endParaRPr>
          </a:p>
          <a:p>
            <a:pPr algn="just">
              <a:lnSpc>
                <a:spcPct val="150000"/>
              </a:lnSpc>
            </a:pPr>
            <a:r>
              <a:rPr lang="en-US" dirty="0">
                <a:latin typeface="+mj-lt"/>
              </a:rPr>
              <a:t>M</a:t>
            </a:r>
            <a:r>
              <a:rPr lang="en-US" b="0" i="0" u="none" strike="noStrike" baseline="0" dirty="0">
                <a:latin typeface="+mj-lt"/>
              </a:rPr>
              <a:t>ost serious disadvantage of this method is the </a:t>
            </a:r>
            <a:r>
              <a:rPr lang="en-US" b="0" i="0" u="none" strike="noStrike" baseline="0" dirty="0">
                <a:solidFill>
                  <a:srgbClr val="FF0000"/>
                </a:solidFill>
                <a:latin typeface="+mj-lt"/>
              </a:rPr>
              <a:t>man-in-the-middle attack. </a:t>
            </a:r>
            <a:endParaRPr lang="en-IN" dirty="0">
              <a:solidFill>
                <a:srgbClr val="FF0000"/>
              </a:solidFill>
              <a:latin typeface="+mj-lt"/>
            </a:endParaRPr>
          </a:p>
        </p:txBody>
      </p:sp>
      <p:pic>
        <p:nvPicPr>
          <p:cNvPr id="6" name="Picture 5">
            <a:extLst>
              <a:ext uri="{FF2B5EF4-FFF2-40B4-BE49-F238E27FC236}">
                <a16:creationId xmlns:a16="http://schemas.microsoft.com/office/drawing/2014/main" id="{F9011A98-6DD9-68E0-2F04-BE6B75474234}"/>
              </a:ext>
            </a:extLst>
          </p:cNvPr>
          <p:cNvPicPr>
            <a:picLocks noChangeAspect="1"/>
          </p:cNvPicPr>
          <p:nvPr/>
        </p:nvPicPr>
        <p:blipFill>
          <a:blip r:embed="rId2"/>
          <a:stretch>
            <a:fillRect/>
          </a:stretch>
        </p:blipFill>
        <p:spPr>
          <a:xfrm>
            <a:off x="731500" y="3501883"/>
            <a:ext cx="7089900" cy="2600569"/>
          </a:xfrm>
          <a:prstGeom prst="rect">
            <a:avLst/>
          </a:prstGeom>
        </p:spPr>
      </p:pic>
    </p:spTree>
    <p:extLst>
      <p:ext uri="{BB962C8B-B14F-4D97-AF65-F5344CB8AC3E}">
        <p14:creationId xmlns:p14="http://schemas.microsoft.com/office/powerpoint/2010/main" val="273747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679530" cy="2092881"/>
          </a:xfrm>
          <a:prstGeom prst="rect">
            <a:avLst/>
          </a:prstGeom>
          <a:noFill/>
        </p:spPr>
        <p:txBody>
          <a:bodyPr wrap="square">
            <a:spAutoFit/>
          </a:bodyPr>
          <a:lstStyle/>
          <a:p>
            <a:pPr algn="l"/>
            <a:r>
              <a:rPr lang="en-IN" sz="1800" b="0" i="0" u="none" strike="noStrike" baseline="0" dirty="0">
                <a:solidFill>
                  <a:srgbClr val="FF0000"/>
                </a:solidFill>
                <a:latin typeface="+mj-lt"/>
              </a:rPr>
              <a:t>Ephemeral Diffie-Hellman</a:t>
            </a:r>
          </a:p>
          <a:p>
            <a:pPr algn="just"/>
            <a:r>
              <a:rPr lang="en-US" b="0" i="0" u="none" strike="noStrike" baseline="0" dirty="0">
                <a:latin typeface="+mj-lt"/>
              </a:rPr>
              <a:t>To thwart the man-in-the-middle attack, ephemeral Diffie-Hellman key exchange can be used. </a:t>
            </a:r>
          </a:p>
          <a:p>
            <a:pPr algn="just">
              <a:lnSpc>
                <a:spcPct val="150000"/>
              </a:lnSpc>
            </a:pPr>
            <a:r>
              <a:rPr lang="en-US" b="0" i="0" u="none" strike="noStrike" baseline="0" dirty="0">
                <a:latin typeface="+mj-lt"/>
              </a:rPr>
              <a:t>Each party sends a Diffie-Hellman key signed by its private key. </a:t>
            </a:r>
          </a:p>
          <a:p>
            <a:pPr algn="just">
              <a:lnSpc>
                <a:spcPct val="150000"/>
              </a:lnSpc>
            </a:pPr>
            <a:r>
              <a:rPr lang="en-US" b="0" i="0" u="none" strike="noStrike" baseline="0" dirty="0">
                <a:latin typeface="+mj-lt"/>
              </a:rPr>
              <a:t>The receiving party needs to verify the signature using the public key of the sender. </a:t>
            </a:r>
          </a:p>
          <a:p>
            <a:pPr algn="just"/>
            <a:endParaRPr lang="en-US" dirty="0">
              <a:latin typeface="+mj-lt"/>
            </a:endParaRPr>
          </a:p>
          <a:p>
            <a:pPr algn="just"/>
            <a:r>
              <a:rPr lang="en-US" b="0" i="0" u="none" strike="noStrike" baseline="0" dirty="0">
                <a:latin typeface="+mj-lt"/>
              </a:rPr>
              <a:t>Public keys for verification are exchanged using either RSA or DSS digital signature certificates.</a:t>
            </a:r>
          </a:p>
        </p:txBody>
      </p:sp>
      <p:pic>
        <p:nvPicPr>
          <p:cNvPr id="4" name="Picture 3">
            <a:extLst>
              <a:ext uri="{FF2B5EF4-FFF2-40B4-BE49-F238E27FC236}">
                <a16:creationId xmlns:a16="http://schemas.microsoft.com/office/drawing/2014/main" id="{259F1C69-BC81-518F-DC46-33CF180721E8}"/>
              </a:ext>
            </a:extLst>
          </p:cNvPr>
          <p:cNvPicPr>
            <a:picLocks noChangeAspect="1"/>
          </p:cNvPicPr>
          <p:nvPr/>
        </p:nvPicPr>
        <p:blipFill>
          <a:blip r:embed="rId2"/>
          <a:stretch>
            <a:fillRect/>
          </a:stretch>
        </p:blipFill>
        <p:spPr>
          <a:xfrm>
            <a:off x="577880" y="3311716"/>
            <a:ext cx="7473075" cy="2767806"/>
          </a:xfrm>
          <a:prstGeom prst="rect">
            <a:avLst/>
          </a:prstGeom>
        </p:spPr>
      </p:pic>
    </p:spTree>
    <p:extLst>
      <p:ext uri="{BB962C8B-B14F-4D97-AF65-F5344CB8AC3E}">
        <p14:creationId xmlns:p14="http://schemas.microsoft.com/office/powerpoint/2010/main" val="15821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602720" cy="4555093"/>
          </a:xfrm>
          <a:prstGeom prst="rect">
            <a:avLst/>
          </a:prstGeom>
          <a:noFill/>
        </p:spPr>
        <p:txBody>
          <a:bodyPr wrap="square">
            <a:spAutoFit/>
          </a:bodyPr>
          <a:lstStyle/>
          <a:p>
            <a:pPr algn="l"/>
            <a:r>
              <a:rPr lang="en-IN" b="1" i="0" u="none" strike="noStrike" baseline="0" dirty="0">
                <a:solidFill>
                  <a:srgbClr val="FF0000"/>
                </a:solidFill>
                <a:latin typeface="+mj-lt"/>
              </a:rPr>
              <a:t>Fixed Diffie-Hellman</a:t>
            </a:r>
          </a:p>
          <a:p>
            <a:pPr algn="l"/>
            <a:endParaRPr lang="en-IN" sz="1800" b="1" i="0" u="none" strike="noStrike" baseline="0" dirty="0">
              <a:latin typeface="+mj-lt"/>
            </a:endParaRPr>
          </a:p>
          <a:p>
            <a:pPr algn="just"/>
            <a:r>
              <a:rPr lang="en-US" b="0" i="0" u="none" strike="noStrike" baseline="0" dirty="0">
                <a:latin typeface="+mj-lt"/>
              </a:rPr>
              <a:t>All entities in a group can prepare fixed Diffie-Hellman parameters (g and p). </a:t>
            </a:r>
          </a:p>
          <a:p>
            <a:pPr algn="just"/>
            <a:endParaRPr lang="en-US" dirty="0">
              <a:latin typeface="+mj-lt"/>
            </a:endParaRPr>
          </a:p>
          <a:p>
            <a:pPr algn="just"/>
            <a:r>
              <a:rPr lang="en-US" b="0" i="0" u="none" strike="noStrike" baseline="0" dirty="0">
                <a:latin typeface="+mj-lt"/>
              </a:rPr>
              <a:t>Then each entity can create a fixed Diffie-Hellman half-key (</a:t>
            </a:r>
            <a:r>
              <a:rPr lang="en-US" b="0" i="0" u="none" strike="noStrike" baseline="0" dirty="0" err="1">
                <a:latin typeface="+mj-lt"/>
              </a:rPr>
              <a:t>g</a:t>
            </a:r>
            <a:r>
              <a:rPr lang="en-US" b="0" i="0" u="none" strike="noStrike" baseline="30000" dirty="0" err="1">
                <a:latin typeface="+mj-lt"/>
              </a:rPr>
              <a:t>x</a:t>
            </a:r>
            <a:r>
              <a:rPr lang="en-US" b="0" i="0" u="none" strike="noStrike" baseline="0" dirty="0">
                <a:latin typeface="+mj-lt"/>
              </a:rPr>
              <a:t>). </a:t>
            </a:r>
          </a:p>
          <a:p>
            <a:pPr algn="just"/>
            <a:endParaRPr lang="en-US" dirty="0">
              <a:latin typeface="+mj-lt"/>
            </a:endParaRPr>
          </a:p>
          <a:p>
            <a:pPr algn="just"/>
            <a:r>
              <a:rPr lang="en-US" b="0" i="0" u="none" strike="noStrike" baseline="0" dirty="0">
                <a:latin typeface="+mj-lt"/>
              </a:rPr>
              <a:t>For additional security, each individual half-key is inserted into a certificate verified by a certification authority (CA).</a:t>
            </a:r>
          </a:p>
          <a:p>
            <a:pPr algn="just"/>
            <a:endParaRPr lang="en-US" dirty="0">
              <a:latin typeface="+mj-lt"/>
            </a:endParaRPr>
          </a:p>
          <a:p>
            <a:pPr algn="just"/>
            <a:r>
              <a:rPr lang="en-US" b="0" i="0" u="none" strike="noStrike" baseline="0" dirty="0">
                <a:latin typeface="+mj-lt"/>
              </a:rPr>
              <a:t> In other words, the two parties do not directly exchange the half-keys; the CA sends the half-keys in an RSA or DSS special certificate. </a:t>
            </a:r>
          </a:p>
          <a:p>
            <a:pPr algn="just"/>
            <a:endParaRPr lang="en-US" dirty="0">
              <a:latin typeface="+mj-lt"/>
            </a:endParaRPr>
          </a:p>
          <a:p>
            <a:pPr algn="just"/>
            <a:r>
              <a:rPr lang="en-US" b="0" i="0" u="none" strike="noStrike" baseline="0" dirty="0">
                <a:latin typeface="+mj-lt"/>
              </a:rPr>
              <a:t>When the client needs to calculate the pre-master, it uses its own fixed half-key and the server half-key received in a certificate. </a:t>
            </a:r>
          </a:p>
          <a:p>
            <a:pPr algn="just"/>
            <a:endParaRPr lang="en-US" dirty="0">
              <a:latin typeface="+mj-lt"/>
            </a:endParaRPr>
          </a:p>
          <a:p>
            <a:pPr algn="just"/>
            <a:r>
              <a:rPr lang="en-US" b="0" i="0" u="none" strike="noStrike" baseline="0" dirty="0">
                <a:latin typeface="+mj-lt"/>
              </a:rPr>
              <a:t>The server does the same, but in the reverse order.</a:t>
            </a:r>
          </a:p>
          <a:p>
            <a:pPr algn="just"/>
            <a:endParaRPr lang="en-US" dirty="0">
              <a:latin typeface="+mj-lt"/>
            </a:endParaRPr>
          </a:p>
          <a:p>
            <a:pPr algn="just"/>
            <a:r>
              <a:rPr lang="en-US" b="0" i="0" u="none" strike="noStrike" baseline="0" dirty="0">
                <a:latin typeface="+mj-lt"/>
              </a:rPr>
              <a:t> No key-exchange messages are passed in this method; only certificates are exchanged.</a:t>
            </a:r>
          </a:p>
        </p:txBody>
      </p:sp>
    </p:spTree>
    <p:extLst>
      <p:ext uri="{BB962C8B-B14F-4D97-AF65-F5344CB8AC3E}">
        <p14:creationId xmlns:p14="http://schemas.microsoft.com/office/powerpoint/2010/main" val="98764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295479" cy="1877437"/>
          </a:xfrm>
          <a:prstGeom prst="rect">
            <a:avLst/>
          </a:prstGeom>
          <a:noFill/>
        </p:spPr>
        <p:txBody>
          <a:bodyPr wrap="square">
            <a:spAutoFit/>
          </a:bodyPr>
          <a:lstStyle/>
          <a:p>
            <a:pPr algn="l"/>
            <a:r>
              <a:rPr lang="en-IN" sz="1800" b="1" i="0" u="none" strike="noStrike" baseline="0" dirty="0">
                <a:solidFill>
                  <a:srgbClr val="FF0000"/>
                </a:solidFill>
                <a:latin typeface="+mj-lt"/>
              </a:rPr>
              <a:t>Fortezza</a:t>
            </a:r>
          </a:p>
          <a:p>
            <a:pPr algn="l"/>
            <a:endParaRPr lang="en-IN" sz="1800" b="1" i="0" u="none" strike="noStrike" baseline="0" dirty="0">
              <a:solidFill>
                <a:srgbClr val="FF0000"/>
              </a:solidFill>
              <a:latin typeface="+mj-lt"/>
            </a:endParaRPr>
          </a:p>
          <a:p>
            <a:pPr algn="just"/>
            <a:r>
              <a:rPr lang="en-US" b="0" i="0" u="none" strike="noStrike" baseline="0" dirty="0">
                <a:latin typeface="+mj-lt"/>
              </a:rPr>
              <a:t>Fortezza (derived from the Italian word for fortress) is a registered trademark of the U.S. National Security Agency (NSA). </a:t>
            </a:r>
          </a:p>
          <a:p>
            <a:pPr algn="just"/>
            <a:endParaRPr lang="en-US" dirty="0">
              <a:latin typeface="+mj-lt"/>
            </a:endParaRPr>
          </a:p>
          <a:p>
            <a:pPr algn="just"/>
            <a:r>
              <a:rPr lang="en-US" b="0" i="0" u="none" strike="noStrike" baseline="0" dirty="0">
                <a:latin typeface="+mj-lt"/>
              </a:rPr>
              <a:t>It is a family of security protocols developed for the Defense Department. </a:t>
            </a:r>
          </a:p>
          <a:p>
            <a:pPr algn="just"/>
            <a:endParaRPr lang="en-US" dirty="0">
              <a:latin typeface="+mj-lt"/>
            </a:endParaRPr>
          </a:p>
        </p:txBody>
      </p:sp>
    </p:spTree>
    <p:extLst>
      <p:ext uri="{BB962C8B-B14F-4D97-AF65-F5344CB8AC3E}">
        <p14:creationId xmlns:p14="http://schemas.microsoft.com/office/powerpoint/2010/main" val="324379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449100" cy="1631216"/>
          </a:xfrm>
          <a:prstGeom prst="rect">
            <a:avLst/>
          </a:prstGeom>
          <a:noFill/>
        </p:spPr>
        <p:txBody>
          <a:bodyPr wrap="square">
            <a:spAutoFit/>
          </a:bodyPr>
          <a:lstStyle/>
          <a:p>
            <a:pPr algn="l"/>
            <a:r>
              <a:rPr lang="en-IN" sz="1800" b="1" i="0" u="none" strike="noStrike" baseline="0" dirty="0">
                <a:solidFill>
                  <a:srgbClr val="FF0000"/>
                </a:solidFill>
                <a:latin typeface="+mj-lt"/>
              </a:rPr>
              <a:t>Encryption/Decryption Algorithms</a:t>
            </a:r>
          </a:p>
          <a:p>
            <a:pPr algn="l"/>
            <a:endParaRPr lang="en-IN" sz="1800" b="1" i="0" u="none" strike="noStrike" baseline="0" dirty="0">
              <a:solidFill>
                <a:srgbClr val="FF0000"/>
              </a:solidFill>
              <a:latin typeface="+mj-lt"/>
            </a:endParaRPr>
          </a:p>
          <a:p>
            <a:pPr algn="l"/>
            <a:r>
              <a:rPr lang="en-US" b="0" i="0" u="none" strike="noStrike" baseline="0" dirty="0">
                <a:latin typeface="+mj-lt"/>
              </a:rPr>
              <a:t>There are several choices for the encryption/decryption algorithm. </a:t>
            </a:r>
          </a:p>
          <a:p>
            <a:pPr algn="l"/>
            <a:endParaRPr lang="en-US" dirty="0">
              <a:latin typeface="+mj-lt"/>
            </a:endParaRPr>
          </a:p>
          <a:p>
            <a:pPr algn="just"/>
            <a:r>
              <a:rPr lang="en-US" b="0" i="0" u="none" strike="noStrike" baseline="0" dirty="0">
                <a:latin typeface="+mj-lt"/>
              </a:rPr>
              <a:t>All block protocols use an 8-byte initialization vector (IV) except for Fortezza, which uses a 20-byte IV.</a:t>
            </a:r>
          </a:p>
        </p:txBody>
      </p:sp>
      <p:pic>
        <p:nvPicPr>
          <p:cNvPr id="4" name="Picture 3">
            <a:extLst>
              <a:ext uri="{FF2B5EF4-FFF2-40B4-BE49-F238E27FC236}">
                <a16:creationId xmlns:a16="http://schemas.microsoft.com/office/drawing/2014/main" id="{D3884908-43C2-2152-206D-8B5175030A51}"/>
              </a:ext>
            </a:extLst>
          </p:cNvPr>
          <p:cNvPicPr>
            <a:picLocks noChangeAspect="1"/>
          </p:cNvPicPr>
          <p:nvPr/>
        </p:nvPicPr>
        <p:blipFill>
          <a:blip r:embed="rId2"/>
          <a:stretch>
            <a:fillRect/>
          </a:stretch>
        </p:blipFill>
        <p:spPr>
          <a:xfrm>
            <a:off x="658886" y="2650470"/>
            <a:ext cx="7826228" cy="3046091"/>
          </a:xfrm>
          <a:prstGeom prst="rect">
            <a:avLst/>
          </a:prstGeom>
        </p:spPr>
      </p:pic>
    </p:spTree>
    <p:extLst>
      <p:ext uri="{BB962C8B-B14F-4D97-AF65-F5344CB8AC3E}">
        <p14:creationId xmlns:p14="http://schemas.microsoft.com/office/powerpoint/2010/main" val="258388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449100" cy="923330"/>
          </a:xfrm>
          <a:prstGeom prst="rect">
            <a:avLst/>
          </a:prstGeom>
          <a:noFill/>
        </p:spPr>
        <p:txBody>
          <a:bodyPr wrap="square">
            <a:spAutoFit/>
          </a:bodyPr>
          <a:lstStyle/>
          <a:p>
            <a:pPr algn="l"/>
            <a:r>
              <a:rPr lang="en-IN" sz="1800" b="1" i="0" u="none" strike="noStrike" baseline="0" dirty="0">
                <a:solidFill>
                  <a:srgbClr val="FF0000"/>
                </a:solidFill>
                <a:latin typeface="+mj-lt"/>
              </a:rPr>
              <a:t>Hash Algorithms</a:t>
            </a:r>
          </a:p>
          <a:p>
            <a:pPr algn="l"/>
            <a:endParaRPr lang="en-IN" sz="1800" b="1" i="0" u="none" strike="noStrike" baseline="0" dirty="0">
              <a:solidFill>
                <a:srgbClr val="FF0000"/>
              </a:solidFill>
              <a:latin typeface="+mj-lt"/>
            </a:endParaRPr>
          </a:p>
          <a:p>
            <a:pPr algn="l"/>
            <a:r>
              <a:rPr lang="en-US" sz="1800" b="0" i="0" u="none" strike="noStrike" baseline="0" dirty="0">
                <a:latin typeface="+mj-lt"/>
              </a:rPr>
              <a:t>SSL uses hash algorithms to provide message integrity (message authentication). </a:t>
            </a:r>
          </a:p>
        </p:txBody>
      </p:sp>
      <p:pic>
        <p:nvPicPr>
          <p:cNvPr id="4" name="Picture 3">
            <a:extLst>
              <a:ext uri="{FF2B5EF4-FFF2-40B4-BE49-F238E27FC236}">
                <a16:creationId xmlns:a16="http://schemas.microsoft.com/office/drawing/2014/main" id="{0DA71C18-595A-2CAD-47E7-01C6333CCD62}"/>
              </a:ext>
            </a:extLst>
          </p:cNvPr>
          <p:cNvPicPr>
            <a:picLocks noChangeAspect="1"/>
          </p:cNvPicPr>
          <p:nvPr/>
        </p:nvPicPr>
        <p:blipFill>
          <a:blip r:embed="rId2"/>
          <a:stretch>
            <a:fillRect/>
          </a:stretch>
        </p:blipFill>
        <p:spPr>
          <a:xfrm>
            <a:off x="424260" y="1816350"/>
            <a:ext cx="6964647" cy="2233461"/>
          </a:xfrm>
          <a:prstGeom prst="rect">
            <a:avLst/>
          </a:prstGeom>
        </p:spPr>
      </p:pic>
    </p:spTree>
    <p:extLst>
      <p:ext uri="{BB962C8B-B14F-4D97-AF65-F5344CB8AC3E}">
        <p14:creationId xmlns:p14="http://schemas.microsoft.com/office/powerpoint/2010/main" val="418930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449100" cy="1415772"/>
          </a:xfrm>
          <a:prstGeom prst="rect">
            <a:avLst/>
          </a:prstGeom>
          <a:noFill/>
        </p:spPr>
        <p:txBody>
          <a:bodyPr wrap="square">
            <a:spAutoFit/>
          </a:bodyPr>
          <a:lstStyle/>
          <a:p>
            <a:pPr algn="l"/>
            <a:r>
              <a:rPr lang="en-IN" sz="1800" b="1" i="0" u="none" strike="noStrike" baseline="0" dirty="0">
                <a:solidFill>
                  <a:srgbClr val="FF0000"/>
                </a:solidFill>
                <a:latin typeface="+mj-lt"/>
              </a:rPr>
              <a:t>Cipher Suite</a:t>
            </a:r>
          </a:p>
          <a:p>
            <a:pPr algn="just"/>
            <a:r>
              <a:rPr lang="en-US" b="0" i="0" u="none" strike="noStrike" baseline="0" dirty="0">
                <a:latin typeface="+mj-lt"/>
              </a:rPr>
              <a:t>The combination of key exchange, hash, and encryption algorithms defines a </a:t>
            </a:r>
            <a:r>
              <a:rPr lang="en-US" b="0" i="0" u="none" strike="noStrike" baseline="0" dirty="0">
                <a:solidFill>
                  <a:srgbClr val="C00000"/>
                </a:solidFill>
                <a:latin typeface="+mj-lt"/>
              </a:rPr>
              <a:t>cipher suite </a:t>
            </a:r>
            <a:r>
              <a:rPr lang="en-US" b="0" i="0" u="none" strike="noStrike" baseline="0" dirty="0">
                <a:latin typeface="+mj-lt"/>
              </a:rPr>
              <a:t>for each SSL session. </a:t>
            </a:r>
          </a:p>
          <a:p>
            <a:pPr algn="just"/>
            <a:endParaRPr lang="en-US" sz="1800" b="0" i="0" u="none" strike="noStrike" baseline="0" dirty="0">
              <a:latin typeface="+mj-lt"/>
            </a:endParaRPr>
          </a:p>
          <a:p>
            <a:pPr algn="just"/>
            <a:r>
              <a:rPr lang="en-US" b="0" i="0" u="none" strike="noStrike" baseline="0" dirty="0">
                <a:latin typeface="+mj-lt"/>
              </a:rPr>
              <a:t>Table 17.1 shows the suites used in the United States.</a:t>
            </a:r>
          </a:p>
        </p:txBody>
      </p:sp>
      <p:pic>
        <p:nvPicPr>
          <p:cNvPr id="6" name="Picture 5">
            <a:extLst>
              <a:ext uri="{FF2B5EF4-FFF2-40B4-BE49-F238E27FC236}">
                <a16:creationId xmlns:a16="http://schemas.microsoft.com/office/drawing/2014/main" id="{0B9A672E-721F-DA6F-E941-D5C441825187}"/>
              </a:ext>
            </a:extLst>
          </p:cNvPr>
          <p:cNvPicPr>
            <a:picLocks noChangeAspect="1"/>
          </p:cNvPicPr>
          <p:nvPr/>
        </p:nvPicPr>
        <p:blipFill>
          <a:blip r:embed="rId2"/>
          <a:stretch>
            <a:fillRect/>
          </a:stretch>
        </p:blipFill>
        <p:spPr>
          <a:xfrm>
            <a:off x="1384385" y="2138522"/>
            <a:ext cx="5657293" cy="4229171"/>
          </a:xfrm>
          <a:prstGeom prst="rect">
            <a:avLst/>
          </a:prstGeom>
        </p:spPr>
      </p:pic>
    </p:spTree>
    <p:extLst>
      <p:ext uri="{BB962C8B-B14F-4D97-AF65-F5344CB8AC3E}">
        <p14:creationId xmlns:p14="http://schemas.microsoft.com/office/powerpoint/2010/main" val="116600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661194"/>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Cipher Suite</a:t>
            </a:r>
          </a:p>
        </p:txBody>
      </p:sp>
      <p:sp>
        <p:nvSpPr>
          <p:cNvPr id="4" name="TextBox 3">
            <a:extLst>
              <a:ext uri="{FF2B5EF4-FFF2-40B4-BE49-F238E27FC236}">
                <a16:creationId xmlns:a16="http://schemas.microsoft.com/office/drawing/2014/main" id="{C1EE1190-F65F-459D-4F45-B37AC5690ED6}"/>
              </a:ext>
            </a:extLst>
          </p:cNvPr>
          <p:cNvSpPr txBox="1"/>
          <p:nvPr/>
        </p:nvSpPr>
        <p:spPr>
          <a:xfrm>
            <a:off x="424260" y="1167229"/>
            <a:ext cx="8449100" cy="1077218"/>
          </a:xfrm>
          <a:prstGeom prst="rect">
            <a:avLst/>
          </a:prstGeom>
          <a:noFill/>
        </p:spPr>
        <p:txBody>
          <a:bodyPr wrap="square">
            <a:spAutoFit/>
          </a:bodyPr>
          <a:lstStyle/>
          <a:p>
            <a:pPr algn="just"/>
            <a:r>
              <a:rPr lang="en-US" b="0" i="0" u="none" strike="noStrike" baseline="0" dirty="0">
                <a:latin typeface="+mj-lt"/>
              </a:rPr>
              <a:t>Each suite starts with the term “SSL” followed by the key exchange algorithm. </a:t>
            </a:r>
          </a:p>
          <a:p>
            <a:pPr algn="just"/>
            <a:endParaRPr lang="en-US" dirty="0">
              <a:latin typeface="+mj-lt"/>
            </a:endParaRPr>
          </a:p>
          <a:p>
            <a:pPr algn="just"/>
            <a:r>
              <a:rPr lang="en-US" b="0" i="0" u="none" strike="noStrike" baseline="0" dirty="0">
                <a:latin typeface="+mj-lt"/>
              </a:rPr>
              <a:t>The</a:t>
            </a:r>
            <a:r>
              <a:rPr lang="en-US" dirty="0">
                <a:latin typeface="+mj-lt"/>
              </a:rPr>
              <a:t> </a:t>
            </a:r>
            <a:r>
              <a:rPr lang="en-US" b="0" i="0" u="none" strike="noStrike" baseline="0" dirty="0">
                <a:latin typeface="+mj-lt"/>
              </a:rPr>
              <a:t>word “WITH” separates the key exchange algorithm from the encryption and hash </a:t>
            </a:r>
            <a:r>
              <a:rPr lang="en-IN" b="0" i="0" u="none" strike="noStrike" baseline="0" dirty="0">
                <a:latin typeface="+mj-lt"/>
              </a:rPr>
              <a:t>algorithms. For example,</a:t>
            </a:r>
            <a:endParaRPr lang="en-IN" dirty="0">
              <a:latin typeface="+mj-lt"/>
            </a:endParaRPr>
          </a:p>
        </p:txBody>
      </p:sp>
      <p:pic>
        <p:nvPicPr>
          <p:cNvPr id="8" name="Picture 7">
            <a:extLst>
              <a:ext uri="{FF2B5EF4-FFF2-40B4-BE49-F238E27FC236}">
                <a16:creationId xmlns:a16="http://schemas.microsoft.com/office/drawing/2014/main" id="{64F06D93-9D93-CC2D-A68C-755294CB7154}"/>
              </a:ext>
            </a:extLst>
          </p:cNvPr>
          <p:cNvPicPr>
            <a:picLocks noChangeAspect="1"/>
          </p:cNvPicPr>
          <p:nvPr/>
        </p:nvPicPr>
        <p:blipFill>
          <a:blip r:embed="rId2"/>
          <a:stretch>
            <a:fillRect/>
          </a:stretch>
        </p:blipFill>
        <p:spPr>
          <a:xfrm>
            <a:off x="1806840" y="3074558"/>
            <a:ext cx="4017741" cy="469163"/>
          </a:xfrm>
          <a:prstGeom prst="rect">
            <a:avLst/>
          </a:prstGeom>
        </p:spPr>
      </p:pic>
      <p:sp>
        <p:nvSpPr>
          <p:cNvPr id="10" name="TextBox 9">
            <a:extLst>
              <a:ext uri="{FF2B5EF4-FFF2-40B4-BE49-F238E27FC236}">
                <a16:creationId xmlns:a16="http://schemas.microsoft.com/office/drawing/2014/main" id="{CEAB9331-0F7A-0DCB-A5A7-B6E5748E9333}"/>
              </a:ext>
            </a:extLst>
          </p:cNvPr>
          <p:cNvSpPr txBox="1"/>
          <p:nvPr/>
        </p:nvSpPr>
        <p:spPr>
          <a:xfrm>
            <a:off x="270641" y="4725896"/>
            <a:ext cx="8602720" cy="1169551"/>
          </a:xfrm>
          <a:prstGeom prst="rect">
            <a:avLst/>
          </a:prstGeom>
          <a:noFill/>
        </p:spPr>
        <p:txBody>
          <a:bodyPr wrap="square">
            <a:spAutoFit/>
          </a:bodyPr>
          <a:lstStyle/>
          <a:p>
            <a:pPr algn="just"/>
            <a:r>
              <a:rPr lang="en-US" sz="1400" b="0" i="0" u="none" strike="noStrike" baseline="0" dirty="0">
                <a:latin typeface="+mj-lt"/>
              </a:rPr>
              <a:t>defines DHE_RSA (ephemeral Diffie-Hellman with RSA digital signature) as the key exchange with DES_CBC as the encryption algorithm and SHA as the hash algorithm. </a:t>
            </a:r>
          </a:p>
          <a:p>
            <a:pPr algn="l"/>
            <a:endParaRPr lang="en-US" sz="1400" dirty="0">
              <a:latin typeface="+mj-lt"/>
            </a:endParaRPr>
          </a:p>
          <a:p>
            <a:pPr algn="just"/>
            <a:r>
              <a:rPr lang="en-US" sz="1400" b="0" i="0" u="none" strike="noStrike" baseline="0" dirty="0">
                <a:latin typeface="+mj-lt"/>
              </a:rPr>
              <a:t>Note that DH is fixed Diffie-Hellman, DHE is ephemeral Diffie-Hellman, and DH-anon </a:t>
            </a:r>
            <a:r>
              <a:rPr lang="en-IN" sz="1400" b="0" i="0" u="none" strike="noStrike" baseline="0" dirty="0">
                <a:latin typeface="+mj-lt"/>
              </a:rPr>
              <a:t>is anonymous Diffie-Hellman.</a:t>
            </a:r>
            <a:endParaRPr lang="en-IN" sz="1400" dirty="0">
              <a:latin typeface="+mj-lt"/>
            </a:endParaRPr>
          </a:p>
        </p:txBody>
      </p:sp>
    </p:spTree>
    <p:extLst>
      <p:ext uri="{BB962C8B-B14F-4D97-AF65-F5344CB8AC3E}">
        <p14:creationId xmlns:p14="http://schemas.microsoft.com/office/powerpoint/2010/main" val="134085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424260" y="1167229"/>
            <a:ext cx="8449100" cy="1877437"/>
          </a:xfrm>
          <a:prstGeom prst="rect">
            <a:avLst/>
          </a:prstGeom>
          <a:noFill/>
        </p:spPr>
        <p:txBody>
          <a:bodyPr wrap="square">
            <a:spAutoFit/>
          </a:bodyPr>
          <a:lstStyle/>
          <a:p>
            <a:pPr algn="l"/>
            <a:r>
              <a:rPr lang="en-IN" sz="1800" b="1" i="0" u="none" strike="noStrike" baseline="0" dirty="0">
                <a:solidFill>
                  <a:srgbClr val="FF0000"/>
                </a:solidFill>
                <a:latin typeface="+mj-lt"/>
              </a:rPr>
              <a:t>Compression Algorithms</a:t>
            </a:r>
          </a:p>
          <a:p>
            <a:pPr algn="just"/>
            <a:endParaRPr lang="en-IN" sz="1800" b="1" i="0" u="none" strike="noStrike" baseline="0" dirty="0">
              <a:solidFill>
                <a:srgbClr val="FF0000"/>
              </a:solidFill>
              <a:latin typeface="+mj-lt"/>
            </a:endParaRPr>
          </a:p>
          <a:p>
            <a:pPr algn="just"/>
            <a:r>
              <a:rPr lang="en-US" b="0" i="0" u="none" strike="noStrike" baseline="0" dirty="0">
                <a:latin typeface="+mj-lt"/>
              </a:rPr>
              <a:t>Compression is optional in SSLv3. No specific compression algorithm is defined for SSLv3. </a:t>
            </a:r>
          </a:p>
          <a:p>
            <a:pPr algn="just"/>
            <a:endParaRPr lang="en-US" dirty="0">
              <a:latin typeface="+mj-lt"/>
            </a:endParaRPr>
          </a:p>
          <a:p>
            <a:pPr algn="just"/>
            <a:r>
              <a:rPr lang="en-US" b="0" i="0" u="none" strike="noStrike" baseline="0" dirty="0">
                <a:latin typeface="+mj-lt"/>
              </a:rPr>
              <a:t>Therefore, the default compression method is NULL. </a:t>
            </a:r>
          </a:p>
          <a:p>
            <a:pPr algn="just"/>
            <a:endParaRPr lang="en-US" dirty="0">
              <a:latin typeface="+mj-lt"/>
            </a:endParaRPr>
          </a:p>
          <a:p>
            <a:pPr algn="just"/>
            <a:r>
              <a:rPr lang="en-US" b="0" i="0" u="none" strike="noStrike" baseline="0" dirty="0">
                <a:latin typeface="+mj-lt"/>
              </a:rPr>
              <a:t>However, a system can use whatever compression algorithm it desires.</a:t>
            </a:r>
            <a:endParaRPr lang="en-IN" dirty="0">
              <a:latin typeface="+mj-lt"/>
            </a:endParaRPr>
          </a:p>
        </p:txBody>
      </p:sp>
    </p:spTree>
    <p:extLst>
      <p:ext uri="{BB962C8B-B14F-4D97-AF65-F5344CB8AC3E}">
        <p14:creationId xmlns:p14="http://schemas.microsoft.com/office/powerpoint/2010/main" val="383552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7A30DB52-613F-57BC-7BA0-C90B11B5D50F}"/>
              </a:ext>
            </a:extLst>
          </p:cNvPr>
          <p:cNvSpPr txBox="1"/>
          <p:nvPr/>
        </p:nvSpPr>
        <p:spPr>
          <a:xfrm>
            <a:off x="616285" y="1074509"/>
            <a:ext cx="7757810" cy="1631216"/>
          </a:xfrm>
          <a:prstGeom prst="rect">
            <a:avLst/>
          </a:prstGeom>
          <a:noFill/>
        </p:spPr>
        <p:txBody>
          <a:bodyPr wrap="square">
            <a:spAutoFit/>
          </a:bodyPr>
          <a:lstStyle/>
          <a:p>
            <a:pPr algn="just"/>
            <a:r>
              <a:rPr lang="en-US" sz="2000" b="0" i="0" u="none" strike="noStrike" baseline="0" dirty="0">
                <a:latin typeface="+mj-lt"/>
              </a:rPr>
              <a:t>Transport layer security provides end-to-end security services for applications that use a reliable transport layer protocol such as TCP. </a:t>
            </a:r>
          </a:p>
          <a:p>
            <a:pPr algn="just"/>
            <a:endParaRPr lang="en-US" sz="2000" dirty="0">
              <a:latin typeface="+mj-lt"/>
            </a:endParaRPr>
          </a:p>
          <a:p>
            <a:pPr algn="just"/>
            <a:r>
              <a:rPr lang="en-US" sz="2000" b="0" i="0" u="none" strike="noStrike" baseline="0" dirty="0">
                <a:latin typeface="+mj-lt"/>
              </a:rPr>
              <a:t>To provide security services for transactions on the Internet.</a:t>
            </a:r>
            <a:endParaRPr lang="en-IN" sz="2000" dirty="0">
              <a:latin typeface="+mj-lt"/>
            </a:endParaRPr>
          </a:p>
        </p:txBody>
      </p:sp>
    </p:spTree>
    <p:extLst>
      <p:ext uri="{BB962C8B-B14F-4D97-AF65-F5344CB8AC3E}">
        <p14:creationId xmlns:p14="http://schemas.microsoft.com/office/powerpoint/2010/main" val="183705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49" y="510221"/>
            <a:ext cx="8333885" cy="4339650"/>
          </a:xfrm>
          <a:prstGeom prst="rect">
            <a:avLst/>
          </a:prstGeom>
          <a:noFill/>
        </p:spPr>
        <p:txBody>
          <a:bodyPr wrap="square">
            <a:spAutoFit/>
          </a:bodyPr>
          <a:lstStyle/>
          <a:p>
            <a:pPr algn="l"/>
            <a:r>
              <a:rPr lang="en-IN" sz="1800" b="1" i="0" u="none" strike="noStrike" baseline="0" dirty="0">
                <a:solidFill>
                  <a:srgbClr val="FF0000"/>
                </a:solidFill>
                <a:latin typeface="+mj-lt"/>
              </a:rPr>
              <a:t>Cryptographic Parameter Generation</a:t>
            </a:r>
          </a:p>
          <a:p>
            <a:pPr algn="l"/>
            <a:endParaRPr lang="en-IN" sz="1800" b="1" i="0" u="none" strike="noStrike" baseline="0" dirty="0">
              <a:solidFill>
                <a:srgbClr val="FF0000"/>
              </a:solidFill>
              <a:latin typeface="+mj-lt"/>
            </a:endParaRPr>
          </a:p>
          <a:p>
            <a:pPr algn="just"/>
            <a:r>
              <a:rPr lang="en-US" b="0" i="0" u="none" strike="noStrike" baseline="0" dirty="0">
                <a:latin typeface="+mn-lt"/>
              </a:rPr>
              <a:t>To achieve message integrity and confidentiality, SSL needs 6 cryptographic secrets (4 keys and 2 IVs. )</a:t>
            </a:r>
          </a:p>
          <a:p>
            <a:pPr algn="just"/>
            <a:endParaRPr lang="en-US" b="0" i="0" u="none" strike="noStrike" baseline="0" dirty="0">
              <a:latin typeface="+mn-lt"/>
            </a:endParaRPr>
          </a:p>
          <a:p>
            <a:pPr algn="just"/>
            <a:r>
              <a:rPr lang="en-US" b="0" i="0" u="none" strike="noStrike" baseline="0" dirty="0">
                <a:latin typeface="+mn-lt"/>
              </a:rPr>
              <a:t>The client needs one key for message authentication (HMAC), one key for encryption, and one IV for block encryption. The server needs the same. </a:t>
            </a:r>
          </a:p>
          <a:p>
            <a:pPr algn="just"/>
            <a:endParaRPr lang="en-US" b="0" i="0" u="none" strike="noStrike" baseline="0" dirty="0">
              <a:latin typeface="+mn-lt"/>
            </a:endParaRPr>
          </a:p>
          <a:p>
            <a:pPr algn="just"/>
            <a:endParaRPr lang="en-US" b="0" i="0" u="none" strike="noStrike" baseline="0" dirty="0">
              <a:latin typeface="+mn-lt"/>
            </a:endParaRPr>
          </a:p>
          <a:p>
            <a:pPr algn="just"/>
            <a:r>
              <a:rPr lang="en-US" b="0" i="0" u="none" strike="noStrike" baseline="0" dirty="0">
                <a:latin typeface="+mn-lt"/>
              </a:rPr>
              <a:t>The parameters are generated using the following procedure:</a:t>
            </a:r>
          </a:p>
          <a:p>
            <a:pPr algn="just"/>
            <a:endParaRPr lang="en-US" b="0" i="0" u="none" strike="noStrike" baseline="0" dirty="0">
              <a:latin typeface="+mn-lt"/>
            </a:endParaRPr>
          </a:p>
          <a:p>
            <a:pPr marL="342900" indent="-342900" algn="just">
              <a:buAutoNum type="arabicPeriod"/>
            </a:pPr>
            <a:r>
              <a:rPr lang="en-US" b="0" i="0" u="none" strike="noStrike" baseline="0" dirty="0">
                <a:latin typeface="+mn-lt"/>
              </a:rPr>
              <a:t>The client and server </a:t>
            </a:r>
            <a:r>
              <a:rPr lang="en-US" b="0" i="0" u="none" strike="noStrike" baseline="0" dirty="0">
                <a:solidFill>
                  <a:srgbClr val="C00000"/>
                </a:solidFill>
                <a:latin typeface="+mn-lt"/>
              </a:rPr>
              <a:t>exchange two random numbers</a:t>
            </a:r>
            <a:r>
              <a:rPr lang="en-US" b="0" i="0" u="none" strike="noStrike" baseline="0" dirty="0">
                <a:latin typeface="+mn-lt"/>
              </a:rPr>
              <a:t>; one is created by the client and the other by the server.</a:t>
            </a:r>
          </a:p>
          <a:p>
            <a:pPr marL="342900" indent="-342900" algn="just">
              <a:buAutoNum type="arabicPeriod"/>
            </a:pPr>
            <a:endParaRPr lang="en-US" b="0" i="0" u="none" strike="noStrike" baseline="0" dirty="0">
              <a:latin typeface="+mn-lt"/>
            </a:endParaRPr>
          </a:p>
          <a:p>
            <a:pPr algn="just"/>
            <a:r>
              <a:rPr lang="en-US" b="0" i="0" u="none" strike="noStrike" baseline="0" dirty="0">
                <a:latin typeface="+mn-lt"/>
              </a:rPr>
              <a:t>2. The client and server </a:t>
            </a:r>
            <a:r>
              <a:rPr lang="en-US" b="0" i="0" u="none" strike="noStrike" baseline="0" dirty="0">
                <a:solidFill>
                  <a:srgbClr val="C00000"/>
                </a:solidFill>
                <a:latin typeface="+mn-lt"/>
              </a:rPr>
              <a:t>exchange one pre-master secret </a:t>
            </a:r>
            <a:r>
              <a:rPr lang="en-US" b="0" i="0" u="none" strike="noStrike" baseline="0" dirty="0">
                <a:latin typeface="+mn-lt"/>
              </a:rPr>
              <a:t>using one of the key exchange</a:t>
            </a:r>
            <a:r>
              <a:rPr lang="en-US" dirty="0">
                <a:latin typeface="+mn-lt"/>
              </a:rPr>
              <a:t> </a:t>
            </a:r>
            <a:r>
              <a:rPr lang="en-IN" b="0" i="0" u="none" strike="noStrike" baseline="0" dirty="0">
                <a:latin typeface="+mn-lt"/>
              </a:rPr>
              <a:t>algorithms we discussed previously.</a:t>
            </a:r>
          </a:p>
          <a:p>
            <a:pPr algn="l"/>
            <a:endParaRPr lang="en-IN" b="0" i="0" u="none" strike="noStrike" baseline="0" dirty="0">
              <a:latin typeface="+mj-lt"/>
            </a:endParaRPr>
          </a:p>
        </p:txBody>
      </p:sp>
    </p:spTree>
    <p:extLst>
      <p:ext uri="{BB962C8B-B14F-4D97-AF65-F5344CB8AC3E}">
        <p14:creationId xmlns:p14="http://schemas.microsoft.com/office/powerpoint/2010/main" val="378356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Cryptographic Parameter Generation</a:t>
            </a:r>
          </a:p>
          <a:p>
            <a:pPr algn="l"/>
            <a:endParaRPr lang="en-IN" sz="1800" b="1" i="0" u="none" strike="noStrike" baseline="0" dirty="0">
              <a:solidFill>
                <a:srgbClr val="FF0000"/>
              </a:solidFill>
              <a:latin typeface="+mj-lt"/>
            </a:endParaRPr>
          </a:p>
        </p:txBody>
      </p:sp>
      <p:pic>
        <p:nvPicPr>
          <p:cNvPr id="3" name="Picture 2">
            <a:extLst>
              <a:ext uri="{FF2B5EF4-FFF2-40B4-BE49-F238E27FC236}">
                <a16:creationId xmlns:a16="http://schemas.microsoft.com/office/drawing/2014/main" id="{3A7DB02E-8113-BF94-BAAB-3DAD3E737F2B}"/>
              </a:ext>
            </a:extLst>
          </p:cNvPr>
          <p:cNvPicPr>
            <a:picLocks noChangeAspect="1"/>
          </p:cNvPicPr>
          <p:nvPr/>
        </p:nvPicPr>
        <p:blipFill>
          <a:blip r:embed="rId2"/>
          <a:stretch>
            <a:fillRect/>
          </a:stretch>
        </p:blipFill>
        <p:spPr>
          <a:xfrm>
            <a:off x="1384385" y="2242885"/>
            <a:ext cx="6092290" cy="3874697"/>
          </a:xfrm>
          <a:prstGeom prst="rect">
            <a:avLst/>
          </a:prstGeom>
        </p:spPr>
      </p:pic>
      <p:sp>
        <p:nvSpPr>
          <p:cNvPr id="6" name="TextBox 5">
            <a:extLst>
              <a:ext uri="{FF2B5EF4-FFF2-40B4-BE49-F238E27FC236}">
                <a16:creationId xmlns:a16="http://schemas.microsoft.com/office/drawing/2014/main" id="{E42A9F0E-59F4-BD0D-F432-3D6A0770EDD6}"/>
              </a:ext>
            </a:extLst>
          </p:cNvPr>
          <p:cNvSpPr txBox="1"/>
          <p:nvPr/>
        </p:nvSpPr>
        <p:spPr>
          <a:xfrm>
            <a:off x="359600" y="1084618"/>
            <a:ext cx="8141860" cy="584775"/>
          </a:xfrm>
          <a:prstGeom prst="rect">
            <a:avLst/>
          </a:prstGeom>
          <a:noFill/>
        </p:spPr>
        <p:txBody>
          <a:bodyPr wrap="square">
            <a:spAutoFit/>
          </a:bodyPr>
          <a:lstStyle/>
          <a:p>
            <a:pPr algn="just"/>
            <a:r>
              <a:rPr lang="en-US" b="0" i="0" u="none" strike="noStrike" baseline="0" dirty="0">
                <a:latin typeface="+mj-lt"/>
              </a:rPr>
              <a:t>3. A </a:t>
            </a:r>
            <a:r>
              <a:rPr lang="en-US" b="0" i="0" u="none" strike="noStrike" baseline="0" dirty="0">
                <a:solidFill>
                  <a:srgbClr val="C00000"/>
                </a:solidFill>
                <a:latin typeface="+mj-lt"/>
              </a:rPr>
              <a:t>48-byte master secret is created </a:t>
            </a:r>
            <a:r>
              <a:rPr lang="en-US" b="0" i="0" u="none" strike="noStrike" baseline="0" dirty="0">
                <a:latin typeface="+mj-lt"/>
              </a:rPr>
              <a:t>from the pre-master secret by applying two hash functions (SHA-1 and MD5), as shown in Figure 17.8.</a:t>
            </a:r>
            <a:endParaRPr lang="en-IN" dirty="0">
              <a:latin typeface="+mj-lt"/>
            </a:endParaRPr>
          </a:p>
        </p:txBody>
      </p:sp>
    </p:spTree>
    <p:extLst>
      <p:ext uri="{BB962C8B-B14F-4D97-AF65-F5344CB8AC3E}">
        <p14:creationId xmlns:p14="http://schemas.microsoft.com/office/powerpoint/2010/main" val="2233113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Cryptographic Parameter Generation</a:t>
            </a:r>
          </a:p>
          <a:p>
            <a:pPr algn="l"/>
            <a:endParaRPr lang="en-IN" sz="1800" b="1"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E42A9F0E-59F4-BD0D-F432-3D6A0770EDD6}"/>
              </a:ext>
            </a:extLst>
          </p:cNvPr>
          <p:cNvSpPr txBox="1"/>
          <p:nvPr/>
        </p:nvSpPr>
        <p:spPr>
          <a:xfrm>
            <a:off x="388939" y="1024055"/>
            <a:ext cx="8141860" cy="830997"/>
          </a:xfrm>
          <a:prstGeom prst="rect">
            <a:avLst/>
          </a:prstGeom>
          <a:noFill/>
        </p:spPr>
        <p:txBody>
          <a:bodyPr wrap="square">
            <a:spAutoFit/>
          </a:bodyPr>
          <a:lstStyle/>
          <a:p>
            <a:pPr algn="just"/>
            <a:r>
              <a:rPr lang="en-US" b="0" i="0" u="none" strike="noStrike" baseline="0" dirty="0">
                <a:latin typeface="+mn-lt"/>
              </a:rPr>
              <a:t>4. The </a:t>
            </a:r>
            <a:r>
              <a:rPr lang="en-US" b="0" i="0" u="none" strike="noStrike" baseline="0" dirty="0">
                <a:solidFill>
                  <a:srgbClr val="C00000"/>
                </a:solidFill>
                <a:latin typeface="+mn-lt"/>
              </a:rPr>
              <a:t>master secret is used to create variable-length key material </a:t>
            </a:r>
            <a:r>
              <a:rPr lang="en-US" b="0" i="0" u="none" strike="noStrike" baseline="0" dirty="0">
                <a:latin typeface="+mn-lt"/>
              </a:rPr>
              <a:t>by applying the same set of hash functions and prepending with different constants as shown in Figure 17.9. The module is repeated until key material of adequate size is created.</a:t>
            </a:r>
            <a:endParaRPr lang="en-IN" dirty="0">
              <a:latin typeface="+mn-lt"/>
            </a:endParaRPr>
          </a:p>
        </p:txBody>
      </p:sp>
      <p:pic>
        <p:nvPicPr>
          <p:cNvPr id="7" name="Picture 6">
            <a:extLst>
              <a:ext uri="{FF2B5EF4-FFF2-40B4-BE49-F238E27FC236}">
                <a16:creationId xmlns:a16="http://schemas.microsoft.com/office/drawing/2014/main" id="{6F6BCB84-B9CE-8420-7487-59CA2FC7D848}"/>
              </a:ext>
            </a:extLst>
          </p:cNvPr>
          <p:cNvPicPr>
            <a:picLocks noChangeAspect="1"/>
          </p:cNvPicPr>
          <p:nvPr/>
        </p:nvPicPr>
        <p:blipFill>
          <a:blip r:embed="rId2"/>
          <a:stretch>
            <a:fillRect/>
          </a:stretch>
        </p:blipFill>
        <p:spPr>
          <a:xfrm>
            <a:off x="1422790" y="1944181"/>
            <a:ext cx="5768255" cy="3412408"/>
          </a:xfrm>
          <a:prstGeom prst="rect">
            <a:avLst/>
          </a:prstGeom>
        </p:spPr>
      </p:pic>
      <p:sp>
        <p:nvSpPr>
          <p:cNvPr id="9" name="TextBox 8">
            <a:extLst>
              <a:ext uri="{FF2B5EF4-FFF2-40B4-BE49-F238E27FC236}">
                <a16:creationId xmlns:a16="http://schemas.microsoft.com/office/drawing/2014/main" id="{77FC6C1A-080D-CC23-B2FB-F2B73857A8DD}"/>
              </a:ext>
            </a:extLst>
          </p:cNvPr>
          <p:cNvSpPr txBox="1"/>
          <p:nvPr/>
        </p:nvSpPr>
        <p:spPr>
          <a:xfrm>
            <a:off x="375192" y="5841196"/>
            <a:ext cx="8316805" cy="584775"/>
          </a:xfrm>
          <a:prstGeom prst="rect">
            <a:avLst/>
          </a:prstGeom>
          <a:noFill/>
        </p:spPr>
        <p:txBody>
          <a:bodyPr wrap="square">
            <a:spAutoFit/>
          </a:bodyPr>
          <a:lstStyle/>
          <a:p>
            <a:pPr algn="l"/>
            <a:r>
              <a:rPr lang="en-US" sz="1600" b="0" i="0" u="none" strike="noStrike" baseline="0" dirty="0">
                <a:latin typeface="+mj-lt"/>
              </a:rPr>
              <a:t>Note that the length of the key material block depends on the cipher suite selected and the size of keys needed for this suite.</a:t>
            </a:r>
            <a:endParaRPr lang="en-IN" dirty="0">
              <a:latin typeface="+mj-lt"/>
            </a:endParaRPr>
          </a:p>
        </p:txBody>
      </p:sp>
    </p:spTree>
    <p:extLst>
      <p:ext uri="{BB962C8B-B14F-4D97-AF65-F5344CB8AC3E}">
        <p14:creationId xmlns:p14="http://schemas.microsoft.com/office/powerpoint/2010/main" val="342463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Cryptographic Parameter Generation</a:t>
            </a:r>
          </a:p>
          <a:p>
            <a:pPr algn="l"/>
            <a:endParaRPr lang="en-IN" sz="1800" b="1"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E42A9F0E-59F4-BD0D-F432-3D6A0770EDD6}"/>
              </a:ext>
            </a:extLst>
          </p:cNvPr>
          <p:cNvSpPr txBox="1"/>
          <p:nvPr/>
        </p:nvSpPr>
        <p:spPr>
          <a:xfrm>
            <a:off x="462665" y="1260593"/>
            <a:ext cx="8141860" cy="338554"/>
          </a:xfrm>
          <a:prstGeom prst="rect">
            <a:avLst/>
          </a:prstGeom>
          <a:noFill/>
        </p:spPr>
        <p:txBody>
          <a:bodyPr wrap="square">
            <a:spAutoFit/>
          </a:bodyPr>
          <a:lstStyle/>
          <a:p>
            <a:pPr algn="just"/>
            <a:r>
              <a:rPr lang="en-US" b="0" i="0" u="none" strike="noStrike" baseline="0" dirty="0">
                <a:latin typeface="+mn-lt"/>
              </a:rPr>
              <a:t>5. Six different keys are extracted from the key material, as shown in Figure 17.10</a:t>
            </a:r>
            <a:endParaRPr lang="en-IN" dirty="0">
              <a:latin typeface="+mn-lt"/>
            </a:endParaRPr>
          </a:p>
        </p:txBody>
      </p:sp>
      <p:pic>
        <p:nvPicPr>
          <p:cNvPr id="3" name="Picture 2">
            <a:extLst>
              <a:ext uri="{FF2B5EF4-FFF2-40B4-BE49-F238E27FC236}">
                <a16:creationId xmlns:a16="http://schemas.microsoft.com/office/drawing/2014/main" id="{AAB2B3A1-B493-5A45-50F0-A8462D735CF3}"/>
              </a:ext>
            </a:extLst>
          </p:cNvPr>
          <p:cNvPicPr>
            <a:picLocks noChangeAspect="1"/>
          </p:cNvPicPr>
          <p:nvPr/>
        </p:nvPicPr>
        <p:blipFill>
          <a:blip r:embed="rId2"/>
          <a:stretch>
            <a:fillRect/>
          </a:stretch>
        </p:blipFill>
        <p:spPr>
          <a:xfrm>
            <a:off x="846715" y="2086384"/>
            <a:ext cx="6097760" cy="2711920"/>
          </a:xfrm>
          <a:prstGeom prst="rect">
            <a:avLst/>
          </a:prstGeom>
        </p:spPr>
      </p:pic>
    </p:spTree>
    <p:extLst>
      <p:ext uri="{BB962C8B-B14F-4D97-AF65-F5344CB8AC3E}">
        <p14:creationId xmlns:p14="http://schemas.microsoft.com/office/powerpoint/2010/main" val="3681088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108543"/>
          </a:xfrm>
          <a:prstGeom prst="rect">
            <a:avLst/>
          </a:prstGeom>
          <a:noFill/>
        </p:spPr>
        <p:txBody>
          <a:bodyPr wrap="square">
            <a:spAutoFit/>
          </a:bodyPr>
          <a:lstStyle/>
          <a:p>
            <a:pPr algn="l"/>
            <a:r>
              <a:rPr lang="en-IN" sz="1800" b="1" i="0" u="none" strike="noStrike" baseline="0" dirty="0">
                <a:solidFill>
                  <a:srgbClr val="FF0000"/>
                </a:solidFill>
                <a:latin typeface="+mj-lt"/>
              </a:rPr>
              <a:t>Sessions and Connections</a:t>
            </a:r>
          </a:p>
          <a:p>
            <a:pPr algn="l"/>
            <a:endParaRPr lang="en-IN" sz="1800" b="0" i="0" u="none" strike="noStrike" baseline="0" dirty="0">
              <a:latin typeface="+mj-lt"/>
            </a:endParaRPr>
          </a:p>
          <a:p>
            <a:pPr algn="just"/>
            <a:r>
              <a:rPr lang="en-US" b="0" i="0" u="none" strike="noStrike" baseline="0" dirty="0">
                <a:latin typeface="+mn-lt"/>
              </a:rPr>
              <a:t>SSL differentiates a connection from a session. </a:t>
            </a:r>
          </a:p>
          <a:p>
            <a:pPr algn="just"/>
            <a:endParaRPr lang="en-US" dirty="0">
              <a:latin typeface="+mn-lt"/>
            </a:endParaRPr>
          </a:p>
          <a:p>
            <a:pPr algn="just"/>
            <a:r>
              <a:rPr lang="en-US" b="0" i="0" u="none" strike="noStrike" baseline="0" dirty="0">
                <a:latin typeface="+mn-lt"/>
              </a:rPr>
              <a:t>A session is an association between a client and a server.</a:t>
            </a:r>
          </a:p>
          <a:p>
            <a:pPr algn="just"/>
            <a:endParaRPr lang="en-US" dirty="0">
              <a:latin typeface="+mn-lt"/>
            </a:endParaRPr>
          </a:p>
          <a:p>
            <a:pPr algn="just"/>
            <a:r>
              <a:rPr lang="en-US" b="0" i="0" u="none" strike="noStrike" baseline="0" dirty="0">
                <a:latin typeface="+mn-lt"/>
              </a:rPr>
              <a:t> After a session is established, the two parties have common information such as the </a:t>
            </a:r>
            <a:r>
              <a:rPr lang="en-US" b="0" i="0" u="none" strike="noStrike" baseline="0" dirty="0">
                <a:solidFill>
                  <a:srgbClr val="FF0000"/>
                </a:solidFill>
                <a:latin typeface="+mn-lt"/>
              </a:rPr>
              <a:t>session identifier</a:t>
            </a:r>
            <a:r>
              <a:rPr lang="en-US" b="0" i="0" u="none" strike="noStrike" baseline="0" dirty="0">
                <a:latin typeface="+mn-lt"/>
              </a:rPr>
              <a:t>, the certificate authenticating each of them (if necessary), the compression method (if needed), the </a:t>
            </a:r>
            <a:r>
              <a:rPr lang="en-US" b="0" i="0" u="none" strike="noStrike" baseline="0" dirty="0">
                <a:solidFill>
                  <a:srgbClr val="FF0000"/>
                </a:solidFill>
                <a:latin typeface="+mn-lt"/>
              </a:rPr>
              <a:t>cipher suite</a:t>
            </a:r>
            <a:r>
              <a:rPr lang="en-US" b="0" i="0" u="none" strike="noStrike" baseline="0" dirty="0">
                <a:latin typeface="+mn-lt"/>
              </a:rPr>
              <a:t>, and a master secret that is used to create keys for message </a:t>
            </a:r>
            <a:r>
              <a:rPr lang="en-IN" b="0" i="0" u="none" strike="noStrike" baseline="0" dirty="0">
                <a:latin typeface="+mn-lt"/>
              </a:rPr>
              <a:t>authentication encryption.</a:t>
            </a:r>
          </a:p>
          <a:p>
            <a:pPr algn="just"/>
            <a:endParaRPr lang="en-IN" dirty="0">
              <a:latin typeface="+mn-lt"/>
            </a:endParaRPr>
          </a:p>
          <a:p>
            <a:pPr algn="just"/>
            <a:r>
              <a:rPr lang="en-US" b="0" i="0" u="none" strike="noStrike" baseline="0" dirty="0">
                <a:latin typeface="+mn-lt"/>
              </a:rPr>
              <a:t>A session can consist of many connections. </a:t>
            </a:r>
          </a:p>
        </p:txBody>
      </p:sp>
    </p:spTree>
    <p:extLst>
      <p:ext uri="{BB962C8B-B14F-4D97-AF65-F5344CB8AC3E}">
        <p14:creationId xmlns:p14="http://schemas.microsoft.com/office/powerpoint/2010/main" val="379166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Sessions and Connections</a:t>
            </a:r>
          </a:p>
          <a:p>
            <a:pPr algn="l"/>
            <a:endParaRPr lang="en-IN" sz="1800" b="0" i="0" u="none" strike="noStrike" baseline="0" dirty="0">
              <a:latin typeface="+mj-lt"/>
            </a:endParaRPr>
          </a:p>
        </p:txBody>
      </p:sp>
      <p:pic>
        <p:nvPicPr>
          <p:cNvPr id="7" name="Picture 6">
            <a:extLst>
              <a:ext uri="{FF2B5EF4-FFF2-40B4-BE49-F238E27FC236}">
                <a16:creationId xmlns:a16="http://schemas.microsoft.com/office/drawing/2014/main" id="{377B88E6-E7E0-9881-4F7A-E7A9F1C920F8}"/>
              </a:ext>
            </a:extLst>
          </p:cNvPr>
          <p:cNvPicPr>
            <a:picLocks noChangeAspect="1"/>
          </p:cNvPicPr>
          <p:nvPr/>
        </p:nvPicPr>
        <p:blipFill>
          <a:blip r:embed="rId2"/>
          <a:stretch>
            <a:fillRect/>
          </a:stretch>
        </p:blipFill>
        <p:spPr>
          <a:xfrm>
            <a:off x="1345980" y="1663919"/>
            <a:ext cx="5645535" cy="2638515"/>
          </a:xfrm>
          <a:prstGeom prst="rect">
            <a:avLst/>
          </a:prstGeom>
        </p:spPr>
      </p:pic>
      <p:pic>
        <p:nvPicPr>
          <p:cNvPr id="2" name="Picture 1">
            <a:extLst>
              <a:ext uri="{FF2B5EF4-FFF2-40B4-BE49-F238E27FC236}">
                <a16:creationId xmlns:a16="http://schemas.microsoft.com/office/drawing/2014/main" id="{9AC26D2B-A129-18EB-7594-8E94F37D897C}"/>
              </a:ext>
            </a:extLst>
          </p:cNvPr>
          <p:cNvPicPr>
            <a:picLocks noChangeAspect="1"/>
          </p:cNvPicPr>
          <p:nvPr/>
        </p:nvPicPr>
        <p:blipFill>
          <a:blip r:embed="rId3"/>
          <a:stretch>
            <a:fillRect/>
          </a:stretch>
        </p:blipFill>
        <p:spPr>
          <a:xfrm>
            <a:off x="980390" y="5467014"/>
            <a:ext cx="6376714" cy="877364"/>
          </a:xfrm>
          <a:prstGeom prst="rect">
            <a:avLst/>
          </a:prstGeom>
        </p:spPr>
      </p:pic>
    </p:spTree>
    <p:extLst>
      <p:ext uri="{BB962C8B-B14F-4D97-AF65-F5344CB8AC3E}">
        <p14:creationId xmlns:p14="http://schemas.microsoft.com/office/powerpoint/2010/main" val="77419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Sessions and Connections</a:t>
            </a:r>
          </a:p>
          <a:p>
            <a:pPr algn="l"/>
            <a:endParaRPr lang="en-IN" sz="1800" b="0" i="0" u="none" strike="noStrike" baseline="0" dirty="0">
              <a:latin typeface="+mj-lt"/>
            </a:endParaRPr>
          </a:p>
        </p:txBody>
      </p:sp>
      <p:sp>
        <p:nvSpPr>
          <p:cNvPr id="8" name="TextBox 7">
            <a:extLst>
              <a:ext uri="{FF2B5EF4-FFF2-40B4-BE49-F238E27FC236}">
                <a16:creationId xmlns:a16="http://schemas.microsoft.com/office/drawing/2014/main" id="{F09C0D7C-EFE4-BAF8-C2B2-2A53BF676A4E}"/>
              </a:ext>
            </a:extLst>
          </p:cNvPr>
          <p:cNvSpPr txBox="1"/>
          <p:nvPr/>
        </p:nvSpPr>
        <p:spPr>
          <a:xfrm>
            <a:off x="347450" y="1034385"/>
            <a:ext cx="8103455" cy="1138773"/>
          </a:xfrm>
          <a:prstGeom prst="rect">
            <a:avLst/>
          </a:prstGeom>
          <a:noFill/>
        </p:spPr>
        <p:txBody>
          <a:bodyPr wrap="square">
            <a:spAutoFit/>
          </a:bodyPr>
          <a:lstStyle/>
          <a:p>
            <a:pPr algn="l"/>
            <a:r>
              <a:rPr lang="en-IN" sz="1800" b="1" i="0" u="none" strike="noStrike" baseline="0" dirty="0">
                <a:solidFill>
                  <a:srgbClr val="C00000"/>
                </a:solidFill>
                <a:latin typeface="+mj-lt"/>
              </a:rPr>
              <a:t>Session State</a:t>
            </a:r>
          </a:p>
          <a:p>
            <a:pPr algn="l"/>
            <a:endParaRPr lang="en-IN" sz="1800" b="1" i="0" u="none" strike="noStrike" baseline="0" dirty="0">
              <a:latin typeface="+mj-lt"/>
            </a:endParaRPr>
          </a:p>
          <a:p>
            <a:pPr algn="just"/>
            <a:r>
              <a:rPr lang="en-US" b="0" i="0" u="none" strike="noStrike" baseline="0" dirty="0">
                <a:latin typeface="+mn-lt"/>
              </a:rPr>
              <a:t>A session is defined by a session state, a set of parameters established between the server and the client. </a:t>
            </a:r>
          </a:p>
        </p:txBody>
      </p:sp>
      <p:pic>
        <p:nvPicPr>
          <p:cNvPr id="10" name="Picture 9">
            <a:extLst>
              <a:ext uri="{FF2B5EF4-FFF2-40B4-BE49-F238E27FC236}">
                <a16:creationId xmlns:a16="http://schemas.microsoft.com/office/drawing/2014/main" id="{8788D798-D0F9-8924-EBF9-CD7AD873D010}"/>
              </a:ext>
            </a:extLst>
          </p:cNvPr>
          <p:cNvPicPr>
            <a:picLocks noChangeAspect="1"/>
          </p:cNvPicPr>
          <p:nvPr/>
        </p:nvPicPr>
        <p:blipFill>
          <a:blip r:embed="rId2"/>
          <a:stretch>
            <a:fillRect/>
          </a:stretch>
        </p:blipFill>
        <p:spPr>
          <a:xfrm>
            <a:off x="808310" y="2827372"/>
            <a:ext cx="6912900" cy="2455677"/>
          </a:xfrm>
          <a:prstGeom prst="rect">
            <a:avLst/>
          </a:prstGeom>
        </p:spPr>
      </p:pic>
    </p:spTree>
    <p:extLst>
      <p:ext uri="{BB962C8B-B14F-4D97-AF65-F5344CB8AC3E}">
        <p14:creationId xmlns:p14="http://schemas.microsoft.com/office/powerpoint/2010/main" val="148873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646331"/>
          </a:xfrm>
          <a:prstGeom prst="rect">
            <a:avLst/>
          </a:prstGeom>
          <a:noFill/>
        </p:spPr>
        <p:txBody>
          <a:bodyPr wrap="square">
            <a:spAutoFit/>
          </a:bodyPr>
          <a:lstStyle/>
          <a:p>
            <a:pPr algn="l"/>
            <a:r>
              <a:rPr lang="en-IN" sz="1800" b="1" i="0" u="none" strike="noStrike" baseline="0" dirty="0">
                <a:solidFill>
                  <a:srgbClr val="FF0000"/>
                </a:solidFill>
                <a:latin typeface="+mj-lt"/>
              </a:rPr>
              <a:t>Sessions and Connections</a:t>
            </a:r>
          </a:p>
          <a:p>
            <a:pPr algn="l"/>
            <a:endParaRPr lang="en-IN" sz="1800" b="0" i="0" u="none" strike="noStrike" baseline="0" dirty="0">
              <a:latin typeface="+mj-lt"/>
            </a:endParaRPr>
          </a:p>
        </p:txBody>
      </p:sp>
      <p:sp>
        <p:nvSpPr>
          <p:cNvPr id="8" name="TextBox 7">
            <a:extLst>
              <a:ext uri="{FF2B5EF4-FFF2-40B4-BE49-F238E27FC236}">
                <a16:creationId xmlns:a16="http://schemas.microsoft.com/office/drawing/2014/main" id="{F09C0D7C-EFE4-BAF8-C2B2-2A53BF676A4E}"/>
              </a:ext>
            </a:extLst>
          </p:cNvPr>
          <p:cNvSpPr txBox="1"/>
          <p:nvPr/>
        </p:nvSpPr>
        <p:spPr>
          <a:xfrm>
            <a:off x="424260" y="1084797"/>
            <a:ext cx="8103455" cy="861774"/>
          </a:xfrm>
          <a:prstGeom prst="rect">
            <a:avLst/>
          </a:prstGeom>
          <a:noFill/>
        </p:spPr>
        <p:txBody>
          <a:bodyPr wrap="square">
            <a:spAutoFit/>
          </a:bodyPr>
          <a:lstStyle/>
          <a:p>
            <a:pPr algn="l"/>
            <a:r>
              <a:rPr lang="en-IN" sz="1800" b="1" i="0" u="none" strike="noStrike" baseline="0" dirty="0">
                <a:solidFill>
                  <a:srgbClr val="C00000"/>
                </a:solidFill>
                <a:latin typeface="+mj-lt"/>
              </a:rPr>
              <a:t>Connection State</a:t>
            </a:r>
            <a:endParaRPr lang="en-IN" sz="1800" b="0" i="0" u="none" strike="noStrike" baseline="0" dirty="0">
              <a:latin typeface="+mj-lt"/>
            </a:endParaRPr>
          </a:p>
          <a:p>
            <a:pPr algn="just"/>
            <a:r>
              <a:rPr lang="en-US" b="0" i="0" u="none" strike="noStrike" baseline="0" dirty="0">
                <a:latin typeface="+mn-lt"/>
              </a:rPr>
              <a:t>A connection is defined by a connection state, a set of parameters established between two peers. </a:t>
            </a:r>
          </a:p>
        </p:txBody>
      </p:sp>
      <p:pic>
        <p:nvPicPr>
          <p:cNvPr id="3" name="Picture 2">
            <a:extLst>
              <a:ext uri="{FF2B5EF4-FFF2-40B4-BE49-F238E27FC236}">
                <a16:creationId xmlns:a16="http://schemas.microsoft.com/office/drawing/2014/main" id="{A2D30DA8-CC8C-BF4C-C93C-066EC91F1582}"/>
              </a:ext>
            </a:extLst>
          </p:cNvPr>
          <p:cNvPicPr>
            <a:picLocks noChangeAspect="1"/>
          </p:cNvPicPr>
          <p:nvPr/>
        </p:nvPicPr>
        <p:blipFill>
          <a:blip r:embed="rId2"/>
          <a:stretch>
            <a:fillRect/>
          </a:stretch>
        </p:blipFill>
        <p:spPr>
          <a:xfrm>
            <a:off x="1730030" y="2240184"/>
            <a:ext cx="5760750" cy="3794506"/>
          </a:xfrm>
          <a:prstGeom prst="rect">
            <a:avLst/>
          </a:prstGeom>
        </p:spPr>
      </p:pic>
    </p:spTree>
    <p:extLst>
      <p:ext uri="{BB962C8B-B14F-4D97-AF65-F5344CB8AC3E}">
        <p14:creationId xmlns:p14="http://schemas.microsoft.com/office/powerpoint/2010/main" val="15921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47449" y="1100128"/>
            <a:ext cx="8257075" cy="338554"/>
          </a:xfrm>
          <a:prstGeom prst="rect">
            <a:avLst/>
          </a:prstGeom>
          <a:noFill/>
        </p:spPr>
        <p:txBody>
          <a:bodyPr wrap="square">
            <a:spAutoFit/>
          </a:bodyPr>
          <a:lstStyle/>
          <a:p>
            <a:pPr algn="l"/>
            <a:r>
              <a:rPr lang="en-US" sz="1600" b="0" i="0" u="none" strike="noStrike" baseline="0" dirty="0">
                <a:latin typeface="+mj-lt"/>
              </a:rPr>
              <a:t>SSL defines four protocols in two layers.</a:t>
            </a:r>
            <a:endParaRPr lang="en-IN" dirty="0">
              <a:latin typeface="+mj-lt"/>
            </a:endParaRPr>
          </a:p>
        </p:txBody>
      </p:sp>
      <p:pic>
        <p:nvPicPr>
          <p:cNvPr id="9" name="Picture 8">
            <a:extLst>
              <a:ext uri="{FF2B5EF4-FFF2-40B4-BE49-F238E27FC236}">
                <a16:creationId xmlns:a16="http://schemas.microsoft.com/office/drawing/2014/main" id="{D44DD7C0-510B-44C2-3C1A-5A752A706C25}"/>
              </a:ext>
            </a:extLst>
          </p:cNvPr>
          <p:cNvPicPr>
            <a:picLocks noChangeAspect="1"/>
          </p:cNvPicPr>
          <p:nvPr/>
        </p:nvPicPr>
        <p:blipFill>
          <a:blip r:embed="rId2"/>
          <a:stretch>
            <a:fillRect/>
          </a:stretch>
        </p:blipFill>
        <p:spPr>
          <a:xfrm>
            <a:off x="961930" y="2194142"/>
            <a:ext cx="6670413" cy="3231112"/>
          </a:xfrm>
          <a:prstGeom prst="rect">
            <a:avLst/>
          </a:prstGeom>
        </p:spPr>
      </p:pic>
    </p:spTree>
    <p:extLst>
      <p:ext uri="{BB962C8B-B14F-4D97-AF65-F5344CB8AC3E}">
        <p14:creationId xmlns:p14="http://schemas.microsoft.com/office/powerpoint/2010/main" val="196141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47449" y="1100128"/>
            <a:ext cx="8257075" cy="2554545"/>
          </a:xfrm>
          <a:prstGeom prst="rect">
            <a:avLst/>
          </a:prstGeom>
          <a:noFill/>
        </p:spPr>
        <p:txBody>
          <a:bodyPr wrap="square">
            <a:spAutoFit/>
          </a:bodyPr>
          <a:lstStyle/>
          <a:p>
            <a:pPr algn="just"/>
            <a:r>
              <a:rPr lang="en-IN" b="1" i="0" u="none" strike="noStrike" baseline="0" dirty="0">
                <a:solidFill>
                  <a:srgbClr val="FF0000"/>
                </a:solidFill>
                <a:latin typeface="+mn-lt"/>
              </a:rPr>
              <a:t>Record Protocol </a:t>
            </a:r>
            <a:r>
              <a:rPr lang="en-US" b="0" i="0" u="none" strike="noStrike" baseline="0" dirty="0">
                <a:latin typeface="+mn-lt"/>
              </a:rPr>
              <a:t>carries messages from 3 other protocols as well as the data coming from the application layer. </a:t>
            </a:r>
          </a:p>
          <a:p>
            <a:pPr algn="just"/>
            <a:endParaRPr lang="en-US" dirty="0">
              <a:latin typeface="+mn-lt"/>
            </a:endParaRPr>
          </a:p>
          <a:p>
            <a:pPr algn="just"/>
            <a:r>
              <a:rPr lang="en-US" b="0" i="0" u="none" strike="noStrike" baseline="0" dirty="0">
                <a:latin typeface="+mn-lt"/>
              </a:rPr>
              <a:t>The Handshake Protocol provides security parameters for the Record Protocol. </a:t>
            </a:r>
            <a:endParaRPr lang="en-US" dirty="0">
              <a:latin typeface="+mn-lt"/>
            </a:endParaRPr>
          </a:p>
          <a:p>
            <a:pPr marL="742950" lvl="1" indent="-285750" algn="just">
              <a:buFont typeface="Arial" panose="020B0604020202020204" pitchFamily="34" charset="0"/>
              <a:buChar char="•"/>
            </a:pPr>
            <a:r>
              <a:rPr lang="en-US" b="0" i="0" u="none" strike="noStrike" baseline="0" dirty="0">
                <a:latin typeface="+mn-lt"/>
              </a:rPr>
              <a:t>It establishes a cipher set and provides keys and security parameters. </a:t>
            </a:r>
            <a:endParaRPr lang="en-US" dirty="0">
              <a:latin typeface="+mn-lt"/>
            </a:endParaRPr>
          </a:p>
          <a:p>
            <a:pPr marL="742950" lvl="1" indent="-285750" algn="just">
              <a:buFont typeface="Arial" panose="020B0604020202020204" pitchFamily="34" charset="0"/>
              <a:buChar char="•"/>
            </a:pPr>
            <a:r>
              <a:rPr lang="en-US" dirty="0">
                <a:latin typeface="+mn-lt"/>
              </a:rPr>
              <a:t>A</a:t>
            </a:r>
            <a:r>
              <a:rPr lang="en-US" b="0" i="0" u="none" strike="noStrike" baseline="0" dirty="0">
                <a:latin typeface="+mn-lt"/>
              </a:rPr>
              <a:t>uthenticates the server to the client and the client to the server if needed. </a:t>
            </a:r>
          </a:p>
          <a:p>
            <a:pPr algn="just"/>
            <a:endParaRPr lang="en-US" dirty="0">
              <a:latin typeface="+mn-lt"/>
            </a:endParaRPr>
          </a:p>
          <a:p>
            <a:pPr algn="just"/>
            <a:r>
              <a:rPr lang="en-US" b="0" i="0" u="none" strike="noStrike" baseline="0" dirty="0" err="1">
                <a:latin typeface="+mn-lt"/>
              </a:rPr>
              <a:t>ChangeCipherSpec</a:t>
            </a:r>
            <a:r>
              <a:rPr lang="en-US" b="0" i="0" u="none" strike="noStrike" baseline="0" dirty="0">
                <a:latin typeface="+mn-lt"/>
              </a:rPr>
              <a:t> Protocol is used for </a:t>
            </a:r>
            <a:r>
              <a:rPr lang="en-US" b="0" i="0" u="none" strike="noStrike" baseline="0" dirty="0" err="1">
                <a:latin typeface="+mn-lt"/>
              </a:rPr>
              <a:t>signalling</a:t>
            </a:r>
            <a:r>
              <a:rPr lang="en-US" b="0" i="0" u="none" strike="noStrike" baseline="0" dirty="0">
                <a:latin typeface="+mn-lt"/>
              </a:rPr>
              <a:t> the readiness of cryptographic secrets. </a:t>
            </a:r>
          </a:p>
          <a:p>
            <a:pPr algn="just"/>
            <a:endParaRPr lang="en-US" dirty="0">
              <a:latin typeface="+mn-lt"/>
            </a:endParaRPr>
          </a:p>
          <a:p>
            <a:pPr algn="just"/>
            <a:r>
              <a:rPr lang="en-US" b="0" i="0" u="none" strike="noStrike" baseline="0" dirty="0">
                <a:latin typeface="+mn-lt"/>
              </a:rPr>
              <a:t>The Alert Protocol is used to report abnormal conditions. </a:t>
            </a:r>
          </a:p>
        </p:txBody>
      </p:sp>
      <p:pic>
        <p:nvPicPr>
          <p:cNvPr id="2" name="Picture 1">
            <a:extLst>
              <a:ext uri="{FF2B5EF4-FFF2-40B4-BE49-F238E27FC236}">
                <a16:creationId xmlns:a16="http://schemas.microsoft.com/office/drawing/2014/main" id="{BE837354-2C6E-243C-7BCC-BC4BA2B637F4}"/>
              </a:ext>
            </a:extLst>
          </p:cNvPr>
          <p:cNvPicPr>
            <a:picLocks noChangeAspect="1"/>
          </p:cNvPicPr>
          <p:nvPr/>
        </p:nvPicPr>
        <p:blipFill>
          <a:blip r:embed="rId2"/>
          <a:stretch>
            <a:fillRect/>
          </a:stretch>
        </p:blipFill>
        <p:spPr>
          <a:xfrm>
            <a:off x="1806840" y="3839915"/>
            <a:ext cx="4878185" cy="2362966"/>
          </a:xfrm>
          <a:prstGeom prst="rect">
            <a:avLst/>
          </a:prstGeom>
        </p:spPr>
      </p:pic>
    </p:spTree>
    <p:extLst>
      <p:ext uri="{BB962C8B-B14F-4D97-AF65-F5344CB8AC3E}">
        <p14:creationId xmlns:p14="http://schemas.microsoft.com/office/powerpoint/2010/main" val="182531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424260" y="1198740"/>
            <a:ext cx="8295479" cy="3139321"/>
          </a:xfrm>
          <a:prstGeom prst="rect">
            <a:avLst/>
          </a:prstGeom>
          <a:noFill/>
        </p:spPr>
        <p:txBody>
          <a:bodyPr wrap="square">
            <a:spAutoFit/>
          </a:bodyPr>
          <a:lstStyle/>
          <a:p>
            <a:pPr algn="l"/>
            <a:r>
              <a:rPr lang="en-IN" sz="1800" b="0" i="0" u="none" strike="noStrike" baseline="0" dirty="0">
                <a:latin typeface="+mj-lt"/>
              </a:rPr>
              <a:t>W</a:t>
            </a:r>
            <a:r>
              <a:rPr lang="en-US" sz="1800" b="0" i="0" u="none" strike="noStrike" baseline="0" dirty="0">
                <a:latin typeface="+mj-lt"/>
              </a:rPr>
              <a:t>hen a customer shops online, following security services are desired:</a:t>
            </a:r>
          </a:p>
          <a:p>
            <a:pPr algn="l"/>
            <a:endParaRPr lang="en-US" sz="1800" b="0" i="0" u="none" strike="noStrike" baseline="0" dirty="0">
              <a:latin typeface="+mj-lt"/>
            </a:endParaRPr>
          </a:p>
          <a:p>
            <a:pPr marL="342900" indent="-342900" algn="just">
              <a:buFont typeface="+mj-lt"/>
              <a:buAutoNum type="arabicPeriod"/>
            </a:pPr>
            <a:r>
              <a:rPr lang="en-US" sz="1800" b="0" i="0" u="none" strike="noStrike" baseline="0" dirty="0">
                <a:latin typeface="+mj-lt"/>
              </a:rPr>
              <a:t>The </a:t>
            </a:r>
            <a:r>
              <a:rPr lang="en-US" sz="1800" b="0" i="0" u="none" strike="noStrike" baseline="0" dirty="0">
                <a:solidFill>
                  <a:srgbClr val="FF0000"/>
                </a:solidFill>
                <a:latin typeface="+mj-lt"/>
              </a:rPr>
              <a:t>customer needs </a:t>
            </a:r>
            <a:r>
              <a:rPr lang="en-US" sz="1800" b="0" i="0" u="none" strike="noStrike" baseline="0" dirty="0">
                <a:latin typeface="+mj-lt"/>
              </a:rPr>
              <a:t>to be sure that the server belongs to the actual vendor, not an impostor. The customer does not want to give an impostor her credit card number </a:t>
            </a:r>
            <a:r>
              <a:rPr lang="en-US" sz="1800" b="0" i="0" u="none" strike="noStrike" baseline="0" dirty="0">
                <a:solidFill>
                  <a:srgbClr val="FF0000"/>
                </a:solidFill>
                <a:latin typeface="+mj-lt"/>
              </a:rPr>
              <a:t>(entity authentication).</a:t>
            </a:r>
          </a:p>
          <a:p>
            <a:pPr marL="342900" indent="-342900" algn="just">
              <a:buFont typeface="+mj-lt"/>
              <a:buAutoNum type="arabicPeriod"/>
            </a:pPr>
            <a:endParaRPr lang="en-US" sz="1800" b="0" i="0" u="none" strike="noStrike" baseline="0" dirty="0">
              <a:latin typeface="+mj-lt"/>
            </a:endParaRPr>
          </a:p>
          <a:p>
            <a:pPr marL="342900" indent="-342900" algn="just">
              <a:buFont typeface="+mj-lt"/>
              <a:buAutoNum type="arabicPeriod"/>
            </a:pPr>
            <a:r>
              <a:rPr lang="en-US" sz="1800" b="0" i="0" u="none" strike="noStrike" baseline="0" dirty="0">
                <a:latin typeface="+mj-lt"/>
              </a:rPr>
              <a:t>The </a:t>
            </a:r>
            <a:r>
              <a:rPr lang="en-US" sz="1800" b="0" i="0" u="none" strike="noStrike" baseline="0" dirty="0">
                <a:solidFill>
                  <a:srgbClr val="FF0000"/>
                </a:solidFill>
                <a:latin typeface="+mj-lt"/>
              </a:rPr>
              <a:t>customer and </a:t>
            </a:r>
            <a:r>
              <a:rPr lang="en-US" sz="1800" b="0" i="0" u="none" strike="noStrike" baseline="0" dirty="0">
                <a:latin typeface="+mj-lt"/>
              </a:rPr>
              <a:t>the </a:t>
            </a:r>
            <a:r>
              <a:rPr lang="en-US" sz="1800" b="0" i="0" u="none" strike="noStrike" baseline="0" dirty="0">
                <a:solidFill>
                  <a:srgbClr val="FF0000"/>
                </a:solidFill>
                <a:latin typeface="+mj-lt"/>
              </a:rPr>
              <a:t>vendor need </a:t>
            </a:r>
            <a:r>
              <a:rPr lang="en-US" sz="1800" b="0" i="0" u="none" strike="noStrike" baseline="0" dirty="0">
                <a:latin typeface="+mj-lt"/>
              </a:rPr>
              <a:t>to be sure that the contents of the message are not modified during transmission </a:t>
            </a:r>
            <a:r>
              <a:rPr lang="en-US" sz="1800" b="0" i="0" u="none" strike="noStrike" baseline="0" dirty="0">
                <a:solidFill>
                  <a:srgbClr val="FF0000"/>
                </a:solidFill>
                <a:latin typeface="+mj-lt"/>
              </a:rPr>
              <a:t>(message integrity).</a:t>
            </a:r>
          </a:p>
          <a:p>
            <a:pPr marL="342900" indent="-342900" algn="just">
              <a:buFont typeface="+mj-lt"/>
              <a:buAutoNum type="arabicPeriod"/>
            </a:pPr>
            <a:endParaRPr lang="en-US" sz="1800" b="0" i="0" u="none" strike="noStrike" baseline="0" dirty="0">
              <a:latin typeface="+mj-lt"/>
            </a:endParaRPr>
          </a:p>
          <a:p>
            <a:pPr marL="342900" indent="-342900" algn="just">
              <a:buFont typeface="+mj-lt"/>
              <a:buAutoNum type="arabicPeriod"/>
            </a:pPr>
            <a:r>
              <a:rPr lang="en-US" sz="1800" b="0" i="0" u="none" strike="noStrike" baseline="0" dirty="0">
                <a:latin typeface="+mj-lt"/>
              </a:rPr>
              <a:t>The </a:t>
            </a:r>
            <a:r>
              <a:rPr lang="en-US" sz="1800" b="0" i="0" u="none" strike="noStrike" baseline="0" dirty="0">
                <a:solidFill>
                  <a:srgbClr val="FF0000"/>
                </a:solidFill>
                <a:latin typeface="+mj-lt"/>
              </a:rPr>
              <a:t>customer and </a:t>
            </a:r>
            <a:r>
              <a:rPr lang="en-US" sz="1800" b="0" i="0" u="none" strike="noStrike" baseline="0" dirty="0">
                <a:latin typeface="+mj-lt"/>
              </a:rPr>
              <a:t>the </a:t>
            </a:r>
            <a:r>
              <a:rPr lang="en-US" sz="1800" b="0" i="0" u="none" strike="noStrike" baseline="0" dirty="0">
                <a:solidFill>
                  <a:srgbClr val="FF0000"/>
                </a:solidFill>
                <a:latin typeface="+mj-lt"/>
              </a:rPr>
              <a:t>vendor need </a:t>
            </a:r>
            <a:r>
              <a:rPr lang="en-US" sz="1800" b="0" i="0" u="none" strike="noStrike" baseline="0" dirty="0">
                <a:latin typeface="+mj-lt"/>
              </a:rPr>
              <a:t>to be sure that an impostor does not intercept sensitive information such as a credit card number </a:t>
            </a:r>
            <a:r>
              <a:rPr lang="en-IN" sz="1800" b="0" i="0" u="none" strike="noStrike" baseline="0" dirty="0">
                <a:solidFill>
                  <a:srgbClr val="FF0000"/>
                </a:solidFill>
                <a:latin typeface="+mj-lt"/>
              </a:rPr>
              <a:t>(confidentiality).</a:t>
            </a:r>
            <a:endParaRPr lang="en-IN" sz="1800" dirty="0">
              <a:solidFill>
                <a:srgbClr val="FF0000"/>
              </a:solidFill>
              <a:latin typeface="+mj-lt"/>
            </a:endParaRPr>
          </a:p>
        </p:txBody>
      </p:sp>
    </p:spTree>
    <p:extLst>
      <p:ext uri="{BB962C8B-B14F-4D97-AF65-F5344CB8AC3E}">
        <p14:creationId xmlns:p14="http://schemas.microsoft.com/office/powerpoint/2010/main" val="3526660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59625" y="979488"/>
            <a:ext cx="8257075" cy="1815882"/>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a:p>
            <a:pPr algn="just"/>
            <a:endParaRPr lang="en-IN" b="0" i="0" u="none" strike="noStrike" baseline="0" dirty="0">
              <a:latin typeface="+mn-lt"/>
            </a:endParaRPr>
          </a:p>
          <a:p>
            <a:pPr algn="just"/>
            <a:r>
              <a:rPr lang="en-US" b="0" i="0" u="none" strike="noStrike" baseline="0" dirty="0">
                <a:latin typeface="+mn-lt"/>
              </a:rPr>
              <a:t>Uses messages to negotiate the cipher suite, to authenticate the server to the client and the client to the server if needed, and to exchange information for building the cryptographic secrets. </a:t>
            </a:r>
          </a:p>
          <a:p>
            <a:pPr algn="just"/>
            <a:endParaRPr lang="en-US" dirty="0">
              <a:latin typeface="+mn-lt"/>
            </a:endParaRPr>
          </a:p>
          <a:p>
            <a:pPr algn="just"/>
            <a:r>
              <a:rPr lang="en-US" b="0" i="0" u="none" strike="noStrike" baseline="0" dirty="0">
                <a:latin typeface="+mn-lt"/>
              </a:rPr>
              <a:t>The handshaking is done in four phases</a:t>
            </a:r>
            <a:r>
              <a:rPr lang="en-IN" b="0" i="0" u="none" strike="noStrike" baseline="0" dirty="0">
                <a:latin typeface="+mn-lt"/>
              </a:rPr>
              <a:t>.</a:t>
            </a:r>
            <a:endParaRPr lang="en-US" b="0" i="0" u="none" strike="noStrike" baseline="0" dirty="0">
              <a:latin typeface="+mn-lt"/>
            </a:endParaRPr>
          </a:p>
        </p:txBody>
      </p:sp>
      <p:pic>
        <p:nvPicPr>
          <p:cNvPr id="7" name="Picture 6">
            <a:extLst>
              <a:ext uri="{FF2B5EF4-FFF2-40B4-BE49-F238E27FC236}">
                <a16:creationId xmlns:a16="http://schemas.microsoft.com/office/drawing/2014/main" id="{93CC90E2-AE40-24E2-03C6-43D791C9506C}"/>
              </a:ext>
            </a:extLst>
          </p:cNvPr>
          <p:cNvPicPr>
            <a:picLocks noChangeAspect="1"/>
          </p:cNvPicPr>
          <p:nvPr/>
        </p:nvPicPr>
        <p:blipFill>
          <a:blip r:embed="rId2"/>
          <a:stretch>
            <a:fillRect/>
          </a:stretch>
        </p:blipFill>
        <p:spPr>
          <a:xfrm>
            <a:off x="1614815" y="3092440"/>
            <a:ext cx="5261485" cy="3006563"/>
          </a:xfrm>
          <a:prstGeom prst="rect">
            <a:avLst/>
          </a:prstGeom>
        </p:spPr>
      </p:pic>
    </p:spTree>
    <p:extLst>
      <p:ext uri="{BB962C8B-B14F-4D97-AF65-F5344CB8AC3E}">
        <p14:creationId xmlns:p14="http://schemas.microsoft.com/office/powerpoint/2010/main" val="296625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46184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6" name="TextBox 5">
            <a:extLst>
              <a:ext uri="{FF2B5EF4-FFF2-40B4-BE49-F238E27FC236}">
                <a16:creationId xmlns:a16="http://schemas.microsoft.com/office/drawing/2014/main" id="{6F0DC18D-A5E7-A3F9-AD77-473F15858A50}"/>
              </a:ext>
            </a:extLst>
          </p:cNvPr>
          <p:cNvSpPr txBox="1"/>
          <p:nvPr/>
        </p:nvSpPr>
        <p:spPr>
          <a:xfrm>
            <a:off x="347450" y="1305808"/>
            <a:ext cx="8447107" cy="2554545"/>
          </a:xfrm>
          <a:prstGeom prst="rect">
            <a:avLst/>
          </a:prstGeom>
          <a:noFill/>
        </p:spPr>
        <p:txBody>
          <a:bodyPr wrap="square">
            <a:spAutoFit/>
          </a:bodyPr>
          <a:lstStyle/>
          <a:p>
            <a:pPr algn="l"/>
            <a:r>
              <a:rPr lang="en-US" sz="1600" b="0" i="0" u="none" strike="noStrike" baseline="0" dirty="0">
                <a:solidFill>
                  <a:srgbClr val="FF0000"/>
                </a:solidFill>
                <a:latin typeface="+mj-lt"/>
              </a:rPr>
              <a:t>Phase I: Establishing Security Capability</a:t>
            </a:r>
          </a:p>
          <a:p>
            <a:pPr algn="just"/>
            <a:r>
              <a:rPr lang="en-US" sz="1600" b="0" i="0" u="none" strike="noStrike" baseline="0" dirty="0">
                <a:latin typeface="+mj-lt"/>
              </a:rPr>
              <a:t>Client and the server announce their security capabilities and choose those that are convenient for both.</a:t>
            </a:r>
          </a:p>
          <a:p>
            <a:pPr algn="just"/>
            <a:endParaRPr lang="en-US" sz="1600" b="0" i="0" u="none" strike="noStrike" baseline="0" dirty="0">
              <a:latin typeface="+mj-lt"/>
            </a:endParaRPr>
          </a:p>
          <a:p>
            <a:pPr algn="just"/>
            <a:r>
              <a:rPr lang="en-US" sz="1600" b="0" i="0" u="none" strike="noStrike" baseline="0" dirty="0">
                <a:solidFill>
                  <a:srgbClr val="FF0000"/>
                </a:solidFill>
                <a:latin typeface="+mj-lt"/>
              </a:rPr>
              <a:t>In this phase, a session ID is established </a:t>
            </a:r>
            <a:r>
              <a:rPr lang="en-US" sz="1600" b="0" i="0" u="none" strike="noStrike" baseline="0" dirty="0">
                <a:latin typeface="+mj-lt"/>
              </a:rPr>
              <a:t>and the cipher suite is chosen. </a:t>
            </a:r>
          </a:p>
          <a:p>
            <a:pPr algn="just"/>
            <a:endParaRPr lang="en-US" sz="1600" b="0" i="0" u="none" strike="noStrike" baseline="0" dirty="0">
              <a:latin typeface="+mj-lt"/>
            </a:endParaRPr>
          </a:p>
          <a:p>
            <a:pPr algn="just"/>
            <a:r>
              <a:rPr lang="en-US" sz="1600" b="0" i="0" u="none" strike="noStrike" baseline="0" dirty="0">
                <a:latin typeface="+mj-lt"/>
              </a:rPr>
              <a:t>Two random numbers are selected, one by the client and one by the server, to be used for creating a master secret. </a:t>
            </a:r>
          </a:p>
          <a:p>
            <a:pPr algn="just"/>
            <a:endParaRPr lang="en-US" sz="1600" b="0" i="0" u="none" strike="noStrike" baseline="0" dirty="0">
              <a:latin typeface="+mj-lt"/>
            </a:endParaRPr>
          </a:p>
          <a:p>
            <a:pPr algn="just"/>
            <a:r>
              <a:rPr lang="en-US" sz="1600" b="0" i="0" u="none" strike="noStrike" baseline="0" dirty="0">
                <a:latin typeface="+mj-lt"/>
              </a:rPr>
              <a:t>Two messages are exchanged in this phase: </a:t>
            </a:r>
            <a:r>
              <a:rPr lang="en-US" sz="1600" b="0" i="0" u="none" strike="noStrike" baseline="0" dirty="0" err="1">
                <a:solidFill>
                  <a:srgbClr val="FF0000"/>
                </a:solidFill>
                <a:latin typeface="+mj-lt"/>
              </a:rPr>
              <a:t>ClientHello</a:t>
            </a:r>
            <a:r>
              <a:rPr lang="en-US" dirty="0">
                <a:latin typeface="+mj-lt"/>
              </a:rPr>
              <a:t> </a:t>
            </a:r>
            <a:r>
              <a:rPr lang="en-US" sz="1600" b="0" i="0" u="none" strike="noStrike" baseline="0" dirty="0">
                <a:latin typeface="+mj-lt"/>
              </a:rPr>
              <a:t>and </a:t>
            </a:r>
            <a:r>
              <a:rPr lang="en-US" sz="1600" b="0" i="0" u="none" strike="noStrike" baseline="0" dirty="0" err="1">
                <a:solidFill>
                  <a:srgbClr val="FF0000"/>
                </a:solidFill>
                <a:latin typeface="+mj-lt"/>
              </a:rPr>
              <a:t>ServerHello</a:t>
            </a:r>
            <a:r>
              <a:rPr lang="en-US" sz="1600" b="0" i="0" u="none" strike="noStrike" baseline="0" dirty="0">
                <a:latin typeface="+mj-lt"/>
              </a:rPr>
              <a:t> messages. </a:t>
            </a:r>
          </a:p>
        </p:txBody>
      </p:sp>
      <p:pic>
        <p:nvPicPr>
          <p:cNvPr id="2" name="Picture 1">
            <a:extLst>
              <a:ext uri="{FF2B5EF4-FFF2-40B4-BE49-F238E27FC236}">
                <a16:creationId xmlns:a16="http://schemas.microsoft.com/office/drawing/2014/main" id="{A4EBA50F-FF89-AF0E-D6A8-D217844F40A7}"/>
              </a:ext>
            </a:extLst>
          </p:cNvPr>
          <p:cNvPicPr>
            <a:picLocks noChangeAspect="1"/>
          </p:cNvPicPr>
          <p:nvPr/>
        </p:nvPicPr>
        <p:blipFill>
          <a:blip r:embed="rId2"/>
          <a:stretch>
            <a:fillRect/>
          </a:stretch>
        </p:blipFill>
        <p:spPr>
          <a:xfrm>
            <a:off x="5416910" y="4452597"/>
            <a:ext cx="3187615" cy="1821494"/>
          </a:xfrm>
          <a:prstGeom prst="rect">
            <a:avLst/>
          </a:prstGeom>
        </p:spPr>
      </p:pic>
    </p:spTree>
    <p:extLst>
      <p:ext uri="{BB962C8B-B14F-4D97-AF65-F5344CB8AC3E}">
        <p14:creationId xmlns:p14="http://schemas.microsoft.com/office/powerpoint/2010/main" val="155513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848311"/>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6" name="TextBox 5">
            <a:extLst>
              <a:ext uri="{FF2B5EF4-FFF2-40B4-BE49-F238E27FC236}">
                <a16:creationId xmlns:a16="http://schemas.microsoft.com/office/drawing/2014/main" id="{6F0DC18D-A5E7-A3F9-AD77-473F15858A50}"/>
              </a:ext>
            </a:extLst>
          </p:cNvPr>
          <p:cNvSpPr txBox="1"/>
          <p:nvPr/>
        </p:nvSpPr>
        <p:spPr>
          <a:xfrm>
            <a:off x="157417" y="4519443"/>
            <a:ext cx="8447107" cy="1723549"/>
          </a:xfrm>
          <a:prstGeom prst="rect">
            <a:avLst/>
          </a:prstGeom>
          <a:noFill/>
        </p:spPr>
        <p:txBody>
          <a:bodyPr wrap="square">
            <a:spAutoFit/>
          </a:bodyPr>
          <a:lstStyle/>
          <a:p>
            <a:pPr algn="l"/>
            <a:r>
              <a:rPr lang="en-US" sz="1600" b="0" i="0" u="none" strike="noStrike" baseline="0" dirty="0" err="1">
                <a:solidFill>
                  <a:srgbClr val="FF0000"/>
                </a:solidFill>
                <a:latin typeface="+mj-lt"/>
              </a:rPr>
              <a:t>ClientHello</a:t>
            </a:r>
            <a:r>
              <a:rPr lang="en-US" sz="1600" b="0" i="0" u="none" strike="noStrike" baseline="0" dirty="0">
                <a:latin typeface="+mj-lt"/>
              </a:rPr>
              <a:t> </a:t>
            </a:r>
          </a:p>
          <a:p>
            <a:pPr algn="l"/>
            <a:r>
              <a:rPr lang="en-US" sz="1600" b="0" i="0" u="none" strike="noStrike" baseline="0" dirty="0">
                <a:latin typeface="+mj-lt"/>
              </a:rPr>
              <a:t>The client sends the </a:t>
            </a:r>
            <a:r>
              <a:rPr lang="en-US" sz="1600" b="0" i="0" u="none" strike="noStrike" baseline="0" dirty="0" err="1">
                <a:latin typeface="+mj-lt"/>
              </a:rPr>
              <a:t>ClientHello</a:t>
            </a:r>
            <a:r>
              <a:rPr lang="en-US" sz="1600" b="0" i="0" u="none" strike="noStrike" baseline="0" dirty="0">
                <a:latin typeface="+mj-lt"/>
              </a:rPr>
              <a:t> message. It contains the following:</a:t>
            </a:r>
          </a:p>
          <a:p>
            <a:pPr lvl="1"/>
            <a:r>
              <a:rPr lang="en-US" sz="1400" b="0" i="0" u="none" strike="noStrike" baseline="0" dirty="0">
                <a:latin typeface="+mj-lt"/>
              </a:rPr>
              <a:t>a</a:t>
            </a:r>
            <a:r>
              <a:rPr lang="en-US" b="0" i="0" u="none" strike="noStrike" baseline="0" dirty="0">
                <a:latin typeface="+mj-lt"/>
              </a:rPr>
              <a:t>. </a:t>
            </a:r>
            <a:r>
              <a:rPr lang="en-US" sz="1400" b="0" i="0" u="none" strike="noStrike" baseline="0" dirty="0">
                <a:latin typeface="+mn-lt"/>
              </a:rPr>
              <a:t>The highest SSL version number the client can support.</a:t>
            </a:r>
          </a:p>
          <a:p>
            <a:pPr lvl="1"/>
            <a:r>
              <a:rPr lang="en-US" sz="1400" b="0" i="0" u="none" strike="noStrike" baseline="0" dirty="0">
                <a:latin typeface="+mn-lt"/>
              </a:rPr>
              <a:t>b. A 32-byte random number (from the client) that will be used for master secret </a:t>
            </a:r>
            <a:r>
              <a:rPr lang="en-IN" sz="1400" b="0" i="0" u="none" strike="noStrike" baseline="0" dirty="0">
                <a:latin typeface="+mn-lt"/>
              </a:rPr>
              <a:t>generation.</a:t>
            </a:r>
          </a:p>
          <a:p>
            <a:pPr lvl="1"/>
            <a:r>
              <a:rPr lang="en-US" sz="1400" b="0" i="0" u="none" strike="noStrike" baseline="0" dirty="0">
                <a:latin typeface="+mn-lt"/>
              </a:rPr>
              <a:t>c. A session ID that defines the session.</a:t>
            </a:r>
          </a:p>
          <a:p>
            <a:pPr lvl="1"/>
            <a:r>
              <a:rPr lang="en-US" sz="1400" b="0" i="0" u="none" strike="noStrike" baseline="0" dirty="0">
                <a:latin typeface="+mn-lt"/>
              </a:rPr>
              <a:t>d. A cipher suite that defines the list of algorithms that the client can support.</a:t>
            </a:r>
          </a:p>
          <a:p>
            <a:pPr lvl="1"/>
            <a:r>
              <a:rPr lang="en-US" sz="1400" b="0" i="0" u="none" strike="noStrike" baseline="0" dirty="0">
                <a:latin typeface="+mn-lt"/>
              </a:rPr>
              <a:t>e. A list of compression methods that the client can support</a:t>
            </a:r>
            <a:r>
              <a:rPr lang="en-US" b="0" i="0" u="none" strike="noStrike" baseline="0" dirty="0">
                <a:latin typeface="+mj-lt"/>
              </a:rPr>
              <a:t>.</a:t>
            </a:r>
            <a:endParaRPr lang="en-IN" dirty="0">
              <a:latin typeface="+mj-lt"/>
            </a:endParaRPr>
          </a:p>
        </p:txBody>
      </p:sp>
      <p:pic>
        <p:nvPicPr>
          <p:cNvPr id="7" name="Picture 6">
            <a:extLst>
              <a:ext uri="{FF2B5EF4-FFF2-40B4-BE49-F238E27FC236}">
                <a16:creationId xmlns:a16="http://schemas.microsoft.com/office/drawing/2014/main" id="{6AAF735D-A023-C05B-C609-7286B7BB08E7}"/>
              </a:ext>
            </a:extLst>
          </p:cNvPr>
          <p:cNvPicPr>
            <a:picLocks noChangeAspect="1"/>
          </p:cNvPicPr>
          <p:nvPr/>
        </p:nvPicPr>
        <p:blipFill>
          <a:blip r:embed="rId2"/>
          <a:stretch>
            <a:fillRect/>
          </a:stretch>
        </p:blipFill>
        <p:spPr>
          <a:xfrm>
            <a:off x="3343040" y="979488"/>
            <a:ext cx="4658275" cy="2916984"/>
          </a:xfrm>
          <a:prstGeom prst="rect">
            <a:avLst/>
          </a:prstGeom>
        </p:spPr>
      </p:pic>
    </p:spTree>
    <p:extLst>
      <p:ext uri="{BB962C8B-B14F-4D97-AF65-F5344CB8AC3E}">
        <p14:creationId xmlns:p14="http://schemas.microsoft.com/office/powerpoint/2010/main" val="1344751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42122" y="916822"/>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pic>
        <p:nvPicPr>
          <p:cNvPr id="7" name="Picture 6">
            <a:extLst>
              <a:ext uri="{FF2B5EF4-FFF2-40B4-BE49-F238E27FC236}">
                <a16:creationId xmlns:a16="http://schemas.microsoft.com/office/drawing/2014/main" id="{6AAF735D-A023-C05B-C609-7286B7BB08E7}"/>
              </a:ext>
            </a:extLst>
          </p:cNvPr>
          <p:cNvPicPr>
            <a:picLocks noChangeAspect="1"/>
          </p:cNvPicPr>
          <p:nvPr/>
        </p:nvPicPr>
        <p:blipFill>
          <a:blip r:embed="rId2"/>
          <a:stretch>
            <a:fillRect/>
          </a:stretch>
        </p:blipFill>
        <p:spPr>
          <a:xfrm>
            <a:off x="3343040" y="1146807"/>
            <a:ext cx="4416575" cy="2765633"/>
          </a:xfrm>
          <a:prstGeom prst="rect">
            <a:avLst/>
          </a:prstGeom>
        </p:spPr>
      </p:pic>
      <p:sp>
        <p:nvSpPr>
          <p:cNvPr id="8" name="TextBox 7">
            <a:extLst>
              <a:ext uri="{FF2B5EF4-FFF2-40B4-BE49-F238E27FC236}">
                <a16:creationId xmlns:a16="http://schemas.microsoft.com/office/drawing/2014/main" id="{225A93D7-75FD-FFAA-6949-27C8C5A041FC}"/>
              </a:ext>
            </a:extLst>
          </p:cNvPr>
          <p:cNvSpPr txBox="1"/>
          <p:nvPr/>
        </p:nvSpPr>
        <p:spPr>
          <a:xfrm>
            <a:off x="342123" y="4646088"/>
            <a:ext cx="8257075" cy="1815882"/>
          </a:xfrm>
          <a:prstGeom prst="rect">
            <a:avLst/>
          </a:prstGeom>
          <a:noFill/>
        </p:spPr>
        <p:txBody>
          <a:bodyPr wrap="square">
            <a:spAutoFit/>
          </a:bodyPr>
          <a:lstStyle/>
          <a:p>
            <a:pPr algn="just"/>
            <a:r>
              <a:rPr lang="en-US" sz="1400" b="0" i="0" u="none" strike="noStrike" baseline="0" dirty="0" err="1">
                <a:solidFill>
                  <a:srgbClr val="FF0000"/>
                </a:solidFill>
                <a:latin typeface="+mj-lt"/>
              </a:rPr>
              <a:t>ServerHello</a:t>
            </a:r>
            <a:endParaRPr lang="en-US" sz="1400" b="0" i="0" u="none" strike="noStrike" baseline="0" dirty="0">
              <a:solidFill>
                <a:srgbClr val="FF0000"/>
              </a:solidFill>
              <a:latin typeface="+mj-lt"/>
            </a:endParaRPr>
          </a:p>
          <a:p>
            <a:pPr algn="just"/>
            <a:r>
              <a:rPr lang="en-US" sz="1400" b="0" i="0" u="none" strike="noStrike" baseline="0" dirty="0">
                <a:latin typeface="+mj-lt"/>
              </a:rPr>
              <a:t>The server responds to the client with a </a:t>
            </a:r>
            <a:r>
              <a:rPr lang="en-US" sz="1400" b="0" i="0" u="none" strike="noStrike" baseline="0" dirty="0" err="1">
                <a:latin typeface="+mj-lt"/>
              </a:rPr>
              <a:t>ServerHello</a:t>
            </a:r>
            <a:r>
              <a:rPr lang="en-US" sz="1400" b="0" i="0" u="none" strike="noStrike" baseline="0" dirty="0">
                <a:latin typeface="+mj-lt"/>
              </a:rPr>
              <a:t> message. It contains </a:t>
            </a:r>
            <a:r>
              <a:rPr lang="en-IN" sz="1400" b="0" i="0" u="none" strike="noStrike" baseline="0" dirty="0">
                <a:latin typeface="+mj-lt"/>
              </a:rPr>
              <a:t>the following:</a:t>
            </a:r>
          </a:p>
          <a:p>
            <a:pPr lvl="1" algn="just"/>
            <a:r>
              <a:rPr lang="en-US" sz="1400" b="0" i="0" u="none" strike="noStrike" baseline="0" dirty="0">
                <a:latin typeface="+mj-lt"/>
              </a:rPr>
              <a:t>a. An SSL version number. This number is the lower of two version numbers: the highest</a:t>
            </a:r>
            <a:r>
              <a:rPr lang="en-US" sz="1400" dirty="0">
                <a:latin typeface="+mj-lt"/>
              </a:rPr>
              <a:t> </a:t>
            </a:r>
            <a:r>
              <a:rPr lang="en-US" sz="1400" b="0" i="0" u="none" strike="noStrike" baseline="0" dirty="0">
                <a:latin typeface="+mj-lt"/>
              </a:rPr>
              <a:t>supported by the client and the highest supported by the server.</a:t>
            </a:r>
          </a:p>
          <a:p>
            <a:pPr lvl="1"/>
            <a:r>
              <a:rPr lang="en-US" sz="1400" b="0" i="0" u="none" strike="noStrike" baseline="0" dirty="0">
                <a:latin typeface="+mj-lt"/>
              </a:rPr>
              <a:t>b. A 32-byte random number (from the server) that will be used for master secret </a:t>
            </a:r>
            <a:r>
              <a:rPr lang="en-IN" sz="1400" b="0" i="0" u="none" strike="noStrike" baseline="0" dirty="0">
                <a:latin typeface="+mj-lt"/>
              </a:rPr>
              <a:t>generation.</a:t>
            </a:r>
          </a:p>
          <a:p>
            <a:pPr lvl="1"/>
            <a:r>
              <a:rPr lang="en-US" sz="1400" b="0" i="0" u="none" strike="noStrike" baseline="0" dirty="0">
                <a:latin typeface="+mj-lt"/>
              </a:rPr>
              <a:t>c. A session ID that defines the session.</a:t>
            </a:r>
          </a:p>
          <a:p>
            <a:pPr lvl="1"/>
            <a:r>
              <a:rPr lang="en-US" sz="1400" b="0" i="0" u="none" strike="noStrike" baseline="0" dirty="0">
                <a:latin typeface="+mj-lt"/>
              </a:rPr>
              <a:t>d. The selected cipher set from the client list.</a:t>
            </a:r>
          </a:p>
          <a:p>
            <a:pPr lvl="1"/>
            <a:r>
              <a:rPr lang="en-US" sz="1400" b="0" i="0" u="none" strike="noStrike" baseline="0" dirty="0">
                <a:latin typeface="+mj-lt"/>
              </a:rPr>
              <a:t>e. The selected compression method from the client list.</a:t>
            </a:r>
            <a:endParaRPr lang="en-IN" sz="1400" dirty="0">
              <a:latin typeface="+mj-lt"/>
            </a:endParaRPr>
          </a:p>
        </p:txBody>
      </p:sp>
    </p:spTree>
    <p:extLst>
      <p:ext uri="{BB962C8B-B14F-4D97-AF65-F5344CB8AC3E}">
        <p14:creationId xmlns:p14="http://schemas.microsoft.com/office/powerpoint/2010/main" val="3089816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47449" y="1100128"/>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pic>
        <p:nvPicPr>
          <p:cNvPr id="7" name="Picture 6">
            <a:extLst>
              <a:ext uri="{FF2B5EF4-FFF2-40B4-BE49-F238E27FC236}">
                <a16:creationId xmlns:a16="http://schemas.microsoft.com/office/drawing/2014/main" id="{6AAF735D-A023-C05B-C609-7286B7BB08E7}"/>
              </a:ext>
            </a:extLst>
          </p:cNvPr>
          <p:cNvPicPr>
            <a:picLocks noChangeAspect="1"/>
          </p:cNvPicPr>
          <p:nvPr/>
        </p:nvPicPr>
        <p:blipFill>
          <a:blip r:embed="rId2"/>
          <a:stretch>
            <a:fillRect/>
          </a:stretch>
        </p:blipFill>
        <p:spPr>
          <a:xfrm>
            <a:off x="2766965" y="934471"/>
            <a:ext cx="5607130" cy="3511151"/>
          </a:xfrm>
          <a:prstGeom prst="rect">
            <a:avLst/>
          </a:prstGeom>
        </p:spPr>
      </p:pic>
      <p:pic>
        <p:nvPicPr>
          <p:cNvPr id="6" name="Picture 5">
            <a:extLst>
              <a:ext uri="{FF2B5EF4-FFF2-40B4-BE49-F238E27FC236}">
                <a16:creationId xmlns:a16="http://schemas.microsoft.com/office/drawing/2014/main" id="{79F717FD-8B9D-A2D3-2F16-5B7959BA24F2}"/>
              </a:ext>
            </a:extLst>
          </p:cNvPr>
          <p:cNvPicPr>
            <a:picLocks noChangeAspect="1"/>
          </p:cNvPicPr>
          <p:nvPr/>
        </p:nvPicPr>
        <p:blipFill>
          <a:blip r:embed="rId3"/>
          <a:stretch>
            <a:fillRect/>
          </a:stretch>
        </p:blipFill>
        <p:spPr>
          <a:xfrm>
            <a:off x="501070" y="4873452"/>
            <a:ext cx="5347050" cy="1555365"/>
          </a:xfrm>
          <a:prstGeom prst="rect">
            <a:avLst/>
          </a:prstGeom>
        </p:spPr>
      </p:pic>
    </p:spTree>
    <p:extLst>
      <p:ext uri="{BB962C8B-B14F-4D97-AF65-F5344CB8AC3E}">
        <p14:creationId xmlns:p14="http://schemas.microsoft.com/office/powerpoint/2010/main" val="1753436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257075" cy="1569660"/>
          </a:xfrm>
          <a:prstGeom prst="rect">
            <a:avLst/>
          </a:prstGeom>
          <a:noFill/>
        </p:spPr>
        <p:txBody>
          <a:bodyPr wrap="square">
            <a:spAutoFit/>
          </a:bodyPr>
          <a:lstStyle/>
          <a:p>
            <a:pPr algn="l"/>
            <a:r>
              <a:rPr lang="en-US" sz="1600" b="0" i="0" u="none" strike="noStrike" baseline="0" dirty="0">
                <a:solidFill>
                  <a:srgbClr val="FF0000"/>
                </a:solidFill>
                <a:latin typeface="+mj-lt"/>
              </a:rPr>
              <a:t>Phase II: Server Key Exchange and Authentication</a:t>
            </a:r>
          </a:p>
          <a:p>
            <a:pPr algn="just"/>
            <a:r>
              <a:rPr lang="en-US" sz="1600" b="0" i="0" u="none" strike="noStrike" baseline="0" dirty="0">
                <a:latin typeface="+mn-lt"/>
              </a:rPr>
              <a:t>In phase II, the server authenticates itself if needed. </a:t>
            </a:r>
          </a:p>
          <a:p>
            <a:pPr algn="just"/>
            <a:r>
              <a:rPr lang="en-US" sz="1600" b="0" i="0" u="none" strike="noStrike" baseline="0" dirty="0">
                <a:latin typeface="+mn-lt"/>
              </a:rPr>
              <a:t>The sender may send its certificate, its public key, and may also request certificates from the client. </a:t>
            </a:r>
          </a:p>
          <a:p>
            <a:pPr algn="just"/>
            <a:r>
              <a:rPr lang="en-US" sz="1600" b="0" i="0" u="none" strike="noStrike" baseline="0" dirty="0">
                <a:latin typeface="+mn-lt"/>
              </a:rPr>
              <a:t>At the end, the server announces that the </a:t>
            </a:r>
            <a:r>
              <a:rPr lang="en-US" sz="1600" b="0" i="0" u="none" strike="noStrike" baseline="0" dirty="0" err="1">
                <a:latin typeface="+mn-lt"/>
              </a:rPr>
              <a:t>serverHello</a:t>
            </a:r>
            <a:r>
              <a:rPr lang="en-US" sz="1600" b="0" i="0" u="none" strike="noStrike" baseline="0" dirty="0">
                <a:latin typeface="+mn-lt"/>
              </a:rPr>
              <a:t> process is done. </a:t>
            </a:r>
          </a:p>
          <a:p>
            <a:pPr algn="just"/>
            <a:endParaRPr lang="en-IN" dirty="0">
              <a:latin typeface="+mn-lt"/>
            </a:endParaRPr>
          </a:p>
        </p:txBody>
      </p:sp>
      <p:pic>
        <p:nvPicPr>
          <p:cNvPr id="10" name="Picture 9">
            <a:extLst>
              <a:ext uri="{FF2B5EF4-FFF2-40B4-BE49-F238E27FC236}">
                <a16:creationId xmlns:a16="http://schemas.microsoft.com/office/drawing/2014/main" id="{A9F64A10-7EA9-E042-2BDD-28E8C0ECD0C9}"/>
              </a:ext>
            </a:extLst>
          </p:cNvPr>
          <p:cNvPicPr>
            <a:picLocks noChangeAspect="1"/>
          </p:cNvPicPr>
          <p:nvPr/>
        </p:nvPicPr>
        <p:blipFill>
          <a:blip r:embed="rId2"/>
          <a:stretch>
            <a:fillRect/>
          </a:stretch>
        </p:blipFill>
        <p:spPr>
          <a:xfrm>
            <a:off x="1768435" y="3067027"/>
            <a:ext cx="5069460" cy="3241695"/>
          </a:xfrm>
          <a:prstGeom prst="rect">
            <a:avLst/>
          </a:prstGeom>
        </p:spPr>
      </p:pic>
      <p:pic>
        <p:nvPicPr>
          <p:cNvPr id="2" name="Picture 1">
            <a:extLst>
              <a:ext uri="{FF2B5EF4-FFF2-40B4-BE49-F238E27FC236}">
                <a16:creationId xmlns:a16="http://schemas.microsoft.com/office/drawing/2014/main" id="{F2F5A433-48FF-38F1-21D4-18B2A098F657}"/>
              </a:ext>
            </a:extLst>
          </p:cNvPr>
          <p:cNvPicPr>
            <a:picLocks noChangeAspect="1"/>
          </p:cNvPicPr>
          <p:nvPr/>
        </p:nvPicPr>
        <p:blipFill>
          <a:blip r:embed="rId3"/>
          <a:stretch>
            <a:fillRect/>
          </a:stretch>
        </p:blipFill>
        <p:spPr>
          <a:xfrm>
            <a:off x="6470288" y="402509"/>
            <a:ext cx="2150680" cy="1228960"/>
          </a:xfrm>
          <a:prstGeom prst="rect">
            <a:avLst/>
          </a:prstGeom>
        </p:spPr>
      </p:pic>
    </p:spTree>
    <p:extLst>
      <p:ext uri="{BB962C8B-B14F-4D97-AF65-F5344CB8AC3E}">
        <p14:creationId xmlns:p14="http://schemas.microsoft.com/office/powerpoint/2010/main" val="1942518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257075" cy="338554"/>
          </a:xfrm>
          <a:prstGeom prst="rect">
            <a:avLst/>
          </a:prstGeom>
          <a:noFill/>
        </p:spPr>
        <p:txBody>
          <a:bodyPr wrap="square">
            <a:spAutoFit/>
          </a:bodyPr>
          <a:lstStyle/>
          <a:p>
            <a:pPr algn="l"/>
            <a:r>
              <a:rPr lang="en-US" sz="1600" b="0" i="0" u="none" strike="noStrike" baseline="0" dirty="0">
                <a:solidFill>
                  <a:srgbClr val="FF0000"/>
                </a:solidFill>
                <a:latin typeface="+mj-lt"/>
              </a:rPr>
              <a:t>Phase II: Server Key Exchange and Authentication</a:t>
            </a:r>
          </a:p>
        </p:txBody>
      </p:sp>
      <p:pic>
        <p:nvPicPr>
          <p:cNvPr id="10" name="Picture 9">
            <a:extLst>
              <a:ext uri="{FF2B5EF4-FFF2-40B4-BE49-F238E27FC236}">
                <a16:creationId xmlns:a16="http://schemas.microsoft.com/office/drawing/2014/main" id="{A9F64A10-7EA9-E042-2BDD-28E8C0ECD0C9}"/>
              </a:ext>
            </a:extLst>
          </p:cNvPr>
          <p:cNvPicPr>
            <a:picLocks noChangeAspect="1"/>
          </p:cNvPicPr>
          <p:nvPr/>
        </p:nvPicPr>
        <p:blipFill>
          <a:blip r:embed="rId2"/>
          <a:stretch>
            <a:fillRect/>
          </a:stretch>
        </p:blipFill>
        <p:spPr>
          <a:xfrm>
            <a:off x="5224885" y="698424"/>
            <a:ext cx="3711740" cy="2373493"/>
          </a:xfrm>
          <a:prstGeom prst="rect">
            <a:avLst/>
          </a:prstGeom>
        </p:spPr>
      </p:pic>
      <p:sp>
        <p:nvSpPr>
          <p:cNvPr id="6" name="TextBox 5">
            <a:extLst>
              <a:ext uri="{FF2B5EF4-FFF2-40B4-BE49-F238E27FC236}">
                <a16:creationId xmlns:a16="http://schemas.microsoft.com/office/drawing/2014/main" id="{CC7BB5B6-6EE3-DBFD-D736-9671A25F7D40}"/>
              </a:ext>
            </a:extLst>
          </p:cNvPr>
          <p:cNvSpPr txBox="1"/>
          <p:nvPr/>
        </p:nvSpPr>
        <p:spPr>
          <a:xfrm>
            <a:off x="322956" y="3239237"/>
            <a:ext cx="8473594" cy="3108543"/>
          </a:xfrm>
          <a:prstGeom prst="rect">
            <a:avLst/>
          </a:prstGeom>
          <a:noFill/>
        </p:spPr>
        <p:txBody>
          <a:bodyPr wrap="square">
            <a:spAutoFit/>
          </a:bodyPr>
          <a:lstStyle/>
          <a:p>
            <a:pPr algn="just"/>
            <a:r>
              <a:rPr lang="en-US" sz="1400" b="1" i="0" u="none" strike="noStrike" baseline="0" dirty="0">
                <a:latin typeface="+mn-lt"/>
              </a:rPr>
              <a:t>Certificate</a:t>
            </a:r>
            <a:r>
              <a:rPr lang="en-US" sz="1400" b="0" i="0" u="none" strike="noStrike" baseline="0" dirty="0">
                <a:latin typeface="+mn-lt"/>
              </a:rPr>
              <a:t> If it is required, the server sends a Certificate message to authenticate itself. The message includes a list of certificates of type X.509. The certificate is not needed if the key-exchange algorithm is anonymous Diffie-Hellman.</a:t>
            </a:r>
          </a:p>
          <a:p>
            <a:pPr algn="just"/>
            <a:endParaRPr lang="en-US" sz="1400" b="0" i="0" u="none" strike="noStrike" baseline="0" dirty="0">
              <a:latin typeface="+mn-lt"/>
            </a:endParaRPr>
          </a:p>
          <a:p>
            <a:pPr algn="just"/>
            <a:r>
              <a:rPr lang="en-US" sz="1400" b="1" i="0" u="none" strike="noStrike" baseline="0" dirty="0" err="1">
                <a:latin typeface="+mn-lt"/>
              </a:rPr>
              <a:t>ServerKeyExchange</a:t>
            </a:r>
            <a:r>
              <a:rPr lang="en-US" sz="1400" b="0" i="0" u="none" strike="noStrike" baseline="0" dirty="0">
                <a:latin typeface="+mn-lt"/>
              </a:rPr>
              <a:t> After the Certificate message, the server sends a </a:t>
            </a:r>
            <a:r>
              <a:rPr lang="en-US" sz="1400" b="0" i="0" u="none" strike="noStrike" baseline="0" dirty="0" err="1">
                <a:latin typeface="+mn-lt"/>
              </a:rPr>
              <a:t>ServerKey</a:t>
            </a:r>
            <a:r>
              <a:rPr lang="en-US" sz="1400" b="0" i="0" u="none" strike="noStrike" baseline="0" dirty="0">
                <a:latin typeface="+mn-lt"/>
              </a:rPr>
              <a:t>- Exchange message that includes its </a:t>
            </a:r>
            <a:r>
              <a:rPr lang="en-US" sz="1400" b="0" i="0" u="none" strike="noStrike" baseline="0" dirty="0">
                <a:solidFill>
                  <a:srgbClr val="FF0000"/>
                </a:solidFill>
                <a:latin typeface="+mn-lt"/>
              </a:rPr>
              <a:t>contribution to the pre-master secret</a:t>
            </a:r>
            <a:r>
              <a:rPr lang="en-US" sz="1400" b="0" i="0" u="none" strike="noStrike" baseline="0" dirty="0">
                <a:latin typeface="+mn-lt"/>
              </a:rPr>
              <a:t>. This message is not required if the key-exchange method is RSA or fixed Diffie-Hellman.</a:t>
            </a:r>
          </a:p>
          <a:p>
            <a:pPr algn="just"/>
            <a:endParaRPr lang="en-US" sz="1400" b="0" i="0" u="none" strike="noStrike" baseline="0" dirty="0">
              <a:latin typeface="+mn-lt"/>
            </a:endParaRPr>
          </a:p>
          <a:p>
            <a:pPr algn="just"/>
            <a:r>
              <a:rPr lang="en-US" sz="1400" b="1" i="0" u="none" strike="noStrike" baseline="0" dirty="0" err="1">
                <a:latin typeface="+mn-lt"/>
              </a:rPr>
              <a:t>CertificateRequest</a:t>
            </a:r>
            <a:r>
              <a:rPr lang="en-US" sz="1400" b="1" i="0" u="none" strike="noStrike" baseline="0" dirty="0">
                <a:latin typeface="+mn-lt"/>
              </a:rPr>
              <a:t> </a:t>
            </a:r>
            <a:r>
              <a:rPr lang="en-US" sz="1400" b="0" i="0" u="none" strike="noStrike" baseline="0" dirty="0">
                <a:latin typeface="+mn-lt"/>
              </a:rPr>
              <a:t>The server may require the client to authenticate itself. In this case, the server sends a </a:t>
            </a:r>
            <a:r>
              <a:rPr lang="en-US" sz="1400" b="0" i="0" u="none" strike="noStrike" baseline="0" dirty="0" err="1">
                <a:latin typeface="+mn-lt"/>
              </a:rPr>
              <a:t>CertificateRequest</a:t>
            </a:r>
            <a:r>
              <a:rPr lang="en-US" sz="1400" b="0" i="0" u="none" strike="noStrike" baseline="0" dirty="0">
                <a:latin typeface="+mn-lt"/>
              </a:rPr>
              <a:t> message. The server cannot request a certificate from the client if it is using anonymous Diffie-Hellman.</a:t>
            </a:r>
          </a:p>
          <a:p>
            <a:pPr algn="just"/>
            <a:endParaRPr lang="en-US" sz="1400" b="0" i="0" u="none" strike="noStrike" baseline="0" dirty="0">
              <a:latin typeface="+mn-lt"/>
            </a:endParaRPr>
          </a:p>
          <a:p>
            <a:pPr algn="just"/>
            <a:r>
              <a:rPr lang="en-US" sz="1400" b="1" i="0" u="none" strike="noStrike" baseline="0" dirty="0" err="1">
                <a:latin typeface="+mn-lt"/>
              </a:rPr>
              <a:t>ServerHelloDone</a:t>
            </a:r>
            <a:r>
              <a:rPr lang="en-US" sz="1400" b="1" i="0" u="none" strike="noStrike" baseline="0" dirty="0">
                <a:latin typeface="+mn-lt"/>
              </a:rPr>
              <a:t> </a:t>
            </a:r>
            <a:r>
              <a:rPr lang="en-US" sz="1400" b="0" i="0" u="none" strike="noStrike" baseline="0" dirty="0">
                <a:latin typeface="+mn-lt"/>
              </a:rPr>
              <a:t>The last message is the </a:t>
            </a:r>
            <a:r>
              <a:rPr lang="en-US" sz="1400" b="0" i="0" u="none" strike="noStrike" baseline="0" dirty="0" err="1">
                <a:latin typeface="+mn-lt"/>
              </a:rPr>
              <a:t>ServerHelloDone</a:t>
            </a:r>
            <a:r>
              <a:rPr lang="en-US" sz="1400" b="0" i="0" u="none" strike="noStrike" baseline="0" dirty="0">
                <a:latin typeface="+mn-lt"/>
              </a:rPr>
              <a:t> message, which is a signal to the client that Phase II is over and that the client needs to start </a:t>
            </a:r>
            <a:r>
              <a:rPr lang="en-IN" sz="1400" b="0" i="0" u="none" strike="noStrike" baseline="0" dirty="0">
                <a:latin typeface="+mn-lt"/>
              </a:rPr>
              <a:t>Phase III.</a:t>
            </a:r>
            <a:endParaRPr lang="en-IN" sz="1400" dirty="0">
              <a:latin typeface="+mn-lt"/>
            </a:endParaRPr>
          </a:p>
        </p:txBody>
      </p:sp>
    </p:spTree>
    <p:extLst>
      <p:ext uri="{BB962C8B-B14F-4D97-AF65-F5344CB8AC3E}">
        <p14:creationId xmlns:p14="http://schemas.microsoft.com/office/powerpoint/2010/main" val="153483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257075" cy="338554"/>
          </a:xfrm>
          <a:prstGeom prst="rect">
            <a:avLst/>
          </a:prstGeom>
          <a:noFill/>
        </p:spPr>
        <p:txBody>
          <a:bodyPr wrap="square">
            <a:spAutoFit/>
          </a:bodyPr>
          <a:lstStyle/>
          <a:p>
            <a:pPr algn="l"/>
            <a:r>
              <a:rPr lang="en-US" sz="1600" b="0" i="0" u="none" strike="noStrike" baseline="0" dirty="0">
                <a:solidFill>
                  <a:srgbClr val="FF0000"/>
                </a:solidFill>
                <a:latin typeface="+mj-lt"/>
              </a:rPr>
              <a:t>Phase II: Server Key Exchange and Authentication</a:t>
            </a:r>
          </a:p>
        </p:txBody>
      </p:sp>
      <p:pic>
        <p:nvPicPr>
          <p:cNvPr id="10" name="Picture 9">
            <a:extLst>
              <a:ext uri="{FF2B5EF4-FFF2-40B4-BE49-F238E27FC236}">
                <a16:creationId xmlns:a16="http://schemas.microsoft.com/office/drawing/2014/main" id="{A9F64A10-7EA9-E042-2BDD-28E8C0ECD0C9}"/>
              </a:ext>
            </a:extLst>
          </p:cNvPr>
          <p:cNvPicPr>
            <a:picLocks noChangeAspect="1"/>
          </p:cNvPicPr>
          <p:nvPr/>
        </p:nvPicPr>
        <p:blipFill>
          <a:blip r:embed="rId2"/>
          <a:stretch>
            <a:fillRect/>
          </a:stretch>
        </p:blipFill>
        <p:spPr>
          <a:xfrm>
            <a:off x="1922055" y="1825528"/>
            <a:ext cx="3711740" cy="2373493"/>
          </a:xfrm>
          <a:prstGeom prst="rect">
            <a:avLst/>
          </a:prstGeom>
        </p:spPr>
      </p:pic>
      <p:pic>
        <p:nvPicPr>
          <p:cNvPr id="7" name="Picture 6">
            <a:extLst>
              <a:ext uri="{FF2B5EF4-FFF2-40B4-BE49-F238E27FC236}">
                <a16:creationId xmlns:a16="http://schemas.microsoft.com/office/drawing/2014/main" id="{AD9B4F46-084E-D6F8-6F15-D77775197A68}"/>
              </a:ext>
            </a:extLst>
          </p:cNvPr>
          <p:cNvPicPr>
            <a:picLocks noChangeAspect="1"/>
          </p:cNvPicPr>
          <p:nvPr/>
        </p:nvPicPr>
        <p:blipFill>
          <a:blip r:embed="rId3"/>
          <a:stretch>
            <a:fillRect/>
          </a:stretch>
        </p:blipFill>
        <p:spPr>
          <a:xfrm>
            <a:off x="1730030" y="4660148"/>
            <a:ext cx="5126229" cy="1297779"/>
          </a:xfrm>
          <a:prstGeom prst="rect">
            <a:avLst/>
          </a:prstGeom>
        </p:spPr>
      </p:pic>
    </p:spTree>
    <p:extLst>
      <p:ext uri="{BB962C8B-B14F-4D97-AF65-F5344CB8AC3E}">
        <p14:creationId xmlns:p14="http://schemas.microsoft.com/office/powerpoint/2010/main" val="934927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257075" cy="338554"/>
          </a:xfrm>
          <a:prstGeom prst="rect">
            <a:avLst/>
          </a:prstGeom>
          <a:noFill/>
        </p:spPr>
        <p:txBody>
          <a:bodyPr wrap="square">
            <a:spAutoFit/>
          </a:bodyPr>
          <a:lstStyle/>
          <a:p>
            <a:pPr algn="l"/>
            <a:r>
              <a:rPr lang="en-US" sz="1600" b="0" i="0" u="none" strike="noStrike" baseline="0" dirty="0">
                <a:solidFill>
                  <a:srgbClr val="FF0000"/>
                </a:solidFill>
                <a:latin typeface="+mj-lt"/>
              </a:rPr>
              <a:t>Phase II: Server Key Exchange and Authentication</a:t>
            </a:r>
          </a:p>
        </p:txBody>
      </p:sp>
      <p:pic>
        <p:nvPicPr>
          <p:cNvPr id="11" name="Picture 10">
            <a:extLst>
              <a:ext uri="{FF2B5EF4-FFF2-40B4-BE49-F238E27FC236}">
                <a16:creationId xmlns:a16="http://schemas.microsoft.com/office/drawing/2014/main" id="{9750BE11-D079-BB7B-3F8A-CB4352820CC5}"/>
              </a:ext>
            </a:extLst>
          </p:cNvPr>
          <p:cNvPicPr>
            <a:picLocks noChangeAspect="1"/>
          </p:cNvPicPr>
          <p:nvPr/>
        </p:nvPicPr>
        <p:blipFill>
          <a:blip r:embed="rId2"/>
          <a:stretch>
            <a:fillRect/>
          </a:stretch>
        </p:blipFill>
        <p:spPr>
          <a:xfrm>
            <a:off x="1269170" y="2149995"/>
            <a:ext cx="6451333" cy="4089685"/>
          </a:xfrm>
          <a:prstGeom prst="rect">
            <a:avLst/>
          </a:prstGeom>
        </p:spPr>
      </p:pic>
    </p:spTree>
    <p:extLst>
      <p:ext uri="{BB962C8B-B14F-4D97-AF65-F5344CB8AC3E}">
        <p14:creationId xmlns:p14="http://schemas.microsoft.com/office/powerpoint/2010/main" val="3217845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257075" cy="1323439"/>
          </a:xfrm>
          <a:prstGeom prst="rect">
            <a:avLst/>
          </a:prstGeom>
          <a:noFill/>
        </p:spPr>
        <p:txBody>
          <a:bodyPr wrap="square">
            <a:spAutoFit/>
          </a:bodyPr>
          <a:lstStyle/>
          <a:p>
            <a:pPr algn="l"/>
            <a:r>
              <a:rPr lang="en-US" b="1" i="0" u="none" strike="noStrike" baseline="0" dirty="0">
                <a:solidFill>
                  <a:srgbClr val="FF0000"/>
                </a:solidFill>
                <a:latin typeface="+mj-lt"/>
              </a:rPr>
              <a:t>Phase III: Client Key Exchange and Authentication</a:t>
            </a:r>
          </a:p>
          <a:p>
            <a:pPr algn="just"/>
            <a:endParaRPr lang="en-US" b="0" i="0" u="none" strike="noStrike" baseline="0" dirty="0">
              <a:latin typeface="+mj-lt"/>
            </a:endParaRPr>
          </a:p>
          <a:p>
            <a:pPr algn="just"/>
            <a:r>
              <a:rPr lang="en-US" b="0" i="0" u="none" strike="noStrike" baseline="0" dirty="0">
                <a:latin typeface="+mj-lt"/>
              </a:rPr>
              <a:t>Phase III is designed to authenticate the client. </a:t>
            </a:r>
          </a:p>
          <a:p>
            <a:pPr algn="just"/>
            <a:endParaRPr lang="en-US" dirty="0">
              <a:latin typeface="+mj-lt"/>
            </a:endParaRPr>
          </a:p>
          <a:p>
            <a:pPr algn="just"/>
            <a:r>
              <a:rPr lang="en-US" b="0" i="0" u="none" strike="noStrike" baseline="0" dirty="0">
                <a:latin typeface="+mj-lt"/>
              </a:rPr>
              <a:t>Up to three messages can be sent from the client to the server, as shown in Figure 17.17.</a:t>
            </a:r>
            <a:endParaRPr lang="en-US" b="0" i="0" u="none" strike="noStrike" baseline="0" dirty="0">
              <a:solidFill>
                <a:srgbClr val="FF0000"/>
              </a:solidFill>
              <a:latin typeface="+mj-lt"/>
            </a:endParaRPr>
          </a:p>
        </p:txBody>
      </p:sp>
      <p:pic>
        <p:nvPicPr>
          <p:cNvPr id="7" name="Picture 6">
            <a:extLst>
              <a:ext uri="{FF2B5EF4-FFF2-40B4-BE49-F238E27FC236}">
                <a16:creationId xmlns:a16="http://schemas.microsoft.com/office/drawing/2014/main" id="{34CD6ED3-97C0-7C75-0F20-22B1D7D8D8F6}"/>
              </a:ext>
            </a:extLst>
          </p:cNvPr>
          <p:cNvPicPr>
            <a:picLocks noChangeAspect="1"/>
          </p:cNvPicPr>
          <p:nvPr/>
        </p:nvPicPr>
        <p:blipFill>
          <a:blip r:embed="rId2"/>
          <a:stretch>
            <a:fillRect/>
          </a:stretch>
        </p:blipFill>
        <p:spPr>
          <a:xfrm>
            <a:off x="1499600" y="2976807"/>
            <a:ext cx="4730889" cy="2439486"/>
          </a:xfrm>
          <a:prstGeom prst="rect">
            <a:avLst/>
          </a:prstGeom>
        </p:spPr>
      </p:pic>
    </p:spTree>
    <p:extLst>
      <p:ext uri="{BB962C8B-B14F-4D97-AF65-F5344CB8AC3E}">
        <p14:creationId xmlns:p14="http://schemas.microsoft.com/office/powerpoint/2010/main" val="117145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347450" y="730541"/>
            <a:ext cx="8295479" cy="1754326"/>
          </a:xfrm>
          <a:prstGeom prst="rect">
            <a:avLst/>
          </a:prstGeom>
          <a:noFill/>
        </p:spPr>
        <p:txBody>
          <a:bodyPr wrap="square">
            <a:spAutoFit/>
          </a:bodyPr>
          <a:lstStyle/>
          <a:p>
            <a:pPr algn="just"/>
            <a:r>
              <a:rPr lang="en-US" sz="1800" b="0" i="0" u="none" strike="noStrike" baseline="0" dirty="0">
                <a:latin typeface="+mj-lt"/>
              </a:rPr>
              <a:t>Two protocols are dominant today for providing security at the transport layer:</a:t>
            </a:r>
          </a:p>
          <a:p>
            <a:pPr marL="742950" lvl="1" indent="-285750" algn="just">
              <a:buFont typeface="Arial" panose="020B0604020202020204" pitchFamily="34" charset="0"/>
              <a:buChar char="•"/>
            </a:pPr>
            <a:endParaRPr lang="en-US" sz="1800" b="0" i="0" u="none" strike="noStrike" baseline="0" dirty="0">
              <a:solidFill>
                <a:srgbClr val="FF0000"/>
              </a:solidFill>
              <a:latin typeface="+mj-lt"/>
            </a:endParaRPr>
          </a:p>
          <a:p>
            <a:pPr marL="742950" lvl="1" indent="-285750" algn="just">
              <a:buFont typeface="Arial" panose="020B0604020202020204" pitchFamily="34" charset="0"/>
              <a:buChar char="•"/>
            </a:pPr>
            <a:r>
              <a:rPr lang="en-US" sz="1800" b="0" i="0" u="none" strike="noStrike" baseline="0" dirty="0">
                <a:solidFill>
                  <a:srgbClr val="FF0000"/>
                </a:solidFill>
                <a:latin typeface="+mj-lt"/>
              </a:rPr>
              <a:t>Secure Sockets Layer (SSL) Protocol </a:t>
            </a:r>
          </a:p>
          <a:p>
            <a:pPr marL="742950" lvl="1" indent="-285750" algn="just">
              <a:buFont typeface="Arial" panose="020B0604020202020204" pitchFamily="34" charset="0"/>
              <a:buChar char="•"/>
            </a:pPr>
            <a:r>
              <a:rPr lang="en-US" sz="1800" b="0" i="0" u="none" strike="noStrike" baseline="0" dirty="0">
                <a:solidFill>
                  <a:srgbClr val="FF0000"/>
                </a:solidFill>
                <a:latin typeface="+mj-lt"/>
              </a:rPr>
              <a:t>Transport Layer Security (TLS) Protocol. </a:t>
            </a:r>
          </a:p>
          <a:p>
            <a:pPr marL="742950" lvl="1" indent="-285750" algn="just">
              <a:buFont typeface="Arial" panose="020B0604020202020204" pitchFamily="34" charset="0"/>
              <a:buChar char="•"/>
            </a:pPr>
            <a:endParaRPr lang="en-US" sz="1800" dirty="0">
              <a:solidFill>
                <a:srgbClr val="FF0000"/>
              </a:solidFill>
              <a:latin typeface="+mj-lt"/>
            </a:endParaRPr>
          </a:p>
          <a:p>
            <a:pPr algn="l"/>
            <a:r>
              <a:rPr lang="en-US" sz="1800" b="0" i="0" u="none" strike="noStrike" baseline="0" dirty="0">
                <a:latin typeface="+mj-lt"/>
              </a:rPr>
              <a:t>The latter is actually an IETF version of the former. </a:t>
            </a:r>
          </a:p>
        </p:txBody>
      </p:sp>
      <p:pic>
        <p:nvPicPr>
          <p:cNvPr id="4" name="Picture 3">
            <a:extLst>
              <a:ext uri="{FF2B5EF4-FFF2-40B4-BE49-F238E27FC236}">
                <a16:creationId xmlns:a16="http://schemas.microsoft.com/office/drawing/2014/main" id="{912D8EEB-ECA6-32F4-1B51-8EAFD2065FF4}"/>
              </a:ext>
            </a:extLst>
          </p:cNvPr>
          <p:cNvPicPr>
            <a:picLocks noChangeAspect="1"/>
          </p:cNvPicPr>
          <p:nvPr/>
        </p:nvPicPr>
        <p:blipFill>
          <a:blip r:embed="rId2"/>
          <a:stretch>
            <a:fillRect/>
          </a:stretch>
        </p:blipFill>
        <p:spPr>
          <a:xfrm>
            <a:off x="2266950" y="3200078"/>
            <a:ext cx="3514787" cy="2712198"/>
          </a:xfrm>
          <a:prstGeom prst="rect">
            <a:avLst/>
          </a:prstGeom>
        </p:spPr>
      </p:pic>
      <p:sp>
        <p:nvSpPr>
          <p:cNvPr id="6" name="TextBox 5">
            <a:extLst>
              <a:ext uri="{FF2B5EF4-FFF2-40B4-BE49-F238E27FC236}">
                <a16:creationId xmlns:a16="http://schemas.microsoft.com/office/drawing/2014/main" id="{4074946F-16D2-FAD5-D58F-0636B6C1D6E2}"/>
              </a:ext>
            </a:extLst>
          </p:cNvPr>
          <p:cNvSpPr txBox="1"/>
          <p:nvPr/>
        </p:nvSpPr>
        <p:spPr>
          <a:xfrm>
            <a:off x="2037270" y="6086801"/>
            <a:ext cx="4572000" cy="338554"/>
          </a:xfrm>
          <a:prstGeom prst="rect">
            <a:avLst/>
          </a:prstGeom>
          <a:noFill/>
        </p:spPr>
        <p:txBody>
          <a:bodyPr wrap="square">
            <a:spAutoFit/>
          </a:bodyPr>
          <a:lstStyle/>
          <a:p>
            <a:pPr algn="l"/>
            <a:r>
              <a:rPr lang="en-US" sz="1400" b="0" i="0" u="none" strike="noStrike" baseline="0" dirty="0">
                <a:latin typeface="+mj-lt"/>
              </a:rPr>
              <a:t>position of SSL and TLS in the </a:t>
            </a:r>
            <a:r>
              <a:rPr lang="en-IN" sz="1400" b="0" i="0" u="none" strike="noStrike" baseline="0" dirty="0">
                <a:latin typeface="+mj-lt"/>
              </a:rPr>
              <a:t>Internet model</a:t>
            </a:r>
            <a:r>
              <a:rPr lang="en-IN" sz="1600" b="0" i="0" u="none" strike="noStrike" baseline="0" dirty="0">
                <a:latin typeface="+mj-lt"/>
              </a:rPr>
              <a:t>.</a:t>
            </a:r>
            <a:endParaRPr lang="en-IN" sz="1600" dirty="0">
              <a:solidFill>
                <a:srgbClr val="FF0000"/>
              </a:solidFill>
              <a:latin typeface="+mj-lt"/>
            </a:endParaRPr>
          </a:p>
        </p:txBody>
      </p:sp>
    </p:spTree>
    <p:extLst>
      <p:ext uri="{BB962C8B-B14F-4D97-AF65-F5344CB8AC3E}">
        <p14:creationId xmlns:p14="http://schemas.microsoft.com/office/powerpoint/2010/main" val="160099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574521" cy="3600986"/>
          </a:xfrm>
          <a:prstGeom prst="rect">
            <a:avLst/>
          </a:prstGeom>
          <a:noFill/>
        </p:spPr>
        <p:txBody>
          <a:bodyPr wrap="square">
            <a:spAutoFit/>
          </a:bodyPr>
          <a:lstStyle/>
          <a:p>
            <a:pPr algn="l"/>
            <a:r>
              <a:rPr lang="en-US" b="1" i="0" u="none" strike="noStrike" baseline="0" dirty="0">
                <a:solidFill>
                  <a:srgbClr val="FF0000"/>
                </a:solidFill>
                <a:latin typeface="+mj-lt"/>
              </a:rPr>
              <a:t>Phase III: Client Key Exchange and Authentication</a:t>
            </a:r>
          </a:p>
          <a:p>
            <a:pPr algn="just"/>
            <a:endParaRPr lang="en-US" b="0" i="0" u="none" strike="noStrike" baseline="0" dirty="0">
              <a:latin typeface="+mj-lt"/>
            </a:endParaRPr>
          </a:p>
          <a:p>
            <a:pPr algn="just"/>
            <a:r>
              <a:rPr lang="en-US" sz="1400" b="1" i="0" u="none" strike="noStrike" baseline="0" dirty="0">
                <a:latin typeface="+mn-lt"/>
              </a:rPr>
              <a:t>Certificate </a:t>
            </a:r>
            <a:r>
              <a:rPr lang="en-US" sz="1400" b="0" i="0" u="none" strike="noStrike" baseline="0" dirty="0">
                <a:latin typeface="+mn-lt"/>
              </a:rPr>
              <a:t>To certify itself to the server, the client sends a Certificate message. This</a:t>
            </a:r>
            <a:r>
              <a:rPr lang="en-US" sz="1400" dirty="0">
                <a:latin typeface="+mn-lt"/>
              </a:rPr>
              <a:t> </a:t>
            </a:r>
            <a:r>
              <a:rPr lang="en-US" sz="1400" b="0" i="0" u="none" strike="noStrike" baseline="0" dirty="0">
                <a:latin typeface="+mn-lt"/>
              </a:rPr>
              <a:t>message is sent only if the server has requested a certificate in Phase II. </a:t>
            </a:r>
          </a:p>
          <a:p>
            <a:pPr algn="just"/>
            <a:endParaRPr lang="en-US" sz="1400" b="0" i="0" u="none" strike="noStrike" baseline="0" dirty="0">
              <a:latin typeface="+mn-lt"/>
            </a:endParaRPr>
          </a:p>
          <a:p>
            <a:pPr algn="just"/>
            <a:r>
              <a:rPr lang="en-US" sz="1400" b="1" i="0" u="none" strike="noStrike" baseline="0" dirty="0" err="1">
                <a:latin typeface="+mn-lt"/>
              </a:rPr>
              <a:t>ClientKeyExchange</a:t>
            </a:r>
            <a:r>
              <a:rPr lang="en-US" sz="1400" b="0" i="0" u="none" strike="noStrike" baseline="0" dirty="0">
                <a:latin typeface="+mn-lt"/>
              </a:rPr>
              <a:t> After sending the Certificate message, the client sends a Client- </a:t>
            </a:r>
            <a:r>
              <a:rPr lang="en-US" sz="1400" b="0" i="0" u="none" strike="noStrike" baseline="0" dirty="0" err="1">
                <a:latin typeface="+mn-lt"/>
              </a:rPr>
              <a:t>KeyExchange</a:t>
            </a:r>
            <a:r>
              <a:rPr lang="en-US" sz="1400" b="0" i="0" u="none" strike="noStrike" baseline="0" dirty="0">
                <a:latin typeface="+mn-lt"/>
              </a:rPr>
              <a:t> message, which includes its contribution to the pre-master secret. The contents of this message are based on the key-exchange algorithm used. If the method is RSA, the client creates the entire pre-master secret and encrypts it with the RSA public key of the server. If the method is anonymous or ephemeral Diffie-Hellman, the client sends its Diffie-Hellman half-key. </a:t>
            </a:r>
          </a:p>
          <a:p>
            <a:pPr algn="just"/>
            <a:endParaRPr lang="en-IN" sz="1400" b="0" i="0" u="none" strike="noStrike" baseline="0" dirty="0">
              <a:latin typeface="+mn-lt"/>
            </a:endParaRPr>
          </a:p>
          <a:p>
            <a:pPr algn="just"/>
            <a:r>
              <a:rPr lang="en-US" sz="1400" b="1" i="0" strike="noStrike" baseline="0" dirty="0" err="1">
                <a:latin typeface="+mj-lt"/>
              </a:rPr>
              <a:t>CertificateVerify</a:t>
            </a:r>
            <a:r>
              <a:rPr lang="en-US" sz="1400" b="0" i="0" strike="noStrike" baseline="0" dirty="0">
                <a:latin typeface="+mj-lt"/>
              </a:rPr>
              <a:t> If the client has sent a certificate declaring that it owns the public key in the certificate, it needs to prove that it knows the corresponding private key. This is needed to thwart an impostor who sends the certificate and claims that it comes from the client. The proof of private-key possession is done by creating a message and signing it with the private key. The server can verify the message with the public key already sent to ensure that the certificate actually belongs to the client. </a:t>
            </a:r>
            <a:endParaRPr lang="en-US" sz="1400" b="0" i="0" strike="noStrike" baseline="0" dirty="0">
              <a:solidFill>
                <a:srgbClr val="FF0000"/>
              </a:solidFill>
              <a:latin typeface="+mj-lt"/>
            </a:endParaRPr>
          </a:p>
        </p:txBody>
      </p:sp>
    </p:spTree>
    <p:extLst>
      <p:ext uri="{BB962C8B-B14F-4D97-AF65-F5344CB8AC3E}">
        <p14:creationId xmlns:p14="http://schemas.microsoft.com/office/powerpoint/2010/main" val="1937513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574521" cy="584775"/>
          </a:xfrm>
          <a:prstGeom prst="rect">
            <a:avLst/>
          </a:prstGeom>
          <a:noFill/>
        </p:spPr>
        <p:txBody>
          <a:bodyPr wrap="square">
            <a:spAutoFit/>
          </a:bodyPr>
          <a:lstStyle/>
          <a:p>
            <a:pPr algn="l"/>
            <a:r>
              <a:rPr lang="en-US" b="1" i="0" u="none" strike="noStrike" baseline="0" dirty="0">
                <a:solidFill>
                  <a:srgbClr val="FF0000"/>
                </a:solidFill>
                <a:latin typeface="+mj-lt"/>
              </a:rPr>
              <a:t>Phase III: Client Key Exchange and Authentication</a:t>
            </a:r>
          </a:p>
          <a:p>
            <a:pPr algn="just"/>
            <a:endParaRPr lang="en-US" b="0" i="0" u="none" strike="noStrike" baseline="0" dirty="0">
              <a:latin typeface="+mj-lt"/>
            </a:endParaRPr>
          </a:p>
        </p:txBody>
      </p:sp>
      <p:pic>
        <p:nvPicPr>
          <p:cNvPr id="2" name="Picture 1">
            <a:extLst>
              <a:ext uri="{FF2B5EF4-FFF2-40B4-BE49-F238E27FC236}">
                <a16:creationId xmlns:a16="http://schemas.microsoft.com/office/drawing/2014/main" id="{9FD6207E-39EF-3316-67E1-7106250E641C}"/>
              </a:ext>
            </a:extLst>
          </p:cNvPr>
          <p:cNvPicPr>
            <a:picLocks noChangeAspect="1"/>
          </p:cNvPicPr>
          <p:nvPr/>
        </p:nvPicPr>
        <p:blipFill>
          <a:blip r:embed="rId2"/>
          <a:stretch>
            <a:fillRect/>
          </a:stretch>
        </p:blipFill>
        <p:spPr>
          <a:xfrm>
            <a:off x="1538005" y="1828930"/>
            <a:ext cx="4730889" cy="2439486"/>
          </a:xfrm>
          <a:prstGeom prst="rect">
            <a:avLst/>
          </a:prstGeom>
        </p:spPr>
      </p:pic>
      <p:pic>
        <p:nvPicPr>
          <p:cNvPr id="7" name="Picture 6">
            <a:extLst>
              <a:ext uri="{FF2B5EF4-FFF2-40B4-BE49-F238E27FC236}">
                <a16:creationId xmlns:a16="http://schemas.microsoft.com/office/drawing/2014/main" id="{4EC46ABD-096A-14A8-5985-35429A2552E9}"/>
              </a:ext>
            </a:extLst>
          </p:cNvPr>
          <p:cNvPicPr>
            <a:picLocks noChangeAspect="1"/>
          </p:cNvPicPr>
          <p:nvPr/>
        </p:nvPicPr>
        <p:blipFill>
          <a:blip r:embed="rId3"/>
          <a:stretch>
            <a:fillRect/>
          </a:stretch>
        </p:blipFill>
        <p:spPr>
          <a:xfrm>
            <a:off x="2075675" y="4813676"/>
            <a:ext cx="5353586" cy="1380484"/>
          </a:xfrm>
          <a:prstGeom prst="rect">
            <a:avLst/>
          </a:prstGeom>
        </p:spPr>
      </p:pic>
    </p:spTree>
    <p:extLst>
      <p:ext uri="{BB962C8B-B14F-4D97-AF65-F5344CB8AC3E}">
        <p14:creationId xmlns:p14="http://schemas.microsoft.com/office/powerpoint/2010/main" val="94771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574521" cy="584775"/>
          </a:xfrm>
          <a:prstGeom prst="rect">
            <a:avLst/>
          </a:prstGeom>
          <a:noFill/>
        </p:spPr>
        <p:txBody>
          <a:bodyPr wrap="square">
            <a:spAutoFit/>
          </a:bodyPr>
          <a:lstStyle/>
          <a:p>
            <a:pPr algn="l"/>
            <a:r>
              <a:rPr lang="en-US" b="1" i="0" u="none" strike="noStrike" baseline="0" dirty="0">
                <a:solidFill>
                  <a:srgbClr val="FF0000"/>
                </a:solidFill>
                <a:latin typeface="+mj-lt"/>
              </a:rPr>
              <a:t>Phase III: Client Key Exchange and Authentication</a:t>
            </a:r>
          </a:p>
          <a:p>
            <a:pPr algn="just"/>
            <a:endParaRPr lang="en-US" b="0" i="0" u="none" strike="noStrike" baseline="0" dirty="0">
              <a:latin typeface="+mj-lt"/>
            </a:endParaRPr>
          </a:p>
        </p:txBody>
      </p:sp>
      <p:pic>
        <p:nvPicPr>
          <p:cNvPr id="11" name="Picture 10">
            <a:extLst>
              <a:ext uri="{FF2B5EF4-FFF2-40B4-BE49-F238E27FC236}">
                <a16:creationId xmlns:a16="http://schemas.microsoft.com/office/drawing/2014/main" id="{7DA87932-97FE-EAEB-F576-294F807A3381}"/>
              </a:ext>
            </a:extLst>
          </p:cNvPr>
          <p:cNvPicPr>
            <a:picLocks noChangeAspect="1"/>
          </p:cNvPicPr>
          <p:nvPr/>
        </p:nvPicPr>
        <p:blipFill>
          <a:blip r:embed="rId2"/>
          <a:stretch>
            <a:fillRect/>
          </a:stretch>
        </p:blipFill>
        <p:spPr>
          <a:xfrm>
            <a:off x="1499600" y="2186785"/>
            <a:ext cx="5593434" cy="3888219"/>
          </a:xfrm>
          <a:prstGeom prst="rect">
            <a:avLst/>
          </a:prstGeom>
        </p:spPr>
      </p:pic>
    </p:spTree>
    <p:extLst>
      <p:ext uri="{BB962C8B-B14F-4D97-AF65-F5344CB8AC3E}">
        <p14:creationId xmlns:p14="http://schemas.microsoft.com/office/powerpoint/2010/main" val="399613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574521" cy="584775"/>
          </a:xfrm>
          <a:prstGeom prst="rect">
            <a:avLst/>
          </a:prstGeom>
          <a:noFill/>
        </p:spPr>
        <p:txBody>
          <a:bodyPr wrap="square">
            <a:spAutoFit/>
          </a:bodyPr>
          <a:lstStyle/>
          <a:p>
            <a:pPr algn="l"/>
            <a:r>
              <a:rPr lang="en-US" b="1" i="0" u="none" strike="noStrike" baseline="0" dirty="0">
                <a:solidFill>
                  <a:srgbClr val="FF0000"/>
                </a:solidFill>
                <a:latin typeface="+mj-lt"/>
              </a:rPr>
              <a:t>Phase III: Client Key Exchange and Authentication</a:t>
            </a:r>
          </a:p>
          <a:p>
            <a:pPr algn="just"/>
            <a:endParaRPr lang="en-US" b="0" i="0" u="none" strike="noStrike" baseline="0" dirty="0">
              <a:latin typeface="+mj-lt"/>
            </a:endParaRPr>
          </a:p>
        </p:txBody>
      </p:sp>
      <p:sp>
        <p:nvSpPr>
          <p:cNvPr id="6" name="TextBox 5">
            <a:extLst>
              <a:ext uri="{FF2B5EF4-FFF2-40B4-BE49-F238E27FC236}">
                <a16:creationId xmlns:a16="http://schemas.microsoft.com/office/drawing/2014/main" id="{A5833300-6320-8723-C4B7-60F85441C0CE}"/>
              </a:ext>
            </a:extLst>
          </p:cNvPr>
          <p:cNvSpPr txBox="1"/>
          <p:nvPr/>
        </p:nvSpPr>
        <p:spPr>
          <a:xfrm>
            <a:off x="378344" y="1637107"/>
            <a:ext cx="8242624" cy="3293209"/>
          </a:xfrm>
          <a:prstGeom prst="rect">
            <a:avLst/>
          </a:prstGeom>
          <a:noFill/>
        </p:spPr>
        <p:txBody>
          <a:bodyPr wrap="square">
            <a:spAutoFit/>
          </a:bodyPr>
          <a:lstStyle/>
          <a:p>
            <a:pPr algn="just"/>
            <a:r>
              <a:rPr lang="en-US" sz="1600" b="1" i="0" u="none" strike="noStrike" baseline="0" dirty="0">
                <a:latin typeface="Generic662-Regular"/>
              </a:rPr>
              <a:t>RSA. </a:t>
            </a:r>
            <a:r>
              <a:rPr lang="en-US" sz="1600" b="0" i="0" u="none" strike="noStrike" baseline="0" dirty="0">
                <a:latin typeface="Generic665-Regular"/>
              </a:rPr>
              <a:t>The </a:t>
            </a:r>
            <a:r>
              <a:rPr lang="en-US" sz="1600" b="0" i="0" u="none" strike="noStrike" baseline="0" dirty="0" err="1">
                <a:latin typeface="Generic665-Regular"/>
              </a:rPr>
              <a:t>ClientKeyExchange</a:t>
            </a:r>
            <a:r>
              <a:rPr lang="en-US" sz="1600" b="0" i="0" u="none" strike="noStrike" baseline="0" dirty="0">
                <a:latin typeface="Generic665-Regular"/>
              </a:rPr>
              <a:t> method includes the pre-master key encrypted with the RSA public key received in Phase II.</a:t>
            </a:r>
          </a:p>
          <a:p>
            <a:pPr algn="l"/>
            <a:endParaRPr lang="en-US" sz="1600" b="0" i="0" u="none" strike="noStrike" baseline="0" dirty="0">
              <a:latin typeface="Generic665-Regular"/>
            </a:endParaRPr>
          </a:p>
          <a:p>
            <a:pPr algn="just"/>
            <a:r>
              <a:rPr lang="en-US" sz="1600" b="1" i="0" u="none" strike="noStrike" baseline="0" dirty="0">
                <a:latin typeface="Generic662-Regular"/>
              </a:rPr>
              <a:t>Anonymous DH</a:t>
            </a:r>
            <a:r>
              <a:rPr lang="en-US" sz="1600" b="0" i="0" u="none" strike="noStrike" baseline="0" dirty="0">
                <a:latin typeface="Generic662-Regular"/>
              </a:rPr>
              <a:t>. </a:t>
            </a:r>
            <a:r>
              <a:rPr lang="en-US" sz="1600" b="0" i="0" u="none" strike="noStrike" baseline="0" dirty="0">
                <a:latin typeface="Generic665-Regular"/>
              </a:rPr>
              <a:t>In the </a:t>
            </a:r>
            <a:r>
              <a:rPr lang="en-US" sz="1600" b="0" i="0" u="none" strike="noStrike" baseline="0" dirty="0" err="1">
                <a:latin typeface="Generic665-Regular"/>
              </a:rPr>
              <a:t>ClientKeyExchange</a:t>
            </a:r>
            <a:r>
              <a:rPr lang="en-US" sz="1600" b="0" i="0" u="none" strike="noStrike" baseline="0" dirty="0">
                <a:latin typeface="Generic665-Regular"/>
              </a:rPr>
              <a:t> message, the server sends the Diffie-Hellman parameters and its half-key. Note that the client is not authenticated to the server in this method.</a:t>
            </a:r>
          </a:p>
          <a:p>
            <a:pPr algn="just"/>
            <a:endParaRPr lang="en-US" dirty="0">
              <a:latin typeface="Generic665-Regular"/>
            </a:endParaRPr>
          </a:p>
          <a:p>
            <a:pPr algn="just"/>
            <a:r>
              <a:rPr lang="en-US" sz="1400" b="1" i="0" u="none" strike="noStrike" baseline="0" dirty="0">
                <a:latin typeface="+mj-lt"/>
              </a:rPr>
              <a:t>Ephemeral DH</a:t>
            </a:r>
            <a:r>
              <a:rPr lang="en-US" sz="1400" b="0" i="0" u="none" strike="noStrike" baseline="0" dirty="0">
                <a:latin typeface="+mj-lt"/>
              </a:rPr>
              <a:t>. In this method, the client usually has a certificate. The server needs to send its RSA or DSS certificate (based on the agreed-upon cipher set). In the </a:t>
            </a:r>
            <a:r>
              <a:rPr lang="en-US" sz="1400" b="0" i="0" u="none" strike="noStrike" baseline="0" dirty="0" err="1">
                <a:latin typeface="+mj-lt"/>
              </a:rPr>
              <a:t>ClientKeyExchange</a:t>
            </a:r>
            <a:r>
              <a:rPr lang="en-US" sz="1400" b="0" i="0" u="none" strike="noStrike" baseline="0" dirty="0">
                <a:latin typeface="+mj-lt"/>
              </a:rPr>
              <a:t> message, the client signs the DH parameters and its </a:t>
            </a:r>
            <a:r>
              <a:rPr lang="en-US" sz="1400" b="0" i="0" u="none" strike="noStrike" baseline="0" dirty="0" err="1">
                <a:latin typeface="+mj-lt"/>
              </a:rPr>
              <a:t>halfkey</a:t>
            </a:r>
            <a:r>
              <a:rPr lang="en-US" sz="1400" dirty="0">
                <a:latin typeface="+mj-lt"/>
              </a:rPr>
              <a:t> </a:t>
            </a:r>
            <a:r>
              <a:rPr lang="en-US" sz="1400" b="0" i="0" u="none" strike="noStrike" baseline="0" dirty="0">
                <a:latin typeface="+mj-lt"/>
              </a:rPr>
              <a:t>and sends them. The client is authenticated to the server by signing the second message. </a:t>
            </a:r>
          </a:p>
          <a:p>
            <a:pPr algn="just"/>
            <a:endParaRPr lang="en-US" sz="1400" b="0" i="0" u="none" strike="noStrike" baseline="0" dirty="0">
              <a:latin typeface="+mj-lt"/>
            </a:endParaRPr>
          </a:p>
          <a:p>
            <a:pPr algn="just"/>
            <a:r>
              <a:rPr lang="en-US" sz="1400" b="1" i="0" u="none" strike="noStrike" baseline="0" dirty="0">
                <a:latin typeface="+mj-lt"/>
              </a:rPr>
              <a:t>Fixed DH. </a:t>
            </a:r>
            <a:r>
              <a:rPr lang="en-US" sz="1400" b="0" i="0" u="none" strike="noStrike" baseline="0" dirty="0">
                <a:latin typeface="+mj-lt"/>
              </a:rPr>
              <a:t>In this method, the client usually sends a DH certificate in the first message. Note that the second message is empty in this method. The client is authenticated to the server by sending the DH certificate.</a:t>
            </a:r>
            <a:endParaRPr lang="en-IN" sz="1400" dirty="0">
              <a:latin typeface="+mj-lt"/>
            </a:endParaRPr>
          </a:p>
        </p:txBody>
      </p:sp>
    </p:spTree>
    <p:extLst>
      <p:ext uri="{BB962C8B-B14F-4D97-AF65-F5344CB8AC3E}">
        <p14:creationId xmlns:p14="http://schemas.microsoft.com/office/powerpoint/2010/main" val="2318445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257075" cy="338554"/>
          </a:xfrm>
          <a:prstGeom prst="rect">
            <a:avLst/>
          </a:prstGeom>
          <a:noFill/>
        </p:spPr>
        <p:txBody>
          <a:bodyPr wrap="square">
            <a:spAutoFit/>
          </a:bodyPr>
          <a:lstStyle/>
          <a:p>
            <a:pPr algn="just"/>
            <a:r>
              <a:rPr lang="en-IN" b="1" i="0" u="none" strike="noStrike" baseline="0" dirty="0">
                <a:solidFill>
                  <a:srgbClr val="FF0000"/>
                </a:solidFill>
                <a:latin typeface="+mn-lt"/>
              </a:rPr>
              <a:t>Handshake Protocol</a:t>
            </a:r>
          </a:p>
        </p:txBody>
      </p:sp>
      <p:sp>
        <p:nvSpPr>
          <p:cNvPr id="8" name="TextBox 7">
            <a:extLst>
              <a:ext uri="{FF2B5EF4-FFF2-40B4-BE49-F238E27FC236}">
                <a16:creationId xmlns:a16="http://schemas.microsoft.com/office/drawing/2014/main" id="{53F0D81B-018F-7513-CE7B-CFE711164338}"/>
              </a:ext>
            </a:extLst>
          </p:cNvPr>
          <p:cNvSpPr txBox="1"/>
          <p:nvPr/>
        </p:nvSpPr>
        <p:spPr>
          <a:xfrm>
            <a:off x="337244" y="1263234"/>
            <a:ext cx="8574521" cy="1569660"/>
          </a:xfrm>
          <a:prstGeom prst="rect">
            <a:avLst/>
          </a:prstGeom>
          <a:noFill/>
        </p:spPr>
        <p:txBody>
          <a:bodyPr wrap="square">
            <a:spAutoFit/>
          </a:bodyPr>
          <a:lstStyle/>
          <a:p>
            <a:pPr algn="l"/>
            <a:r>
              <a:rPr lang="en-US" b="1" i="0" u="none" strike="noStrike" baseline="0" dirty="0">
                <a:solidFill>
                  <a:srgbClr val="FF0000"/>
                </a:solidFill>
                <a:latin typeface="+mn-lt"/>
              </a:rPr>
              <a:t>Phase IV: Finalizing and Finishing</a:t>
            </a:r>
          </a:p>
          <a:p>
            <a:pPr algn="l"/>
            <a:endParaRPr lang="en-US" b="1" i="0" u="none" strike="noStrike" baseline="0" dirty="0">
              <a:solidFill>
                <a:srgbClr val="FF0000"/>
              </a:solidFill>
              <a:latin typeface="+mn-lt"/>
            </a:endParaRPr>
          </a:p>
          <a:p>
            <a:pPr algn="just"/>
            <a:r>
              <a:rPr lang="en-US" b="0" i="0" u="none" strike="noStrike" baseline="0" dirty="0">
                <a:latin typeface="+mn-lt"/>
              </a:rPr>
              <a:t>In Phase IV, the </a:t>
            </a:r>
            <a:r>
              <a:rPr lang="en-US" b="0" i="0" u="none" strike="noStrike" baseline="0" dirty="0">
                <a:solidFill>
                  <a:srgbClr val="FF0000"/>
                </a:solidFill>
                <a:latin typeface="+mn-lt"/>
              </a:rPr>
              <a:t>client and server send messages to change cipher specification and to finish the handshaking protocol. </a:t>
            </a:r>
          </a:p>
          <a:p>
            <a:pPr algn="just"/>
            <a:endParaRPr lang="en-US" dirty="0">
              <a:latin typeface="+mn-lt"/>
            </a:endParaRPr>
          </a:p>
          <a:p>
            <a:pPr algn="just"/>
            <a:r>
              <a:rPr lang="en-US" b="0" i="0" u="none" strike="noStrike" baseline="0" dirty="0">
                <a:latin typeface="+mn-lt"/>
              </a:rPr>
              <a:t>Four messages are exchanged in this phase, as shown </a:t>
            </a:r>
            <a:r>
              <a:rPr lang="en-IN" b="0" i="0" u="none" strike="noStrike" baseline="0" dirty="0">
                <a:latin typeface="+mn-lt"/>
              </a:rPr>
              <a:t>in Figure 17.19.</a:t>
            </a:r>
            <a:endParaRPr lang="en-US" b="0" i="0" u="none" strike="noStrike" baseline="0" dirty="0">
              <a:latin typeface="+mn-lt"/>
            </a:endParaRPr>
          </a:p>
        </p:txBody>
      </p:sp>
      <p:pic>
        <p:nvPicPr>
          <p:cNvPr id="7" name="Picture 6">
            <a:extLst>
              <a:ext uri="{FF2B5EF4-FFF2-40B4-BE49-F238E27FC236}">
                <a16:creationId xmlns:a16="http://schemas.microsoft.com/office/drawing/2014/main" id="{A3D692A8-EF65-41E9-A2AF-77CBF3048438}"/>
              </a:ext>
            </a:extLst>
          </p:cNvPr>
          <p:cNvPicPr>
            <a:picLocks noChangeAspect="1"/>
          </p:cNvPicPr>
          <p:nvPr/>
        </p:nvPicPr>
        <p:blipFill>
          <a:blip r:embed="rId2"/>
          <a:stretch>
            <a:fillRect/>
          </a:stretch>
        </p:blipFill>
        <p:spPr>
          <a:xfrm>
            <a:off x="1963177" y="3121760"/>
            <a:ext cx="4333407" cy="2583242"/>
          </a:xfrm>
          <a:prstGeom prst="rect">
            <a:avLst/>
          </a:prstGeom>
        </p:spPr>
      </p:pic>
    </p:spTree>
    <p:extLst>
      <p:ext uri="{BB962C8B-B14F-4D97-AF65-F5344CB8AC3E}">
        <p14:creationId xmlns:p14="http://schemas.microsoft.com/office/powerpoint/2010/main" val="2162238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432657" cy="3539430"/>
          </a:xfrm>
          <a:prstGeom prst="rect">
            <a:avLst/>
          </a:prstGeom>
          <a:noFill/>
        </p:spPr>
        <p:txBody>
          <a:bodyPr wrap="square">
            <a:spAutoFit/>
          </a:bodyPr>
          <a:lstStyle/>
          <a:p>
            <a:pPr algn="l"/>
            <a:r>
              <a:rPr lang="en-IN" b="1" i="0" u="none" strike="noStrike" baseline="0" dirty="0" err="1">
                <a:solidFill>
                  <a:srgbClr val="FF0000"/>
                </a:solidFill>
                <a:latin typeface="+mj-lt"/>
              </a:rPr>
              <a:t>ChangeCipherSpec</a:t>
            </a:r>
            <a:r>
              <a:rPr lang="en-IN" b="1" i="0" u="none" strike="noStrike" baseline="0" dirty="0">
                <a:solidFill>
                  <a:srgbClr val="FF0000"/>
                </a:solidFill>
                <a:latin typeface="+mj-lt"/>
              </a:rPr>
              <a:t> Protocol</a:t>
            </a:r>
          </a:p>
          <a:p>
            <a:pPr algn="l"/>
            <a:endParaRPr lang="en-IN" b="0" i="0" u="none" strike="noStrike" baseline="0" dirty="0">
              <a:latin typeface="+mj-lt"/>
            </a:endParaRPr>
          </a:p>
          <a:p>
            <a:pPr algn="just"/>
            <a:r>
              <a:rPr lang="en-US" b="0" i="0" u="none" strike="noStrike" baseline="0" dirty="0">
                <a:latin typeface="+mj-lt"/>
              </a:rPr>
              <a:t>The negotiation of the cipher suite and the generation of cryptographic secrets are formed gradually during the Handshake Protocol. </a:t>
            </a:r>
          </a:p>
          <a:p>
            <a:pPr algn="just"/>
            <a:endParaRPr lang="en-US" dirty="0">
              <a:latin typeface="+mj-lt"/>
            </a:endParaRPr>
          </a:p>
          <a:p>
            <a:pPr algn="just"/>
            <a:endParaRPr lang="en-US" b="0" i="0" u="none" strike="noStrike" baseline="0" dirty="0">
              <a:latin typeface="+mj-lt"/>
            </a:endParaRPr>
          </a:p>
          <a:p>
            <a:pPr algn="just"/>
            <a:r>
              <a:rPr lang="en-US" b="0" i="0" u="none" strike="noStrike" baseline="0" dirty="0">
                <a:latin typeface="+mj-lt"/>
              </a:rPr>
              <a:t>The sender and the receiver need two states. One state, the pending state, keeps track of the parameters and secrets. The other state, the active state, holds parameters and secrets used by the Record Protocol to sign/verify or encrypt/decrypt messages. </a:t>
            </a:r>
          </a:p>
          <a:p>
            <a:pPr algn="just"/>
            <a:endParaRPr lang="en-US" dirty="0">
              <a:latin typeface="+mj-lt"/>
            </a:endParaRPr>
          </a:p>
          <a:p>
            <a:pPr algn="just"/>
            <a:r>
              <a:rPr lang="en-US" b="0" i="0" u="none" strike="noStrike" baseline="0" dirty="0">
                <a:latin typeface="+mj-lt"/>
              </a:rPr>
              <a:t>In addition, each state holds two sets of values: read </a:t>
            </a:r>
            <a:r>
              <a:rPr lang="en-IN" b="0" i="0" u="none" strike="noStrike" baseline="0" dirty="0">
                <a:latin typeface="+mj-lt"/>
              </a:rPr>
              <a:t>(inbound) and write (outbound).</a:t>
            </a:r>
          </a:p>
          <a:p>
            <a:pPr algn="just"/>
            <a:endParaRPr lang="en-IN" dirty="0">
              <a:solidFill>
                <a:srgbClr val="FF0000"/>
              </a:solidFill>
              <a:latin typeface="+mj-lt"/>
            </a:endParaRPr>
          </a:p>
          <a:p>
            <a:pPr algn="just"/>
            <a:r>
              <a:rPr lang="en-US" b="0" i="0" u="none" strike="noStrike" baseline="0" dirty="0">
                <a:solidFill>
                  <a:srgbClr val="FF0000"/>
                </a:solidFill>
                <a:latin typeface="+mj-lt"/>
              </a:rPr>
              <a:t>The </a:t>
            </a:r>
            <a:r>
              <a:rPr lang="en-US" b="0" i="0" u="none" strike="noStrike" baseline="0" dirty="0" err="1">
                <a:solidFill>
                  <a:srgbClr val="FF0000"/>
                </a:solidFill>
                <a:latin typeface="+mj-lt"/>
              </a:rPr>
              <a:t>ChangeCipherSpec</a:t>
            </a:r>
            <a:r>
              <a:rPr lang="en-US" b="0" i="0" u="none" strike="noStrike" baseline="0" dirty="0">
                <a:solidFill>
                  <a:srgbClr val="FF0000"/>
                </a:solidFill>
                <a:latin typeface="+mj-lt"/>
              </a:rPr>
              <a:t> Protocol defines the process of moving values between the </a:t>
            </a:r>
            <a:r>
              <a:rPr lang="en-US" b="1" i="0" u="none" strike="noStrike" baseline="0" dirty="0">
                <a:solidFill>
                  <a:srgbClr val="FF0000"/>
                </a:solidFill>
                <a:latin typeface="+mj-lt"/>
              </a:rPr>
              <a:t>pending and active states. </a:t>
            </a:r>
            <a:endParaRPr lang="en-IN" b="1" i="0" u="none" strike="noStrike" baseline="0" dirty="0">
              <a:solidFill>
                <a:srgbClr val="FF0000"/>
              </a:solidFill>
              <a:latin typeface="+mj-lt"/>
            </a:endParaRPr>
          </a:p>
        </p:txBody>
      </p:sp>
      <p:pic>
        <p:nvPicPr>
          <p:cNvPr id="2" name="Picture 1">
            <a:extLst>
              <a:ext uri="{FF2B5EF4-FFF2-40B4-BE49-F238E27FC236}">
                <a16:creationId xmlns:a16="http://schemas.microsoft.com/office/drawing/2014/main" id="{61D3AFE8-817A-4692-7523-068D085F5071}"/>
              </a:ext>
            </a:extLst>
          </p:cNvPr>
          <p:cNvPicPr>
            <a:picLocks noChangeAspect="1"/>
          </p:cNvPicPr>
          <p:nvPr/>
        </p:nvPicPr>
        <p:blipFill>
          <a:blip r:embed="rId2"/>
          <a:stretch>
            <a:fillRect/>
          </a:stretch>
        </p:blipFill>
        <p:spPr>
          <a:xfrm>
            <a:off x="3688685" y="4542992"/>
            <a:ext cx="3725863" cy="1804788"/>
          </a:xfrm>
          <a:prstGeom prst="rect">
            <a:avLst/>
          </a:prstGeom>
        </p:spPr>
      </p:pic>
    </p:spTree>
    <p:extLst>
      <p:ext uri="{BB962C8B-B14F-4D97-AF65-F5344CB8AC3E}">
        <p14:creationId xmlns:p14="http://schemas.microsoft.com/office/powerpoint/2010/main" val="193965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432657" cy="584775"/>
          </a:xfrm>
          <a:prstGeom prst="rect">
            <a:avLst/>
          </a:prstGeom>
          <a:noFill/>
        </p:spPr>
        <p:txBody>
          <a:bodyPr wrap="square">
            <a:spAutoFit/>
          </a:bodyPr>
          <a:lstStyle/>
          <a:p>
            <a:pPr algn="l"/>
            <a:r>
              <a:rPr lang="en-IN" b="1" i="0" u="none" strike="noStrike" baseline="0" dirty="0" err="1">
                <a:solidFill>
                  <a:srgbClr val="FF0000"/>
                </a:solidFill>
                <a:latin typeface="+mj-lt"/>
              </a:rPr>
              <a:t>ChangeCipherSpec</a:t>
            </a:r>
            <a:r>
              <a:rPr lang="en-IN" b="1" i="0" u="none" strike="noStrike" baseline="0" dirty="0">
                <a:solidFill>
                  <a:srgbClr val="FF0000"/>
                </a:solidFill>
                <a:latin typeface="+mj-lt"/>
              </a:rPr>
              <a:t> Protocol</a:t>
            </a:r>
          </a:p>
          <a:p>
            <a:pPr algn="l"/>
            <a:endParaRPr lang="en-IN" b="0" i="0" u="none" strike="noStrike" baseline="0" dirty="0">
              <a:latin typeface="+mj-lt"/>
            </a:endParaRPr>
          </a:p>
        </p:txBody>
      </p:sp>
      <p:pic>
        <p:nvPicPr>
          <p:cNvPr id="6" name="Picture 5">
            <a:extLst>
              <a:ext uri="{FF2B5EF4-FFF2-40B4-BE49-F238E27FC236}">
                <a16:creationId xmlns:a16="http://schemas.microsoft.com/office/drawing/2014/main" id="{F072FE0A-959B-F94E-3097-3DEA74533BA4}"/>
              </a:ext>
            </a:extLst>
          </p:cNvPr>
          <p:cNvPicPr>
            <a:picLocks noChangeAspect="1"/>
          </p:cNvPicPr>
          <p:nvPr/>
        </p:nvPicPr>
        <p:blipFill>
          <a:blip r:embed="rId2"/>
          <a:stretch>
            <a:fillRect/>
          </a:stretch>
        </p:blipFill>
        <p:spPr>
          <a:xfrm>
            <a:off x="654690" y="2201023"/>
            <a:ext cx="4877435" cy="4146757"/>
          </a:xfrm>
          <a:prstGeom prst="rect">
            <a:avLst/>
          </a:prstGeom>
        </p:spPr>
      </p:pic>
      <p:sp>
        <p:nvSpPr>
          <p:cNvPr id="7" name="TextBox 6">
            <a:extLst>
              <a:ext uri="{FF2B5EF4-FFF2-40B4-BE49-F238E27FC236}">
                <a16:creationId xmlns:a16="http://schemas.microsoft.com/office/drawing/2014/main" id="{0A34DDFE-045A-1FBA-7181-59207AAEF630}"/>
              </a:ext>
            </a:extLst>
          </p:cNvPr>
          <p:cNvSpPr txBox="1"/>
          <p:nvPr/>
        </p:nvSpPr>
        <p:spPr>
          <a:xfrm>
            <a:off x="501069" y="1288827"/>
            <a:ext cx="8449099" cy="738664"/>
          </a:xfrm>
          <a:prstGeom prst="rect">
            <a:avLst/>
          </a:prstGeom>
          <a:noFill/>
        </p:spPr>
        <p:txBody>
          <a:bodyPr wrap="square">
            <a:spAutoFit/>
          </a:bodyPr>
          <a:lstStyle/>
          <a:p>
            <a:pPr algn="just"/>
            <a:r>
              <a:rPr lang="en-US" sz="1400" b="0" i="0" u="none" strike="noStrike" baseline="0" dirty="0">
                <a:latin typeface="+mj-lt"/>
              </a:rPr>
              <a:t>Figure 17.20 shows a hypothetical situation, with hypothetical values, to show the concept.</a:t>
            </a:r>
          </a:p>
          <a:p>
            <a:pPr algn="just"/>
            <a:r>
              <a:rPr lang="en-US" sz="1400" b="0" i="0" u="none" strike="noStrike" baseline="0" dirty="0">
                <a:latin typeface="+mj-lt"/>
              </a:rPr>
              <a:t> Only a few parameters are shown. </a:t>
            </a:r>
          </a:p>
          <a:p>
            <a:pPr algn="just"/>
            <a:r>
              <a:rPr lang="en-US" sz="1400" b="0" i="0" u="none" strike="noStrike" baseline="0" dirty="0">
                <a:latin typeface="+mj-lt"/>
              </a:rPr>
              <a:t>Before the exchange of any </a:t>
            </a:r>
            <a:r>
              <a:rPr lang="en-US" sz="1400" b="0" i="0" u="none" strike="noStrike" baseline="0" dirty="0" err="1">
                <a:latin typeface="+mj-lt"/>
              </a:rPr>
              <a:t>ChangeCipherSpec</a:t>
            </a:r>
            <a:r>
              <a:rPr lang="en-US" sz="1400" b="0" i="0" u="none" strike="noStrike" baseline="0" dirty="0">
                <a:latin typeface="+mj-lt"/>
              </a:rPr>
              <a:t> messages, only the pending columns have values.</a:t>
            </a:r>
            <a:endParaRPr lang="en-IN" sz="1400" b="1" i="0" u="none" strike="noStrike" baseline="0" dirty="0">
              <a:solidFill>
                <a:srgbClr val="FF0000"/>
              </a:solidFill>
              <a:latin typeface="+mj-lt"/>
            </a:endParaRPr>
          </a:p>
        </p:txBody>
      </p:sp>
      <p:pic>
        <p:nvPicPr>
          <p:cNvPr id="2" name="Picture 1">
            <a:extLst>
              <a:ext uri="{FF2B5EF4-FFF2-40B4-BE49-F238E27FC236}">
                <a16:creationId xmlns:a16="http://schemas.microsoft.com/office/drawing/2014/main" id="{D3D853A7-B606-DE5F-ACFD-05228BA3FEB3}"/>
              </a:ext>
            </a:extLst>
          </p:cNvPr>
          <p:cNvPicPr>
            <a:picLocks noChangeAspect="1"/>
          </p:cNvPicPr>
          <p:nvPr/>
        </p:nvPicPr>
        <p:blipFill>
          <a:blip r:embed="rId3"/>
          <a:stretch>
            <a:fillRect/>
          </a:stretch>
        </p:blipFill>
        <p:spPr>
          <a:xfrm>
            <a:off x="6341345" y="4696365"/>
            <a:ext cx="2608823" cy="1555178"/>
          </a:xfrm>
          <a:prstGeom prst="rect">
            <a:avLst/>
          </a:prstGeom>
        </p:spPr>
      </p:pic>
    </p:spTree>
    <p:extLst>
      <p:ext uri="{BB962C8B-B14F-4D97-AF65-F5344CB8AC3E}">
        <p14:creationId xmlns:p14="http://schemas.microsoft.com/office/powerpoint/2010/main" val="4221004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228816" y="363935"/>
            <a:ext cx="8644544" cy="1015663"/>
          </a:xfrm>
          <a:prstGeom prst="rect">
            <a:avLst/>
          </a:prstGeom>
          <a:noFill/>
        </p:spPr>
        <p:txBody>
          <a:bodyPr wrap="square">
            <a:spAutoFit/>
          </a:bodyPr>
          <a:lstStyle/>
          <a:p>
            <a:pPr algn="l"/>
            <a:r>
              <a:rPr lang="en-IN" b="1" i="0" u="none" strike="noStrike" baseline="0" dirty="0">
                <a:solidFill>
                  <a:srgbClr val="FF0000"/>
                </a:solidFill>
                <a:latin typeface="+mj-lt"/>
              </a:rPr>
              <a:t>Alert Protocol</a:t>
            </a:r>
          </a:p>
          <a:p>
            <a:pPr algn="l"/>
            <a:endParaRPr lang="en-IN" b="1" i="0" u="none" strike="noStrike" baseline="0" dirty="0">
              <a:solidFill>
                <a:srgbClr val="FF0000"/>
              </a:solidFill>
              <a:latin typeface="+mj-lt"/>
            </a:endParaRPr>
          </a:p>
          <a:p>
            <a:pPr algn="just"/>
            <a:r>
              <a:rPr lang="en-US" sz="1400" b="0" i="0" u="none" strike="noStrike" baseline="0" dirty="0">
                <a:latin typeface="+mj-lt"/>
              </a:rPr>
              <a:t>SSL uses the Alert Protocol for </a:t>
            </a:r>
            <a:r>
              <a:rPr lang="en-US" sz="1400" b="0" i="0" u="none" strike="noStrike" baseline="0" dirty="0">
                <a:solidFill>
                  <a:srgbClr val="FF0000"/>
                </a:solidFill>
                <a:latin typeface="+mj-lt"/>
              </a:rPr>
              <a:t>reporting errors and abnormal conditions</a:t>
            </a:r>
            <a:r>
              <a:rPr lang="en-US" sz="1400" b="0" i="0" u="none" strike="noStrike" baseline="0" dirty="0">
                <a:latin typeface="+mj-lt"/>
              </a:rPr>
              <a:t>. </a:t>
            </a:r>
          </a:p>
          <a:p>
            <a:pPr algn="just"/>
            <a:r>
              <a:rPr lang="en-US" sz="1400" b="0" i="0" u="none" strike="noStrike" baseline="0" dirty="0">
                <a:latin typeface="+mj-lt"/>
              </a:rPr>
              <a:t>It has only one message type, Alert message, that describes the problem and its level (warning or fatal). </a:t>
            </a:r>
          </a:p>
        </p:txBody>
      </p:sp>
      <p:pic>
        <p:nvPicPr>
          <p:cNvPr id="6" name="Picture 5">
            <a:extLst>
              <a:ext uri="{FF2B5EF4-FFF2-40B4-BE49-F238E27FC236}">
                <a16:creationId xmlns:a16="http://schemas.microsoft.com/office/drawing/2014/main" id="{3E7174B3-31AF-2DAB-07BD-3579790B6208}"/>
              </a:ext>
            </a:extLst>
          </p:cNvPr>
          <p:cNvPicPr>
            <a:picLocks noChangeAspect="1"/>
          </p:cNvPicPr>
          <p:nvPr/>
        </p:nvPicPr>
        <p:blipFill>
          <a:blip r:embed="rId2"/>
          <a:stretch>
            <a:fillRect/>
          </a:stretch>
        </p:blipFill>
        <p:spPr>
          <a:xfrm>
            <a:off x="424260" y="1511191"/>
            <a:ext cx="5683940" cy="3195032"/>
          </a:xfrm>
          <a:prstGeom prst="rect">
            <a:avLst/>
          </a:prstGeom>
        </p:spPr>
      </p:pic>
      <p:pic>
        <p:nvPicPr>
          <p:cNvPr id="2" name="Picture 1">
            <a:extLst>
              <a:ext uri="{FF2B5EF4-FFF2-40B4-BE49-F238E27FC236}">
                <a16:creationId xmlns:a16="http://schemas.microsoft.com/office/drawing/2014/main" id="{3EEA92D6-D503-D1F1-736B-5372007938EB}"/>
              </a:ext>
            </a:extLst>
          </p:cNvPr>
          <p:cNvPicPr>
            <a:picLocks noChangeAspect="1"/>
          </p:cNvPicPr>
          <p:nvPr/>
        </p:nvPicPr>
        <p:blipFill>
          <a:blip r:embed="rId3"/>
          <a:stretch>
            <a:fillRect/>
          </a:stretch>
        </p:blipFill>
        <p:spPr>
          <a:xfrm>
            <a:off x="5877770" y="4950249"/>
            <a:ext cx="2726755" cy="1320825"/>
          </a:xfrm>
          <a:prstGeom prst="rect">
            <a:avLst/>
          </a:prstGeom>
        </p:spPr>
      </p:pic>
    </p:spTree>
    <p:extLst>
      <p:ext uri="{BB962C8B-B14F-4D97-AF65-F5344CB8AC3E}">
        <p14:creationId xmlns:p14="http://schemas.microsoft.com/office/powerpoint/2010/main" val="39836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155425" y="403972"/>
            <a:ext cx="8756340" cy="1846659"/>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a:p>
            <a:pPr algn="just"/>
            <a:r>
              <a:rPr lang="en-US" sz="1400" b="0" i="0" u="none" strike="noStrike" baseline="0" dirty="0">
                <a:latin typeface="+mj-lt"/>
              </a:rPr>
              <a:t>The Record Protocol carries messages from the upper layer (Handshake Protocol, </a:t>
            </a:r>
            <a:r>
              <a:rPr lang="en-US" sz="1400" b="0" i="0" u="none" strike="noStrike" baseline="0" dirty="0" err="1">
                <a:latin typeface="+mj-lt"/>
              </a:rPr>
              <a:t>ChangeCipherSpec</a:t>
            </a:r>
            <a:r>
              <a:rPr lang="en-US" sz="1400" b="0" i="0" u="none" strike="noStrike" baseline="0" dirty="0">
                <a:latin typeface="+mj-lt"/>
              </a:rPr>
              <a:t> Protocol, Alert Protocol, or application layer). </a:t>
            </a:r>
          </a:p>
          <a:p>
            <a:pPr algn="just"/>
            <a:r>
              <a:rPr lang="en-US" sz="1400" b="0" i="0" u="none" strike="noStrike" baseline="0" dirty="0">
                <a:latin typeface="+mj-lt"/>
              </a:rPr>
              <a:t>The message is fragmented and optionally compressed; a MAC is added to the compressed message using the negotiated hash algorithm. </a:t>
            </a:r>
          </a:p>
          <a:p>
            <a:pPr algn="just"/>
            <a:r>
              <a:rPr lang="en-US" sz="1400" b="0" i="0" u="none" strike="noStrike" baseline="0" dirty="0">
                <a:latin typeface="+mj-lt"/>
              </a:rPr>
              <a:t>The compressed fragment and the MAC are encrypted using the negotiated encryption algorithm.</a:t>
            </a:r>
          </a:p>
          <a:p>
            <a:pPr algn="just"/>
            <a:r>
              <a:rPr lang="en-US" sz="1400" b="0" i="0" u="none" strike="noStrike" baseline="0" dirty="0">
                <a:latin typeface="+mj-lt"/>
              </a:rPr>
              <a:t> Finally, the SSL header is added to the encrypted message. </a:t>
            </a:r>
          </a:p>
          <a:p>
            <a:pPr algn="just"/>
            <a:r>
              <a:rPr lang="en-US" sz="1400" b="0" i="0" u="none" strike="noStrike" baseline="0" dirty="0">
                <a:latin typeface="+mj-lt"/>
              </a:rPr>
              <a:t>Figure 17.21 shows this process at the sender. The process at the </a:t>
            </a:r>
            <a:r>
              <a:rPr lang="en-IN" sz="1400" b="0" i="0" u="none" strike="noStrike" baseline="0" dirty="0">
                <a:latin typeface="+mj-lt"/>
              </a:rPr>
              <a:t>receiver is reversed.</a:t>
            </a:r>
          </a:p>
        </p:txBody>
      </p:sp>
      <p:pic>
        <p:nvPicPr>
          <p:cNvPr id="7" name="Picture 6">
            <a:extLst>
              <a:ext uri="{FF2B5EF4-FFF2-40B4-BE49-F238E27FC236}">
                <a16:creationId xmlns:a16="http://schemas.microsoft.com/office/drawing/2014/main" id="{3AD768FC-FB47-9802-3B1C-BFD0498CABFF}"/>
              </a:ext>
            </a:extLst>
          </p:cNvPr>
          <p:cNvPicPr>
            <a:picLocks noChangeAspect="1"/>
          </p:cNvPicPr>
          <p:nvPr/>
        </p:nvPicPr>
        <p:blipFill>
          <a:blip r:embed="rId2"/>
          <a:stretch>
            <a:fillRect/>
          </a:stretch>
        </p:blipFill>
        <p:spPr>
          <a:xfrm>
            <a:off x="385855" y="2468875"/>
            <a:ext cx="5516586" cy="3873779"/>
          </a:xfrm>
          <a:prstGeom prst="rect">
            <a:avLst/>
          </a:prstGeom>
        </p:spPr>
      </p:pic>
      <p:pic>
        <p:nvPicPr>
          <p:cNvPr id="2" name="Picture 1">
            <a:extLst>
              <a:ext uri="{FF2B5EF4-FFF2-40B4-BE49-F238E27FC236}">
                <a16:creationId xmlns:a16="http://schemas.microsoft.com/office/drawing/2014/main" id="{B8C7E0F9-6159-E096-0A6F-7851A81F4E4D}"/>
              </a:ext>
            </a:extLst>
          </p:cNvPr>
          <p:cNvPicPr>
            <a:picLocks noChangeAspect="1"/>
          </p:cNvPicPr>
          <p:nvPr/>
        </p:nvPicPr>
        <p:blipFill>
          <a:blip r:embed="rId3"/>
          <a:stretch>
            <a:fillRect/>
          </a:stretch>
        </p:blipFill>
        <p:spPr>
          <a:xfrm>
            <a:off x="6261820" y="5194275"/>
            <a:ext cx="2726755" cy="1320825"/>
          </a:xfrm>
          <a:prstGeom prst="rect">
            <a:avLst/>
          </a:prstGeom>
        </p:spPr>
      </p:pic>
    </p:spTree>
    <p:extLst>
      <p:ext uri="{BB962C8B-B14F-4D97-AF65-F5344CB8AC3E}">
        <p14:creationId xmlns:p14="http://schemas.microsoft.com/office/powerpoint/2010/main" val="3736772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55671" y="454187"/>
            <a:ext cx="8432657" cy="2708434"/>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a:p>
            <a:pPr algn="just"/>
            <a:r>
              <a:rPr lang="en-US" b="0" i="0" u="none" strike="noStrike" baseline="0" dirty="0">
                <a:latin typeface="+mn-lt"/>
              </a:rPr>
              <a:t>This process can only be done when the cryptographic parameters are in the active state. </a:t>
            </a:r>
          </a:p>
          <a:p>
            <a:pPr algn="just"/>
            <a:endParaRPr lang="en-IN" b="0" i="0" u="none" strike="noStrike" baseline="0" dirty="0">
              <a:latin typeface="+mn-lt"/>
            </a:endParaRPr>
          </a:p>
          <a:p>
            <a:pPr algn="just"/>
            <a:r>
              <a:rPr lang="en-IN" b="0" i="0" u="none" strike="noStrike" baseline="0" dirty="0">
                <a:solidFill>
                  <a:srgbClr val="FF0000"/>
                </a:solidFill>
                <a:latin typeface="+mn-lt"/>
              </a:rPr>
              <a:t>Fragmentation/Combination</a:t>
            </a:r>
          </a:p>
          <a:p>
            <a:pPr algn="just"/>
            <a:r>
              <a:rPr lang="en-US" sz="1400" b="0" i="0" u="none" strike="noStrike" baseline="0" dirty="0">
                <a:latin typeface="+mn-lt"/>
              </a:rPr>
              <a:t>At the sender, a message from the application layer is fragmented into blocks of 214 bytes, with the last block possibly less than this size. At the receiver, the fragments are combined together to make a replica of the original message.</a:t>
            </a:r>
          </a:p>
          <a:p>
            <a:pPr algn="just"/>
            <a:endParaRPr lang="en-US" dirty="0">
              <a:latin typeface="+mn-lt"/>
            </a:endParaRPr>
          </a:p>
          <a:p>
            <a:pPr algn="l"/>
            <a:r>
              <a:rPr lang="en-IN" b="0" i="0" u="none" strike="noStrike" baseline="0" dirty="0">
                <a:solidFill>
                  <a:srgbClr val="FF0000"/>
                </a:solidFill>
                <a:latin typeface="+mj-lt"/>
              </a:rPr>
              <a:t>Compression/Decompression</a:t>
            </a:r>
          </a:p>
          <a:p>
            <a:pPr algn="just"/>
            <a:r>
              <a:rPr lang="en-US" b="0" i="0" u="none" strike="noStrike" baseline="0" dirty="0">
                <a:latin typeface="+mj-lt"/>
              </a:rPr>
              <a:t>At the sender, all application layer fragments are compressed by the compression method negotiated during the handshaking. The compression method needs to be lossless. </a:t>
            </a:r>
            <a:endParaRPr lang="en-IN" b="0" i="0" u="none" strike="noStrike" baseline="0" dirty="0">
              <a:latin typeface="+mj-lt"/>
            </a:endParaRPr>
          </a:p>
        </p:txBody>
      </p:sp>
      <p:pic>
        <p:nvPicPr>
          <p:cNvPr id="2" name="Picture 1">
            <a:extLst>
              <a:ext uri="{FF2B5EF4-FFF2-40B4-BE49-F238E27FC236}">
                <a16:creationId xmlns:a16="http://schemas.microsoft.com/office/drawing/2014/main" id="{B34A61A4-FC27-1689-EBB1-D112BDAF08A4}"/>
              </a:ext>
            </a:extLst>
          </p:cNvPr>
          <p:cNvPicPr>
            <a:picLocks noChangeAspect="1"/>
          </p:cNvPicPr>
          <p:nvPr/>
        </p:nvPicPr>
        <p:blipFill>
          <a:blip r:embed="rId3"/>
          <a:stretch>
            <a:fillRect/>
          </a:stretch>
        </p:blipFill>
        <p:spPr>
          <a:xfrm>
            <a:off x="519522" y="3428999"/>
            <a:ext cx="4206098" cy="2953547"/>
          </a:xfrm>
          <a:prstGeom prst="rect">
            <a:avLst/>
          </a:prstGeom>
        </p:spPr>
      </p:pic>
    </p:spTree>
    <p:extLst>
      <p:ext uri="{BB962C8B-B14F-4D97-AF65-F5344CB8AC3E}">
        <p14:creationId xmlns:p14="http://schemas.microsoft.com/office/powerpoint/2010/main" val="73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347450" y="730541"/>
            <a:ext cx="8295479" cy="3139321"/>
          </a:xfrm>
          <a:prstGeom prst="rect">
            <a:avLst/>
          </a:prstGeom>
          <a:noFill/>
        </p:spPr>
        <p:txBody>
          <a:bodyPr wrap="square">
            <a:spAutoFit/>
          </a:bodyPr>
          <a:lstStyle/>
          <a:p>
            <a:pPr algn="just"/>
            <a:r>
              <a:rPr lang="en-US" sz="1800" b="0" i="0" u="none" strike="noStrike" baseline="0" dirty="0">
                <a:latin typeface="+mj-lt"/>
              </a:rPr>
              <a:t>One of the </a:t>
            </a:r>
            <a:r>
              <a:rPr lang="en-US" sz="1800" b="0" i="0" u="none" strike="noStrike" baseline="0" dirty="0">
                <a:solidFill>
                  <a:srgbClr val="FF0000"/>
                </a:solidFill>
                <a:latin typeface="+mj-lt"/>
              </a:rPr>
              <a:t>goals</a:t>
            </a:r>
            <a:r>
              <a:rPr lang="en-US" sz="1800" b="0" i="0" u="none" strike="noStrike" baseline="0" dirty="0">
                <a:latin typeface="+mj-lt"/>
              </a:rPr>
              <a:t> of these protocols is to provide server and </a:t>
            </a:r>
            <a:r>
              <a:rPr lang="en-US" sz="1800" b="0" i="0" u="none" strike="noStrike" baseline="0" dirty="0">
                <a:solidFill>
                  <a:srgbClr val="FF0000"/>
                </a:solidFill>
                <a:latin typeface="+mj-lt"/>
              </a:rPr>
              <a:t>client authentication, data confidentiality, and data integrity. </a:t>
            </a:r>
          </a:p>
          <a:p>
            <a:pPr algn="just"/>
            <a:endParaRPr lang="en-US" sz="1800" dirty="0">
              <a:latin typeface="+mj-lt"/>
            </a:endParaRPr>
          </a:p>
          <a:p>
            <a:pPr algn="just"/>
            <a:endParaRPr lang="en-US" sz="1800" dirty="0">
              <a:latin typeface="+mj-lt"/>
            </a:endParaRPr>
          </a:p>
          <a:p>
            <a:pPr algn="just"/>
            <a:endParaRPr lang="en-US" sz="1800" b="0" i="0" u="none" strike="noStrike" baseline="0" dirty="0">
              <a:latin typeface="+mj-lt"/>
            </a:endParaRPr>
          </a:p>
          <a:p>
            <a:pPr algn="just"/>
            <a:r>
              <a:rPr lang="en-US" sz="1800" b="0" i="0" u="none" strike="noStrike" baseline="0" dirty="0">
                <a:latin typeface="+mj-lt"/>
              </a:rPr>
              <a:t>If the server and client are capable of running SSL (or TLS) programs,  then the client can use the </a:t>
            </a:r>
            <a:r>
              <a:rPr lang="en-US" sz="1800" b="0" i="0" u="none" strike="noStrike" baseline="0" dirty="0">
                <a:solidFill>
                  <a:srgbClr val="FF0000"/>
                </a:solidFill>
                <a:latin typeface="+mj-lt"/>
              </a:rPr>
              <a:t>URL https://… instead of http://…</a:t>
            </a:r>
            <a:r>
              <a:rPr lang="en-US" sz="1800" b="0" i="0" u="none" strike="noStrike" baseline="0" dirty="0">
                <a:latin typeface="+mj-lt"/>
              </a:rPr>
              <a:t> to allow HTTP messages to be encapsulated in SSL (or TLS) packets. </a:t>
            </a:r>
          </a:p>
          <a:p>
            <a:pPr algn="just"/>
            <a:endParaRPr lang="en-US" sz="1800" dirty="0">
              <a:latin typeface="+mj-lt"/>
            </a:endParaRPr>
          </a:p>
          <a:p>
            <a:pPr algn="just"/>
            <a:endParaRPr lang="en-US" sz="1800" dirty="0">
              <a:latin typeface="+mj-lt"/>
            </a:endParaRPr>
          </a:p>
          <a:p>
            <a:pPr algn="just"/>
            <a:r>
              <a:rPr lang="en-US" sz="1800" b="0" i="0" u="none" strike="noStrike" baseline="0" dirty="0">
                <a:latin typeface="+mj-lt"/>
              </a:rPr>
              <a:t>Credit card numbers can be safely transferred via the Internet. </a:t>
            </a:r>
            <a:endParaRPr lang="en-IN" sz="1800" dirty="0">
              <a:solidFill>
                <a:srgbClr val="FF0000"/>
              </a:solidFill>
              <a:latin typeface="+mj-lt"/>
            </a:endParaRPr>
          </a:p>
        </p:txBody>
      </p:sp>
    </p:spTree>
    <p:extLst>
      <p:ext uri="{BB962C8B-B14F-4D97-AF65-F5344CB8AC3E}">
        <p14:creationId xmlns:p14="http://schemas.microsoft.com/office/powerpoint/2010/main" val="3816905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432657" cy="1261884"/>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a:p>
            <a:pPr algn="l"/>
            <a:endParaRPr lang="en-IN" b="1" dirty="0">
              <a:solidFill>
                <a:srgbClr val="FF0000"/>
              </a:solidFill>
              <a:latin typeface="+mj-lt"/>
            </a:endParaRPr>
          </a:p>
          <a:p>
            <a:pPr algn="l"/>
            <a:r>
              <a:rPr lang="en-IN" b="0" i="0" u="none" strike="noStrike" baseline="0" dirty="0">
                <a:solidFill>
                  <a:srgbClr val="FF0000"/>
                </a:solidFill>
                <a:latin typeface="+mj-lt"/>
              </a:rPr>
              <a:t>Signing/Verifying</a:t>
            </a:r>
          </a:p>
          <a:p>
            <a:pPr algn="just"/>
            <a:r>
              <a:rPr lang="en-US" sz="1400" b="0" i="0" u="none" strike="noStrike" baseline="0" dirty="0">
                <a:latin typeface="+mj-lt"/>
              </a:rPr>
              <a:t>At the sender, authentication method defined during the handshake (NULL, MD5, or SHA-1) creates a signature (MAC).</a:t>
            </a:r>
            <a:endParaRPr lang="en-IN" sz="1400"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05E4B28E-8959-8DAB-73B2-E86400761FBC}"/>
              </a:ext>
            </a:extLst>
          </p:cNvPr>
          <p:cNvPicPr>
            <a:picLocks noChangeAspect="1"/>
          </p:cNvPicPr>
          <p:nvPr/>
        </p:nvPicPr>
        <p:blipFill>
          <a:blip r:embed="rId3"/>
          <a:stretch>
            <a:fillRect/>
          </a:stretch>
        </p:blipFill>
        <p:spPr>
          <a:xfrm>
            <a:off x="1624677" y="2480373"/>
            <a:ext cx="5328433" cy="3673851"/>
          </a:xfrm>
          <a:prstGeom prst="rect">
            <a:avLst/>
          </a:prstGeom>
        </p:spPr>
      </p:pic>
    </p:spTree>
    <p:extLst>
      <p:ext uri="{BB962C8B-B14F-4D97-AF65-F5344CB8AC3E}">
        <p14:creationId xmlns:p14="http://schemas.microsoft.com/office/powerpoint/2010/main" val="721848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248678" y="3106124"/>
            <a:ext cx="8432657" cy="3139321"/>
          </a:xfrm>
          <a:prstGeom prst="rect">
            <a:avLst/>
          </a:prstGeom>
          <a:noFill/>
        </p:spPr>
        <p:txBody>
          <a:bodyPr wrap="square">
            <a:spAutoFit/>
          </a:bodyPr>
          <a:lstStyle/>
          <a:p>
            <a:pPr algn="just"/>
            <a:r>
              <a:rPr lang="en-US" sz="1400" b="0" i="0" u="none" strike="noStrike" baseline="0" dirty="0">
                <a:latin typeface="+mj-lt"/>
              </a:rPr>
              <a:t>First, a hash is created from the concatenations </a:t>
            </a:r>
            <a:r>
              <a:rPr lang="en-IN" sz="1400" b="0" i="0" u="none" strike="noStrike" baseline="0" dirty="0">
                <a:latin typeface="+mj-lt"/>
              </a:rPr>
              <a:t>of the following values:</a:t>
            </a:r>
          </a:p>
          <a:p>
            <a:pPr algn="just"/>
            <a:endParaRPr lang="en-IN" sz="1400" b="0" i="0" u="none" strike="noStrike" baseline="0" dirty="0">
              <a:latin typeface="+mj-lt"/>
            </a:endParaRPr>
          </a:p>
          <a:p>
            <a:pPr algn="l"/>
            <a:r>
              <a:rPr lang="en-US" sz="1200" b="0" i="0" u="none" strike="noStrike" baseline="0" dirty="0">
                <a:latin typeface="+mj-lt"/>
              </a:rPr>
              <a:t>a. The MAC write secret (authentication key for the outbound message)</a:t>
            </a:r>
          </a:p>
          <a:p>
            <a:pPr algn="l"/>
            <a:r>
              <a:rPr lang="en-US" sz="1200" b="0" i="0" u="none" strike="noStrike" baseline="0" dirty="0">
                <a:latin typeface="+mj-lt"/>
              </a:rPr>
              <a:t>b. Pad-1, </a:t>
            </a:r>
            <a:r>
              <a:rPr lang="en-US" sz="1200" b="0" i="0" u="none" strike="noStrike" baseline="0" dirty="0">
                <a:solidFill>
                  <a:srgbClr val="FF0000"/>
                </a:solidFill>
                <a:latin typeface="+mj-lt"/>
              </a:rPr>
              <a:t>which is the byte 0x36 repeated 48 times for MD5 and 40 times for SHA-1</a:t>
            </a:r>
          </a:p>
          <a:p>
            <a:pPr algn="l"/>
            <a:r>
              <a:rPr lang="en-US" sz="1200" b="0" i="0" u="none" strike="noStrike" baseline="0" dirty="0">
                <a:latin typeface="+mj-lt"/>
              </a:rPr>
              <a:t>c. The sequence number for this message</a:t>
            </a:r>
          </a:p>
          <a:p>
            <a:pPr algn="just"/>
            <a:r>
              <a:rPr lang="en-US" sz="1200" b="0" i="0" u="none" strike="noStrike" baseline="0" dirty="0">
                <a:latin typeface="+mj-lt"/>
              </a:rPr>
              <a:t>d. The compressed type, which defines the upper-layer protocol that provided the </a:t>
            </a:r>
            <a:r>
              <a:rPr lang="en-IN" sz="1200" b="0" i="0" u="none" strike="noStrike" baseline="0" dirty="0">
                <a:latin typeface="+mj-lt"/>
              </a:rPr>
              <a:t>compressed fragment</a:t>
            </a:r>
          </a:p>
          <a:p>
            <a:pPr algn="l"/>
            <a:r>
              <a:rPr lang="en-US" sz="1200" b="0" i="0" u="none" strike="noStrike" baseline="0" dirty="0">
                <a:latin typeface="+mj-lt"/>
              </a:rPr>
              <a:t>e. The compressed length, which is the length of the compressed fragment</a:t>
            </a:r>
          </a:p>
          <a:p>
            <a:pPr algn="l"/>
            <a:r>
              <a:rPr lang="en-US" sz="1200" b="0" i="0" u="none" strike="noStrike" baseline="0" dirty="0">
                <a:latin typeface="+mj-lt"/>
              </a:rPr>
              <a:t>f. The compressed fragment itself</a:t>
            </a:r>
          </a:p>
          <a:p>
            <a:pPr algn="l"/>
            <a:endParaRPr lang="en-US" sz="1400" b="0" i="0" u="none" strike="noStrike" baseline="0" dirty="0">
              <a:latin typeface="+mj-lt"/>
            </a:endParaRPr>
          </a:p>
          <a:p>
            <a:pPr algn="l"/>
            <a:r>
              <a:rPr lang="en-US" sz="1400" b="0" i="0" u="none" strike="noStrike" baseline="0" dirty="0">
                <a:latin typeface="+mj-lt"/>
              </a:rPr>
              <a:t>Second, the final hash (MAC) is created from the concatenation of the following values:</a:t>
            </a:r>
          </a:p>
          <a:p>
            <a:pPr marL="342900" indent="-342900" algn="l">
              <a:buAutoNum type="alphaLcPeriod"/>
            </a:pPr>
            <a:r>
              <a:rPr lang="en-US" sz="1200" b="0" i="0" u="none" strike="noStrike" baseline="0" dirty="0">
                <a:latin typeface="+mj-lt"/>
              </a:rPr>
              <a:t>The MAC write secret</a:t>
            </a:r>
          </a:p>
          <a:p>
            <a:pPr algn="l"/>
            <a:r>
              <a:rPr lang="en-US" sz="1200" dirty="0">
                <a:latin typeface="+mj-lt"/>
              </a:rPr>
              <a:t> b.  </a:t>
            </a:r>
            <a:r>
              <a:rPr lang="en-US" sz="1200" b="0" i="0" u="none" strike="noStrike" baseline="0" dirty="0">
                <a:latin typeface="+mj-lt"/>
              </a:rPr>
              <a:t>Pad-2, which is the byte 0x5C repeated 48 times for MD5 and 40 times for SHA-1</a:t>
            </a:r>
          </a:p>
          <a:p>
            <a:pPr algn="l"/>
            <a:r>
              <a:rPr lang="en-US" sz="1200" b="0" i="0" u="none" strike="noStrike" baseline="0" dirty="0">
                <a:latin typeface="+mj-lt"/>
              </a:rPr>
              <a:t>c. The hash created from the first step</a:t>
            </a:r>
          </a:p>
          <a:p>
            <a:pPr algn="l"/>
            <a:endParaRPr lang="en-US" sz="1400" b="0" i="0" u="none" strike="noStrike" baseline="0" dirty="0">
              <a:latin typeface="+mj-lt"/>
            </a:endParaRPr>
          </a:p>
          <a:p>
            <a:pPr algn="just"/>
            <a:r>
              <a:rPr lang="en-US" sz="1400" b="0" i="0" u="none" strike="noStrike" baseline="0" dirty="0">
                <a:latin typeface="+mj-lt"/>
              </a:rPr>
              <a:t>At the receiver, the verifying is done by calculating a new hash and comparing it to the </a:t>
            </a:r>
            <a:r>
              <a:rPr lang="en-IN" sz="1400" b="0" i="0" u="none" strike="noStrike" baseline="0" dirty="0">
                <a:latin typeface="+mj-lt"/>
              </a:rPr>
              <a:t>received hash.</a:t>
            </a:r>
            <a:endParaRPr lang="en-IN" sz="1400" b="1"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5456E079-8DFB-B96B-C24C-5FE7AF9A06F0}"/>
              </a:ext>
            </a:extLst>
          </p:cNvPr>
          <p:cNvSpPr txBox="1"/>
          <p:nvPr/>
        </p:nvSpPr>
        <p:spPr>
          <a:xfrm>
            <a:off x="361480" y="1038159"/>
            <a:ext cx="4572000" cy="338554"/>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p:txBody>
      </p:sp>
      <p:pic>
        <p:nvPicPr>
          <p:cNvPr id="7" name="Picture 6">
            <a:extLst>
              <a:ext uri="{FF2B5EF4-FFF2-40B4-BE49-F238E27FC236}">
                <a16:creationId xmlns:a16="http://schemas.microsoft.com/office/drawing/2014/main" id="{330E0854-991E-E045-0535-39F66233539A}"/>
              </a:ext>
            </a:extLst>
          </p:cNvPr>
          <p:cNvPicPr>
            <a:picLocks noChangeAspect="1"/>
          </p:cNvPicPr>
          <p:nvPr/>
        </p:nvPicPr>
        <p:blipFill>
          <a:blip r:embed="rId3"/>
          <a:stretch>
            <a:fillRect/>
          </a:stretch>
        </p:blipFill>
        <p:spPr>
          <a:xfrm>
            <a:off x="5224886" y="493938"/>
            <a:ext cx="3456450" cy="2383155"/>
          </a:xfrm>
          <a:prstGeom prst="rect">
            <a:avLst/>
          </a:prstGeom>
        </p:spPr>
      </p:pic>
      <p:sp>
        <p:nvSpPr>
          <p:cNvPr id="9" name="TextBox 8">
            <a:extLst>
              <a:ext uri="{FF2B5EF4-FFF2-40B4-BE49-F238E27FC236}">
                <a16:creationId xmlns:a16="http://schemas.microsoft.com/office/drawing/2014/main" id="{14CBC5CC-AF18-B917-653F-2EF7A611BD4B}"/>
              </a:ext>
            </a:extLst>
          </p:cNvPr>
          <p:cNvSpPr txBox="1"/>
          <p:nvPr/>
        </p:nvSpPr>
        <p:spPr>
          <a:xfrm>
            <a:off x="443591" y="1555122"/>
            <a:ext cx="4572000" cy="338554"/>
          </a:xfrm>
          <a:prstGeom prst="rect">
            <a:avLst/>
          </a:prstGeom>
          <a:noFill/>
        </p:spPr>
        <p:txBody>
          <a:bodyPr wrap="square">
            <a:spAutoFit/>
          </a:bodyPr>
          <a:lstStyle/>
          <a:p>
            <a:r>
              <a:rPr lang="en-US" sz="1600" b="0" i="0" u="none" strike="noStrike" baseline="0" dirty="0">
                <a:latin typeface="+mj-lt"/>
              </a:rPr>
              <a:t>The hash algorithm is applied twice</a:t>
            </a:r>
            <a:endParaRPr lang="en-IN" dirty="0"/>
          </a:p>
        </p:txBody>
      </p:sp>
    </p:spTree>
    <p:extLst>
      <p:ext uri="{BB962C8B-B14F-4D97-AF65-F5344CB8AC3E}">
        <p14:creationId xmlns:p14="http://schemas.microsoft.com/office/powerpoint/2010/main" val="2969231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1EE1190-F65F-459D-4F45-B37AC5690ED6}"/>
              </a:ext>
            </a:extLst>
          </p:cNvPr>
          <p:cNvSpPr txBox="1"/>
          <p:nvPr/>
        </p:nvSpPr>
        <p:spPr>
          <a:xfrm>
            <a:off x="347450" y="510220"/>
            <a:ext cx="8449100" cy="369332"/>
          </a:xfrm>
          <a:prstGeom prst="rect">
            <a:avLst/>
          </a:prstGeom>
          <a:noFill/>
        </p:spPr>
        <p:txBody>
          <a:bodyPr wrap="square">
            <a:spAutoFit/>
          </a:bodyPr>
          <a:lstStyle/>
          <a:p>
            <a:pPr algn="l"/>
            <a:r>
              <a:rPr lang="en-IN" sz="1800" b="1" i="0" u="none" strike="noStrike" baseline="0" dirty="0">
                <a:solidFill>
                  <a:srgbClr val="FF0000"/>
                </a:solidFill>
                <a:latin typeface="+mj-lt"/>
              </a:rPr>
              <a:t>17.2 FOUR PROTOCOLS</a:t>
            </a:r>
          </a:p>
        </p:txBody>
      </p:sp>
      <p:sp>
        <p:nvSpPr>
          <p:cNvPr id="3" name="TextBox 2">
            <a:extLst>
              <a:ext uri="{FF2B5EF4-FFF2-40B4-BE49-F238E27FC236}">
                <a16:creationId xmlns:a16="http://schemas.microsoft.com/office/drawing/2014/main" id="{CFD6B3A9-AC98-ECA5-12E7-015C43835108}"/>
              </a:ext>
            </a:extLst>
          </p:cNvPr>
          <p:cNvSpPr txBox="1"/>
          <p:nvPr/>
        </p:nvSpPr>
        <p:spPr>
          <a:xfrm>
            <a:off x="363893" y="900073"/>
            <a:ext cx="8432657" cy="2554545"/>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a:p>
            <a:pPr algn="l"/>
            <a:endParaRPr lang="en-IN" b="1" dirty="0">
              <a:solidFill>
                <a:srgbClr val="FF0000"/>
              </a:solidFill>
              <a:latin typeface="+mj-lt"/>
            </a:endParaRPr>
          </a:p>
          <a:p>
            <a:pPr algn="l"/>
            <a:r>
              <a:rPr lang="en-IN" b="0" i="0" u="none" strike="noStrike" baseline="0" dirty="0">
                <a:solidFill>
                  <a:srgbClr val="FF0000"/>
                </a:solidFill>
                <a:latin typeface="+mn-lt"/>
              </a:rPr>
              <a:t>Encryption/Decryption</a:t>
            </a:r>
          </a:p>
          <a:p>
            <a:pPr algn="l"/>
            <a:r>
              <a:rPr lang="en-US" b="0" i="0" u="none" strike="noStrike" baseline="0" dirty="0">
                <a:latin typeface="+mn-lt"/>
              </a:rPr>
              <a:t>At the sender, the compressed fragment and the hash are encrypted using the cipher write secret. </a:t>
            </a:r>
          </a:p>
          <a:p>
            <a:pPr algn="l"/>
            <a:r>
              <a:rPr lang="en-US" b="0" i="0" u="none" strike="noStrike" baseline="0" dirty="0">
                <a:latin typeface="+mn-lt"/>
              </a:rPr>
              <a:t>At the receiver, the received message is decrypted using the cipher read secret</a:t>
            </a:r>
          </a:p>
          <a:p>
            <a:pPr algn="l"/>
            <a:endParaRPr lang="en-US" b="0" i="0" u="none" strike="noStrike" baseline="0" dirty="0">
              <a:latin typeface="+mn-lt"/>
            </a:endParaRPr>
          </a:p>
          <a:p>
            <a:pPr algn="l"/>
            <a:r>
              <a:rPr lang="en-IN" b="0" i="0" u="none" strike="noStrike" baseline="0" dirty="0">
                <a:solidFill>
                  <a:srgbClr val="FF0000"/>
                </a:solidFill>
                <a:latin typeface="+mn-lt"/>
              </a:rPr>
              <a:t>Framing/</a:t>
            </a:r>
            <a:r>
              <a:rPr lang="en-IN" b="0" i="0" u="none" strike="noStrike" baseline="0" dirty="0" err="1">
                <a:solidFill>
                  <a:srgbClr val="FF0000"/>
                </a:solidFill>
                <a:latin typeface="+mn-lt"/>
              </a:rPr>
              <a:t>Deframing</a:t>
            </a:r>
            <a:endParaRPr lang="en-IN" b="0" i="0" u="none" strike="noStrike" baseline="0" dirty="0">
              <a:solidFill>
                <a:srgbClr val="FF0000"/>
              </a:solidFill>
              <a:latin typeface="+mn-lt"/>
            </a:endParaRPr>
          </a:p>
          <a:p>
            <a:pPr algn="just"/>
            <a:r>
              <a:rPr lang="en-US" b="0" i="0" u="none" strike="noStrike" baseline="0" dirty="0">
                <a:latin typeface="+mn-lt"/>
              </a:rPr>
              <a:t>After the encryption, the Record Protocol header is added at the sender. The header is removed at the receiver before decryption.</a:t>
            </a:r>
            <a:endParaRPr lang="en-IN" b="1" i="0" u="none" strike="noStrike" baseline="0" dirty="0">
              <a:solidFill>
                <a:srgbClr val="FF0000"/>
              </a:solidFill>
              <a:latin typeface="+mn-lt"/>
            </a:endParaRPr>
          </a:p>
        </p:txBody>
      </p:sp>
    </p:spTree>
    <p:extLst>
      <p:ext uri="{BB962C8B-B14F-4D97-AF65-F5344CB8AC3E}">
        <p14:creationId xmlns:p14="http://schemas.microsoft.com/office/powerpoint/2010/main" val="2237677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55670" y="425490"/>
            <a:ext cx="8432657" cy="1107996"/>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b="0" i="0" u="none" strike="noStrike" baseline="0" dirty="0">
              <a:latin typeface="+mn-lt"/>
            </a:endParaRPr>
          </a:p>
          <a:p>
            <a:pPr algn="just"/>
            <a:r>
              <a:rPr lang="en-US" b="0" i="0" u="none" strike="noStrike" baseline="0" dirty="0">
                <a:latin typeface="+mn-lt"/>
              </a:rPr>
              <a:t>The Record Protocol has a general header that is added to each message coming from the </a:t>
            </a:r>
            <a:r>
              <a:rPr lang="en-US" b="0" i="0" u="none" strike="noStrike" baseline="0" dirty="0">
                <a:solidFill>
                  <a:srgbClr val="FF0000"/>
                </a:solidFill>
                <a:latin typeface="+mn-lt"/>
              </a:rPr>
              <a:t>sources</a:t>
            </a:r>
            <a:r>
              <a:rPr lang="en-US" b="0" i="0" u="none" strike="noStrike" baseline="0" dirty="0">
                <a:latin typeface="+mn-lt"/>
              </a:rPr>
              <a:t>.</a:t>
            </a:r>
            <a:endParaRPr lang="en-IN" b="1" i="0" u="none" strike="noStrike" baseline="0" dirty="0">
              <a:solidFill>
                <a:srgbClr val="FF0000"/>
              </a:solidFill>
              <a:latin typeface="+mn-lt"/>
            </a:endParaRPr>
          </a:p>
        </p:txBody>
      </p:sp>
      <p:pic>
        <p:nvPicPr>
          <p:cNvPr id="2" name="Picture 1">
            <a:extLst>
              <a:ext uri="{FF2B5EF4-FFF2-40B4-BE49-F238E27FC236}">
                <a16:creationId xmlns:a16="http://schemas.microsoft.com/office/drawing/2014/main" id="{C01DEEDA-DB82-E0B6-2A0D-353BEF27C450}"/>
              </a:ext>
            </a:extLst>
          </p:cNvPr>
          <p:cNvPicPr>
            <a:picLocks noChangeAspect="1"/>
          </p:cNvPicPr>
          <p:nvPr/>
        </p:nvPicPr>
        <p:blipFill>
          <a:blip r:embed="rId3"/>
          <a:stretch>
            <a:fillRect/>
          </a:stretch>
        </p:blipFill>
        <p:spPr>
          <a:xfrm>
            <a:off x="677981" y="1969610"/>
            <a:ext cx="7788037" cy="1659875"/>
          </a:xfrm>
          <a:prstGeom prst="rect">
            <a:avLst/>
          </a:prstGeom>
        </p:spPr>
      </p:pic>
      <p:sp>
        <p:nvSpPr>
          <p:cNvPr id="4" name="TextBox 3">
            <a:extLst>
              <a:ext uri="{FF2B5EF4-FFF2-40B4-BE49-F238E27FC236}">
                <a16:creationId xmlns:a16="http://schemas.microsoft.com/office/drawing/2014/main" id="{2BA5A911-E2C5-BC74-4283-501218FA1A36}"/>
              </a:ext>
            </a:extLst>
          </p:cNvPr>
          <p:cNvSpPr txBox="1"/>
          <p:nvPr/>
        </p:nvSpPr>
        <p:spPr>
          <a:xfrm>
            <a:off x="81944" y="4381481"/>
            <a:ext cx="8706383" cy="2062103"/>
          </a:xfrm>
          <a:prstGeom prst="rect">
            <a:avLst/>
          </a:prstGeom>
          <a:noFill/>
        </p:spPr>
        <p:txBody>
          <a:bodyPr wrap="square">
            <a:spAutoFit/>
          </a:bodyPr>
          <a:lstStyle/>
          <a:p>
            <a:pPr algn="just"/>
            <a:r>
              <a:rPr lang="en-US" sz="1600" b="1" i="0" u="none" strike="noStrike" baseline="0" dirty="0">
                <a:latin typeface="Generic662-Regular"/>
              </a:rPr>
              <a:t>Protocol. </a:t>
            </a:r>
            <a:r>
              <a:rPr lang="en-US" sz="1600" b="0" i="0" u="none" strike="noStrike" baseline="0" dirty="0">
                <a:latin typeface="Generic665-Regular"/>
              </a:rPr>
              <a:t>This 1-byte field defines the source or destination of the encapsulated message. It is used for multiplexing and demultiplexing. The values are </a:t>
            </a:r>
            <a:r>
              <a:rPr lang="en-US" sz="1600" b="0" i="0" u="none" strike="noStrike" baseline="0" dirty="0">
                <a:solidFill>
                  <a:srgbClr val="FF0000"/>
                </a:solidFill>
                <a:latin typeface="Generic665-Regular"/>
              </a:rPr>
              <a:t>20</a:t>
            </a:r>
            <a:r>
              <a:rPr lang="en-US" sz="1600" b="0" i="0" u="none" strike="noStrike" baseline="0" dirty="0">
                <a:latin typeface="Generic665-Regular"/>
              </a:rPr>
              <a:t> </a:t>
            </a:r>
            <a:r>
              <a:rPr lang="en-IN" sz="1600" b="0" i="0" u="none" strike="noStrike" baseline="0" dirty="0">
                <a:latin typeface="Generic665-Regular"/>
              </a:rPr>
              <a:t>(</a:t>
            </a:r>
            <a:r>
              <a:rPr lang="en-IN" sz="1600" b="0" i="0" u="none" strike="noStrike" baseline="0" dirty="0" err="1">
                <a:latin typeface="Generic665-Regular"/>
              </a:rPr>
              <a:t>ChangeCipherSpec</a:t>
            </a:r>
            <a:r>
              <a:rPr lang="en-IN" sz="1600" b="0" i="0" u="none" strike="noStrike" baseline="0" dirty="0">
                <a:latin typeface="Generic665-Regular"/>
              </a:rPr>
              <a:t> Protocol), </a:t>
            </a:r>
            <a:r>
              <a:rPr lang="en-IN" sz="1600" b="0" i="0" u="none" strike="noStrike" baseline="0" dirty="0">
                <a:solidFill>
                  <a:srgbClr val="FF0000"/>
                </a:solidFill>
                <a:latin typeface="Generic665-Regular"/>
              </a:rPr>
              <a:t>21</a:t>
            </a:r>
            <a:r>
              <a:rPr lang="en-IN" sz="1600" b="0" i="0" u="none" strike="noStrike" baseline="0" dirty="0">
                <a:latin typeface="Generic665-Regular"/>
              </a:rPr>
              <a:t> (Alert Protocol), </a:t>
            </a:r>
            <a:r>
              <a:rPr lang="en-IN" sz="1600" b="0" i="0" u="none" strike="noStrike" baseline="0" dirty="0">
                <a:solidFill>
                  <a:srgbClr val="FF0000"/>
                </a:solidFill>
                <a:latin typeface="Generic665-Regular"/>
              </a:rPr>
              <a:t>22</a:t>
            </a:r>
            <a:r>
              <a:rPr lang="en-IN" sz="1600" b="0" i="0" u="none" strike="noStrike" baseline="0" dirty="0">
                <a:latin typeface="Generic665-Regular"/>
              </a:rPr>
              <a:t> (Handshake Protocol), and </a:t>
            </a:r>
            <a:r>
              <a:rPr lang="en-US" sz="1600" b="0" i="0" u="none" strike="noStrike" baseline="0" dirty="0">
                <a:solidFill>
                  <a:srgbClr val="FF0000"/>
                </a:solidFill>
                <a:latin typeface="Generic665-Regular"/>
              </a:rPr>
              <a:t>23</a:t>
            </a:r>
            <a:r>
              <a:rPr lang="en-US" sz="1600" b="0" i="0" u="none" strike="noStrike" baseline="0" dirty="0">
                <a:latin typeface="Generic665-Regular"/>
              </a:rPr>
              <a:t> (data from the application layer).</a:t>
            </a:r>
          </a:p>
          <a:p>
            <a:pPr algn="just"/>
            <a:endParaRPr lang="en-US" sz="1600" b="0" i="0" u="none" strike="noStrike" baseline="0" dirty="0">
              <a:latin typeface="Generic665-Regular"/>
            </a:endParaRPr>
          </a:p>
          <a:p>
            <a:pPr algn="just"/>
            <a:r>
              <a:rPr lang="en-US" sz="1600" b="1" i="0" u="none" strike="noStrike" baseline="0" dirty="0">
                <a:latin typeface="Generic662-Regular"/>
              </a:rPr>
              <a:t>Version. </a:t>
            </a:r>
            <a:r>
              <a:rPr lang="en-US" sz="1600" b="0" i="0" u="none" strike="noStrike" baseline="0" dirty="0">
                <a:latin typeface="Generic665-Regular"/>
              </a:rPr>
              <a:t>This 2-byte field defines the version of the SSL; one byte is the major version and the other is the minor. The current version of SSL is 3.0 (major 3 and </a:t>
            </a:r>
            <a:r>
              <a:rPr lang="en-IN" sz="1600" b="0" i="0" u="none" strike="noStrike" baseline="0" dirty="0">
                <a:latin typeface="Generic665-Regular"/>
              </a:rPr>
              <a:t>minor 0).</a:t>
            </a:r>
          </a:p>
          <a:p>
            <a:pPr algn="just"/>
            <a:endParaRPr lang="en-IN" sz="1600" b="0" i="0" u="none" strike="noStrike" baseline="0" dirty="0">
              <a:latin typeface="Generic665-Regular"/>
            </a:endParaRPr>
          </a:p>
          <a:p>
            <a:pPr algn="just"/>
            <a:r>
              <a:rPr lang="en-US" sz="1600" b="1" i="0" u="none" strike="noStrike" baseline="0" dirty="0">
                <a:latin typeface="Generic662-Regular"/>
              </a:rPr>
              <a:t>Length. </a:t>
            </a:r>
            <a:r>
              <a:rPr lang="en-US" sz="1600" b="0" i="0" u="none" strike="noStrike" baseline="0" dirty="0">
                <a:latin typeface="Generic665-Regular"/>
              </a:rPr>
              <a:t>This </a:t>
            </a:r>
            <a:r>
              <a:rPr lang="en-US" sz="1600" b="0" i="0" u="none" strike="noStrike" baseline="0" dirty="0">
                <a:solidFill>
                  <a:srgbClr val="FF0000"/>
                </a:solidFill>
                <a:latin typeface="Generic665-Regular"/>
              </a:rPr>
              <a:t>2-byte</a:t>
            </a:r>
            <a:r>
              <a:rPr lang="en-US" sz="1600" b="0" i="0" u="none" strike="noStrike" baseline="0" dirty="0">
                <a:latin typeface="Generic665-Regular"/>
              </a:rPr>
              <a:t> field defines the size of the message (without the header) </a:t>
            </a:r>
            <a:r>
              <a:rPr lang="en-IN" sz="1600" b="0" i="0" u="none" strike="noStrike" baseline="0" dirty="0">
                <a:latin typeface="Generic665-Regular"/>
              </a:rPr>
              <a:t>in bytes.</a:t>
            </a:r>
            <a:endParaRPr lang="en-IN" dirty="0"/>
          </a:p>
        </p:txBody>
      </p:sp>
    </p:spTree>
    <p:extLst>
      <p:ext uri="{BB962C8B-B14F-4D97-AF65-F5344CB8AC3E}">
        <p14:creationId xmlns:p14="http://schemas.microsoft.com/office/powerpoint/2010/main" val="3772004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154436"/>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b="0" i="0" u="none" strike="noStrike" baseline="0" dirty="0">
              <a:latin typeface="+mn-lt"/>
            </a:endParaRPr>
          </a:p>
          <a:p>
            <a:pPr algn="l"/>
            <a:r>
              <a:rPr lang="en-IN" sz="1800" b="1" i="0" u="none" strike="noStrike" baseline="0" dirty="0" err="1">
                <a:solidFill>
                  <a:srgbClr val="FF0000"/>
                </a:solidFill>
                <a:latin typeface="+mj-lt"/>
              </a:rPr>
              <a:t>ChangeCipherSpec</a:t>
            </a:r>
            <a:r>
              <a:rPr lang="en-IN" sz="1800" b="1" i="0" u="none" strike="noStrike" baseline="0" dirty="0">
                <a:solidFill>
                  <a:srgbClr val="FF0000"/>
                </a:solidFill>
                <a:latin typeface="+mj-lt"/>
              </a:rPr>
              <a:t> Protocol</a:t>
            </a:r>
          </a:p>
          <a:p>
            <a:pPr algn="l"/>
            <a:endParaRPr lang="en-IN" sz="1800" b="1" i="0" u="none" strike="noStrike" baseline="0" dirty="0">
              <a:solidFill>
                <a:srgbClr val="FF0000"/>
              </a:solidFill>
              <a:latin typeface="+mj-lt"/>
            </a:endParaRPr>
          </a:p>
          <a:p>
            <a:pPr algn="just"/>
            <a:r>
              <a:rPr lang="en-US" b="0" i="0" u="none" strike="noStrike" baseline="0" dirty="0" err="1">
                <a:latin typeface="+mn-lt"/>
              </a:rPr>
              <a:t>ChangeCipherSpec</a:t>
            </a:r>
            <a:r>
              <a:rPr lang="en-US" b="0" i="0" u="none" strike="noStrike" baseline="0" dirty="0">
                <a:latin typeface="+mn-lt"/>
              </a:rPr>
              <a:t> Protocol has one message, the Change-</a:t>
            </a:r>
            <a:r>
              <a:rPr lang="en-US" b="0" i="0" u="none" strike="noStrike" baseline="0" dirty="0" err="1">
                <a:latin typeface="+mn-lt"/>
              </a:rPr>
              <a:t>CipherSpec</a:t>
            </a:r>
            <a:r>
              <a:rPr lang="en-US" b="0" i="0" u="none" strike="noStrike" baseline="0" dirty="0">
                <a:latin typeface="+mn-lt"/>
              </a:rPr>
              <a:t> message. </a:t>
            </a:r>
          </a:p>
          <a:p>
            <a:pPr algn="just"/>
            <a:endParaRPr lang="en-US" dirty="0">
              <a:latin typeface="+mn-lt"/>
            </a:endParaRPr>
          </a:p>
          <a:p>
            <a:pPr algn="just"/>
            <a:r>
              <a:rPr lang="en-US" dirty="0">
                <a:latin typeface="+mn-lt"/>
              </a:rPr>
              <a:t>M</a:t>
            </a:r>
            <a:r>
              <a:rPr lang="en-US" b="0" i="0" u="none" strike="noStrike" baseline="0" dirty="0">
                <a:latin typeface="+mn-lt"/>
              </a:rPr>
              <a:t>essage is only one byte, encapsulated in the Record Protocol message with protocol value 20.</a:t>
            </a:r>
            <a:endParaRPr lang="en-IN" b="1" i="0" u="none" strike="noStrike" baseline="0" dirty="0">
              <a:solidFill>
                <a:srgbClr val="FF0000"/>
              </a:solidFill>
              <a:latin typeface="+mn-lt"/>
            </a:endParaRPr>
          </a:p>
        </p:txBody>
      </p:sp>
      <p:pic>
        <p:nvPicPr>
          <p:cNvPr id="6" name="Picture 5">
            <a:extLst>
              <a:ext uri="{FF2B5EF4-FFF2-40B4-BE49-F238E27FC236}">
                <a16:creationId xmlns:a16="http://schemas.microsoft.com/office/drawing/2014/main" id="{0AE9AEFB-3496-018F-65C5-C3170C7C49B8}"/>
              </a:ext>
            </a:extLst>
          </p:cNvPr>
          <p:cNvPicPr>
            <a:picLocks noChangeAspect="1"/>
          </p:cNvPicPr>
          <p:nvPr/>
        </p:nvPicPr>
        <p:blipFill>
          <a:blip r:embed="rId3"/>
          <a:stretch>
            <a:fillRect/>
          </a:stretch>
        </p:blipFill>
        <p:spPr>
          <a:xfrm>
            <a:off x="616285" y="3243867"/>
            <a:ext cx="7442231" cy="1636832"/>
          </a:xfrm>
          <a:prstGeom prst="rect">
            <a:avLst/>
          </a:prstGeom>
        </p:spPr>
      </p:pic>
      <p:sp>
        <p:nvSpPr>
          <p:cNvPr id="9" name="TextBox 8">
            <a:extLst>
              <a:ext uri="{FF2B5EF4-FFF2-40B4-BE49-F238E27FC236}">
                <a16:creationId xmlns:a16="http://schemas.microsoft.com/office/drawing/2014/main" id="{65BF2AB3-BF02-ADEF-2231-370E04768888}"/>
              </a:ext>
            </a:extLst>
          </p:cNvPr>
          <p:cNvSpPr txBox="1"/>
          <p:nvPr/>
        </p:nvSpPr>
        <p:spPr>
          <a:xfrm>
            <a:off x="385854" y="5464465"/>
            <a:ext cx="7949835" cy="338554"/>
          </a:xfrm>
          <a:prstGeom prst="rect">
            <a:avLst/>
          </a:prstGeom>
          <a:noFill/>
        </p:spPr>
        <p:txBody>
          <a:bodyPr wrap="square">
            <a:spAutoFit/>
          </a:bodyPr>
          <a:lstStyle/>
          <a:p>
            <a:r>
              <a:rPr lang="en-US" sz="1600" b="0" i="0" u="none" strike="noStrike" baseline="0" dirty="0">
                <a:latin typeface="+mn-lt"/>
              </a:rPr>
              <a:t>The </a:t>
            </a:r>
            <a:r>
              <a:rPr lang="en-US" sz="1600" b="0" i="0" u="none" strike="noStrike" baseline="0" dirty="0">
                <a:solidFill>
                  <a:srgbClr val="FF0000"/>
                </a:solidFill>
                <a:latin typeface="+mn-lt"/>
              </a:rPr>
              <a:t>one-byte field </a:t>
            </a:r>
            <a:r>
              <a:rPr lang="en-US" sz="1600" b="0" i="0" u="none" strike="noStrike" baseline="0" dirty="0">
                <a:latin typeface="+mn-lt"/>
              </a:rPr>
              <a:t>in the message is called the CCS and its value is currently 1.</a:t>
            </a:r>
            <a:endParaRPr lang="en-IN" dirty="0">
              <a:latin typeface="+mn-lt"/>
            </a:endParaRPr>
          </a:p>
        </p:txBody>
      </p:sp>
    </p:spTree>
    <p:extLst>
      <p:ext uri="{BB962C8B-B14F-4D97-AF65-F5344CB8AC3E}">
        <p14:creationId xmlns:p14="http://schemas.microsoft.com/office/powerpoint/2010/main" val="64664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600438"/>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b="0" i="0" u="none" strike="noStrike" baseline="0" dirty="0">
              <a:latin typeface="+mn-lt"/>
            </a:endParaRPr>
          </a:p>
          <a:p>
            <a:pPr algn="l"/>
            <a:r>
              <a:rPr lang="en-IN" sz="1800" b="1" i="0" u="none" strike="noStrike" baseline="0" dirty="0">
                <a:solidFill>
                  <a:srgbClr val="FF0000"/>
                </a:solidFill>
                <a:latin typeface="+mj-lt"/>
              </a:rPr>
              <a:t>Alert Protocol</a:t>
            </a:r>
          </a:p>
          <a:p>
            <a:pPr algn="l"/>
            <a:endParaRPr lang="en-IN" sz="1800" b="1" i="0" u="none" strike="noStrike" baseline="0" dirty="0">
              <a:solidFill>
                <a:srgbClr val="FF0000"/>
              </a:solidFill>
              <a:latin typeface="+mj-lt"/>
            </a:endParaRPr>
          </a:p>
          <a:p>
            <a:pPr algn="l"/>
            <a:r>
              <a:rPr lang="en-US" sz="1400" b="0" i="0" u="none" strike="noStrike" baseline="0" dirty="0">
                <a:latin typeface="+mn-lt"/>
              </a:rPr>
              <a:t>The Alert Protocol, has one message that reports errors in the process. </a:t>
            </a:r>
          </a:p>
          <a:p>
            <a:pPr algn="l"/>
            <a:endParaRPr lang="en-US" sz="1400" dirty="0">
              <a:latin typeface="+mn-lt"/>
            </a:endParaRPr>
          </a:p>
        </p:txBody>
      </p:sp>
      <p:pic>
        <p:nvPicPr>
          <p:cNvPr id="4" name="Picture 3">
            <a:extLst>
              <a:ext uri="{FF2B5EF4-FFF2-40B4-BE49-F238E27FC236}">
                <a16:creationId xmlns:a16="http://schemas.microsoft.com/office/drawing/2014/main" id="{AEFAD15A-F9E7-7C71-8C8C-8A584869C27C}"/>
              </a:ext>
            </a:extLst>
          </p:cNvPr>
          <p:cNvPicPr>
            <a:picLocks noChangeAspect="1"/>
          </p:cNvPicPr>
          <p:nvPr/>
        </p:nvPicPr>
        <p:blipFill>
          <a:blip r:embed="rId3"/>
          <a:stretch>
            <a:fillRect/>
          </a:stretch>
        </p:blipFill>
        <p:spPr>
          <a:xfrm>
            <a:off x="769905" y="2970693"/>
            <a:ext cx="7169732" cy="1572052"/>
          </a:xfrm>
          <a:prstGeom prst="rect">
            <a:avLst/>
          </a:prstGeom>
        </p:spPr>
      </p:pic>
      <p:sp>
        <p:nvSpPr>
          <p:cNvPr id="8" name="TextBox 7">
            <a:extLst>
              <a:ext uri="{FF2B5EF4-FFF2-40B4-BE49-F238E27FC236}">
                <a16:creationId xmlns:a16="http://schemas.microsoft.com/office/drawing/2014/main" id="{F8D5C2B5-9A85-E051-AFC0-12DBDAFC470C}"/>
              </a:ext>
            </a:extLst>
          </p:cNvPr>
          <p:cNvSpPr txBox="1"/>
          <p:nvPr/>
        </p:nvSpPr>
        <p:spPr>
          <a:xfrm>
            <a:off x="245435" y="5138733"/>
            <a:ext cx="8589519" cy="954107"/>
          </a:xfrm>
          <a:prstGeom prst="rect">
            <a:avLst/>
          </a:prstGeom>
          <a:noFill/>
        </p:spPr>
        <p:txBody>
          <a:bodyPr wrap="square">
            <a:spAutoFit/>
          </a:bodyPr>
          <a:lstStyle/>
          <a:p>
            <a:pPr algn="l"/>
            <a:r>
              <a:rPr lang="en-US" sz="1400" b="0" i="0" u="none" strike="noStrike" baseline="0" dirty="0">
                <a:latin typeface="+mn-lt"/>
              </a:rPr>
              <a:t>The two fields of the Alert message are listed below.</a:t>
            </a:r>
          </a:p>
          <a:p>
            <a:pPr algn="l"/>
            <a:r>
              <a:rPr lang="en-US" sz="1400" b="1" i="0" u="none" strike="noStrike" baseline="0" dirty="0">
                <a:latin typeface="+mn-lt"/>
              </a:rPr>
              <a:t>Level. </a:t>
            </a:r>
            <a:r>
              <a:rPr lang="en-US" sz="1400" b="0" i="0" u="none" strike="noStrike" baseline="0" dirty="0">
                <a:latin typeface="+mn-lt"/>
              </a:rPr>
              <a:t>This one-byte field defines the level of the error. Two levels have been defined so far: </a:t>
            </a:r>
            <a:r>
              <a:rPr lang="en-US" sz="1400" b="0" i="0" u="none" strike="noStrike" baseline="0" dirty="0">
                <a:solidFill>
                  <a:srgbClr val="FF0000"/>
                </a:solidFill>
                <a:latin typeface="+mn-lt"/>
              </a:rPr>
              <a:t>warning and fatal.</a:t>
            </a:r>
          </a:p>
          <a:p>
            <a:pPr algn="l"/>
            <a:r>
              <a:rPr lang="en-US" sz="1400" b="1" i="0" u="none" strike="noStrike" baseline="0" dirty="0">
                <a:latin typeface="+mn-lt"/>
              </a:rPr>
              <a:t>Description. </a:t>
            </a:r>
            <a:r>
              <a:rPr lang="en-US" sz="1400" b="0" i="0" u="none" strike="noStrike" baseline="0" dirty="0">
                <a:latin typeface="+mn-lt"/>
              </a:rPr>
              <a:t>The one-byte description defines the type of error.</a:t>
            </a:r>
            <a:endParaRPr lang="en-IN" sz="1400" dirty="0">
              <a:latin typeface="+mn-lt"/>
            </a:endParaRPr>
          </a:p>
        </p:txBody>
      </p:sp>
    </p:spTree>
    <p:extLst>
      <p:ext uri="{BB962C8B-B14F-4D97-AF65-F5344CB8AC3E}">
        <p14:creationId xmlns:p14="http://schemas.microsoft.com/office/powerpoint/2010/main" val="81146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000548"/>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just"/>
            <a:r>
              <a:rPr lang="en-US" sz="1400" b="0" i="0" u="none" strike="noStrike" baseline="0" dirty="0">
                <a:latin typeface="+mn-lt"/>
              </a:rPr>
              <a:t>Several messages have been defined for the Handshake Protocol. </a:t>
            </a:r>
          </a:p>
          <a:p>
            <a:pPr algn="just"/>
            <a:endParaRPr lang="en-US" sz="1400" dirty="0">
              <a:latin typeface="+mn-lt"/>
            </a:endParaRPr>
          </a:p>
          <a:p>
            <a:pPr algn="just"/>
            <a:r>
              <a:rPr lang="en-US" sz="1400" b="0" i="0" u="none" strike="noStrike" baseline="0" dirty="0">
                <a:latin typeface="+mn-lt"/>
              </a:rPr>
              <a:t>All of these messages have the </a:t>
            </a:r>
            <a:r>
              <a:rPr lang="en-US" sz="1400" b="0" i="0" u="none" strike="noStrike" baseline="0" dirty="0">
                <a:solidFill>
                  <a:srgbClr val="FF0000"/>
                </a:solidFill>
                <a:latin typeface="+mn-lt"/>
              </a:rPr>
              <a:t>four-byte generic header. </a:t>
            </a:r>
          </a:p>
          <a:p>
            <a:pPr algn="just"/>
            <a:endParaRPr lang="en-US" sz="1400" b="0" i="0" u="none" strike="noStrike" baseline="0" dirty="0">
              <a:latin typeface="+mn-lt"/>
            </a:endParaRPr>
          </a:p>
          <a:p>
            <a:pPr algn="just"/>
            <a:r>
              <a:rPr lang="en-US" sz="1400" b="0" i="0" u="none" strike="noStrike" baseline="0" dirty="0">
                <a:latin typeface="+mn-lt"/>
              </a:rPr>
              <a:t>The figure shows the </a:t>
            </a:r>
            <a:r>
              <a:rPr lang="en-US" sz="1400" b="0" i="0" u="none" strike="noStrike" baseline="0" dirty="0">
                <a:solidFill>
                  <a:srgbClr val="FF0000"/>
                </a:solidFill>
                <a:latin typeface="+mn-lt"/>
              </a:rPr>
              <a:t>Record Protocol header </a:t>
            </a:r>
            <a:r>
              <a:rPr lang="en-US" sz="1400" b="0" i="0" u="none" strike="noStrike" baseline="0" dirty="0">
                <a:latin typeface="+mn-lt"/>
              </a:rPr>
              <a:t>and the </a:t>
            </a:r>
            <a:r>
              <a:rPr lang="en-US" sz="1400" b="0" i="0" u="none" strike="noStrike" baseline="0" dirty="0">
                <a:solidFill>
                  <a:srgbClr val="FF0000"/>
                </a:solidFill>
                <a:latin typeface="+mn-lt"/>
              </a:rPr>
              <a:t>generic header for the Handshake Protocol</a:t>
            </a:r>
            <a:r>
              <a:rPr lang="en-US" sz="1400" b="0" i="0" u="none" strike="noStrike" baseline="0" dirty="0">
                <a:latin typeface="+mn-lt"/>
              </a:rPr>
              <a:t>. </a:t>
            </a:r>
            <a:endParaRPr lang="en-IN" sz="1400" b="1" i="0" u="none" strike="noStrike" baseline="0" dirty="0">
              <a:solidFill>
                <a:srgbClr val="FF0000"/>
              </a:solidFill>
              <a:latin typeface="+mn-lt"/>
            </a:endParaRPr>
          </a:p>
        </p:txBody>
      </p:sp>
      <p:pic>
        <p:nvPicPr>
          <p:cNvPr id="6" name="Picture 5">
            <a:extLst>
              <a:ext uri="{FF2B5EF4-FFF2-40B4-BE49-F238E27FC236}">
                <a16:creationId xmlns:a16="http://schemas.microsoft.com/office/drawing/2014/main" id="{E9690CF7-3569-85C1-FCF2-29722535C433}"/>
              </a:ext>
            </a:extLst>
          </p:cNvPr>
          <p:cNvPicPr>
            <a:picLocks noChangeAspect="1"/>
          </p:cNvPicPr>
          <p:nvPr/>
        </p:nvPicPr>
        <p:blipFill>
          <a:blip r:embed="rId3"/>
          <a:stretch>
            <a:fillRect/>
          </a:stretch>
        </p:blipFill>
        <p:spPr>
          <a:xfrm>
            <a:off x="1021396" y="3599711"/>
            <a:ext cx="6216970" cy="1581231"/>
          </a:xfrm>
          <a:prstGeom prst="rect">
            <a:avLst/>
          </a:prstGeom>
        </p:spPr>
      </p:pic>
    </p:spTree>
    <p:extLst>
      <p:ext uri="{BB962C8B-B14F-4D97-AF65-F5344CB8AC3E}">
        <p14:creationId xmlns:p14="http://schemas.microsoft.com/office/powerpoint/2010/main" val="3092971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200329"/>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endParaRPr lang="en-IN" sz="1800" b="1" dirty="0">
              <a:solidFill>
                <a:srgbClr val="FF0000"/>
              </a:solidFill>
              <a:latin typeface="+mj-lt"/>
            </a:endParaRPr>
          </a:p>
          <a:p>
            <a:pPr algn="just"/>
            <a:r>
              <a:rPr lang="en-US" b="1" i="0" u="none" strike="noStrike" baseline="0" dirty="0">
                <a:latin typeface="+mj-lt"/>
              </a:rPr>
              <a:t>Type. </a:t>
            </a:r>
            <a:r>
              <a:rPr lang="en-US" b="0" i="0" u="none" strike="noStrike" baseline="0" dirty="0">
                <a:latin typeface="+mj-lt"/>
              </a:rPr>
              <a:t>This one-byte field defines the type of message. Ten types  are</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2752DCFD-8A46-1799-6C5D-642336DBE58C}"/>
              </a:ext>
            </a:extLst>
          </p:cNvPr>
          <p:cNvPicPr>
            <a:picLocks noChangeAspect="1"/>
          </p:cNvPicPr>
          <p:nvPr/>
        </p:nvPicPr>
        <p:blipFill>
          <a:blip r:embed="rId3"/>
          <a:stretch>
            <a:fillRect/>
          </a:stretch>
        </p:blipFill>
        <p:spPr>
          <a:xfrm>
            <a:off x="2498130" y="1727807"/>
            <a:ext cx="2753546" cy="3046246"/>
          </a:xfrm>
          <a:prstGeom prst="rect">
            <a:avLst/>
          </a:prstGeom>
        </p:spPr>
      </p:pic>
      <p:sp>
        <p:nvSpPr>
          <p:cNvPr id="8" name="TextBox 7">
            <a:extLst>
              <a:ext uri="{FF2B5EF4-FFF2-40B4-BE49-F238E27FC236}">
                <a16:creationId xmlns:a16="http://schemas.microsoft.com/office/drawing/2014/main" id="{8556A61D-01C9-1FBF-EF91-8F0B36A92E98}"/>
              </a:ext>
            </a:extLst>
          </p:cNvPr>
          <p:cNvSpPr txBox="1"/>
          <p:nvPr/>
        </p:nvSpPr>
        <p:spPr>
          <a:xfrm>
            <a:off x="318063" y="5100633"/>
            <a:ext cx="8432657" cy="1200329"/>
          </a:xfrm>
          <a:prstGeom prst="rect">
            <a:avLst/>
          </a:prstGeom>
          <a:noFill/>
        </p:spPr>
        <p:txBody>
          <a:bodyPr wrap="square">
            <a:spAutoFit/>
          </a:bodyPr>
          <a:lstStyle/>
          <a:p>
            <a:pPr algn="just"/>
            <a:r>
              <a:rPr lang="en-US" sz="1600" b="1" i="0" u="none" strike="noStrike" baseline="0" dirty="0">
                <a:latin typeface="+mj-lt"/>
              </a:rPr>
              <a:t>Length (Len). </a:t>
            </a:r>
            <a:r>
              <a:rPr lang="en-US" sz="1400" b="0" i="0" u="none" strike="noStrike" baseline="0" dirty="0">
                <a:latin typeface="+mj-lt"/>
              </a:rPr>
              <a:t>This 3-byte field defines the length of the message (excluding the length of the type and length field). </a:t>
            </a:r>
          </a:p>
          <a:p>
            <a:pPr algn="just"/>
            <a:r>
              <a:rPr lang="en-US" sz="1400" b="0" i="0" u="none" strike="noStrike" baseline="0" dirty="0">
                <a:latin typeface="+mj-lt"/>
              </a:rPr>
              <a:t>Need two length fields, one in the general Record header and one in the generic header for the Handshake messages </a:t>
            </a:r>
            <a:r>
              <a:rPr lang="en-US" sz="1400" b="0" i="0" u="none" strike="noStrike" baseline="0" dirty="0">
                <a:solidFill>
                  <a:srgbClr val="FF0000"/>
                </a:solidFill>
                <a:latin typeface="+mj-lt"/>
              </a:rPr>
              <a:t>:  Record message may carry two Handshake messages at the same time if there is no need for another </a:t>
            </a:r>
            <a:r>
              <a:rPr lang="en-IN" sz="1400" b="0" i="0" u="none" strike="noStrike" baseline="0" dirty="0">
                <a:solidFill>
                  <a:srgbClr val="FF0000"/>
                </a:solidFill>
                <a:latin typeface="+mj-lt"/>
              </a:rPr>
              <a:t>message in between.</a:t>
            </a:r>
            <a:endParaRPr lang="en-IN" sz="1400" dirty="0">
              <a:solidFill>
                <a:srgbClr val="FF0000"/>
              </a:solidFill>
              <a:latin typeface="+mj-lt"/>
            </a:endParaRPr>
          </a:p>
        </p:txBody>
      </p:sp>
    </p:spTree>
    <p:extLst>
      <p:ext uri="{BB962C8B-B14F-4D97-AF65-F5344CB8AC3E}">
        <p14:creationId xmlns:p14="http://schemas.microsoft.com/office/powerpoint/2010/main" val="1527105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185214"/>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endParaRPr lang="en-IN" sz="1800" b="1" dirty="0">
              <a:solidFill>
                <a:srgbClr val="FF0000"/>
              </a:solidFill>
              <a:latin typeface="+mj-lt"/>
            </a:endParaRPr>
          </a:p>
          <a:p>
            <a:pPr algn="just"/>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j-lt"/>
              </a:rPr>
              <a:t>HelloRequest</a:t>
            </a:r>
            <a:r>
              <a:rPr lang="en-IN" sz="1800" b="0" i="0" u="none" strike="noStrike" baseline="0" dirty="0">
                <a:solidFill>
                  <a:srgbClr val="FF0000"/>
                </a:solidFill>
                <a:latin typeface="+mj-lt"/>
              </a:rPr>
              <a:t> Message</a:t>
            </a:r>
          </a:p>
          <a:p>
            <a:pPr algn="l"/>
            <a:endParaRPr lang="en-IN" sz="1800" b="0" i="0" u="none" strike="noStrike" baseline="0" dirty="0">
              <a:solidFill>
                <a:srgbClr val="FF0000"/>
              </a:solidFill>
              <a:latin typeface="+mj-lt"/>
            </a:endParaRPr>
          </a:p>
          <a:p>
            <a:pPr algn="just"/>
            <a:r>
              <a:rPr lang="en-US" sz="1400" b="0" i="0" u="none" strike="noStrike" baseline="0" dirty="0">
                <a:latin typeface="+mn-lt"/>
              </a:rPr>
              <a:t>The </a:t>
            </a:r>
            <a:r>
              <a:rPr lang="en-US" sz="1400" b="0" i="0" u="none" strike="noStrike" baseline="0" dirty="0" err="1">
                <a:latin typeface="+mn-lt"/>
              </a:rPr>
              <a:t>HelloRequest</a:t>
            </a:r>
            <a:r>
              <a:rPr lang="en-US" sz="1400" b="0" i="0" u="none" strike="noStrike" baseline="0" dirty="0">
                <a:latin typeface="+mn-lt"/>
              </a:rPr>
              <a:t> message, which is rarely used, is a request from the server to the client to restart a session. </a:t>
            </a:r>
          </a:p>
        </p:txBody>
      </p:sp>
      <p:pic>
        <p:nvPicPr>
          <p:cNvPr id="6" name="Picture 5">
            <a:extLst>
              <a:ext uri="{FF2B5EF4-FFF2-40B4-BE49-F238E27FC236}">
                <a16:creationId xmlns:a16="http://schemas.microsoft.com/office/drawing/2014/main" id="{EE8F1439-288F-DC77-4A4A-1113C4E666C2}"/>
              </a:ext>
            </a:extLst>
          </p:cNvPr>
          <p:cNvPicPr>
            <a:picLocks noChangeAspect="1"/>
          </p:cNvPicPr>
          <p:nvPr/>
        </p:nvPicPr>
        <p:blipFill>
          <a:blip r:embed="rId3"/>
          <a:stretch>
            <a:fillRect/>
          </a:stretch>
        </p:blipFill>
        <p:spPr>
          <a:xfrm>
            <a:off x="769905" y="3182781"/>
            <a:ext cx="7163721" cy="1865933"/>
          </a:xfrm>
          <a:prstGeom prst="rect">
            <a:avLst/>
          </a:prstGeom>
        </p:spPr>
      </p:pic>
    </p:spTree>
    <p:extLst>
      <p:ext uri="{BB962C8B-B14F-4D97-AF65-F5344CB8AC3E}">
        <p14:creationId xmlns:p14="http://schemas.microsoft.com/office/powerpoint/2010/main" val="1121431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477328"/>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p>
          <a:p>
            <a:pPr algn="l"/>
            <a:r>
              <a:rPr lang="en-IN" sz="1800" b="1" i="0" u="none" strike="noStrike" baseline="0" dirty="0">
                <a:solidFill>
                  <a:srgbClr val="FF0000"/>
                </a:solidFill>
                <a:latin typeface="+mj-lt"/>
              </a:rPr>
              <a:t>Handshake Protocol</a:t>
            </a:r>
            <a:endParaRPr lang="en-IN" sz="1800" b="1" dirty="0">
              <a:solidFill>
                <a:srgbClr val="FF0000"/>
              </a:solidFill>
              <a:latin typeface="+mj-lt"/>
            </a:endParaRPr>
          </a:p>
          <a:p>
            <a:pPr algn="just"/>
            <a:endParaRPr lang="en-IN" sz="1800" b="1" i="0" u="none" strike="noStrike" baseline="0" dirty="0">
              <a:solidFill>
                <a:srgbClr val="FF0000"/>
              </a:solidFill>
              <a:latin typeface="+mj-lt"/>
            </a:endParaRPr>
          </a:p>
          <a:p>
            <a:pPr algn="l"/>
            <a:r>
              <a:rPr lang="en-IN" sz="1800" b="1" i="0" u="none" strike="noStrike" baseline="0" dirty="0" err="1">
                <a:solidFill>
                  <a:srgbClr val="FF0000"/>
                </a:solidFill>
                <a:latin typeface="+mj-lt"/>
              </a:rPr>
              <a:t>ClientHello</a:t>
            </a:r>
            <a:r>
              <a:rPr lang="en-IN" sz="1800" b="1" i="0" u="none" strike="noStrike" baseline="0" dirty="0">
                <a:solidFill>
                  <a:srgbClr val="FF0000"/>
                </a:solidFill>
                <a:latin typeface="+mj-lt"/>
              </a:rPr>
              <a:t> Message</a:t>
            </a:r>
          </a:p>
          <a:p>
            <a:pPr algn="just"/>
            <a:r>
              <a:rPr lang="en-US" sz="1800" b="0" i="0" u="none" strike="noStrike" baseline="0" dirty="0">
                <a:latin typeface="+mj-lt"/>
              </a:rPr>
              <a:t>The </a:t>
            </a:r>
            <a:r>
              <a:rPr lang="en-US" sz="1800" b="0" i="0" u="none" strike="noStrike" baseline="0" dirty="0" err="1">
                <a:latin typeface="+mj-lt"/>
              </a:rPr>
              <a:t>ClientHello</a:t>
            </a:r>
            <a:r>
              <a:rPr lang="en-US" sz="1800" b="0" i="0" u="none" strike="noStrike" baseline="0" dirty="0">
                <a:latin typeface="+mj-lt"/>
              </a:rPr>
              <a:t> message is the first message exchanged during handshaking. </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E70F0599-E4BD-D6AA-1482-D5769983A716}"/>
              </a:ext>
            </a:extLst>
          </p:cNvPr>
          <p:cNvPicPr>
            <a:picLocks noChangeAspect="1"/>
          </p:cNvPicPr>
          <p:nvPr/>
        </p:nvPicPr>
        <p:blipFill>
          <a:blip r:embed="rId3"/>
          <a:stretch>
            <a:fillRect/>
          </a:stretch>
        </p:blipFill>
        <p:spPr>
          <a:xfrm>
            <a:off x="1576410" y="2210404"/>
            <a:ext cx="4940554" cy="3543482"/>
          </a:xfrm>
          <a:prstGeom prst="rect">
            <a:avLst/>
          </a:prstGeom>
        </p:spPr>
      </p:pic>
    </p:spTree>
    <p:extLst>
      <p:ext uri="{BB962C8B-B14F-4D97-AF65-F5344CB8AC3E}">
        <p14:creationId xmlns:p14="http://schemas.microsoft.com/office/powerpoint/2010/main" val="357215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347450" y="762418"/>
            <a:ext cx="8295479" cy="5016758"/>
          </a:xfrm>
          <a:prstGeom prst="rect">
            <a:avLst/>
          </a:prstGeom>
          <a:noFill/>
        </p:spPr>
        <p:txBody>
          <a:bodyPr wrap="square">
            <a:spAutoFit/>
          </a:bodyPr>
          <a:lstStyle/>
          <a:p>
            <a:pPr algn="just"/>
            <a:r>
              <a:rPr lang="en-IN" sz="1800" b="1" i="0" u="none" strike="noStrike" baseline="0" dirty="0">
                <a:solidFill>
                  <a:srgbClr val="FF0000"/>
                </a:solidFill>
                <a:latin typeface="+mn-lt"/>
              </a:rPr>
              <a:t>17.1 SSL ARCHITECTURE</a:t>
            </a:r>
          </a:p>
          <a:p>
            <a:pPr algn="just"/>
            <a:endParaRPr lang="en-IN" sz="1800" b="0" i="0" u="none" strike="noStrike" baseline="0" dirty="0">
              <a:latin typeface="+mn-lt"/>
            </a:endParaRPr>
          </a:p>
          <a:p>
            <a:pPr algn="just"/>
            <a:r>
              <a:rPr lang="en-US" sz="1800" b="0" i="0" u="none" strike="noStrike" baseline="0" dirty="0">
                <a:latin typeface="+mn-lt"/>
              </a:rPr>
              <a:t>SSL is designed to provide security and compression services to data generated from the application layer. </a:t>
            </a:r>
          </a:p>
          <a:p>
            <a:pPr algn="just"/>
            <a:endParaRPr lang="en-US" sz="1800" dirty="0">
              <a:latin typeface="+mn-lt"/>
            </a:endParaRPr>
          </a:p>
          <a:p>
            <a:pPr algn="just"/>
            <a:r>
              <a:rPr lang="en-US" sz="1800" b="0" i="0" u="none" strike="noStrike" baseline="0" dirty="0">
                <a:latin typeface="+mn-lt"/>
              </a:rPr>
              <a:t>SSL can receive data from any application layer protocol, but usually HTTP. </a:t>
            </a:r>
          </a:p>
          <a:p>
            <a:pPr algn="just"/>
            <a:endParaRPr lang="en-US" sz="1800" dirty="0">
              <a:latin typeface="+mn-lt"/>
            </a:endParaRPr>
          </a:p>
          <a:p>
            <a:pPr algn="just"/>
            <a:r>
              <a:rPr lang="en-US" sz="1800" b="0" i="0" u="none" strike="noStrike" baseline="0" dirty="0">
                <a:solidFill>
                  <a:srgbClr val="FF0000"/>
                </a:solidFill>
                <a:latin typeface="+mn-lt"/>
              </a:rPr>
              <a:t>Data received from the application is compressed (optional), signed, and encrypted. </a:t>
            </a:r>
          </a:p>
          <a:p>
            <a:pPr algn="just"/>
            <a:endParaRPr lang="en-US" sz="1800" dirty="0">
              <a:latin typeface="+mn-lt"/>
            </a:endParaRPr>
          </a:p>
          <a:p>
            <a:pPr algn="just"/>
            <a:r>
              <a:rPr lang="en-US" sz="1800" b="0" i="0" u="none" strike="noStrike" baseline="0" dirty="0">
                <a:latin typeface="+mn-lt"/>
              </a:rPr>
              <a:t>The data is then passed to a reliable transport layer protocol such as TCP. </a:t>
            </a:r>
          </a:p>
          <a:p>
            <a:pPr algn="just"/>
            <a:endParaRPr lang="en-US" sz="1800" dirty="0">
              <a:latin typeface="+mn-lt"/>
            </a:endParaRPr>
          </a:p>
          <a:p>
            <a:pPr algn="just"/>
            <a:endParaRPr lang="en-US" sz="1800" dirty="0">
              <a:latin typeface="+mn-lt"/>
            </a:endParaRPr>
          </a:p>
          <a:p>
            <a:pPr algn="just"/>
            <a:endParaRPr lang="en-US" sz="1800" dirty="0">
              <a:latin typeface="+mn-lt"/>
            </a:endParaRPr>
          </a:p>
          <a:p>
            <a:pPr algn="just"/>
            <a:endParaRPr lang="en-US" sz="1800" dirty="0">
              <a:latin typeface="+mn-lt"/>
            </a:endParaRPr>
          </a:p>
          <a:p>
            <a:pPr algn="just"/>
            <a:endParaRPr lang="en-US" sz="1800" dirty="0">
              <a:latin typeface="+mn-lt"/>
            </a:endParaRPr>
          </a:p>
          <a:p>
            <a:pPr algn="just"/>
            <a:r>
              <a:rPr lang="en-US" b="0" i="0" u="none" strike="noStrike" baseline="0" dirty="0">
                <a:latin typeface="+mn-lt"/>
              </a:rPr>
              <a:t>Netscape developed SSL in 1994.  Versions 2 and 3 were released in 1995.</a:t>
            </a:r>
          </a:p>
          <a:p>
            <a:pPr algn="just"/>
            <a:r>
              <a:rPr lang="en-US" b="0" i="0" u="none" strike="noStrike" baseline="0" dirty="0">
                <a:latin typeface="+mn-lt"/>
              </a:rPr>
              <a:t> </a:t>
            </a:r>
            <a:r>
              <a:rPr lang="en-US" b="0" i="0" u="none" strike="noStrike" baseline="0" dirty="0">
                <a:solidFill>
                  <a:srgbClr val="FF0000"/>
                </a:solidFill>
                <a:latin typeface="+mn-lt"/>
              </a:rPr>
              <a:t>Here  discuss SSLv3.</a:t>
            </a:r>
            <a:endParaRPr lang="en-IN" dirty="0">
              <a:solidFill>
                <a:srgbClr val="FF0000"/>
              </a:solidFill>
              <a:latin typeface="+mn-lt"/>
            </a:endParaRPr>
          </a:p>
        </p:txBody>
      </p:sp>
    </p:spTree>
    <p:extLst>
      <p:ext uri="{BB962C8B-B14F-4D97-AF65-F5344CB8AC3E}">
        <p14:creationId xmlns:p14="http://schemas.microsoft.com/office/powerpoint/2010/main" val="1038972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754326"/>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j-lt"/>
              </a:rPr>
              <a:t>ServerHello</a:t>
            </a:r>
            <a:r>
              <a:rPr lang="en-IN" sz="1800" b="0" i="0" u="none" strike="noStrike" baseline="0" dirty="0">
                <a:solidFill>
                  <a:srgbClr val="FF0000"/>
                </a:solidFill>
                <a:latin typeface="+mj-lt"/>
              </a:rPr>
              <a:t> Message</a:t>
            </a:r>
          </a:p>
          <a:p>
            <a:pPr algn="just"/>
            <a:r>
              <a:rPr lang="en-US" b="0" i="0" u="none" strike="noStrike" baseline="0" dirty="0">
                <a:latin typeface="+mj-lt"/>
              </a:rPr>
              <a:t>The </a:t>
            </a:r>
            <a:r>
              <a:rPr lang="en-US" b="0" i="0" u="none" strike="noStrike" baseline="0" dirty="0" err="1">
                <a:latin typeface="+mj-lt"/>
              </a:rPr>
              <a:t>ServerHello</a:t>
            </a:r>
            <a:r>
              <a:rPr lang="en-US" b="0" i="0" u="none" strike="noStrike" baseline="0" dirty="0">
                <a:latin typeface="+mj-lt"/>
              </a:rPr>
              <a:t> message is the server response to the </a:t>
            </a:r>
            <a:r>
              <a:rPr lang="en-US" b="0" i="0" u="none" strike="noStrike" baseline="0" dirty="0" err="1">
                <a:latin typeface="+mj-lt"/>
              </a:rPr>
              <a:t>ClientHello</a:t>
            </a:r>
            <a:r>
              <a:rPr lang="en-US" b="0" i="0" u="none" strike="noStrike" baseline="0" dirty="0">
                <a:latin typeface="+mj-lt"/>
              </a:rPr>
              <a:t> message. The format is similar to the </a:t>
            </a:r>
            <a:r>
              <a:rPr lang="en-US" b="0" i="0" u="none" strike="noStrike" baseline="0" dirty="0" err="1">
                <a:latin typeface="+mj-lt"/>
              </a:rPr>
              <a:t>ClientHello</a:t>
            </a:r>
            <a:r>
              <a:rPr lang="en-US" b="0" i="0" u="none" strike="noStrike" baseline="0" dirty="0">
                <a:latin typeface="+mj-lt"/>
              </a:rPr>
              <a:t> message, but with fewer fields. </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B04CC370-C992-86E9-BEB5-DB9A26DE3F47}"/>
              </a:ext>
            </a:extLst>
          </p:cNvPr>
          <p:cNvPicPr>
            <a:picLocks noChangeAspect="1"/>
          </p:cNvPicPr>
          <p:nvPr/>
        </p:nvPicPr>
        <p:blipFill>
          <a:blip r:embed="rId3"/>
          <a:stretch>
            <a:fillRect/>
          </a:stretch>
        </p:blipFill>
        <p:spPr>
          <a:xfrm>
            <a:off x="1422790" y="2783475"/>
            <a:ext cx="6178431" cy="3141850"/>
          </a:xfrm>
          <a:prstGeom prst="rect">
            <a:avLst/>
          </a:prstGeom>
        </p:spPr>
      </p:pic>
    </p:spTree>
    <p:extLst>
      <p:ext uri="{BB962C8B-B14F-4D97-AF65-F5344CB8AC3E}">
        <p14:creationId xmlns:p14="http://schemas.microsoft.com/office/powerpoint/2010/main" val="106122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5416868"/>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j-lt"/>
              </a:rPr>
              <a:t>ServerHello</a:t>
            </a:r>
            <a:r>
              <a:rPr lang="en-IN" sz="1800" b="0" i="0" u="none" strike="noStrike" baseline="0" dirty="0">
                <a:solidFill>
                  <a:srgbClr val="FF0000"/>
                </a:solidFill>
                <a:latin typeface="+mj-lt"/>
              </a:rPr>
              <a:t> Message</a:t>
            </a:r>
          </a:p>
          <a:p>
            <a:pPr algn="l"/>
            <a:endParaRPr lang="en-IN" sz="1800" b="0" i="0" u="none" strike="noStrike" baseline="0" dirty="0">
              <a:solidFill>
                <a:srgbClr val="FF0000"/>
              </a:solidFill>
              <a:latin typeface="+mj-lt"/>
            </a:endParaRPr>
          </a:p>
          <a:p>
            <a:pPr algn="just"/>
            <a:r>
              <a:rPr lang="en-US" b="0" i="0" u="none" strike="noStrike" baseline="0" dirty="0">
                <a:latin typeface="+mn-lt"/>
              </a:rPr>
              <a:t>The version field is the same. The server random number field defines a value selected by the server. </a:t>
            </a:r>
          </a:p>
          <a:p>
            <a:pPr algn="just"/>
            <a:endParaRPr lang="en-US" dirty="0">
              <a:latin typeface="+mn-lt"/>
            </a:endParaRPr>
          </a:p>
          <a:p>
            <a:pPr algn="just"/>
            <a:r>
              <a:rPr lang="en-US" b="0" i="0" u="none" strike="noStrike" baseline="0" dirty="0">
                <a:latin typeface="+mn-lt"/>
              </a:rPr>
              <a:t>The session ID length and the session ID field are the same as those in the </a:t>
            </a:r>
            <a:r>
              <a:rPr lang="en-US" b="0" i="0" u="none" strike="noStrike" baseline="0" dirty="0" err="1">
                <a:latin typeface="+mn-lt"/>
              </a:rPr>
              <a:t>ClientHello</a:t>
            </a:r>
            <a:r>
              <a:rPr lang="en-US" b="0" i="0" u="none" strike="noStrike" baseline="0" dirty="0">
                <a:latin typeface="+mn-lt"/>
              </a:rPr>
              <a:t> message. </a:t>
            </a:r>
          </a:p>
          <a:p>
            <a:pPr algn="just"/>
            <a:endParaRPr lang="en-US" dirty="0">
              <a:latin typeface="+mn-lt"/>
            </a:endParaRPr>
          </a:p>
          <a:p>
            <a:pPr algn="just"/>
            <a:r>
              <a:rPr lang="en-US" b="0" i="0" u="none" strike="noStrike" baseline="0" dirty="0">
                <a:latin typeface="+mn-lt"/>
              </a:rPr>
              <a:t>However, the session ID is usually blank (and the length is usually set to 0) unless the server is resuming an old session.</a:t>
            </a:r>
          </a:p>
          <a:p>
            <a:pPr algn="just"/>
            <a:endParaRPr lang="en-US" dirty="0">
              <a:latin typeface="+mn-lt"/>
            </a:endParaRPr>
          </a:p>
          <a:p>
            <a:pPr algn="just"/>
            <a:r>
              <a:rPr lang="en-US" b="0" i="0" u="none" strike="noStrike" baseline="0" dirty="0">
                <a:latin typeface="+mn-lt"/>
              </a:rPr>
              <a:t> In other words, if the server allows a session to resume, it inserts a value in the session ID field to be used by the client (in the </a:t>
            </a:r>
            <a:r>
              <a:rPr lang="en-US" b="0" i="0" u="none" strike="noStrike" baseline="0" dirty="0" err="1">
                <a:latin typeface="+mn-lt"/>
              </a:rPr>
              <a:t>ClientHello</a:t>
            </a:r>
            <a:r>
              <a:rPr lang="en-US" b="0" i="0" u="none" strike="noStrike" baseline="0" dirty="0">
                <a:latin typeface="+mn-lt"/>
              </a:rPr>
              <a:t> message) if the client wishes to reopen an old session.</a:t>
            </a:r>
          </a:p>
          <a:p>
            <a:pPr algn="just"/>
            <a:endParaRPr lang="en-US" b="0" i="0" u="none" strike="noStrike" baseline="0" dirty="0">
              <a:latin typeface="+mn-lt"/>
            </a:endParaRPr>
          </a:p>
          <a:p>
            <a:pPr algn="just"/>
            <a:r>
              <a:rPr lang="en-US" b="0" i="0" u="none" strike="noStrike" baseline="0" dirty="0">
                <a:latin typeface="+mn-lt"/>
              </a:rPr>
              <a:t>The selected cipher suite field defines the single cipher suite selected by the server from the list sent by the client. The compression method field defines the method</a:t>
            </a:r>
          </a:p>
          <a:p>
            <a:pPr algn="just"/>
            <a:r>
              <a:rPr lang="en-US" b="0" i="0" u="none" strike="noStrike" baseline="0" dirty="0">
                <a:latin typeface="+mn-lt"/>
              </a:rPr>
              <a:t>selected by the server from the list sent by the client.</a:t>
            </a:r>
            <a:endParaRPr lang="en-IN" b="1" i="0" u="none" strike="noStrike" baseline="0" dirty="0">
              <a:solidFill>
                <a:srgbClr val="FF0000"/>
              </a:solidFill>
              <a:latin typeface="+mn-lt"/>
            </a:endParaRPr>
          </a:p>
        </p:txBody>
      </p:sp>
    </p:spTree>
    <p:extLst>
      <p:ext uri="{BB962C8B-B14F-4D97-AF65-F5344CB8AC3E}">
        <p14:creationId xmlns:p14="http://schemas.microsoft.com/office/powerpoint/2010/main" val="2605836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477328"/>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r>
              <a:rPr lang="en-IN" sz="1800" i="0" u="none" strike="noStrike" baseline="0" dirty="0">
                <a:solidFill>
                  <a:srgbClr val="FF0000"/>
                </a:solidFill>
                <a:latin typeface="+mj-lt"/>
              </a:rPr>
              <a:t>Certificate Message</a:t>
            </a:r>
          </a:p>
          <a:p>
            <a:pPr algn="just"/>
            <a:r>
              <a:rPr lang="en-US" sz="1800" b="0" i="0" u="none" strike="noStrike" baseline="0" dirty="0">
                <a:latin typeface="+mj-lt"/>
              </a:rPr>
              <a:t>Certificate message can be sent by the client or the server to list the chain of </a:t>
            </a:r>
            <a:r>
              <a:rPr lang="en-US" sz="1800" b="0" i="0" u="none" strike="noStrike" baseline="0" dirty="0" err="1">
                <a:latin typeface="+mj-lt"/>
              </a:rPr>
              <a:t>publickey</a:t>
            </a:r>
            <a:r>
              <a:rPr lang="en-US" sz="1800" dirty="0">
                <a:latin typeface="+mj-lt"/>
              </a:rPr>
              <a:t> </a:t>
            </a:r>
            <a:r>
              <a:rPr lang="en-US" sz="1800" b="0" i="0" u="none" strike="noStrike" baseline="0" dirty="0">
                <a:latin typeface="+mj-lt"/>
              </a:rPr>
              <a:t>certificates. </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EB2644A0-721A-38C3-0994-4142AB014F4D}"/>
              </a:ext>
            </a:extLst>
          </p:cNvPr>
          <p:cNvPicPr>
            <a:picLocks noChangeAspect="1"/>
          </p:cNvPicPr>
          <p:nvPr/>
        </p:nvPicPr>
        <p:blipFill>
          <a:blip r:embed="rId3"/>
          <a:stretch>
            <a:fillRect/>
          </a:stretch>
        </p:blipFill>
        <p:spPr>
          <a:xfrm>
            <a:off x="3112610" y="1906918"/>
            <a:ext cx="4262783" cy="2370041"/>
          </a:xfrm>
          <a:prstGeom prst="rect">
            <a:avLst/>
          </a:prstGeom>
        </p:spPr>
      </p:pic>
      <p:sp>
        <p:nvSpPr>
          <p:cNvPr id="7" name="TextBox 6">
            <a:extLst>
              <a:ext uri="{FF2B5EF4-FFF2-40B4-BE49-F238E27FC236}">
                <a16:creationId xmlns:a16="http://schemas.microsoft.com/office/drawing/2014/main" id="{F8EAF8DE-DBFC-6FED-D6F4-18DDCECCD76F}"/>
              </a:ext>
            </a:extLst>
          </p:cNvPr>
          <p:cNvSpPr txBox="1"/>
          <p:nvPr/>
        </p:nvSpPr>
        <p:spPr>
          <a:xfrm>
            <a:off x="155425" y="4873419"/>
            <a:ext cx="8432657" cy="1569660"/>
          </a:xfrm>
          <a:prstGeom prst="rect">
            <a:avLst/>
          </a:prstGeom>
          <a:noFill/>
        </p:spPr>
        <p:txBody>
          <a:bodyPr wrap="square">
            <a:spAutoFit/>
          </a:bodyPr>
          <a:lstStyle/>
          <a:p>
            <a:pPr algn="l"/>
            <a:r>
              <a:rPr lang="en-US" sz="1600" b="1" i="0" u="none" strike="noStrike" baseline="0" dirty="0">
                <a:latin typeface="Generic662-Regular"/>
              </a:rPr>
              <a:t>Certificate Chain Length. </a:t>
            </a:r>
            <a:r>
              <a:rPr lang="en-US" sz="1600" b="0" i="0" u="none" strike="noStrike" baseline="0" dirty="0">
                <a:latin typeface="Generic665-Regular"/>
              </a:rPr>
              <a:t>This three-byte field shows the length of the certificate chain. </a:t>
            </a:r>
          </a:p>
          <a:p>
            <a:pPr algn="l"/>
            <a:endParaRPr lang="en-IN" sz="1600" b="0" i="0" u="none" strike="noStrike" baseline="0" dirty="0">
              <a:latin typeface="Generic665-Regular"/>
            </a:endParaRPr>
          </a:p>
          <a:p>
            <a:pPr algn="l"/>
            <a:r>
              <a:rPr lang="en-US" sz="1600" b="1" i="0" u="none" strike="noStrike" baseline="0" dirty="0">
                <a:latin typeface="Generic662-Regular"/>
              </a:rPr>
              <a:t>Certificate Chain. </a:t>
            </a:r>
            <a:r>
              <a:rPr lang="en-US" sz="1600" b="0" i="0" u="none" strike="noStrike" baseline="0" dirty="0">
                <a:latin typeface="Generic665-Regular"/>
              </a:rPr>
              <a:t>This variable-length field lists the chain of public-key certificates that the client or the server carries. For each certificate, there are two sub-fields:</a:t>
            </a:r>
          </a:p>
          <a:p>
            <a:pPr algn="l"/>
            <a:r>
              <a:rPr lang="en-US" sz="1600" b="0" i="0" u="none" strike="noStrike" baseline="0" dirty="0">
                <a:latin typeface="Generic665-Regular"/>
              </a:rPr>
              <a:t>a. A three-byte length field</a:t>
            </a:r>
          </a:p>
          <a:p>
            <a:pPr algn="l"/>
            <a:r>
              <a:rPr lang="en-US" sz="1600" b="0" i="0" u="none" strike="noStrike" baseline="0" dirty="0">
                <a:latin typeface="Generic665-Regular"/>
              </a:rPr>
              <a:t>b. The variable-size certificate itself</a:t>
            </a:r>
            <a:endParaRPr lang="en-IN" dirty="0"/>
          </a:p>
        </p:txBody>
      </p:sp>
    </p:spTree>
    <p:extLst>
      <p:ext uri="{BB962C8B-B14F-4D97-AF65-F5344CB8AC3E}">
        <p14:creationId xmlns:p14="http://schemas.microsoft.com/office/powerpoint/2010/main" val="42673812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400657"/>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i="0" u="none" strike="noStrike" baseline="0" dirty="0" err="1">
                <a:solidFill>
                  <a:srgbClr val="FF0000"/>
                </a:solidFill>
                <a:latin typeface="+mj-lt"/>
              </a:rPr>
              <a:t>ServerKeyExchange</a:t>
            </a:r>
            <a:r>
              <a:rPr lang="en-IN" i="0" u="none" strike="noStrike" baseline="0" dirty="0">
                <a:solidFill>
                  <a:srgbClr val="FF0000"/>
                </a:solidFill>
                <a:latin typeface="+mj-lt"/>
              </a:rPr>
              <a:t> Message</a:t>
            </a:r>
          </a:p>
          <a:p>
            <a:pPr algn="just"/>
            <a:r>
              <a:rPr lang="en-US" b="0" i="0" u="none" strike="noStrike" baseline="0" dirty="0">
                <a:latin typeface="+mj-lt"/>
              </a:rPr>
              <a:t>The </a:t>
            </a:r>
            <a:r>
              <a:rPr lang="en-US" b="0" i="0" u="none" strike="noStrike" baseline="0" dirty="0" err="1">
                <a:latin typeface="+mj-lt"/>
              </a:rPr>
              <a:t>ServerKeyExchange</a:t>
            </a:r>
            <a:r>
              <a:rPr lang="en-US" b="0" i="0" u="none" strike="noStrike" baseline="0" dirty="0">
                <a:latin typeface="+mj-lt"/>
              </a:rPr>
              <a:t> message is sent from the server to the client. </a:t>
            </a:r>
          </a:p>
          <a:p>
            <a:pPr algn="just"/>
            <a:endParaRPr lang="en-IN" b="0" i="0" u="none" strike="noStrike" baseline="0" dirty="0">
              <a:latin typeface="+mj-lt"/>
            </a:endParaRPr>
          </a:p>
          <a:p>
            <a:pPr algn="just"/>
            <a:r>
              <a:rPr lang="en-US" b="0" i="0" u="none" strike="noStrike" baseline="0" dirty="0">
                <a:latin typeface="+mj-lt"/>
              </a:rPr>
              <a:t>The message contains the keys generated by the server. The format of the message is dependent on the cipher suite selected in the previous message. The client that receives the message needs to interpret the message according to the previous information. </a:t>
            </a:r>
            <a:endParaRPr lang="en-IN"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C71730A4-7CED-3F29-E906-6BE76C128912}"/>
              </a:ext>
            </a:extLst>
          </p:cNvPr>
          <p:cNvPicPr>
            <a:picLocks noChangeAspect="1"/>
          </p:cNvPicPr>
          <p:nvPr/>
        </p:nvPicPr>
        <p:blipFill>
          <a:blip r:embed="rId3"/>
          <a:stretch>
            <a:fillRect/>
          </a:stretch>
        </p:blipFill>
        <p:spPr>
          <a:xfrm>
            <a:off x="1422790" y="3646654"/>
            <a:ext cx="5988372" cy="2580795"/>
          </a:xfrm>
          <a:prstGeom prst="rect">
            <a:avLst/>
          </a:prstGeom>
        </p:spPr>
      </p:pic>
    </p:spTree>
    <p:extLst>
      <p:ext uri="{BB962C8B-B14F-4D97-AF65-F5344CB8AC3E}">
        <p14:creationId xmlns:p14="http://schemas.microsoft.com/office/powerpoint/2010/main" val="4190511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938992"/>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n-lt"/>
              </a:rPr>
              <a:t>CertificateRequest</a:t>
            </a:r>
            <a:r>
              <a:rPr lang="en-IN" sz="1800" b="0" i="0" u="none" strike="noStrike" baseline="0" dirty="0">
                <a:solidFill>
                  <a:srgbClr val="FF0000"/>
                </a:solidFill>
                <a:latin typeface="+mn-lt"/>
              </a:rPr>
              <a:t> Message</a:t>
            </a:r>
          </a:p>
          <a:p>
            <a:pPr algn="just"/>
            <a:r>
              <a:rPr lang="en-US" b="0" i="0" u="none" strike="noStrike" baseline="0" dirty="0">
                <a:latin typeface="+mj-lt"/>
              </a:rPr>
              <a:t>The </a:t>
            </a:r>
            <a:r>
              <a:rPr lang="en-US" b="0" i="0" u="none" strike="noStrike" baseline="0" dirty="0" err="1">
                <a:latin typeface="+mj-lt"/>
              </a:rPr>
              <a:t>CertificateRequest</a:t>
            </a:r>
            <a:r>
              <a:rPr lang="en-US" b="0" i="0" u="none" strike="noStrike" baseline="0" dirty="0">
                <a:latin typeface="+mj-lt"/>
              </a:rPr>
              <a:t> message is sent from the server to the client. </a:t>
            </a:r>
          </a:p>
          <a:p>
            <a:pPr algn="just"/>
            <a:r>
              <a:rPr lang="en-US" b="0" i="0" u="none" strike="noStrike" baseline="0" dirty="0">
                <a:latin typeface="+mj-lt"/>
              </a:rPr>
              <a:t>The message asks the client to authenticate itself to the server using one of the acceptable certificates and one of the certificate authorities named in the message. </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A31CCEBD-4203-8C18-5EF7-DEEBFA8FB90A}"/>
              </a:ext>
            </a:extLst>
          </p:cNvPr>
          <p:cNvPicPr>
            <a:picLocks noChangeAspect="1"/>
          </p:cNvPicPr>
          <p:nvPr/>
        </p:nvPicPr>
        <p:blipFill>
          <a:blip r:embed="rId3"/>
          <a:stretch>
            <a:fillRect/>
          </a:stretch>
        </p:blipFill>
        <p:spPr>
          <a:xfrm>
            <a:off x="1499600" y="2613053"/>
            <a:ext cx="5662808" cy="3497833"/>
          </a:xfrm>
          <a:prstGeom prst="rect">
            <a:avLst/>
          </a:prstGeom>
        </p:spPr>
      </p:pic>
    </p:spTree>
    <p:extLst>
      <p:ext uri="{BB962C8B-B14F-4D97-AF65-F5344CB8AC3E}">
        <p14:creationId xmlns:p14="http://schemas.microsoft.com/office/powerpoint/2010/main" val="3898328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200329"/>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n-lt"/>
              </a:rPr>
              <a:t>CertificateRequest</a:t>
            </a:r>
            <a:r>
              <a:rPr lang="en-IN" sz="1800" b="0" i="0" u="none" strike="noStrike" baseline="0" dirty="0">
                <a:solidFill>
                  <a:srgbClr val="FF0000"/>
                </a:solidFill>
                <a:latin typeface="+mn-lt"/>
              </a:rPr>
              <a:t> Message</a:t>
            </a:r>
          </a:p>
        </p:txBody>
      </p:sp>
      <p:pic>
        <p:nvPicPr>
          <p:cNvPr id="4" name="Picture 3">
            <a:extLst>
              <a:ext uri="{FF2B5EF4-FFF2-40B4-BE49-F238E27FC236}">
                <a16:creationId xmlns:a16="http://schemas.microsoft.com/office/drawing/2014/main" id="{A31CCEBD-4203-8C18-5EF7-DEEBFA8FB90A}"/>
              </a:ext>
            </a:extLst>
          </p:cNvPr>
          <p:cNvPicPr>
            <a:picLocks noChangeAspect="1"/>
          </p:cNvPicPr>
          <p:nvPr/>
        </p:nvPicPr>
        <p:blipFill>
          <a:blip r:embed="rId3"/>
          <a:stretch>
            <a:fillRect/>
          </a:stretch>
        </p:blipFill>
        <p:spPr>
          <a:xfrm>
            <a:off x="3899740" y="1271049"/>
            <a:ext cx="4186145" cy="2585720"/>
          </a:xfrm>
          <a:prstGeom prst="rect">
            <a:avLst/>
          </a:prstGeom>
        </p:spPr>
      </p:pic>
      <p:sp>
        <p:nvSpPr>
          <p:cNvPr id="6" name="TextBox 5">
            <a:extLst>
              <a:ext uri="{FF2B5EF4-FFF2-40B4-BE49-F238E27FC236}">
                <a16:creationId xmlns:a16="http://schemas.microsoft.com/office/drawing/2014/main" id="{9C154C55-283D-E110-2AC1-8BDB5621B96D}"/>
              </a:ext>
            </a:extLst>
          </p:cNvPr>
          <p:cNvSpPr txBox="1"/>
          <p:nvPr/>
        </p:nvSpPr>
        <p:spPr>
          <a:xfrm>
            <a:off x="303964" y="4053186"/>
            <a:ext cx="8152783" cy="2062103"/>
          </a:xfrm>
          <a:prstGeom prst="rect">
            <a:avLst/>
          </a:prstGeom>
          <a:noFill/>
        </p:spPr>
        <p:txBody>
          <a:bodyPr wrap="square">
            <a:spAutoFit/>
          </a:bodyPr>
          <a:lstStyle/>
          <a:p>
            <a:pPr algn="just"/>
            <a:r>
              <a:rPr lang="en-US" sz="1600" b="1" i="0" u="none" strike="noStrike" baseline="0" dirty="0">
                <a:latin typeface="Generic662-Regular"/>
              </a:rPr>
              <a:t>Len of Cert Types. </a:t>
            </a:r>
            <a:r>
              <a:rPr lang="en-US" sz="1600" b="0" i="0" u="none" strike="noStrike" baseline="0" dirty="0">
                <a:latin typeface="Generic665-Regular"/>
              </a:rPr>
              <a:t>This one-byte field shows the length of the certificate types.</a:t>
            </a:r>
          </a:p>
          <a:p>
            <a:pPr algn="just"/>
            <a:r>
              <a:rPr lang="en-US" sz="1600" b="1" i="0" u="none" strike="noStrike" baseline="0" dirty="0">
                <a:latin typeface="Generic662-Regular"/>
              </a:rPr>
              <a:t>Certificates Types</a:t>
            </a:r>
            <a:r>
              <a:rPr lang="en-US" sz="1600" b="0" i="0" u="none" strike="noStrike" baseline="0" dirty="0">
                <a:latin typeface="Generic662-Regular"/>
              </a:rPr>
              <a:t>. </a:t>
            </a:r>
            <a:r>
              <a:rPr lang="en-US" sz="1600" b="0" i="0" u="none" strike="noStrike" baseline="0" dirty="0">
                <a:latin typeface="Generic665-Regular"/>
              </a:rPr>
              <a:t>This variable-length field gives the list of the public-key certificate types that the server accepts. Each type is one byte.</a:t>
            </a:r>
          </a:p>
          <a:p>
            <a:pPr algn="just"/>
            <a:r>
              <a:rPr lang="en-US" sz="1600" b="1" i="0" u="none" strike="noStrike" baseline="0" dirty="0">
                <a:latin typeface="Generic662-Regular"/>
              </a:rPr>
              <a:t>Length of CAs. </a:t>
            </a:r>
            <a:r>
              <a:rPr lang="en-US" sz="1600" b="0" i="0" u="none" strike="noStrike" baseline="0" dirty="0">
                <a:latin typeface="Generic665-Regular"/>
              </a:rPr>
              <a:t>This two-byte field gives the length of the certificate authorities .</a:t>
            </a:r>
          </a:p>
          <a:p>
            <a:pPr algn="just"/>
            <a:r>
              <a:rPr lang="en-US" sz="1600" b="1" i="0" u="none" strike="noStrike" baseline="0" dirty="0">
                <a:latin typeface="Generic662-Regular"/>
              </a:rPr>
              <a:t>Length of CA </a:t>
            </a:r>
            <a:r>
              <a:rPr lang="en-US" sz="1600" b="1" i="0" u="none" strike="noStrike" baseline="0" dirty="0">
                <a:latin typeface="Generic664-Regular"/>
              </a:rPr>
              <a:t>x </a:t>
            </a:r>
            <a:r>
              <a:rPr lang="en-US" sz="1600" b="1" i="0" u="none" strike="noStrike" baseline="0" dirty="0">
                <a:latin typeface="Generic662-Regular"/>
              </a:rPr>
              <a:t>Name. </a:t>
            </a:r>
            <a:r>
              <a:rPr lang="en-US" sz="1600" b="0" i="0" u="none" strike="noStrike" baseline="0" dirty="0">
                <a:latin typeface="Generic665-Regular"/>
              </a:rPr>
              <a:t>This two-byte field defines the length of the </a:t>
            </a:r>
            <a:r>
              <a:rPr lang="en-US" sz="1600" b="0" i="0" u="none" strike="noStrike" baseline="0" dirty="0" err="1">
                <a:latin typeface="Generic663-Regular"/>
              </a:rPr>
              <a:t>x</a:t>
            </a:r>
            <a:r>
              <a:rPr lang="en-US" sz="1600" b="0" i="0" u="none" strike="noStrike" baseline="0" dirty="0" err="1">
                <a:latin typeface="Generic665-Regular"/>
              </a:rPr>
              <a:t>th</a:t>
            </a:r>
            <a:r>
              <a:rPr lang="en-US" sz="1600" b="0" i="0" u="none" strike="noStrike" baseline="0" dirty="0">
                <a:latin typeface="Generic665-Regular"/>
              </a:rPr>
              <a:t> certificate authority name. The value of </a:t>
            </a:r>
            <a:r>
              <a:rPr lang="en-US" sz="1600" b="0" i="0" u="none" strike="noStrike" baseline="0" dirty="0">
                <a:latin typeface="Generic663-Regular"/>
              </a:rPr>
              <a:t>x </a:t>
            </a:r>
            <a:r>
              <a:rPr lang="en-US" sz="1600" b="0" i="0" u="none" strike="noStrike" baseline="0" dirty="0">
                <a:latin typeface="Generic665-Regular"/>
              </a:rPr>
              <a:t>can be between 1 to </a:t>
            </a:r>
            <a:r>
              <a:rPr lang="en-US" sz="1600" b="0" i="0" u="none" strike="noStrike" baseline="0" dirty="0">
                <a:latin typeface="Generic663-Regular"/>
              </a:rPr>
              <a:t>N</a:t>
            </a:r>
            <a:r>
              <a:rPr lang="en-US" sz="1600" b="0" i="0" u="none" strike="noStrike" baseline="0" dirty="0">
                <a:latin typeface="Generic665-Regular"/>
              </a:rPr>
              <a:t>.</a:t>
            </a:r>
          </a:p>
          <a:p>
            <a:pPr algn="just"/>
            <a:r>
              <a:rPr lang="en-US" sz="1600" b="1" i="0" u="none" strike="noStrike" baseline="0" dirty="0">
                <a:latin typeface="Generic662-Regular"/>
              </a:rPr>
              <a:t>CA </a:t>
            </a:r>
            <a:r>
              <a:rPr lang="en-US" sz="1600" b="1" i="0" u="none" strike="noStrike" baseline="0" dirty="0">
                <a:latin typeface="Generic664-Regular"/>
              </a:rPr>
              <a:t>x </a:t>
            </a:r>
            <a:r>
              <a:rPr lang="en-US" sz="1600" b="1" i="0" u="none" strike="noStrike" baseline="0" dirty="0">
                <a:latin typeface="Generic662-Regular"/>
              </a:rPr>
              <a:t>Name. </a:t>
            </a:r>
            <a:r>
              <a:rPr lang="en-US" sz="1600" b="0" i="0" u="none" strike="noStrike" baseline="0" dirty="0">
                <a:latin typeface="Generic665-Regular"/>
              </a:rPr>
              <a:t>This variable-length field defines the name of the </a:t>
            </a:r>
            <a:r>
              <a:rPr lang="en-US" sz="1600" b="0" i="0" u="none" strike="noStrike" baseline="0" dirty="0" err="1">
                <a:latin typeface="Generic663-Regular"/>
              </a:rPr>
              <a:t>x</a:t>
            </a:r>
            <a:r>
              <a:rPr lang="en-US" sz="1600" b="0" i="0" u="none" strike="noStrike" baseline="0" dirty="0" err="1">
                <a:latin typeface="Generic665-Regular"/>
              </a:rPr>
              <a:t>th</a:t>
            </a:r>
            <a:r>
              <a:rPr lang="en-US" sz="1600" b="0" i="0" u="none" strike="noStrike" baseline="0" dirty="0">
                <a:latin typeface="Generic665-Regular"/>
              </a:rPr>
              <a:t> certificate authority. The value of </a:t>
            </a:r>
            <a:r>
              <a:rPr lang="en-US" sz="1600" b="0" i="0" u="none" strike="noStrike" baseline="0" dirty="0">
                <a:latin typeface="Generic663-Regular"/>
              </a:rPr>
              <a:t>x </a:t>
            </a:r>
            <a:r>
              <a:rPr lang="en-US" sz="1600" b="0" i="0" u="none" strike="noStrike" baseline="0" dirty="0">
                <a:latin typeface="Generic665-Regular"/>
              </a:rPr>
              <a:t>can be between 1 to </a:t>
            </a:r>
            <a:r>
              <a:rPr lang="en-US" sz="1600" b="0" i="0" u="none" strike="noStrike" baseline="0" dirty="0">
                <a:latin typeface="Generic663-Regular"/>
              </a:rPr>
              <a:t>N</a:t>
            </a:r>
            <a:r>
              <a:rPr lang="en-US" sz="1600" b="0" i="0" u="none" strike="noStrike" baseline="0" dirty="0">
                <a:latin typeface="Generic665-Regular"/>
              </a:rPr>
              <a:t>.</a:t>
            </a:r>
            <a:endParaRPr lang="en-IN" dirty="0"/>
          </a:p>
        </p:txBody>
      </p:sp>
    </p:spTree>
    <p:extLst>
      <p:ext uri="{BB962C8B-B14F-4D97-AF65-F5344CB8AC3E}">
        <p14:creationId xmlns:p14="http://schemas.microsoft.com/office/powerpoint/2010/main" val="3942562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692771"/>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1" i="0" u="none" strike="noStrike" baseline="0" dirty="0" err="1">
                <a:solidFill>
                  <a:srgbClr val="FF0000"/>
                </a:solidFill>
                <a:latin typeface="+mj-lt"/>
              </a:rPr>
              <a:t>ServerHelloDone</a:t>
            </a:r>
            <a:r>
              <a:rPr lang="en-IN" sz="1800" b="1" i="0" u="none" strike="noStrike" baseline="0" dirty="0">
                <a:solidFill>
                  <a:srgbClr val="FF0000"/>
                </a:solidFill>
                <a:latin typeface="+mj-lt"/>
              </a:rPr>
              <a:t> Message</a:t>
            </a:r>
          </a:p>
          <a:p>
            <a:pPr algn="just"/>
            <a:r>
              <a:rPr lang="en-US" b="0" i="0" u="none" strike="noStrike" baseline="0" dirty="0">
                <a:latin typeface="+mn-lt"/>
              </a:rPr>
              <a:t>The </a:t>
            </a:r>
            <a:r>
              <a:rPr lang="en-US" b="0" i="0" u="none" strike="noStrike" baseline="0" dirty="0" err="1">
                <a:latin typeface="+mn-lt"/>
              </a:rPr>
              <a:t>ServerHelloDone</a:t>
            </a:r>
            <a:r>
              <a:rPr lang="en-US" b="0" i="0" u="none" strike="noStrike" baseline="0" dirty="0">
                <a:latin typeface="+mn-lt"/>
              </a:rPr>
              <a:t> message is the last message sent in the second phase of handshaking. The message signals that phase II does not carry any extra information. </a:t>
            </a:r>
            <a:endParaRPr lang="en-IN" b="0" i="0" u="none" strike="noStrike" baseline="0" dirty="0">
              <a:solidFill>
                <a:srgbClr val="FF0000"/>
              </a:solidFill>
              <a:latin typeface="+mn-lt"/>
            </a:endParaRPr>
          </a:p>
        </p:txBody>
      </p:sp>
      <p:pic>
        <p:nvPicPr>
          <p:cNvPr id="7" name="Picture 6">
            <a:extLst>
              <a:ext uri="{FF2B5EF4-FFF2-40B4-BE49-F238E27FC236}">
                <a16:creationId xmlns:a16="http://schemas.microsoft.com/office/drawing/2014/main" id="{77B71301-0D6B-A411-6639-FA08C0245BD8}"/>
              </a:ext>
            </a:extLst>
          </p:cNvPr>
          <p:cNvPicPr>
            <a:picLocks noChangeAspect="1"/>
          </p:cNvPicPr>
          <p:nvPr/>
        </p:nvPicPr>
        <p:blipFill>
          <a:blip r:embed="rId3"/>
          <a:stretch>
            <a:fillRect/>
          </a:stretch>
        </p:blipFill>
        <p:spPr>
          <a:xfrm>
            <a:off x="1461195" y="2764401"/>
            <a:ext cx="5739914" cy="1462969"/>
          </a:xfrm>
          <a:prstGeom prst="rect">
            <a:avLst/>
          </a:prstGeom>
        </p:spPr>
      </p:pic>
    </p:spTree>
    <p:extLst>
      <p:ext uri="{BB962C8B-B14F-4D97-AF65-F5344CB8AC3E}">
        <p14:creationId xmlns:p14="http://schemas.microsoft.com/office/powerpoint/2010/main" val="1405945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339102"/>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i="0" u="none" strike="noStrike" baseline="0" dirty="0" err="1">
                <a:solidFill>
                  <a:srgbClr val="FF0000"/>
                </a:solidFill>
                <a:latin typeface="+mj-lt"/>
              </a:rPr>
              <a:t>CertificateVerify</a:t>
            </a:r>
            <a:r>
              <a:rPr lang="en-IN" sz="1800" i="0" u="none" strike="noStrike" baseline="0" dirty="0">
                <a:solidFill>
                  <a:srgbClr val="FF0000"/>
                </a:solidFill>
                <a:latin typeface="+mj-lt"/>
              </a:rPr>
              <a:t> Message</a:t>
            </a:r>
          </a:p>
          <a:p>
            <a:pPr algn="l"/>
            <a:endParaRPr lang="en-IN" sz="1800" i="0" u="none" strike="noStrike" baseline="0" dirty="0">
              <a:solidFill>
                <a:srgbClr val="FF0000"/>
              </a:solidFill>
              <a:latin typeface="+mj-lt"/>
            </a:endParaRPr>
          </a:p>
          <a:p>
            <a:pPr algn="just"/>
            <a:r>
              <a:rPr lang="en-US" sz="1400" b="0" i="0" u="none" strike="noStrike" baseline="0" dirty="0">
                <a:latin typeface="+mn-lt"/>
              </a:rPr>
              <a:t>The </a:t>
            </a:r>
            <a:r>
              <a:rPr lang="en-US" sz="1400" b="0" i="0" u="none" strike="noStrike" baseline="0" dirty="0" err="1">
                <a:latin typeface="+mn-lt"/>
              </a:rPr>
              <a:t>CertificateVerify</a:t>
            </a:r>
            <a:r>
              <a:rPr lang="en-US" sz="1400" b="0" i="0" u="none" strike="noStrike" baseline="0" dirty="0">
                <a:latin typeface="+mn-lt"/>
              </a:rPr>
              <a:t> message is the last message of Phase III. In this message, the client proves that it actually owns the private key related to its public-key certificate. To do so, the client creates a hash of all handshake messages sent before this message, and signs them using the MD5 or SHA-1 algorithm based on the certificate type of the client.</a:t>
            </a:r>
          </a:p>
        </p:txBody>
      </p:sp>
      <p:pic>
        <p:nvPicPr>
          <p:cNvPr id="4" name="Picture 3">
            <a:extLst>
              <a:ext uri="{FF2B5EF4-FFF2-40B4-BE49-F238E27FC236}">
                <a16:creationId xmlns:a16="http://schemas.microsoft.com/office/drawing/2014/main" id="{9898F57B-3A2F-7457-467B-27BBC4F771DD}"/>
              </a:ext>
            </a:extLst>
          </p:cNvPr>
          <p:cNvPicPr>
            <a:picLocks noChangeAspect="1"/>
          </p:cNvPicPr>
          <p:nvPr/>
        </p:nvPicPr>
        <p:blipFill>
          <a:blip r:embed="rId3"/>
          <a:stretch>
            <a:fillRect/>
          </a:stretch>
        </p:blipFill>
        <p:spPr>
          <a:xfrm>
            <a:off x="1922055" y="2972141"/>
            <a:ext cx="4864350" cy="1587582"/>
          </a:xfrm>
          <a:prstGeom prst="rect">
            <a:avLst/>
          </a:prstGeom>
        </p:spPr>
      </p:pic>
      <p:sp>
        <p:nvSpPr>
          <p:cNvPr id="8" name="TextBox 7">
            <a:extLst>
              <a:ext uri="{FF2B5EF4-FFF2-40B4-BE49-F238E27FC236}">
                <a16:creationId xmlns:a16="http://schemas.microsoft.com/office/drawing/2014/main" id="{69B7BF46-5EF3-4422-A690-EB6018A2FA83}"/>
              </a:ext>
            </a:extLst>
          </p:cNvPr>
          <p:cNvSpPr txBox="1"/>
          <p:nvPr/>
        </p:nvSpPr>
        <p:spPr>
          <a:xfrm>
            <a:off x="436920" y="4874918"/>
            <a:ext cx="8206010" cy="954107"/>
          </a:xfrm>
          <a:prstGeom prst="rect">
            <a:avLst/>
          </a:prstGeom>
          <a:noFill/>
        </p:spPr>
        <p:txBody>
          <a:bodyPr wrap="square">
            <a:spAutoFit/>
          </a:bodyPr>
          <a:lstStyle/>
          <a:p>
            <a:pPr algn="just"/>
            <a:r>
              <a:rPr lang="en-US" sz="1400" b="0" i="0" u="none" strike="noStrike" baseline="0" dirty="0">
                <a:latin typeface="+mj-lt"/>
              </a:rPr>
              <a:t>If the client private key is related to a DSS certificate, then the hash is based only on the SHA-1 algorithm and the length of the hash is 20 bytes. If the client private key is related to an RSA certificate, then there are two hashes (concatenated), one based on MD5 and the other based on SHA-1. The total length is 16 + 20 = 36 bytes. Figure 17.35 </a:t>
            </a:r>
            <a:r>
              <a:rPr lang="en-IN" sz="1400" b="0" i="0" u="none" strike="noStrike" baseline="0" dirty="0">
                <a:latin typeface="+mj-lt"/>
              </a:rPr>
              <a:t>shows the hash calculation.</a:t>
            </a:r>
            <a:endParaRPr lang="en-IN" sz="1400" dirty="0">
              <a:latin typeface="+mj-lt"/>
            </a:endParaRPr>
          </a:p>
        </p:txBody>
      </p:sp>
    </p:spTree>
    <p:extLst>
      <p:ext uri="{BB962C8B-B14F-4D97-AF65-F5344CB8AC3E}">
        <p14:creationId xmlns:p14="http://schemas.microsoft.com/office/powerpoint/2010/main" val="207489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923330"/>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AB197A57-4578-F759-50AE-13CC3BA2A453}"/>
              </a:ext>
            </a:extLst>
          </p:cNvPr>
          <p:cNvPicPr>
            <a:picLocks noChangeAspect="1"/>
          </p:cNvPicPr>
          <p:nvPr/>
        </p:nvPicPr>
        <p:blipFill>
          <a:blip r:embed="rId3"/>
          <a:stretch>
            <a:fillRect/>
          </a:stretch>
        </p:blipFill>
        <p:spPr>
          <a:xfrm>
            <a:off x="1325322" y="1656406"/>
            <a:ext cx="5761573" cy="3347199"/>
          </a:xfrm>
          <a:prstGeom prst="rect">
            <a:avLst/>
          </a:prstGeom>
        </p:spPr>
      </p:pic>
    </p:spTree>
    <p:extLst>
      <p:ext uri="{BB962C8B-B14F-4D97-AF65-F5344CB8AC3E}">
        <p14:creationId xmlns:p14="http://schemas.microsoft.com/office/powerpoint/2010/main" val="32510563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431435"/>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0" i="0" u="none" strike="noStrike" baseline="0" dirty="0" err="1">
                <a:solidFill>
                  <a:srgbClr val="FF0000"/>
                </a:solidFill>
                <a:latin typeface="+mj-lt"/>
              </a:rPr>
              <a:t>ClientKeyExchange</a:t>
            </a:r>
            <a:r>
              <a:rPr lang="en-IN" sz="1800" b="0" i="0" u="none" strike="noStrike" baseline="0" dirty="0">
                <a:solidFill>
                  <a:srgbClr val="FF0000"/>
                </a:solidFill>
                <a:latin typeface="+mj-lt"/>
              </a:rPr>
              <a:t> Message</a:t>
            </a:r>
          </a:p>
          <a:p>
            <a:pPr algn="just"/>
            <a:r>
              <a:rPr lang="en-US" b="0" i="0" u="none" strike="noStrike" baseline="0" dirty="0">
                <a:latin typeface="+mj-lt"/>
              </a:rPr>
              <a:t>The </a:t>
            </a:r>
            <a:r>
              <a:rPr lang="en-US" b="0" i="0" u="none" strike="noStrike" baseline="0" dirty="0" err="1">
                <a:latin typeface="+mj-lt"/>
              </a:rPr>
              <a:t>ClientKeyExchange</a:t>
            </a:r>
            <a:r>
              <a:rPr lang="en-US" b="0" i="0" u="none" strike="noStrike" baseline="0" dirty="0">
                <a:latin typeface="+mj-lt"/>
              </a:rPr>
              <a:t> is the second message sent during the third phase of handshaking. In this message, the client provides the keys.</a:t>
            </a:r>
          </a:p>
          <a:p>
            <a:pPr algn="just"/>
            <a:endParaRPr lang="en-US" dirty="0">
              <a:latin typeface="+mj-lt"/>
            </a:endParaRPr>
          </a:p>
          <a:p>
            <a:pPr algn="just"/>
            <a:r>
              <a:rPr lang="en-US" b="0" i="0" u="none" strike="noStrike" baseline="0" dirty="0">
                <a:latin typeface="+mj-lt"/>
              </a:rPr>
              <a:t>The format of the message depends on the specific key exchange algorithms selected by two parties. </a:t>
            </a:r>
            <a:endParaRPr lang="en-IN" b="0"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7D4A3A7D-F59E-4D0A-C43A-2FFD60686CFC}"/>
              </a:ext>
            </a:extLst>
          </p:cNvPr>
          <p:cNvPicPr>
            <a:picLocks noChangeAspect="1"/>
          </p:cNvPicPr>
          <p:nvPr/>
        </p:nvPicPr>
        <p:blipFill>
          <a:blip r:embed="rId3"/>
          <a:stretch>
            <a:fillRect/>
          </a:stretch>
        </p:blipFill>
        <p:spPr>
          <a:xfrm>
            <a:off x="1998865" y="3236948"/>
            <a:ext cx="4883401" cy="1587582"/>
          </a:xfrm>
          <a:prstGeom prst="rect">
            <a:avLst/>
          </a:prstGeom>
        </p:spPr>
      </p:pic>
    </p:spTree>
    <p:extLst>
      <p:ext uri="{BB962C8B-B14F-4D97-AF65-F5344CB8AC3E}">
        <p14:creationId xmlns:p14="http://schemas.microsoft.com/office/powerpoint/2010/main" val="240557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347450" y="730541"/>
            <a:ext cx="8295479" cy="4585871"/>
          </a:xfrm>
          <a:prstGeom prst="rect">
            <a:avLst/>
          </a:prstGeom>
          <a:noFill/>
        </p:spPr>
        <p:txBody>
          <a:bodyPr wrap="square">
            <a:spAutoFit/>
          </a:bodyPr>
          <a:lstStyle/>
          <a:p>
            <a:pPr algn="l"/>
            <a:r>
              <a:rPr lang="en-IN" sz="1800" b="1" i="0" u="none" strike="noStrike" baseline="0" dirty="0">
                <a:solidFill>
                  <a:srgbClr val="FF0000"/>
                </a:solidFill>
                <a:latin typeface="+mj-lt"/>
              </a:rPr>
              <a:t>Services</a:t>
            </a:r>
          </a:p>
          <a:p>
            <a:pPr algn="l"/>
            <a:endParaRPr lang="en-IN" sz="1800" b="1" i="0" u="none" strike="noStrike" baseline="0" dirty="0">
              <a:solidFill>
                <a:srgbClr val="FF0000"/>
              </a:solidFill>
              <a:latin typeface="+mj-lt"/>
            </a:endParaRPr>
          </a:p>
          <a:p>
            <a:pPr algn="just"/>
            <a:r>
              <a:rPr lang="en-US" b="0" i="0" u="none" strike="noStrike" baseline="0" dirty="0">
                <a:latin typeface="+mj-lt"/>
              </a:rPr>
              <a:t>SSL provides several services on data received from the application layer.</a:t>
            </a:r>
          </a:p>
          <a:p>
            <a:pPr algn="just"/>
            <a:endParaRPr lang="en-IN" b="0" i="0" u="none" strike="noStrike" baseline="0" dirty="0">
              <a:latin typeface="+mj-lt"/>
            </a:endParaRPr>
          </a:p>
          <a:p>
            <a:pPr algn="just"/>
            <a:r>
              <a:rPr lang="en-IN" b="1" i="0" u="none" strike="noStrike" baseline="0" dirty="0">
                <a:latin typeface="+mj-lt"/>
              </a:rPr>
              <a:t>Fragmentation : </a:t>
            </a:r>
            <a:r>
              <a:rPr lang="en-US" b="0" i="0" u="none" strike="noStrike" baseline="0" dirty="0">
                <a:latin typeface="+mj-lt"/>
              </a:rPr>
              <a:t>First, SSL divides the data into blocks of 214 bytes or less.</a:t>
            </a:r>
          </a:p>
          <a:p>
            <a:pPr algn="just"/>
            <a:endParaRPr lang="en-US" b="0" i="0" u="none" strike="noStrike" baseline="0" dirty="0">
              <a:latin typeface="+mj-lt"/>
            </a:endParaRPr>
          </a:p>
          <a:p>
            <a:pPr algn="just"/>
            <a:r>
              <a:rPr lang="en-IN" b="1" i="0" u="none" strike="noStrike" baseline="0" dirty="0">
                <a:latin typeface="+mj-lt"/>
              </a:rPr>
              <a:t>Compression : </a:t>
            </a:r>
            <a:r>
              <a:rPr lang="en-US" b="0" i="0" u="none" strike="noStrike" baseline="0" dirty="0">
                <a:latin typeface="+mj-lt"/>
              </a:rPr>
              <a:t>Each fragment of data is compressed using one of the lossless compression methods negotiated between the client and server. </a:t>
            </a:r>
            <a:endParaRPr lang="en-US" dirty="0">
              <a:latin typeface="+mj-lt"/>
            </a:endParaRPr>
          </a:p>
          <a:p>
            <a:pPr algn="just"/>
            <a:r>
              <a:rPr lang="en-US" b="0" i="0" u="none" strike="noStrike" baseline="0" dirty="0">
                <a:latin typeface="+mj-lt"/>
              </a:rPr>
              <a:t>This service is optional.</a:t>
            </a:r>
          </a:p>
          <a:p>
            <a:pPr algn="just"/>
            <a:endParaRPr lang="en-IN" b="0" i="0" u="none" strike="noStrike" baseline="0" dirty="0">
              <a:latin typeface="+mj-lt"/>
            </a:endParaRPr>
          </a:p>
          <a:p>
            <a:pPr algn="just"/>
            <a:r>
              <a:rPr lang="en-IN" b="1" i="0" u="none" strike="noStrike" baseline="0" dirty="0">
                <a:latin typeface="+mj-lt"/>
              </a:rPr>
              <a:t>Message Integrity: </a:t>
            </a:r>
            <a:r>
              <a:rPr lang="en-US" b="0" i="0" u="none" strike="noStrike" baseline="0" dirty="0">
                <a:latin typeface="+mj-lt"/>
              </a:rPr>
              <a:t>To preserve the integrity of data, </a:t>
            </a:r>
            <a:r>
              <a:rPr lang="en-US" b="0" i="0" u="none" strike="noStrike" baseline="0" dirty="0">
                <a:solidFill>
                  <a:srgbClr val="FF0000"/>
                </a:solidFill>
                <a:latin typeface="+mj-lt"/>
              </a:rPr>
              <a:t>SSL uses a keyed-hash function to create a MAC.</a:t>
            </a:r>
          </a:p>
          <a:p>
            <a:pPr algn="just"/>
            <a:endParaRPr lang="en-US" b="0" i="0" u="none" strike="noStrike" baseline="0" dirty="0">
              <a:latin typeface="+mj-lt"/>
            </a:endParaRPr>
          </a:p>
          <a:p>
            <a:pPr algn="just"/>
            <a:r>
              <a:rPr lang="en-IN" b="1" i="0" u="none" strike="noStrike" baseline="0" dirty="0">
                <a:latin typeface="+mj-lt"/>
              </a:rPr>
              <a:t>Confidentiality: </a:t>
            </a:r>
            <a:r>
              <a:rPr lang="en-US" b="0" i="0" u="none" strike="noStrike" baseline="0" dirty="0">
                <a:latin typeface="+mj-lt"/>
              </a:rPr>
              <a:t>To provide confidentiality, the </a:t>
            </a:r>
            <a:r>
              <a:rPr lang="en-US" b="0" i="0" u="none" strike="noStrike" baseline="0" dirty="0">
                <a:solidFill>
                  <a:srgbClr val="FF0000"/>
                </a:solidFill>
                <a:latin typeface="+mj-lt"/>
              </a:rPr>
              <a:t>original data and the MAC are encrypted using </a:t>
            </a:r>
            <a:r>
              <a:rPr lang="en-US" b="0" i="0" u="none" strike="noStrike" baseline="0" dirty="0" err="1">
                <a:solidFill>
                  <a:srgbClr val="FF0000"/>
                </a:solidFill>
                <a:latin typeface="+mj-lt"/>
              </a:rPr>
              <a:t>symmetrickey</a:t>
            </a:r>
            <a:r>
              <a:rPr lang="en-US" dirty="0">
                <a:solidFill>
                  <a:srgbClr val="FF0000"/>
                </a:solidFill>
                <a:latin typeface="+mj-lt"/>
              </a:rPr>
              <a:t> </a:t>
            </a:r>
            <a:r>
              <a:rPr lang="en-IN" b="0" i="0" u="none" strike="noStrike" baseline="0" dirty="0">
                <a:solidFill>
                  <a:srgbClr val="FF0000"/>
                </a:solidFill>
                <a:latin typeface="+mj-lt"/>
              </a:rPr>
              <a:t>cryptography.</a:t>
            </a:r>
          </a:p>
          <a:p>
            <a:pPr algn="just"/>
            <a:endParaRPr lang="en-IN" dirty="0">
              <a:solidFill>
                <a:srgbClr val="FF0000"/>
              </a:solidFill>
              <a:latin typeface="+mj-lt"/>
            </a:endParaRPr>
          </a:p>
          <a:p>
            <a:pPr algn="just"/>
            <a:r>
              <a:rPr lang="en-IN" b="1" i="0" u="none" strike="noStrike" baseline="0" dirty="0">
                <a:latin typeface="+mj-lt"/>
              </a:rPr>
              <a:t>Framing : </a:t>
            </a:r>
            <a:r>
              <a:rPr lang="en-US" b="0" i="0" u="none" strike="noStrike" baseline="0" dirty="0">
                <a:latin typeface="+mj-lt"/>
              </a:rPr>
              <a:t>A header is added to the encrypted payload. The payload is then passed to a reliable </a:t>
            </a:r>
            <a:r>
              <a:rPr lang="en-IN" b="0" i="0" u="none" strike="noStrike" baseline="0" dirty="0">
                <a:latin typeface="+mj-lt"/>
              </a:rPr>
              <a:t>transport layer protocol.</a:t>
            </a:r>
            <a:endParaRPr lang="en-IN" dirty="0">
              <a:solidFill>
                <a:srgbClr val="FF0000"/>
              </a:solidFill>
              <a:latin typeface="+mj-lt"/>
            </a:endParaRPr>
          </a:p>
        </p:txBody>
      </p:sp>
    </p:spTree>
    <p:extLst>
      <p:ext uri="{BB962C8B-B14F-4D97-AF65-F5344CB8AC3E}">
        <p14:creationId xmlns:p14="http://schemas.microsoft.com/office/powerpoint/2010/main" val="695606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308324"/>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1" i="0" u="none" strike="noStrike" baseline="0" dirty="0">
                <a:solidFill>
                  <a:srgbClr val="FF0000"/>
                </a:solidFill>
                <a:latin typeface="+mj-lt"/>
              </a:rPr>
              <a:t>Finished Message</a:t>
            </a:r>
          </a:p>
          <a:p>
            <a:pPr algn="just"/>
            <a:r>
              <a:rPr lang="en-US" sz="1800" b="0" i="0" u="none" strike="noStrike" baseline="0" dirty="0">
                <a:latin typeface="+mj-lt"/>
              </a:rPr>
              <a:t>The Finished message shows that the negotiation is over. It contains all of the messages exchanged during handshaking, followed by the sender role, the master secret, and the padding. The exact format depends on the type of cipher suite used.</a:t>
            </a:r>
            <a:endParaRPr lang="en-IN" b="0"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522C689E-BF13-F9E3-74F2-B8231EAC397C}"/>
              </a:ext>
            </a:extLst>
          </p:cNvPr>
          <p:cNvPicPr>
            <a:picLocks noChangeAspect="1"/>
          </p:cNvPicPr>
          <p:nvPr/>
        </p:nvPicPr>
        <p:blipFill>
          <a:blip r:embed="rId3"/>
          <a:stretch>
            <a:fillRect/>
          </a:stretch>
        </p:blipFill>
        <p:spPr>
          <a:xfrm>
            <a:off x="1806840" y="3160165"/>
            <a:ext cx="4953255" cy="2457576"/>
          </a:xfrm>
          <a:prstGeom prst="rect">
            <a:avLst/>
          </a:prstGeom>
        </p:spPr>
      </p:pic>
    </p:spTree>
    <p:extLst>
      <p:ext uri="{BB962C8B-B14F-4D97-AF65-F5344CB8AC3E}">
        <p14:creationId xmlns:p14="http://schemas.microsoft.com/office/powerpoint/2010/main" val="2709682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1754326"/>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r>
              <a:rPr lang="en-IN" sz="1800" b="1" i="0" u="none" strike="noStrike" baseline="0" dirty="0">
                <a:solidFill>
                  <a:srgbClr val="FF0000"/>
                </a:solidFill>
                <a:latin typeface="+mj-lt"/>
              </a:rPr>
              <a:t>Handshake Protocol</a:t>
            </a:r>
          </a:p>
          <a:p>
            <a:pPr algn="l"/>
            <a:endParaRPr lang="en-IN" sz="1800" b="1" i="0" u="none" strike="noStrike" baseline="0" dirty="0">
              <a:solidFill>
                <a:srgbClr val="FF0000"/>
              </a:solidFill>
              <a:latin typeface="+mj-lt"/>
            </a:endParaRPr>
          </a:p>
          <a:p>
            <a:pPr algn="l"/>
            <a:r>
              <a:rPr lang="en-IN" sz="1800" b="1" i="0" u="none" strike="noStrike" baseline="0" dirty="0">
                <a:solidFill>
                  <a:srgbClr val="FF0000"/>
                </a:solidFill>
                <a:latin typeface="+mj-lt"/>
              </a:rPr>
              <a:t>Finished Message</a:t>
            </a:r>
          </a:p>
          <a:p>
            <a:pPr algn="l"/>
            <a:r>
              <a:rPr lang="en-US" sz="1800" b="0" i="0" u="none" strike="noStrike" baseline="0" dirty="0">
                <a:latin typeface="+mj-lt"/>
              </a:rPr>
              <a:t>Figure 17.37 shows that there is a concatenation of two hashes in the message.</a:t>
            </a:r>
          </a:p>
          <a:p>
            <a:pPr algn="l"/>
            <a:r>
              <a:rPr lang="en-US" sz="1800" b="0" i="0" u="none" strike="noStrike" baseline="0" dirty="0">
                <a:latin typeface="+mj-lt"/>
              </a:rPr>
              <a:t>Figure 17.38 shows how each is calculated.</a:t>
            </a:r>
            <a:endParaRPr lang="en-IN" b="0"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BB1C33CD-EED3-F8AA-7ADE-60AE3D786828}"/>
              </a:ext>
            </a:extLst>
          </p:cNvPr>
          <p:cNvPicPr>
            <a:picLocks noChangeAspect="1"/>
          </p:cNvPicPr>
          <p:nvPr/>
        </p:nvPicPr>
        <p:blipFill>
          <a:blip r:embed="rId3"/>
          <a:stretch>
            <a:fillRect/>
          </a:stretch>
        </p:blipFill>
        <p:spPr>
          <a:xfrm>
            <a:off x="1845245" y="2353880"/>
            <a:ext cx="4800847" cy="2692538"/>
          </a:xfrm>
          <a:prstGeom prst="rect">
            <a:avLst/>
          </a:prstGeom>
        </p:spPr>
      </p:pic>
      <p:sp>
        <p:nvSpPr>
          <p:cNvPr id="8" name="TextBox 7">
            <a:extLst>
              <a:ext uri="{FF2B5EF4-FFF2-40B4-BE49-F238E27FC236}">
                <a16:creationId xmlns:a16="http://schemas.microsoft.com/office/drawing/2014/main" id="{65FAF80F-4720-789D-B8C9-C07EFC8743B7}"/>
              </a:ext>
            </a:extLst>
          </p:cNvPr>
          <p:cNvSpPr txBox="1"/>
          <p:nvPr/>
        </p:nvSpPr>
        <p:spPr>
          <a:xfrm>
            <a:off x="303964" y="5214803"/>
            <a:ext cx="8431273" cy="1323439"/>
          </a:xfrm>
          <a:prstGeom prst="rect">
            <a:avLst/>
          </a:prstGeom>
          <a:noFill/>
        </p:spPr>
        <p:txBody>
          <a:bodyPr wrap="square">
            <a:spAutoFit/>
          </a:bodyPr>
          <a:lstStyle/>
          <a:p>
            <a:pPr algn="just"/>
            <a:r>
              <a:rPr lang="en-US" sz="1600" b="0" i="0" u="none" strike="noStrike" baseline="0" dirty="0">
                <a:latin typeface="Generic665-Regular"/>
              </a:rPr>
              <a:t>Note that when the client or server sends the Finished message, it has already sent the </a:t>
            </a:r>
            <a:r>
              <a:rPr lang="en-US" sz="1600" b="0" i="0" u="none" strike="noStrike" baseline="0" dirty="0" err="1">
                <a:latin typeface="Generic665-Regular"/>
              </a:rPr>
              <a:t>ChangeCipherSpec</a:t>
            </a:r>
            <a:r>
              <a:rPr lang="en-US" sz="1600" b="0" i="0" u="none" strike="noStrike" baseline="0" dirty="0">
                <a:latin typeface="Generic665-Regular"/>
              </a:rPr>
              <a:t> message. In other words, the write cryptographic secrets are in the active state. The client or the server can treat the Finished message like a data fragment coming from the application layer. The Finished message can be authenticated (using the MAC in the cipher suite) and encrypted (using the encryption algorithm in the cipher suite).</a:t>
            </a:r>
            <a:endParaRPr lang="en-IN" dirty="0"/>
          </a:p>
        </p:txBody>
      </p:sp>
    </p:spTree>
    <p:extLst>
      <p:ext uri="{BB962C8B-B14F-4D97-AF65-F5344CB8AC3E}">
        <p14:creationId xmlns:p14="http://schemas.microsoft.com/office/powerpoint/2010/main" val="2479583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3964" y="518938"/>
            <a:ext cx="8432657" cy="2154436"/>
          </a:xfrm>
          <a:prstGeom prst="rect">
            <a:avLst/>
          </a:prstGeom>
          <a:noFill/>
        </p:spPr>
        <p:txBody>
          <a:bodyPr wrap="square">
            <a:spAutoFit/>
          </a:bodyPr>
          <a:lstStyle/>
          <a:p>
            <a:pPr algn="l"/>
            <a:r>
              <a:rPr lang="en-IN" sz="1800" b="1" i="0" u="none" strike="noStrike" baseline="0" dirty="0">
                <a:solidFill>
                  <a:srgbClr val="FF0000"/>
                </a:solidFill>
                <a:latin typeface="+mn-lt"/>
              </a:rPr>
              <a:t>17.3 SSL MESSAGE FORMATS</a:t>
            </a:r>
            <a:endParaRPr lang="en-IN" sz="1800" b="1" dirty="0">
              <a:solidFill>
                <a:srgbClr val="FF0000"/>
              </a:solidFill>
              <a:latin typeface="+mn-lt"/>
            </a:endParaRPr>
          </a:p>
          <a:p>
            <a:pPr algn="l"/>
            <a:endParaRPr lang="en-IN" sz="1800" b="1" i="0" u="none" strike="noStrike" baseline="0" dirty="0">
              <a:solidFill>
                <a:srgbClr val="FF0000"/>
              </a:solidFill>
              <a:latin typeface="+mj-lt"/>
            </a:endParaRPr>
          </a:p>
          <a:p>
            <a:pPr algn="just"/>
            <a:r>
              <a:rPr lang="en-IN" sz="1800" b="0" i="0" u="none" strike="noStrike" baseline="0" dirty="0">
                <a:solidFill>
                  <a:srgbClr val="FF0000"/>
                </a:solidFill>
                <a:latin typeface="+mn-lt"/>
              </a:rPr>
              <a:t>Application Data</a:t>
            </a:r>
          </a:p>
          <a:p>
            <a:pPr algn="just"/>
            <a:r>
              <a:rPr lang="en-US" b="0" i="0" u="none" strike="noStrike" baseline="0" dirty="0">
                <a:latin typeface="+mn-lt"/>
              </a:rPr>
              <a:t>The Record Protocol adds a signature (MAC) at the end of the (possibly compressed) fragment coming from the application layer and then encrypts the fragment and the MAC. </a:t>
            </a:r>
          </a:p>
          <a:p>
            <a:pPr algn="just"/>
            <a:endParaRPr lang="en-US" dirty="0">
              <a:latin typeface="+mn-lt"/>
            </a:endParaRPr>
          </a:p>
          <a:p>
            <a:pPr algn="just"/>
            <a:r>
              <a:rPr lang="en-US" b="0" i="0" u="none" strike="noStrike" baseline="0" dirty="0">
                <a:latin typeface="+mn-lt"/>
              </a:rPr>
              <a:t>After adding the general header with protocol value 23, the Record message is transmitted. Note that the general header is not encrypted. </a:t>
            </a:r>
            <a:endParaRPr lang="en-IN" b="0" i="0" u="none" strike="noStrike" baseline="0" dirty="0">
              <a:solidFill>
                <a:srgbClr val="FF0000"/>
              </a:solidFill>
              <a:latin typeface="+mn-lt"/>
            </a:endParaRPr>
          </a:p>
        </p:txBody>
      </p:sp>
      <p:pic>
        <p:nvPicPr>
          <p:cNvPr id="6" name="Picture 5">
            <a:extLst>
              <a:ext uri="{FF2B5EF4-FFF2-40B4-BE49-F238E27FC236}">
                <a16:creationId xmlns:a16="http://schemas.microsoft.com/office/drawing/2014/main" id="{A9014431-C9D3-E93C-3BDD-138DB45903FF}"/>
              </a:ext>
            </a:extLst>
          </p:cNvPr>
          <p:cNvPicPr>
            <a:picLocks noChangeAspect="1"/>
          </p:cNvPicPr>
          <p:nvPr/>
        </p:nvPicPr>
        <p:blipFill>
          <a:blip r:embed="rId3"/>
          <a:stretch>
            <a:fillRect/>
          </a:stretch>
        </p:blipFill>
        <p:spPr>
          <a:xfrm>
            <a:off x="1922055" y="3236975"/>
            <a:ext cx="4978656" cy="2311519"/>
          </a:xfrm>
          <a:prstGeom prst="rect">
            <a:avLst/>
          </a:prstGeom>
        </p:spPr>
      </p:pic>
    </p:spTree>
    <p:extLst>
      <p:ext uri="{BB962C8B-B14F-4D97-AF65-F5344CB8AC3E}">
        <p14:creationId xmlns:p14="http://schemas.microsoft.com/office/powerpoint/2010/main" val="3494873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704511"/>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4" name="TextBox 3">
            <a:extLst>
              <a:ext uri="{FF2B5EF4-FFF2-40B4-BE49-F238E27FC236}">
                <a16:creationId xmlns:a16="http://schemas.microsoft.com/office/drawing/2014/main" id="{A03F8BA4-E5EA-4D99-3FE0-7D0E9F8E831B}"/>
              </a:ext>
            </a:extLst>
          </p:cNvPr>
          <p:cNvSpPr txBox="1"/>
          <p:nvPr/>
        </p:nvSpPr>
        <p:spPr>
          <a:xfrm>
            <a:off x="336986" y="1435454"/>
            <a:ext cx="8449100" cy="1815882"/>
          </a:xfrm>
          <a:prstGeom prst="rect">
            <a:avLst/>
          </a:prstGeom>
          <a:noFill/>
        </p:spPr>
        <p:txBody>
          <a:bodyPr wrap="square">
            <a:spAutoFit/>
          </a:bodyPr>
          <a:lstStyle/>
          <a:p>
            <a:pPr algn="just"/>
            <a:r>
              <a:rPr lang="en-US" b="0" i="0" u="none" strike="noStrike" baseline="0" dirty="0">
                <a:latin typeface="+mj-lt"/>
              </a:rPr>
              <a:t>Transport Layer Security (TLS) protocol is the IETF standard version of the SSL protocol. </a:t>
            </a:r>
          </a:p>
          <a:p>
            <a:pPr algn="just"/>
            <a:endParaRPr lang="en-US" dirty="0">
              <a:latin typeface="+mj-lt"/>
            </a:endParaRPr>
          </a:p>
          <a:p>
            <a:pPr algn="just"/>
            <a:endParaRPr lang="en-US" dirty="0">
              <a:latin typeface="+mj-lt"/>
            </a:endParaRPr>
          </a:p>
          <a:p>
            <a:pPr algn="just"/>
            <a:r>
              <a:rPr lang="en-US" b="0" i="0" u="none" strike="noStrike" baseline="0" dirty="0">
                <a:solidFill>
                  <a:srgbClr val="FF0000"/>
                </a:solidFill>
                <a:latin typeface="+mj-lt"/>
              </a:rPr>
              <a:t>The two are very similar, with slight differences. </a:t>
            </a:r>
          </a:p>
          <a:p>
            <a:pPr algn="just"/>
            <a:endParaRPr lang="en-US" dirty="0">
              <a:solidFill>
                <a:srgbClr val="FF0000"/>
              </a:solidFill>
              <a:latin typeface="+mj-lt"/>
            </a:endParaRPr>
          </a:p>
          <a:p>
            <a:pPr algn="just"/>
            <a:endParaRPr lang="en-US" b="0" i="0" u="none" strike="noStrike" baseline="0" dirty="0">
              <a:solidFill>
                <a:srgbClr val="FF0000"/>
              </a:solidFill>
              <a:latin typeface="+mj-lt"/>
            </a:endParaRPr>
          </a:p>
          <a:p>
            <a:pPr algn="just"/>
            <a:r>
              <a:rPr lang="en-US" b="0" i="0" u="none" strike="noStrike" baseline="0" dirty="0">
                <a:solidFill>
                  <a:srgbClr val="FF0000"/>
                </a:solidFill>
                <a:latin typeface="+mj-lt"/>
              </a:rPr>
              <a:t>Discuss: differences between TLS and SSL protocols.</a:t>
            </a:r>
            <a:endParaRPr lang="en-IN" dirty="0">
              <a:solidFill>
                <a:srgbClr val="FF0000"/>
              </a:solidFill>
              <a:latin typeface="+mj-lt"/>
            </a:endParaRPr>
          </a:p>
        </p:txBody>
      </p:sp>
    </p:spTree>
    <p:extLst>
      <p:ext uri="{BB962C8B-B14F-4D97-AF65-F5344CB8AC3E}">
        <p14:creationId xmlns:p14="http://schemas.microsoft.com/office/powerpoint/2010/main" val="178283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704511"/>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pic>
        <p:nvPicPr>
          <p:cNvPr id="6" name="Picture 5">
            <a:extLst>
              <a:ext uri="{FF2B5EF4-FFF2-40B4-BE49-F238E27FC236}">
                <a16:creationId xmlns:a16="http://schemas.microsoft.com/office/drawing/2014/main" id="{6C7C52DF-4CCB-5830-666E-957C20996626}"/>
              </a:ext>
            </a:extLst>
          </p:cNvPr>
          <p:cNvPicPr>
            <a:picLocks noChangeAspect="1"/>
          </p:cNvPicPr>
          <p:nvPr/>
        </p:nvPicPr>
        <p:blipFill>
          <a:blip r:embed="rId3"/>
          <a:stretch>
            <a:fillRect/>
          </a:stretch>
        </p:blipFill>
        <p:spPr>
          <a:xfrm>
            <a:off x="1653220" y="1428663"/>
            <a:ext cx="4962289" cy="2304228"/>
          </a:xfrm>
          <a:prstGeom prst="rect">
            <a:avLst/>
          </a:prstGeom>
        </p:spPr>
      </p:pic>
      <p:sp>
        <p:nvSpPr>
          <p:cNvPr id="8" name="TextBox 7">
            <a:extLst>
              <a:ext uri="{FF2B5EF4-FFF2-40B4-BE49-F238E27FC236}">
                <a16:creationId xmlns:a16="http://schemas.microsoft.com/office/drawing/2014/main" id="{178F3A4C-3C9C-4877-C763-1C7EFF1A70A4}"/>
              </a:ext>
            </a:extLst>
          </p:cNvPr>
          <p:cNvSpPr txBox="1"/>
          <p:nvPr/>
        </p:nvSpPr>
        <p:spPr>
          <a:xfrm>
            <a:off x="347450" y="4178500"/>
            <a:ext cx="8295480" cy="1631216"/>
          </a:xfrm>
          <a:prstGeom prst="rect">
            <a:avLst/>
          </a:prstGeom>
          <a:noFill/>
        </p:spPr>
        <p:txBody>
          <a:bodyPr wrap="square">
            <a:spAutoFit/>
          </a:bodyPr>
          <a:lstStyle/>
          <a:p>
            <a:pPr algn="just"/>
            <a:r>
              <a:rPr lang="en-IN" sz="1800" b="1" i="0" u="none" strike="noStrike" baseline="0" dirty="0">
                <a:solidFill>
                  <a:srgbClr val="FF0000"/>
                </a:solidFill>
                <a:latin typeface="+mj-lt"/>
              </a:rPr>
              <a:t>Version</a:t>
            </a:r>
          </a:p>
          <a:p>
            <a:pPr algn="just"/>
            <a:endParaRPr lang="en-IN" b="1" i="0" u="none" strike="noStrike" baseline="0" dirty="0">
              <a:solidFill>
                <a:srgbClr val="FF0000"/>
              </a:solidFill>
              <a:latin typeface="+mj-lt"/>
            </a:endParaRPr>
          </a:p>
          <a:p>
            <a:pPr algn="just"/>
            <a:r>
              <a:rPr lang="en-US" b="0" i="0" u="none" strike="noStrike" baseline="0" dirty="0">
                <a:latin typeface="+mj-lt"/>
              </a:rPr>
              <a:t>The first difference is the version number (major and minor). </a:t>
            </a:r>
          </a:p>
          <a:p>
            <a:pPr algn="just"/>
            <a:endParaRPr lang="en-US" dirty="0">
              <a:latin typeface="+mj-lt"/>
            </a:endParaRPr>
          </a:p>
          <a:p>
            <a:pPr algn="just"/>
            <a:r>
              <a:rPr lang="en-US" b="0" i="0" u="none" strike="noStrike" baseline="0" dirty="0">
                <a:latin typeface="+mj-lt"/>
              </a:rPr>
              <a:t>The current version of SSL is 3.0; the current version of TLS is 1.0. In other words, SSLv3.0 is compatible </a:t>
            </a:r>
            <a:r>
              <a:rPr lang="en-IN" b="0" i="0" u="none" strike="noStrike" baseline="0" dirty="0">
                <a:latin typeface="+mj-lt"/>
              </a:rPr>
              <a:t>with TLSv1.0.</a:t>
            </a:r>
            <a:endParaRPr lang="en-IN" dirty="0">
              <a:latin typeface="+mj-lt"/>
            </a:endParaRPr>
          </a:p>
        </p:txBody>
      </p:sp>
      <p:sp>
        <p:nvSpPr>
          <p:cNvPr id="2" name="TextBox 1">
            <a:extLst>
              <a:ext uri="{FF2B5EF4-FFF2-40B4-BE49-F238E27FC236}">
                <a16:creationId xmlns:a16="http://schemas.microsoft.com/office/drawing/2014/main" id="{9286780D-2816-8EC2-F370-3C50E73C0DFB}"/>
              </a:ext>
            </a:extLst>
          </p:cNvPr>
          <p:cNvSpPr txBox="1"/>
          <p:nvPr/>
        </p:nvSpPr>
        <p:spPr>
          <a:xfrm>
            <a:off x="8028450" y="6052294"/>
            <a:ext cx="960125" cy="338554"/>
          </a:xfrm>
          <a:prstGeom prst="rect">
            <a:avLst/>
          </a:prstGeom>
          <a:noFill/>
        </p:spPr>
        <p:txBody>
          <a:bodyPr wrap="square" rtlCol="0">
            <a:spAutoFit/>
          </a:bodyPr>
          <a:lstStyle/>
          <a:p>
            <a:r>
              <a:rPr lang="en-US" dirty="0"/>
              <a:t>TLS 1.3</a:t>
            </a:r>
            <a:endParaRPr lang="en-IN" dirty="0"/>
          </a:p>
        </p:txBody>
      </p:sp>
    </p:spTree>
    <p:extLst>
      <p:ext uri="{BB962C8B-B14F-4D97-AF65-F5344CB8AC3E}">
        <p14:creationId xmlns:p14="http://schemas.microsoft.com/office/powerpoint/2010/main" val="1403179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704511"/>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239915"/>
            <a:ext cx="8295480" cy="1323439"/>
          </a:xfrm>
          <a:prstGeom prst="rect">
            <a:avLst/>
          </a:prstGeom>
          <a:noFill/>
        </p:spPr>
        <p:txBody>
          <a:bodyPr wrap="square">
            <a:spAutoFit/>
          </a:bodyPr>
          <a:lstStyle/>
          <a:p>
            <a:pPr algn="l"/>
            <a:r>
              <a:rPr lang="en-IN" b="0" i="0" u="none" strike="noStrike" baseline="0" dirty="0">
                <a:solidFill>
                  <a:srgbClr val="FF0000"/>
                </a:solidFill>
                <a:latin typeface="+mj-lt"/>
              </a:rPr>
              <a:t>Cipher Suite</a:t>
            </a:r>
          </a:p>
          <a:p>
            <a:pPr algn="just"/>
            <a:r>
              <a:rPr lang="en-US" b="0" i="0" u="none" strike="noStrike" baseline="0" dirty="0">
                <a:latin typeface="+mj-lt"/>
              </a:rPr>
              <a:t>Another minor difference between SSL and TLS is the lack of support for the Fortezza method. </a:t>
            </a:r>
          </a:p>
          <a:p>
            <a:pPr algn="just"/>
            <a:endParaRPr lang="en-US" dirty="0">
              <a:latin typeface="+mj-lt"/>
            </a:endParaRPr>
          </a:p>
          <a:p>
            <a:pPr algn="just"/>
            <a:r>
              <a:rPr lang="en-US" b="0" i="0" u="none" strike="noStrike" baseline="0" dirty="0">
                <a:latin typeface="+mj-lt"/>
              </a:rPr>
              <a:t>TLS does not support Fortezza for key exchange or for encryption/decryption. </a:t>
            </a:r>
            <a:endParaRPr lang="en-IN" dirty="0">
              <a:latin typeface="+mj-lt"/>
            </a:endParaRPr>
          </a:p>
        </p:txBody>
      </p:sp>
      <p:pic>
        <p:nvPicPr>
          <p:cNvPr id="4" name="Picture 3">
            <a:extLst>
              <a:ext uri="{FF2B5EF4-FFF2-40B4-BE49-F238E27FC236}">
                <a16:creationId xmlns:a16="http://schemas.microsoft.com/office/drawing/2014/main" id="{0C4322F6-55EA-5E6D-7283-579E597E4738}"/>
              </a:ext>
            </a:extLst>
          </p:cNvPr>
          <p:cNvPicPr>
            <a:picLocks noChangeAspect="1"/>
          </p:cNvPicPr>
          <p:nvPr/>
        </p:nvPicPr>
        <p:blipFill>
          <a:blip r:embed="rId3"/>
          <a:stretch>
            <a:fillRect/>
          </a:stretch>
        </p:blipFill>
        <p:spPr>
          <a:xfrm>
            <a:off x="1883510" y="3014452"/>
            <a:ext cx="4492741" cy="3295770"/>
          </a:xfrm>
          <a:prstGeom prst="rect">
            <a:avLst/>
          </a:prstGeom>
        </p:spPr>
      </p:pic>
    </p:spTree>
    <p:extLst>
      <p:ext uri="{BB962C8B-B14F-4D97-AF65-F5344CB8AC3E}">
        <p14:creationId xmlns:p14="http://schemas.microsoft.com/office/powerpoint/2010/main" val="1477205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47450" y="704511"/>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239915"/>
            <a:ext cx="8295480" cy="1969770"/>
          </a:xfrm>
          <a:prstGeom prst="rect">
            <a:avLst/>
          </a:prstGeom>
          <a:noFill/>
        </p:spPr>
        <p:txBody>
          <a:bodyPr wrap="square">
            <a:spAutoFit/>
          </a:bodyPr>
          <a:lstStyle/>
          <a:p>
            <a:pPr algn="l"/>
            <a:r>
              <a:rPr lang="en-IN" b="1" i="0" u="none" strike="noStrike" baseline="0" dirty="0">
                <a:solidFill>
                  <a:srgbClr val="FF0000"/>
                </a:solidFill>
                <a:latin typeface="+mj-lt"/>
              </a:rPr>
              <a:t>Generation of Cryptographic Secrets</a:t>
            </a:r>
          </a:p>
          <a:p>
            <a:pPr algn="l"/>
            <a:endParaRPr lang="en-IN" b="1" i="0" u="none" strike="noStrike" baseline="0" dirty="0">
              <a:solidFill>
                <a:srgbClr val="FF0000"/>
              </a:solidFill>
              <a:latin typeface="+mj-lt"/>
            </a:endParaRPr>
          </a:p>
          <a:p>
            <a:pPr marL="285750" indent="-285750" algn="l">
              <a:buFont typeface="Arial" panose="020B0604020202020204" pitchFamily="34" charset="0"/>
              <a:buChar char="•"/>
            </a:pPr>
            <a:r>
              <a:rPr lang="en-US" sz="1800" b="0" i="0" u="none" strike="noStrike" baseline="0" dirty="0">
                <a:latin typeface="+mj-lt"/>
              </a:rPr>
              <a:t>The generation of cryptographic secrets is more complex in TLS than in SSL. </a:t>
            </a:r>
          </a:p>
          <a:p>
            <a:pPr marL="285750" indent="-285750" algn="l">
              <a:buFont typeface="Arial" panose="020B0604020202020204" pitchFamily="34" charset="0"/>
              <a:buChar char="•"/>
            </a:pPr>
            <a:endParaRPr lang="en-US" sz="1800" dirty="0">
              <a:latin typeface="+mj-lt"/>
            </a:endParaRPr>
          </a:p>
          <a:p>
            <a:pPr marL="285750" indent="-285750" algn="just">
              <a:buFont typeface="Arial" panose="020B0604020202020204" pitchFamily="34" charset="0"/>
              <a:buChar char="•"/>
            </a:pPr>
            <a:r>
              <a:rPr lang="en-US" sz="1800" b="0" i="0" u="none" strike="noStrike" baseline="0" dirty="0">
                <a:latin typeface="+mj-lt"/>
              </a:rPr>
              <a:t>TLS first defines two functions: the </a:t>
            </a:r>
            <a:r>
              <a:rPr lang="en-US" sz="1800" b="0" i="0" u="none" strike="noStrike" baseline="0" dirty="0">
                <a:solidFill>
                  <a:srgbClr val="FF0000"/>
                </a:solidFill>
                <a:latin typeface="+mj-lt"/>
              </a:rPr>
              <a:t>data-expansion function </a:t>
            </a:r>
            <a:r>
              <a:rPr lang="en-US" sz="1800" b="0" i="0" u="none" strike="noStrike" baseline="0" dirty="0">
                <a:latin typeface="+mj-lt"/>
              </a:rPr>
              <a:t>and the, </a:t>
            </a:r>
            <a:r>
              <a:rPr lang="en-US" sz="1800" b="0" i="0" u="none" strike="noStrike" baseline="0" dirty="0">
                <a:solidFill>
                  <a:srgbClr val="FF0000"/>
                </a:solidFill>
                <a:latin typeface="+mj-lt"/>
              </a:rPr>
              <a:t>pseudorandom function</a:t>
            </a:r>
            <a:r>
              <a:rPr lang="en-US" sz="1800" b="0" i="0" u="none" strike="noStrike" baseline="0" dirty="0">
                <a:latin typeface="+mj-lt"/>
              </a:rPr>
              <a:t>.</a:t>
            </a:r>
          </a:p>
          <a:p>
            <a:pPr algn="l"/>
            <a:endParaRPr lang="en-US" sz="1800" dirty="0">
              <a:latin typeface="+mj-lt"/>
            </a:endParaRPr>
          </a:p>
        </p:txBody>
      </p:sp>
    </p:spTree>
    <p:extLst>
      <p:ext uri="{BB962C8B-B14F-4D97-AF65-F5344CB8AC3E}">
        <p14:creationId xmlns:p14="http://schemas.microsoft.com/office/powerpoint/2010/main" val="33644479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309045" y="787554"/>
            <a:ext cx="8525910" cy="2400657"/>
          </a:xfrm>
          <a:prstGeom prst="rect">
            <a:avLst/>
          </a:prstGeom>
          <a:noFill/>
        </p:spPr>
        <p:txBody>
          <a:bodyPr wrap="square">
            <a:spAutoFit/>
          </a:bodyPr>
          <a:lstStyle/>
          <a:p>
            <a:pPr algn="l"/>
            <a:r>
              <a:rPr lang="en-IN" b="1" i="0" u="none" strike="noStrike" baseline="0" dirty="0">
                <a:solidFill>
                  <a:srgbClr val="FF0000"/>
                </a:solidFill>
                <a:latin typeface="+mj-lt"/>
              </a:rPr>
              <a:t>Generation of Cryptographic Secrets</a:t>
            </a:r>
          </a:p>
          <a:p>
            <a:pPr algn="l"/>
            <a:endParaRPr lang="en-IN" b="1" i="0" u="none" strike="noStrike" baseline="0" dirty="0">
              <a:solidFill>
                <a:srgbClr val="FF0000"/>
              </a:solidFill>
              <a:latin typeface="+mj-lt"/>
            </a:endParaRPr>
          </a:p>
          <a:p>
            <a:pPr algn="just"/>
            <a:r>
              <a:rPr lang="en-IN" b="1" i="0" u="none" strike="noStrike" baseline="0" dirty="0">
                <a:solidFill>
                  <a:srgbClr val="FF0000"/>
                </a:solidFill>
                <a:latin typeface="+mj-lt"/>
              </a:rPr>
              <a:t>Data-Expansion Function</a:t>
            </a:r>
          </a:p>
          <a:p>
            <a:pPr algn="just"/>
            <a:r>
              <a:rPr lang="en-US" sz="1400" b="0" i="0" u="none" strike="noStrike" baseline="0" dirty="0">
                <a:latin typeface="+mj-lt"/>
              </a:rPr>
              <a:t>Data-expansion function uses a predefined HMAC (MD5 or SHA-1) to expand a secret into a longer one. </a:t>
            </a:r>
          </a:p>
          <a:p>
            <a:pPr algn="just"/>
            <a:r>
              <a:rPr lang="en-US" sz="1400" b="0" i="0" u="none" strike="noStrike" baseline="0" dirty="0">
                <a:latin typeface="+mj-lt"/>
              </a:rPr>
              <a:t>This function can be considered a multiple section</a:t>
            </a:r>
            <a:r>
              <a:rPr lang="en-US" sz="1400" dirty="0">
                <a:latin typeface="+mj-lt"/>
              </a:rPr>
              <a:t> </a:t>
            </a:r>
            <a:r>
              <a:rPr lang="en-US" sz="1400" b="0" i="0" u="none" strike="noStrike" baseline="0" dirty="0">
                <a:latin typeface="+mj-lt"/>
              </a:rPr>
              <a:t>function, where each section creates one hash value. </a:t>
            </a:r>
          </a:p>
          <a:p>
            <a:pPr algn="just"/>
            <a:r>
              <a:rPr lang="en-US" sz="1400" b="0" i="0" u="none" strike="noStrike" baseline="0" dirty="0">
                <a:latin typeface="+mj-lt"/>
              </a:rPr>
              <a:t>The extended secret is the concatenation of the hash values. </a:t>
            </a:r>
          </a:p>
          <a:p>
            <a:pPr algn="just"/>
            <a:r>
              <a:rPr lang="en-US" sz="1400" b="0" i="0" u="none" strike="noStrike" baseline="0" dirty="0">
                <a:latin typeface="+mj-lt"/>
              </a:rPr>
              <a:t>Each section uses two HMACs, a secret and a seed. </a:t>
            </a:r>
          </a:p>
          <a:p>
            <a:pPr algn="just"/>
            <a:r>
              <a:rPr lang="en-US" sz="1400" b="0" i="0" u="none" strike="noStrike" baseline="0" dirty="0">
                <a:latin typeface="+mj-lt"/>
              </a:rPr>
              <a:t>The data-expansion function is the chaining of as many sections as required. </a:t>
            </a:r>
          </a:p>
          <a:p>
            <a:pPr algn="just"/>
            <a:r>
              <a:rPr lang="en-US" sz="1400" b="0" i="0" u="none" strike="noStrike" baseline="0" dirty="0">
                <a:latin typeface="+mj-lt"/>
              </a:rPr>
              <a:t>To make the next section dependent on the previous, the second seed is actually the output of the first HMAC of the previous section.</a:t>
            </a:r>
            <a:endParaRPr lang="en-IN" sz="1400"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BE06FE58-FE48-0FB8-3FEF-628D9A4ACDF6}"/>
              </a:ext>
            </a:extLst>
          </p:cNvPr>
          <p:cNvPicPr>
            <a:picLocks noChangeAspect="1"/>
          </p:cNvPicPr>
          <p:nvPr/>
        </p:nvPicPr>
        <p:blipFill>
          <a:blip r:embed="rId3"/>
          <a:stretch>
            <a:fillRect/>
          </a:stretch>
        </p:blipFill>
        <p:spPr>
          <a:xfrm>
            <a:off x="1768435" y="3241261"/>
            <a:ext cx="4969979" cy="3151343"/>
          </a:xfrm>
          <a:prstGeom prst="rect">
            <a:avLst/>
          </a:prstGeom>
        </p:spPr>
      </p:pic>
    </p:spTree>
    <p:extLst>
      <p:ext uri="{BB962C8B-B14F-4D97-AF65-F5344CB8AC3E}">
        <p14:creationId xmlns:p14="http://schemas.microsoft.com/office/powerpoint/2010/main" val="4176498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309045" y="787554"/>
            <a:ext cx="8449100" cy="3200876"/>
          </a:xfrm>
          <a:prstGeom prst="rect">
            <a:avLst/>
          </a:prstGeom>
          <a:noFill/>
        </p:spPr>
        <p:txBody>
          <a:bodyPr wrap="square">
            <a:spAutoFit/>
          </a:bodyPr>
          <a:lstStyle/>
          <a:p>
            <a:pPr algn="l"/>
            <a:r>
              <a:rPr lang="en-IN" b="1" i="0" u="none" strike="noStrike" baseline="0" dirty="0">
                <a:solidFill>
                  <a:srgbClr val="FF0000"/>
                </a:solidFill>
                <a:latin typeface="+mj-lt"/>
              </a:rPr>
              <a:t>Generation of Cryptographic Secrets</a:t>
            </a:r>
          </a:p>
          <a:p>
            <a:pPr algn="l"/>
            <a:endParaRPr lang="en-IN" b="1" i="0" u="none" strike="noStrike" baseline="0" dirty="0">
              <a:solidFill>
                <a:srgbClr val="FF0000"/>
              </a:solidFill>
              <a:latin typeface="+mj-lt"/>
            </a:endParaRPr>
          </a:p>
          <a:p>
            <a:pPr algn="l"/>
            <a:r>
              <a:rPr lang="en-IN" b="1" i="0" u="none" strike="noStrike" baseline="0" dirty="0">
                <a:solidFill>
                  <a:srgbClr val="FF0000"/>
                </a:solidFill>
                <a:latin typeface="+mj-lt"/>
              </a:rPr>
              <a:t>Pseudorandom Function (PRF)</a:t>
            </a:r>
          </a:p>
          <a:p>
            <a:pPr algn="just"/>
            <a:r>
              <a:rPr lang="en-US" sz="1400" b="0" i="0" u="none" strike="noStrike" baseline="0" dirty="0">
                <a:latin typeface="+mj-lt"/>
              </a:rPr>
              <a:t>TLS defines a pseudorandom function (PRF) to be the combination of two data-expansion functions, one using MD5 and the other SHA-1. </a:t>
            </a:r>
          </a:p>
          <a:p>
            <a:pPr algn="just"/>
            <a:r>
              <a:rPr lang="en-US" sz="1400" b="0" i="0" u="none" strike="noStrike" baseline="0" dirty="0">
                <a:latin typeface="+mj-lt"/>
              </a:rPr>
              <a:t>PRF takes three inputs, a </a:t>
            </a:r>
            <a:r>
              <a:rPr lang="en-US" sz="1400" b="0" i="0" u="none" strike="noStrike" baseline="0" dirty="0">
                <a:solidFill>
                  <a:srgbClr val="FF0000"/>
                </a:solidFill>
                <a:latin typeface="+mj-lt"/>
              </a:rPr>
              <a:t>secret</a:t>
            </a:r>
            <a:r>
              <a:rPr lang="en-US" sz="1400" b="0" i="0" u="none" strike="noStrike" baseline="0" dirty="0">
                <a:latin typeface="+mj-lt"/>
              </a:rPr>
              <a:t>, a </a:t>
            </a:r>
            <a:r>
              <a:rPr lang="en-US" sz="1400" b="0" i="0" u="none" strike="noStrike" baseline="0" dirty="0">
                <a:solidFill>
                  <a:srgbClr val="FF0000"/>
                </a:solidFill>
                <a:latin typeface="Generic665-Regular"/>
              </a:rPr>
              <a:t>label</a:t>
            </a:r>
            <a:r>
              <a:rPr lang="en-US" sz="1400" b="0" i="0" u="none" strike="noStrike" baseline="0" dirty="0">
                <a:latin typeface="Generic665-Regular"/>
              </a:rPr>
              <a:t>, </a:t>
            </a:r>
            <a:r>
              <a:rPr lang="en-US" sz="1400" b="0" i="0" u="none" strike="noStrike" baseline="0" dirty="0">
                <a:latin typeface="+mj-lt"/>
              </a:rPr>
              <a:t>and a </a:t>
            </a:r>
            <a:r>
              <a:rPr lang="en-US" sz="1400" b="0" i="0" u="none" strike="noStrike" baseline="0" dirty="0">
                <a:solidFill>
                  <a:srgbClr val="FF0000"/>
                </a:solidFill>
                <a:latin typeface="+mj-lt"/>
              </a:rPr>
              <a:t>seed</a:t>
            </a:r>
            <a:r>
              <a:rPr lang="en-US" sz="1400" b="0" i="0" u="none" strike="noStrike" baseline="0" dirty="0">
                <a:latin typeface="+mj-lt"/>
              </a:rPr>
              <a:t>. </a:t>
            </a:r>
          </a:p>
          <a:p>
            <a:pPr algn="just"/>
            <a:endParaRPr lang="en-US" sz="1400" dirty="0">
              <a:latin typeface="+mj-lt"/>
            </a:endParaRPr>
          </a:p>
          <a:p>
            <a:pPr algn="just"/>
            <a:r>
              <a:rPr lang="en-US" sz="1400" b="0" i="0" u="none" strike="noStrike" baseline="0" dirty="0">
                <a:latin typeface="+mj-lt"/>
              </a:rPr>
              <a:t>The label and seed are concatenated and serve as the seed for each data expansion</a:t>
            </a:r>
            <a:r>
              <a:rPr lang="en-US" sz="1400" dirty="0">
                <a:latin typeface="+mj-lt"/>
              </a:rPr>
              <a:t> </a:t>
            </a:r>
            <a:r>
              <a:rPr lang="en-US" sz="1400" b="0" i="0" u="none" strike="noStrike" baseline="0" dirty="0">
                <a:latin typeface="+mj-lt"/>
              </a:rPr>
              <a:t>function. </a:t>
            </a:r>
          </a:p>
          <a:p>
            <a:pPr algn="just"/>
            <a:r>
              <a:rPr lang="en-US" sz="1400" b="0" i="0" u="none" strike="noStrike" baseline="0" dirty="0">
                <a:latin typeface="+mj-lt"/>
              </a:rPr>
              <a:t>The secret is divided into two halves; each half is used as the secret for each data-expansion function. </a:t>
            </a:r>
          </a:p>
          <a:p>
            <a:pPr algn="just"/>
            <a:endParaRPr lang="en-US" sz="1400" dirty="0">
              <a:latin typeface="+mj-lt"/>
            </a:endParaRPr>
          </a:p>
          <a:p>
            <a:pPr algn="just"/>
            <a:r>
              <a:rPr lang="en-US" sz="1400" b="0" i="0" u="none" strike="noStrike" baseline="0" dirty="0">
                <a:latin typeface="+mj-lt"/>
              </a:rPr>
              <a:t>The output of two data-expansion functions is exclusive </a:t>
            </a:r>
            <a:r>
              <a:rPr lang="en-US" sz="1400" b="0" i="0" u="none" strike="noStrike" baseline="0" dirty="0" err="1">
                <a:latin typeface="+mj-lt"/>
              </a:rPr>
              <a:t>ored</a:t>
            </a:r>
            <a:r>
              <a:rPr lang="en-US" sz="1400" dirty="0">
                <a:latin typeface="+mj-lt"/>
              </a:rPr>
              <a:t> </a:t>
            </a:r>
            <a:r>
              <a:rPr lang="en-US" sz="1400" b="0" i="0" u="none" strike="noStrike" baseline="0" dirty="0">
                <a:latin typeface="+mj-lt"/>
              </a:rPr>
              <a:t>together to create the final expanded secret. </a:t>
            </a:r>
          </a:p>
          <a:p>
            <a:pPr algn="just"/>
            <a:endParaRPr lang="en-US" sz="1400" dirty="0">
              <a:latin typeface="+mj-lt"/>
            </a:endParaRPr>
          </a:p>
          <a:p>
            <a:pPr algn="just"/>
            <a:r>
              <a:rPr lang="en-US" sz="1400" b="0" i="0" u="none" strike="noStrike" baseline="0" dirty="0">
                <a:latin typeface="+mj-lt"/>
              </a:rPr>
              <a:t>Because the hashes created from MD5 and SHA-1 are of different sizes, extra sections of MD5-based functions must be created to make the two outputs the same size. </a:t>
            </a:r>
            <a:endParaRPr lang="en-IN" sz="1400"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8CFF81F4-1E9F-ADD0-BA13-610F96436267}"/>
              </a:ext>
            </a:extLst>
          </p:cNvPr>
          <p:cNvPicPr>
            <a:picLocks noChangeAspect="1"/>
          </p:cNvPicPr>
          <p:nvPr/>
        </p:nvPicPr>
        <p:blipFill>
          <a:blip r:embed="rId3"/>
          <a:stretch>
            <a:fillRect/>
          </a:stretch>
        </p:blipFill>
        <p:spPr>
          <a:xfrm>
            <a:off x="2264510" y="4064707"/>
            <a:ext cx="3882095" cy="2293434"/>
          </a:xfrm>
          <a:prstGeom prst="rect">
            <a:avLst/>
          </a:prstGeom>
        </p:spPr>
      </p:pic>
    </p:spTree>
    <p:extLst>
      <p:ext uri="{BB962C8B-B14F-4D97-AF65-F5344CB8AC3E}">
        <p14:creationId xmlns:p14="http://schemas.microsoft.com/office/powerpoint/2010/main" val="11339525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400110"/>
          </a:xfrm>
          <a:prstGeom prst="rect">
            <a:avLst/>
          </a:prstGeom>
          <a:noFill/>
        </p:spPr>
        <p:txBody>
          <a:bodyPr wrap="square">
            <a:spAutoFit/>
          </a:bodyPr>
          <a:lstStyle/>
          <a:p>
            <a:pPr algn="l"/>
            <a:r>
              <a:rPr lang="en-IN" sz="20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923330"/>
          </a:xfrm>
          <a:prstGeom prst="rect">
            <a:avLst/>
          </a:prstGeom>
          <a:noFill/>
        </p:spPr>
        <p:txBody>
          <a:bodyPr wrap="square">
            <a:spAutoFit/>
          </a:bodyPr>
          <a:lstStyle/>
          <a:p>
            <a:pPr algn="l"/>
            <a:r>
              <a:rPr lang="en-IN" sz="1800" b="1" i="0" u="none" strike="noStrike" baseline="0" dirty="0">
                <a:solidFill>
                  <a:srgbClr val="FF0000"/>
                </a:solidFill>
                <a:latin typeface="+mj-lt"/>
              </a:rPr>
              <a:t>Pre-master Secret</a:t>
            </a:r>
          </a:p>
          <a:p>
            <a:pPr algn="l"/>
            <a:endParaRPr lang="en-IN" sz="1800" b="1" i="0" u="none" strike="noStrike" baseline="0" dirty="0">
              <a:solidFill>
                <a:srgbClr val="FF0000"/>
              </a:solidFill>
              <a:latin typeface="+mj-lt"/>
            </a:endParaRPr>
          </a:p>
          <a:p>
            <a:pPr algn="l"/>
            <a:r>
              <a:rPr lang="en-US" sz="1800" b="0" i="0" u="none" strike="noStrike" baseline="0" dirty="0">
                <a:latin typeface="+mj-lt"/>
              </a:rPr>
              <a:t>The generation of the pre-master secret in TLS is exactly the same as in SSL.</a:t>
            </a:r>
            <a:endParaRPr lang="en-IN" sz="1800" b="1" i="0" u="none" strike="noStrike" baseline="0" dirty="0">
              <a:solidFill>
                <a:srgbClr val="FF0000"/>
              </a:solidFill>
              <a:latin typeface="+mj-lt"/>
            </a:endParaRPr>
          </a:p>
        </p:txBody>
      </p:sp>
    </p:spTree>
    <p:extLst>
      <p:ext uri="{BB962C8B-B14F-4D97-AF65-F5344CB8AC3E}">
        <p14:creationId xmlns:p14="http://schemas.microsoft.com/office/powerpoint/2010/main" val="172255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493795"/>
            <a:ext cx="8295479" cy="2123658"/>
          </a:xfrm>
          <a:prstGeom prst="rect">
            <a:avLst/>
          </a:prstGeom>
          <a:noFill/>
        </p:spPr>
        <p:txBody>
          <a:bodyPr wrap="square">
            <a:spAutoFit/>
          </a:bodyPr>
          <a:lstStyle/>
          <a:p>
            <a:pPr algn="l"/>
            <a:r>
              <a:rPr lang="en-IN" sz="1800" b="1" i="0" u="none" strike="noStrike" baseline="0" dirty="0">
                <a:solidFill>
                  <a:srgbClr val="FF0000"/>
                </a:solidFill>
                <a:latin typeface="+mj-lt"/>
              </a:rPr>
              <a:t>Key Exchange Algorithms</a:t>
            </a:r>
          </a:p>
          <a:p>
            <a:pPr algn="l"/>
            <a:endParaRPr lang="en-IN" sz="1800" b="1" i="0" u="none" strike="noStrike" baseline="0" dirty="0">
              <a:solidFill>
                <a:srgbClr val="FF0000"/>
              </a:solidFill>
              <a:latin typeface="+mj-lt"/>
            </a:endParaRPr>
          </a:p>
          <a:p>
            <a:pPr algn="just"/>
            <a:r>
              <a:rPr lang="en-US" b="0" i="0" u="none" strike="noStrike" baseline="0" dirty="0">
                <a:latin typeface="+mj-lt"/>
              </a:rPr>
              <a:t>To exchange an authenticated and confidential message, the </a:t>
            </a:r>
            <a:r>
              <a:rPr lang="en-US" b="0" i="0" u="none" strike="noStrike" baseline="0" dirty="0">
                <a:solidFill>
                  <a:srgbClr val="FF0000"/>
                </a:solidFill>
                <a:latin typeface="+mj-lt"/>
              </a:rPr>
              <a:t>client and the server each need </a:t>
            </a:r>
            <a:r>
              <a:rPr lang="en-US" b="1" i="0" u="none" strike="noStrike" baseline="0" dirty="0">
                <a:solidFill>
                  <a:srgbClr val="FF0000"/>
                </a:solidFill>
                <a:latin typeface="+mj-lt"/>
              </a:rPr>
              <a:t>six</a:t>
            </a:r>
            <a:r>
              <a:rPr lang="en-US" b="0" i="0" u="none" strike="noStrike" baseline="0" dirty="0">
                <a:solidFill>
                  <a:srgbClr val="FF0000"/>
                </a:solidFill>
                <a:latin typeface="+mj-lt"/>
              </a:rPr>
              <a:t> cryptographic secrets (4 keys and 2  initialization vectors).</a:t>
            </a:r>
          </a:p>
          <a:p>
            <a:pPr algn="just"/>
            <a:endParaRPr lang="en-US" b="0" i="0" u="none" strike="noStrike" baseline="0" dirty="0">
              <a:latin typeface="+mj-lt"/>
            </a:endParaRPr>
          </a:p>
          <a:p>
            <a:pPr algn="just"/>
            <a:r>
              <a:rPr lang="en-US" b="0" i="0" u="none" strike="noStrike" baseline="0" dirty="0">
                <a:latin typeface="+mj-lt"/>
              </a:rPr>
              <a:t>To create these secrets, </a:t>
            </a:r>
            <a:r>
              <a:rPr lang="en-US" b="0" i="0" u="none" strike="noStrike" baseline="0" dirty="0">
                <a:solidFill>
                  <a:srgbClr val="FF0000"/>
                </a:solidFill>
                <a:latin typeface="+mj-lt"/>
              </a:rPr>
              <a:t>one pre-master secret </a:t>
            </a:r>
            <a:r>
              <a:rPr lang="en-US" b="0" i="0" u="none" strike="noStrike" baseline="0" dirty="0">
                <a:latin typeface="+mj-lt"/>
              </a:rPr>
              <a:t>must be established between </a:t>
            </a:r>
            <a:r>
              <a:rPr lang="en-US" dirty="0">
                <a:latin typeface="+mj-lt"/>
              </a:rPr>
              <a:t>2</a:t>
            </a:r>
            <a:r>
              <a:rPr lang="en-US" b="0" i="0" u="none" strike="noStrike" baseline="0" dirty="0">
                <a:latin typeface="+mj-lt"/>
              </a:rPr>
              <a:t> parties. </a:t>
            </a:r>
          </a:p>
          <a:p>
            <a:pPr algn="just"/>
            <a:endParaRPr lang="en-US" dirty="0">
              <a:latin typeface="+mj-lt"/>
            </a:endParaRPr>
          </a:p>
          <a:p>
            <a:pPr algn="just"/>
            <a:r>
              <a:rPr lang="en-US" b="0" i="0" u="none" strike="noStrike" baseline="0" dirty="0">
                <a:latin typeface="+mj-lt"/>
              </a:rPr>
              <a:t>SSL defines six key-exchange methods to establish this </a:t>
            </a:r>
            <a:r>
              <a:rPr lang="en-US" b="0" i="0" u="none" strike="noStrike" baseline="0" dirty="0">
                <a:solidFill>
                  <a:srgbClr val="FF0000"/>
                </a:solidFill>
                <a:latin typeface="+mj-lt"/>
              </a:rPr>
              <a:t>premaster </a:t>
            </a:r>
            <a:r>
              <a:rPr lang="en-IN" b="0" i="0" u="none" strike="noStrike" baseline="0" dirty="0">
                <a:solidFill>
                  <a:srgbClr val="FF0000"/>
                </a:solidFill>
                <a:latin typeface="+mj-lt"/>
              </a:rPr>
              <a:t>secret:</a:t>
            </a:r>
            <a:endParaRPr lang="en-IN" dirty="0">
              <a:solidFill>
                <a:srgbClr val="FF0000"/>
              </a:solidFill>
              <a:latin typeface="+mj-lt"/>
            </a:endParaRPr>
          </a:p>
        </p:txBody>
      </p:sp>
      <p:pic>
        <p:nvPicPr>
          <p:cNvPr id="4" name="Picture 3">
            <a:extLst>
              <a:ext uri="{FF2B5EF4-FFF2-40B4-BE49-F238E27FC236}">
                <a16:creationId xmlns:a16="http://schemas.microsoft.com/office/drawing/2014/main" id="{F2E53A95-5ACD-63B3-02AE-AD2DDF8F9D6B}"/>
              </a:ext>
            </a:extLst>
          </p:cNvPr>
          <p:cNvPicPr>
            <a:picLocks noChangeAspect="1"/>
          </p:cNvPicPr>
          <p:nvPr/>
        </p:nvPicPr>
        <p:blipFill>
          <a:blip r:embed="rId2"/>
          <a:stretch>
            <a:fillRect/>
          </a:stretch>
        </p:blipFill>
        <p:spPr>
          <a:xfrm>
            <a:off x="769905" y="3298891"/>
            <a:ext cx="7325457" cy="2741649"/>
          </a:xfrm>
          <a:prstGeom prst="rect">
            <a:avLst/>
          </a:prstGeom>
        </p:spPr>
      </p:pic>
    </p:spTree>
    <p:extLst>
      <p:ext uri="{BB962C8B-B14F-4D97-AF65-F5344CB8AC3E}">
        <p14:creationId xmlns:p14="http://schemas.microsoft.com/office/powerpoint/2010/main" val="28937492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400110"/>
          </a:xfrm>
          <a:prstGeom prst="rect">
            <a:avLst/>
          </a:prstGeom>
          <a:noFill/>
        </p:spPr>
        <p:txBody>
          <a:bodyPr wrap="square">
            <a:spAutoFit/>
          </a:bodyPr>
          <a:lstStyle/>
          <a:p>
            <a:pPr algn="l"/>
            <a:r>
              <a:rPr lang="en-IN" sz="20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1815882"/>
          </a:xfrm>
          <a:prstGeom prst="rect">
            <a:avLst/>
          </a:prstGeom>
          <a:noFill/>
        </p:spPr>
        <p:txBody>
          <a:bodyPr wrap="square">
            <a:spAutoFit/>
          </a:bodyPr>
          <a:lstStyle/>
          <a:p>
            <a:pPr algn="just"/>
            <a:r>
              <a:rPr lang="en-IN" b="1" i="0" u="none" strike="noStrike" baseline="0" dirty="0">
                <a:solidFill>
                  <a:srgbClr val="FF0000"/>
                </a:solidFill>
                <a:latin typeface="+mj-lt"/>
              </a:rPr>
              <a:t>Master Secret</a:t>
            </a:r>
          </a:p>
          <a:p>
            <a:pPr algn="just"/>
            <a:endParaRPr lang="en-IN" b="1" i="0" u="none" strike="noStrike" baseline="0" dirty="0">
              <a:solidFill>
                <a:srgbClr val="FF0000"/>
              </a:solidFill>
              <a:latin typeface="+mj-lt"/>
            </a:endParaRPr>
          </a:p>
          <a:p>
            <a:pPr algn="just"/>
            <a:r>
              <a:rPr lang="en-US" b="0" i="0" u="none" strike="noStrike" baseline="0" dirty="0">
                <a:latin typeface="+mj-lt"/>
              </a:rPr>
              <a:t>TLS uses the PRF function to create the master secret from the pre-master secret. </a:t>
            </a:r>
          </a:p>
          <a:p>
            <a:pPr algn="just"/>
            <a:endParaRPr lang="en-US" dirty="0">
              <a:latin typeface="+mj-lt"/>
            </a:endParaRPr>
          </a:p>
          <a:p>
            <a:pPr algn="just"/>
            <a:r>
              <a:rPr lang="en-US" b="0" i="0" u="none" strike="noStrike" baseline="0" dirty="0">
                <a:latin typeface="+mj-lt"/>
              </a:rPr>
              <a:t>This is achieved by using the pre-master secret as the secret, the string “master secret” as the label, and concatenation of the client random number and server random number as the seed. </a:t>
            </a:r>
          </a:p>
        </p:txBody>
      </p:sp>
      <p:pic>
        <p:nvPicPr>
          <p:cNvPr id="4" name="Picture 3">
            <a:extLst>
              <a:ext uri="{FF2B5EF4-FFF2-40B4-BE49-F238E27FC236}">
                <a16:creationId xmlns:a16="http://schemas.microsoft.com/office/drawing/2014/main" id="{398CF797-1B0E-63DA-0CA4-37B7C6786E64}"/>
              </a:ext>
            </a:extLst>
          </p:cNvPr>
          <p:cNvPicPr>
            <a:picLocks noChangeAspect="1"/>
          </p:cNvPicPr>
          <p:nvPr/>
        </p:nvPicPr>
        <p:blipFill>
          <a:blip r:embed="rId3"/>
          <a:stretch>
            <a:fillRect/>
          </a:stretch>
        </p:blipFill>
        <p:spPr>
          <a:xfrm>
            <a:off x="1653220" y="3344944"/>
            <a:ext cx="5760750" cy="2701890"/>
          </a:xfrm>
          <a:prstGeom prst="rect">
            <a:avLst/>
          </a:prstGeom>
        </p:spPr>
      </p:pic>
    </p:spTree>
    <p:extLst>
      <p:ext uri="{BB962C8B-B14F-4D97-AF65-F5344CB8AC3E}">
        <p14:creationId xmlns:p14="http://schemas.microsoft.com/office/powerpoint/2010/main" val="2725560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1569660"/>
          </a:xfrm>
          <a:prstGeom prst="rect">
            <a:avLst/>
          </a:prstGeom>
          <a:noFill/>
        </p:spPr>
        <p:txBody>
          <a:bodyPr wrap="square">
            <a:spAutoFit/>
          </a:bodyPr>
          <a:lstStyle/>
          <a:p>
            <a:pPr algn="l"/>
            <a:r>
              <a:rPr lang="en-IN" b="1" i="0" u="none" strike="noStrike" baseline="0" dirty="0">
                <a:solidFill>
                  <a:srgbClr val="FF0000"/>
                </a:solidFill>
                <a:latin typeface="+mj-lt"/>
              </a:rPr>
              <a:t>Key Material</a:t>
            </a:r>
          </a:p>
          <a:p>
            <a:pPr algn="l"/>
            <a:endParaRPr lang="en-IN" b="1" i="0" u="none" strike="noStrike" baseline="0" dirty="0">
              <a:solidFill>
                <a:srgbClr val="FF0000"/>
              </a:solidFill>
              <a:latin typeface="+mj-lt"/>
            </a:endParaRPr>
          </a:p>
          <a:p>
            <a:pPr algn="just"/>
            <a:r>
              <a:rPr lang="en-US" b="0" i="0" u="none" strike="noStrike" baseline="0" dirty="0">
                <a:latin typeface="+mj-lt"/>
              </a:rPr>
              <a:t>TLS uses the PRF function to create the key material from the master secret. </a:t>
            </a:r>
          </a:p>
          <a:p>
            <a:pPr algn="just"/>
            <a:endParaRPr lang="en-US" b="0" i="0" u="none" strike="noStrike" baseline="0" dirty="0">
              <a:latin typeface="+mj-lt"/>
            </a:endParaRPr>
          </a:p>
          <a:p>
            <a:pPr algn="just"/>
            <a:r>
              <a:rPr lang="en-US" b="0" i="0" u="none" strike="noStrike" baseline="0" dirty="0">
                <a:latin typeface="+mj-lt"/>
              </a:rPr>
              <a:t>This time the secret is the master secret, the label is the string “key expansion”, and the seed is the concatenation of the server random number and the client random number</a:t>
            </a:r>
            <a:r>
              <a:rPr lang="en-IN" b="0" i="0" u="none" strike="noStrike" baseline="0" dirty="0">
                <a:latin typeface="+mj-lt"/>
              </a:rPr>
              <a:t>.</a:t>
            </a:r>
            <a:endParaRPr lang="en-IN"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FF4977AA-9620-3153-3FE2-888B179C3E10}"/>
              </a:ext>
            </a:extLst>
          </p:cNvPr>
          <p:cNvPicPr>
            <a:picLocks noChangeAspect="1"/>
          </p:cNvPicPr>
          <p:nvPr/>
        </p:nvPicPr>
        <p:blipFill>
          <a:blip r:embed="rId3"/>
          <a:stretch>
            <a:fillRect/>
          </a:stretch>
        </p:blipFill>
        <p:spPr>
          <a:xfrm>
            <a:off x="1077145" y="3109597"/>
            <a:ext cx="6590122" cy="3033995"/>
          </a:xfrm>
          <a:prstGeom prst="rect">
            <a:avLst/>
          </a:prstGeom>
        </p:spPr>
      </p:pic>
    </p:spTree>
    <p:extLst>
      <p:ext uri="{BB962C8B-B14F-4D97-AF65-F5344CB8AC3E}">
        <p14:creationId xmlns:p14="http://schemas.microsoft.com/office/powerpoint/2010/main" val="1363217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400110"/>
          </a:xfrm>
          <a:prstGeom prst="rect">
            <a:avLst/>
          </a:prstGeom>
          <a:noFill/>
        </p:spPr>
        <p:txBody>
          <a:bodyPr wrap="square">
            <a:spAutoFit/>
          </a:bodyPr>
          <a:lstStyle/>
          <a:p>
            <a:pPr algn="l"/>
            <a:r>
              <a:rPr lang="en-IN" sz="20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1569660"/>
          </a:xfrm>
          <a:prstGeom prst="rect">
            <a:avLst/>
          </a:prstGeom>
          <a:noFill/>
        </p:spPr>
        <p:txBody>
          <a:bodyPr wrap="square">
            <a:spAutoFit/>
          </a:bodyPr>
          <a:lstStyle/>
          <a:p>
            <a:pPr algn="l"/>
            <a:r>
              <a:rPr lang="en-IN" b="1" i="0" u="none" strike="noStrike" baseline="0" dirty="0">
                <a:solidFill>
                  <a:srgbClr val="FF0000"/>
                </a:solidFill>
                <a:latin typeface="+mj-lt"/>
              </a:rPr>
              <a:t>Alert Protocol</a:t>
            </a:r>
          </a:p>
          <a:p>
            <a:pPr algn="l"/>
            <a:endParaRPr lang="en-IN" b="1" i="0" u="none" strike="noStrike" baseline="0" dirty="0">
              <a:solidFill>
                <a:srgbClr val="FF0000"/>
              </a:solidFill>
              <a:latin typeface="+mj-lt"/>
            </a:endParaRPr>
          </a:p>
          <a:p>
            <a:pPr algn="l"/>
            <a:r>
              <a:rPr lang="en-US" b="0" i="0" u="none" strike="noStrike" baseline="0" dirty="0">
                <a:latin typeface="+mj-lt"/>
              </a:rPr>
              <a:t>TLS supports all of the alerts defined in SSL except for </a:t>
            </a:r>
            <a:r>
              <a:rPr lang="en-US" b="0" i="0" u="none" strike="noStrike" baseline="0" dirty="0" err="1">
                <a:latin typeface="+mj-lt"/>
              </a:rPr>
              <a:t>NoCertificate</a:t>
            </a:r>
            <a:r>
              <a:rPr lang="en-US" b="0" i="0" u="none" strike="noStrike" baseline="0" dirty="0">
                <a:latin typeface="+mj-lt"/>
              </a:rPr>
              <a:t>. </a:t>
            </a:r>
          </a:p>
          <a:p>
            <a:pPr algn="l"/>
            <a:endParaRPr lang="en-US" dirty="0">
              <a:latin typeface="+mj-lt"/>
            </a:endParaRPr>
          </a:p>
          <a:p>
            <a:pPr algn="l"/>
            <a:r>
              <a:rPr lang="en-US" b="0" i="0" u="none" strike="noStrike" baseline="0" dirty="0">
                <a:latin typeface="+mj-lt"/>
              </a:rPr>
              <a:t>TLS also adds some new ones to the list. Table 17.7 shows the full list of alerts supported by TLS.</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BCA43A1B-809A-2653-C6FA-5B8A5FC7F8E0}"/>
              </a:ext>
            </a:extLst>
          </p:cNvPr>
          <p:cNvPicPr>
            <a:picLocks noChangeAspect="1"/>
          </p:cNvPicPr>
          <p:nvPr/>
        </p:nvPicPr>
        <p:blipFill>
          <a:blip r:embed="rId3"/>
          <a:stretch>
            <a:fillRect/>
          </a:stretch>
        </p:blipFill>
        <p:spPr>
          <a:xfrm>
            <a:off x="1922055" y="2696870"/>
            <a:ext cx="4691560" cy="3236546"/>
          </a:xfrm>
          <a:prstGeom prst="rect">
            <a:avLst/>
          </a:prstGeom>
        </p:spPr>
      </p:pic>
    </p:spTree>
    <p:extLst>
      <p:ext uri="{BB962C8B-B14F-4D97-AF65-F5344CB8AC3E}">
        <p14:creationId xmlns:p14="http://schemas.microsoft.com/office/powerpoint/2010/main" val="375447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400110"/>
          </a:xfrm>
          <a:prstGeom prst="rect">
            <a:avLst/>
          </a:prstGeom>
          <a:noFill/>
        </p:spPr>
        <p:txBody>
          <a:bodyPr wrap="square">
            <a:spAutoFit/>
          </a:bodyPr>
          <a:lstStyle/>
          <a:p>
            <a:pPr algn="l"/>
            <a:r>
              <a:rPr lang="en-IN" sz="20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584775"/>
          </a:xfrm>
          <a:prstGeom prst="rect">
            <a:avLst/>
          </a:prstGeom>
          <a:noFill/>
        </p:spPr>
        <p:txBody>
          <a:bodyPr wrap="square">
            <a:spAutoFit/>
          </a:bodyPr>
          <a:lstStyle/>
          <a:p>
            <a:pPr algn="l"/>
            <a:r>
              <a:rPr lang="en-IN" b="1" i="0" u="none" strike="noStrike" baseline="0" dirty="0">
                <a:solidFill>
                  <a:srgbClr val="FF0000"/>
                </a:solidFill>
                <a:latin typeface="+mj-lt"/>
              </a:rPr>
              <a:t>Alert Protocol</a:t>
            </a:r>
          </a:p>
          <a:p>
            <a:pPr algn="l"/>
            <a:endParaRPr lang="en-IN"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473CBF92-16BA-FCB6-EF9D-E267AE7775B8}"/>
              </a:ext>
            </a:extLst>
          </p:cNvPr>
          <p:cNvPicPr>
            <a:picLocks noChangeAspect="1"/>
          </p:cNvPicPr>
          <p:nvPr/>
        </p:nvPicPr>
        <p:blipFill>
          <a:blip r:embed="rId3"/>
          <a:stretch>
            <a:fillRect/>
          </a:stretch>
        </p:blipFill>
        <p:spPr>
          <a:xfrm>
            <a:off x="1345980" y="1728037"/>
            <a:ext cx="5941354" cy="2814708"/>
          </a:xfrm>
          <a:prstGeom prst="rect">
            <a:avLst/>
          </a:prstGeom>
        </p:spPr>
      </p:pic>
    </p:spTree>
    <p:extLst>
      <p:ext uri="{BB962C8B-B14F-4D97-AF65-F5344CB8AC3E}">
        <p14:creationId xmlns:p14="http://schemas.microsoft.com/office/powerpoint/2010/main" val="26800462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2554545"/>
          </a:xfrm>
          <a:prstGeom prst="rect">
            <a:avLst/>
          </a:prstGeom>
          <a:noFill/>
        </p:spPr>
        <p:txBody>
          <a:bodyPr wrap="square">
            <a:spAutoFit/>
          </a:bodyPr>
          <a:lstStyle/>
          <a:p>
            <a:pPr algn="l"/>
            <a:r>
              <a:rPr lang="en-IN" b="1" i="0" u="none" strike="noStrike" baseline="0" dirty="0">
                <a:solidFill>
                  <a:srgbClr val="FF0000"/>
                </a:solidFill>
                <a:latin typeface="+mj-lt"/>
              </a:rPr>
              <a:t>Handshake Protocol</a:t>
            </a:r>
          </a:p>
          <a:p>
            <a:pPr algn="l"/>
            <a:endParaRPr lang="en-IN" b="1" i="0" u="none" strike="noStrike" baseline="0" dirty="0">
              <a:solidFill>
                <a:srgbClr val="FF0000"/>
              </a:solidFill>
              <a:latin typeface="+mj-lt"/>
            </a:endParaRPr>
          </a:p>
          <a:p>
            <a:pPr algn="just"/>
            <a:r>
              <a:rPr lang="en-US" b="0" i="0" u="none" strike="noStrike" baseline="0" dirty="0">
                <a:latin typeface="+mj-lt"/>
              </a:rPr>
              <a:t>TLS has made some changes in the Handshake Protocol. </a:t>
            </a:r>
          </a:p>
          <a:p>
            <a:pPr algn="just"/>
            <a:r>
              <a:rPr lang="en-US" b="0" i="0" u="none" strike="noStrike" baseline="0" dirty="0">
                <a:latin typeface="+mj-lt"/>
              </a:rPr>
              <a:t>Specifically, the </a:t>
            </a:r>
            <a:r>
              <a:rPr lang="en-US" b="0" i="0" u="none" strike="noStrike" baseline="0" dirty="0">
                <a:solidFill>
                  <a:srgbClr val="FF0000"/>
                </a:solidFill>
                <a:latin typeface="+mj-lt"/>
              </a:rPr>
              <a:t>details o</a:t>
            </a:r>
            <a:r>
              <a:rPr lang="en-US" b="0" i="0" u="none" strike="noStrike" baseline="0" dirty="0">
                <a:latin typeface="+mj-lt"/>
              </a:rPr>
              <a:t>f the </a:t>
            </a:r>
            <a:r>
              <a:rPr lang="en-US" b="0" i="0" u="none" strike="noStrike" baseline="0" dirty="0" err="1">
                <a:solidFill>
                  <a:srgbClr val="FF0000"/>
                </a:solidFill>
                <a:latin typeface="+mj-lt"/>
              </a:rPr>
              <a:t>CertificateVerify</a:t>
            </a:r>
            <a:r>
              <a:rPr lang="en-US" b="0" i="0" u="none" strike="noStrike" baseline="0" dirty="0">
                <a:solidFill>
                  <a:srgbClr val="FF0000"/>
                </a:solidFill>
                <a:latin typeface="+mj-lt"/>
              </a:rPr>
              <a:t> message</a:t>
            </a:r>
            <a:r>
              <a:rPr lang="en-US" b="0" i="0" u="none" strike="noStrike" baseline="0" dirty="0">
                <a:latin typeface="+mj-lt"/>
              </a:rPr>
              <a:t> and the </a:t>
            </a:r>
            <a:r>
              <a:rPr lang="en-US" b="0" i="0" u="none" strike="noStrike" baseline="0" dirty="0">
                <a:solidFill>
                  <a:srgbClr val="FF0000"/>
                </a:solidFill>
                <a:latin typeface="+mj-lt"/>
              </a:rPr>
              <a:t>Finished message </a:t>
            </a:r>
            <a:r>
              <a:rPr lang="en-US" b="0" i="0" u="none" strike="noStrike" baseline="0" dirty="0">
                <a:latin typeface="+mj-lt"/>
              </a:rPr>
              <a:t>have been </a:t>
            </a:r>
            <a:r>
              <a:rPr lang="en-US" b="0" i="0" u="none" strike="noStrike" baseline="0" dirty="0">
                <a:solidFill>
                  <a:srgbClr val="FF0000"/>
                </a:solidFill>
                <a:latin typeface="+mj-lt"/>
              </a:rPr>
              <a:t>changed</a:t>
            </a:r>
            <a:r>
              <a:rPr lang="en-US" b="0" i="0" u="none" strike="noStrike" baseline="0" dirty="0">
                <a:latin typeface="+mj-lt"/>
              </a:rPr>
              <a:t>. </a:t>
            </a:r>
          </a:p>
          <a:p>
            <a:pPr algn="just"/>
            <a:endParaRPr lang="en-US" dirty="0">
              <a:latin typeface="+mj-lt"/>
            </a:endParaRPr>
          </a:p>
          <a:p>
            <a:pPr algn="just"/>
            <a:r>
              <a:rPr lang="en-IN" b="0" i="0" u="none" strike="noStrike" baseline="0" dirty="0" err="1">
                <a:solidFill>
                  <a:srgbClr val="FF0000"/>
                </a:solidFill>
                <a:latin typeface="+mj-lt"/>
              </a:rPr>
              <a:t>CertificateVerify</a:t>
            </a:r>
            <a:r>
              <a:rPr lang="en-IN" b="0" i="0" u="none" strike="noStrike" baseline="0" dirty="0">
                <a:solidFill>
                  <a:srgbClr val="FF0000"/>
                </a:solidFill>
                <a:latin typeface="+mj-lt"/>
              </a:rPr>
              <a:t> Message </a:t>
            </a:r>
          </a:p>
          <a:p>
            <a:pPr algn="just"/>
            <a:r>
              <a:rPr lang="en-US" b="0" i="0" u="none" strike="noStrike" baseline="0" dirty="0">
                <a:latin typeface="+mn-lt"/>
              </a:rPr>
              <a:t>In SSL, the hash used in the </a:t>
            </a:r>
            <a:r>
              <a:rPr lang="en-US" b="0" i="0" u="none" strike="noStrike" baseline="0" dirty="0" err="1">
                <a:latin typeface="+mn-lt"/>
              </a:rPr>
              <a:t>CertificateVerify</a:t>
            </a:r>
            <a:r>
              <a:rPr lang="en-US" b="0" i="0" u="none" strike="noStrike" baseline="0" dirty="0">
                <a:latin typeface="+mn-lt"/>
              </a:rPr>
              <a:t> message is the two-step hash of the handshake messages plus a pad and the master secret. </a:t>
            </a:r>
          </a:p>
          <a:p>
            <a:pPr algn="just"/>
            <a:r>
              <a:rPr lang="en-US" b="0" i="0" u="none" strike="noStrike" baseline="0" dirty="0">
                <a:latin typeface="+mn-lt"/>
              </a:rPr>
              <a:t>TLS has simplified the process. Hash in the TLS is only over the handshake messages.</a:t>
            </a:r>
            <a:endParaRPr lang="en-IN" b="1" i="0" u="none" strike="noStrike" baseline="0" dirty="0">
              <a:solidFill>
                <a:srgbClr val="FF0000"/>
              </a:solidFill>
              <a:latin typeface="+mn-lt"/>
            </a:endParaRPr>
          </a:p>
        </p:txBody>
      </p:sp>
      <p:pic>
        <p:nvPicPr>
          <p:cNvPr id="4" name="Picture 3">
            <a:extLst>
              <a:ext uri="{FF2B5EF4-FFF2-40B4-BE49-F238E27FC236}">
                <a16:creationId xmlns:a16="http://schemas.microsoft.com/office/drawing/2014/main" id="{FB30029D-1C98-2A8E-AB8E-2B35575BD57C}"/>
              </a:ext>
            </a:extLst>
          </p:cNvPr>
          <p:cNvPicPr>
            <a:picLocks noChangeAspect="1"/>
          </p:cNvPicPr>
          <p:nvPr/>
        </p:nvPicPr>
        <p:blipFill>
          <a:blip r:embed="rId3"/>
          <a:stretch>
            <a:fillRect/>
          </a:stretch>
        </p:blipFill>
        <p:spPr>
          <a:xfrm>
            <a:off x="1914492" y="4184361"/>
            <a:ext cx="4430777" cy="2000493"/>
          </a:xfrm>
          <a:prstGeom prst="rect">
            <a:avLst/>
          </a:prstGeom>
        </p:spPr>
      </p:pic>
    </p:spTree>
    <p:extLst>
      <p:ext uri="{BB962C8B-B14F-4D97-AF65-F5344CB8AC3E}">
        <p14:creationId xmlns:p14="http://schemas.microsoft.com/office/powerpoint/2010/main" val="15675932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1569660"/>
          </a:xfrm>
          <a:prstGeom prst="rect">
            <a:avLst/>
          </a:prstGeom>
          <a:noFill/>
        </p:spPr>
        <p:txBody>
          <a:bodyPr wrap="square">
            <a:spAutoFit/>
          </a:bodyPr>
          <a:lstStyle/>
          <a:p>
            <a:pPr algn="l"/>
            <a:r>
              <a:rPr lang="en-IN" b="1" i="0" u="none" strike="noStrike" baseline="0" dirty="0">
                <a:solidFill>
                  <a:srgbClr val="FF0000"/>
                </a:solidFill>
                <a:latin typeface="+mj-lt"/>
              </a:rPr>
              <a:t>Handshake Protocol</a:t>
            </a:r>
          </a:p>
          <a:p>
            <a:pPr algn="l"/>
            <a:endParaRPr lang="en-IN" b="1" i="0" u="none" strike="noStrike" baseline="0" dirty="0">
              <a:solidFill>
                <a:srgbClr val="FF0000"/>
              </a:solidFill>
              <a:latin typeface="+mj-lt"/>
            </a:endParaRPr>
          </a:p>
          <a:p>
            <a:pPr algn="l"/>
            <a:r>
              <a:rPr lang="en-IN" b="1" i="0" u="none" strike="noStrike" baseline="0" dirty="0">
                <a:solidFill>
                  <a:srgbClr val="FF0000"/>
                </a:solidFill>
                <a:latin typeface="+mj-lt"/>
              </a:rPr>
              <a:t>Finished Message</a:t>
            </a:r>
          </a:p>
          <a:p>
            <a:pPr algn="just"/>
            <a:r>
              <a:rPr lang="en-US" b="0" i="0" u="none" strike="noStrike" baseline="0" dirty="0">
                <a:latin typeface="+mj-lt"/>
              </a:rPr>
              <a:t>The calculation of the hash for the Finished message has also been changed. </a:t>
            </a:r>
          </a:p>
          <a:p>
            <a:pPr algn="just"/>
            <a:endParaRPr lang="en-US" dirty="0">
              <a:latin typeface="+mj-lt"/>
            </a:endParaRPr>
          </a:p>
          <a:p>
            <a:pPr algn="just"/>
            <a:r>
              <a:rPr lang="en-US" b="0" i="0" u="none" strike="noStrike" baseline="0" dirty="0">
                <a:latin typeface="+mj-lt"/>
              </a:rPr>
              <a:t>TLS uses the PRF to calculate two hashes used for the Finished message</a:t>
            </a:r>
            <a:r>
              <a:rPr lang="en-US" dirty="0">
                <a:latin typeface="+mj-lt"/>
              </a:rPr>
              <a:t>.</a:t>
            </a:r>
            <a:endParaRPr lang="en-IN" b="1"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54BDA582-6D99-E548-C5A8-7C1FE4E39ABB}"/>
              </a:ext>
            </a:extLst>
          </p:cNvPr>
          <p:cNvPicPr>
            <a:picLocks noChangeAspect="1"/>
          </p:cNvPicPr>
          <p:nvPr/>
        </p:nvPicPr>
        <p:blipFill>
          <a:blip r:embed="rId3"/>
          <a:stretch>
            <a:fillRect/>
          </a:stretch>
        </p:blipFill>
        <p:spPr>
          <a:xfrm>
            <a:off x="2107302" y="3334800"/>
            <a:ext cx="4045158" cy="3073558"/>
          </a:xfrm>
          <a:prstGeom prst="rect">
            <a:avLst/>
          </a:prstGeom>
        </p:spPr>
      </p:pic>
    </p:spTree>
    <p:extLst>
      <p:ext uri="{BB962C8B-B14F-4D97-AF65-F5344CB8AC3E}">
        <p14:creationId xmlns:p14="http://schemas.microsoft.com/office/powerpoint/2010/main" val="1126023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FD6B3A9-AC98-ECA5-12E7-015C43835108}"/>
              </a:ext>
            </a:extLst>
          </p:cNvPr>
          <p:cNvSpPr txBox="1"/>
          <p:nvPr/>
        </p:nvSpPr>
        <p:spPr>
          <a:xfrm>
            <a:off x="309045" y="365172"/>
            <a:ext cx="5535401" cy="369332"/>
          </a:xfrm>
          <a:prstGeom prst="rect">
            <a:avLst/>
          </a:prstGeom>
          <a:noFill/>
        </p:spPr>
        <p:txBody>
          <a:bodyPr wrap="square">
            <a:spAutoFit/>
          </a:bodyPr>
          <a:lstStyle/>
          <a:p>
            <a:pPr algn="l"/>
            <a:r>
              <a:rPr lang="en-IN" sz="1800" b="1" i="0" u="none" strike="noStrike" baseline="0" dirty="0">
                <a:solidFill>
                  <a:srgbClr val="FF0000"/>
                </a:solidFill>
                <a:latin typeface="+mj-lt"/>
              </a:rPr>
              <a:t>17.4 TRANSPORT LAYER SECURITY</a:t>
            </a: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1600438"/>
          </a:xfrm>
          <a:prstGeom prst="rect">
            <a:avLst/>
          </a:prstGeom>
          <a:noFill/>
        </p:spPr>
        <p:txBody>
          <a:bodyPr wrap="square">
            <a:spAutoFit/>
          </a:bodyPr>
          <a:lstStyle/>
          <a:p>
            <a:pPr algn="l"/>
            <a:r>
              <a:rPr lang="en-IN" b="1" i="0" u="none" strike="noStrike" baseline="0" dirty="0">
                <a:solidFill>
                  <a:srgbClr val="FF0000"/>
                </a:solidFill>
                <a:latin typeface="+mj-lt"/>
              </a:rPr>
              <a:t>Record Protocol</a:t>
            </a:r>
          </a:p>
          <a:p>
            <a:pPr algn="l"/>
            <a:endParaRPr lang="en-IN" b="1" i="0" u="none" strike="noStrike" baseline="0" dirty="0">
              <a:solidFill>
                <a:srgbClr val="FF0000"/>
              </a:solidFill>
              <a:latin typeface="+mj-lt"/>
            </a:endParaRPr>
          </a:p>
          <a:p>
            <a:pPr algn="just"/>
            <a:r>
              <a:rPr lang="en-US" b="0" i="0" u="none" strike="noStrike" baseline="0" dirty="0">
                <a:latin typeface="+mj-lt"/>
              </a:rPr>
              <a:t>The only change in the Record Protocol is the use of HMAC for signing the message.</a:t>
            </a:r>
          </a:p>
          <a:p>
            <a:pPr algn="just"/>
            <a:r>
              <a:rPr lang="en-US" b="0" i="0" u="none" strike="noStrike" baseline="0" dirty="0">
                <a:latin typeface="+mj-lt"/>
              </a:rPr>
              <a:t>TLS uses the MAC</a:t>
            </a:r>
            <a:r>
              <a:rPr lang="en-US" dirty="0">
                <a:latin typeface="+mj-lt"/>
              </a:rPr>
              <a:t> </a:t>
            </a:r>
            <a:r>
              <a:rPr lang="en-US" b="0" i="0" u="none" strike="noStrike" baseline="0" dirty="0">
                <a:latin typeface="+mj-lt"/>
              </a:rPr>
              <a:t>to create the HMAC. TLS also adds the protocol version (called Compressed version) to the text to be signed. </a:t>
            </a:r>
          </a:p>
          <a:p>
            <a:pPr algn="just"/>
            <a:r>
              <a:rPr lang="en-US" b="0" i="0" u="none" strike="noStrike" baseline="0" dirty="0">
                <a:latin typeface="+mj-lt"/>
              </a:rPr>
              <a:t>Figure 17.46 shows how the HMAC is formed.</a:t>
            </a:r>
            <a:endParaRPr lang="en-IN" b="1" i="0" u="none" strike="noStrike" baseline="0" dirty="0">
              <a:solidFill>
                <a:srgbClr val="FF0000"/>
              </a:solidFill>
              <a:latin typeface="+mj-lt"/>
            </a:endParaRPr>
          </a:p>
        </p:txBody>
      </p:sp>
      <p:pic>
        <p:nvPicPr>
          <p:cNvPr id="4" name="Picture 3">
            <a:extLst>
              <a:ext uri="{FF2B5EF4-FFF2-40B4-BE49-F238E27FC236}">
                <a16:creationId xmlns:a16="http://schemas.microsoft.com/office/drawing/2014/main" id="{1C451D5D-2169-BCAC-D9D3-C89D5207297A}"/>
              </a:ext>
            </a:extLst>
          </p:cNvPr>
          <p:cNvPicPr>
            <a:picLocks noChangeAspect="1"/>
          </p:cNvPicPr>
          <p:nvPr/>
        </p:nvPicPr>
        <p:blipFill>
          <a:blip r:embed="rId3"/>
          <a:stretch>
            <a:fillRect/>
          </a:stretch>
        </p:blipFill>
        <p:spPr>
          <a:xfrm>
            <a:off x="2574940" y="3160165"/>
            <a:ext cx="3795618" cy="3098748"/>
          </a:xfrm>
          <a:prstGeom prst="rect">
            <a:avLst/>
          </a:prstGeom>
        </p:spPr>
      </p:pic>
    </p:spTree>
    <p:extLst>
      <p:ext uri="{BB962C8B-B14F-4D97-AF65-F5344CB8AC3E}">
        <p14:creationId xmlns:p14="http://schemas.microsoft.com/office/powerpoint/2010/main" val="6253658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151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8" name="TextBox 7">
            <a:extLst>
              <a:ext uri="{FF2B5EF4-FFF2-40B4-BE49-F238E27FC236}">
                <a16:creationId xmlns:a16="http://schemas.microsoft.com/office/drawing/2014/main" id="{178F3A4C-3C9C-4877-C763-1C7EFF1A70A4}"/>
              </a:ext>
            </a:extLst>
          </p:cNvPr>
          <p:cNvSpPr txBox="1"/>
          <p:nvPr/>
        </p:nvSpPr>
        <p:spPr>
          <a:xfrm>
            <a:off x="424260" y="1053349"/>
            <a:ext cx="8295480" cy="369332"/>
          </a:xfrm>
          <a:prstGeom prst="rect">
            <a:avLst/>
          </a:prstGeom>
          <a:noFill/>
        </p:spPr>
        <p:txBody>
          <a:bodyPr wrap="square">
            <a:spAutoFit/>
          </a:bodyPr>
          <a:lstStyle/>
          <a:p>
            <a:pPr algn="l"/>
            <a:r>
              <a:rPr lang="en-US" sz="1800" b="1" i="0" u="none" strike="noStrike" baseline="0" dirty="0">
                <a:solidFill>
                  <a:srgbClr val="FF0000"/>
                </a:solidFill>
                <a:latin typeface="+mj-lt"/>
              </a:rPr>
              <a:t>END</a:t>
            </a:r>
            <a:endParaRPr lang="en-IN" b="1" i="0" u="none" strike="noStrike" baseline="0" dirty="0">
              <a:solidFill>
                <a:srgbClr val="FF0000"/>
              </a:solidFill>
              <a:latin typeface="+mj-lt"/>
            </a:endParaRPr>
          </a:p>
        </p:txBody>
      </p:sp>
    </p:spTree>
    <p:extLst>
      <p:ext uri="{BB962C8B-B14F-4D97-AF65-F5344CB8AC3E}">
        <p14:creationId xmlns:p14="http://schemas.microsoft.com/office/powerpoint/2010/main" val="396419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717108-FA05-7ADE-4230-8DEEB9ABED9B}"/>
              </a:ext>
            </a:extLst>
          </p:cNvPr>
          <p:cNvSpPr txBox="1"/>
          <p:nvPr/>
        </p:nvSpPr>
        <p:spPr>
          <a:xfrm>
            <a:off x="270640" y="493795"/>
            <a:ext cx="8295479" cy="1477328"/>
          </a:xfrm>
          <a:prstGeom prst="rect">
            <a:avLst/>
          </a:prstGeom>
          <a:noFill/>
        </p:spPr>
        <p:txBody>
          <a:bodyPr wrap="square">
            <a:spAutoFit/>
          </a:bodyPr>
          <a:lstStyle/>
          <a:p>
            <a:pPr algn="l"/>
            <a:r>
              <a:rPr lang="en-IN" sz="1800" b="1" i="0" u="none" strike="noStrike" baseline="0" dirty="0">
                <a:solidFill>
                  <a:srgbClr val="FF0000"/>
                </a:solidFill>
                <a:latin typeface="+mn-lt"/>
              </a:rPr>
              <a:t>NULL</a:t>
            </a:r>
          </a:p>
          <a:p>
            <a:pPr algn="l"/>
            <a:endParaRPr lang="en-IN" sz="1800" b="1" i="0" u="none" strike="noStrike" baseline="0" dirty="0">
              <a:solidFill>
                <a:srgbClr val="FF0000"/>
              </a:solidFill>
              <a:latin typeface="+mn-lt"/>
            </a:endParaRPr>
          </a:p>
          <a:p>
            <a:pPr algn="just"/>
            <a:r>
              <a:rPr lang="en-US" sz="1800" b="0" i="0" u="none" strike="noStrike" baseline="0" dirty="0">
                <a:latin typeface="+mn-lt"/>
              </a:rPr>
              <a:t>There is no key exchange in this method. </a:t>
            </a:r>
          </a:p>
          <a:p>
            <a:pPr algn="just"/>
            <a:endParaRPr lang="en-US" sz="1800" dirty="0">
              <a:latin typeface="+mn-lt"/>
            </a:endParaRPr>
          </a:p>
          <a:p>
            <a:pPr algn="just"/>
            <a:r>
              <a:rPr lang="en-US" sz="1800" b="0" i="0" u="none" strike="noStrike" baseline="0" dirty="0">
                <a:solidFill>
                  <a:srgbClr val="FF0000"/>
                </a:solidFill>
                <a:latin typeface="+mn-lt"/>
              </a:rPr>
              <a:t>No</a:t>
            </a:r>
            <a:r>
              <a:rPr lang="en-US" sz="1800" b="0" i="0" u="none" strike="noStrike" baseline="0" dirty="0">
                <a:latin typeface="+mn-lt"/>
              </a:rPr>
              <a:t> pre-master secret is established between the client and the server.</a:t>
            </a:r>
            <a:endParaRPr lang="en-IN" sz="1800" dirty="0">
              <a:solidFill>
                <a:srgbClr val="FF0000"/>
              </a:solidFill>
              <a:latin typeface="+mn-lt"/>
            </a:endParaRPr>
          </a:p>
        </p:txBody>
      </p:sp>
      <p:pic>
        <p:nvPicPr>
          <p:cNvPr id="6" name="Picture 5">
            <a:extLst>
              <a:ext uri="{FF2B5EF4-FFF2-40B4-BE49-F238E27FC236}">
                <a16:creationId xmlns:a16="http://schemas.microsoft.com/office/drawing/2014/main" id="{AFB940E6-C8F0-7BAC-081D-E27022BB635E}"/>
              </a:ext>
            </a:extLst>
          </p:cNvPr>
          <p:cNvPicPr>
            <a:picLocks noChangeAspect="1"/>
          </p:cNvPicPr>
          <p:nvPr/>
        </p:nvPicPr>
        <p:blipFill>
          <a:blip r:embed="rId2"/>
          <a:stretch>
            <a:fillRect/>
          </a:stretch>
        </p:blipFill>
        <p:spPr>
          <a:xfrm>
            <a:off x="961930" y="3191145"/>
            <a:ext cx="7451941" cy="787830"/>
          </a:xfrm>
          <a:prstGeom prst="rect">
            <a:avLst/>
          </a:prstGeom>
        </p:spPr>
      </p:pic>
    </p:spTree>
    <p:extLst>
      <p:ext uri="{BB962C8B-B14F-4D97-AF65-F5344CB8AC3E}">
        <p14:creationId xmlns:p14="http://schemas.microsoft.com/office/powerpoint/2010/main" val="1699741569"/>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19080</TotalTime>
  <Words>5563</Words>
  <Application>Microsoft Office PowerPoint</Application>
  <PresentationFormat>On-screen Show (4:3)</PresentationFormat>
  <Paragraphs>703</Paragraphs>
  <Slides>87</Slides>
  <Notes>39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Generic662-Regular</vt:lpstr>
      <vt:lpstr>Generic663-Regular</vt:lpstr>
      <vt:lpstr>Generic664-Regular</vt:lpstr>
      <vt:lpstr>Generic665-Regular</vt:lpstr>
      <vt:lpstr>Times New Roman</vt:lpstr>
      <vt:lpstr>default</vt:lpstr>
      <vt:lpstr>INFORMATION SECURITY [3 0 0 3] ICT 3172: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2239</cp:revision>
  <dcterms:created xsi:type="dcterms:W3CDTF">2009-06-28T04:21:19Z</dcterms:created>
  <dcterms:modified xsi:type="dcterms:W3CDTF">2023-11-25T08:55:44Z</dcterms:modified>
</cp:coreProperties>
</file>