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72" r:id="rId2"/>
    <p:sldId id="843" r:id="rId3"/>
    <p:sldId id="873" r:id="rId4"/>
    <p:sldId id="877" r:id="rId5"/>
    <p:sldId id="874" r:id="rId6"/>
    <p:sldId id="870" r:id="rId7"/>
    <p:sldId id="848" r:id="rId8"/>
    <p:sldId id="849" r:id="rId9"/>
    <p:sldId id="851" r:id="rId10"/>
    <p:sldId id="850" r:id="rId11"/>
    <p:sldId id="852" r:id="rId12"/>
    <p:sldId id="879" r:id="rId13"/>
    <p:sldId id="880" r:id="rId14"/>
    <p:sldId id="884" r:id="rId15"/>
    <p:sldId id="854" r:id="rId16"/>
    <p:sldId id="856" r:id="rId17"/>
    <p:sldId id="855" r:id="rId18"/>
    <p:sldId id="858" r:id="rId19"/>
    <p:sldId id="859" r:id="rId20"/>
    <p:sldId id="860" r:id="rId21"/>
    <p:sldId id="862" r:id="rId22"/>
    <p:sldId id="863" r:id="rId23"/>
    <p:sldId id="865" r:id="rId24"/>
    <p:sldId id="889" r:id="rId25"/>
    <p:sldId id="876" r:id="rId26"/>
    <p:sldId id="890" r:id="rId27"/>
    <p:sldId id="866" r:id="rId28"/>
    <p:sldId id="867" r:id="rId29"/>
    <p:sldId id="902" r:id="rId30"/>
    <p:sldId id="892" r:id="rId31"/>
    <p:sldId id="893" r:id="rId32"/>
    <p:sldId id="868" r:id="rId33"/>
    <p:sldId id="891" r:id="rId34"/>
    <p:sldId id="899" r:id="rId35"/>
    <p:sldId id="900" r:id="rId36"/>
    <p:sldId id="896" r:id="rId37"/>
    <p:sldId id="898" r:id="rId38"/>
    <p:sldId id="907" r:id="rId39"/>
  </p:sldIdLst>
  <p:sldSz cx="9144000" cy="6858000" type="screen4x3"/>
  <p:notesSz cx="7099300" cy="10234613"/>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993366"/>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245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45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245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77E50B8E-F93F-41F9-A655-DFB0C3C76729}" type="slidenum">
              <a:rPr lang="en-US"/>
              <a:pPr>
                <a:defRPr/>
              </a:pPr>
              <a:t>‹#›</a:t>
            </a:fld>
            <a:endParaRPr lang="en-US"/>
          </a:p>
        </p:txBody>
      </p:sp>
    </p:spTree>
    <p:extLst>
      <p:ext uri="{BB962C8B-B14F-4D97-AF65-F5344CB8AC3E}">
        <p14:creationId xmlns:p14="http://schemas.microsoft.com/office/powerpoint/2010/main" val="2746946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614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105FC705-5F52-4357-8602-6AAE5B6DAA19}" type="slidenum">
              <a:rPr lang="en-US"/>
              <a:pPr>
                <a:defRPr/>
              </a:pPr>
              <a:t>‹#›</a:t>
            </a:fld>
            <a:endParaRPr lang="en-US"/>
          </a:p>
        </p:txBody>
      </p:sp>
    </p:spTree>
    <p:extLst>
      <p:ext uri="{BB962C8B-B14F-4D97-AF65-F5344CB8AC3E}">
        <p14:creationId xmlns:p14="http://schemas.microsoft.com/office/powerpoint/2010/main" val="3344978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a:t>
            </a:r>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26</a:t>
            </a:fld>
            <a:endParaRPr lang="en-US"/>
          </a:p>
        </p:txBody>
      </p:sp>
    </p:spTree>
    <p:extLst>
      <p:ext uri="{BB962C8B-B14F-4D97-AF65-F5344CB8AC3E}">
        <p14:creationId xmlns:p14="http://schemas.microsoft.com/office/powerpoint/2010/main" val="4164450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7DA2C5-2BB8-4522-9A47-076A7DD0C497}" type="slidenum">
              <a:rPr lang="en-US"/>
              <a:pPr>
                <a:defRPr/>
              </a:pPr>
              <a:t>‹#›</a:t>
            </a:fld>
            <a:endParaRPr lang="en-US"/>
          </a:p>
        </p:txBody>
      </p:sp>
    </p:spTree>
    <p:extLst>
      <p:ext uri="{BB962C8B-B14F-4D97-AF65-F5344CB8AC3E}">
        <p14:creationId xmlns:p14="http://schemas.microsoft.com/office/powerpoint/2010/main" val="169225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028BCE2-90CC-4814-B65E-DCF8DBC50354}" type="slidenum">
              <a:rPr lang="en-US"/>
              <a:pPr>
                <a:defRPr/>
              </a:pPr>
              <a:t>‹#›</a:t>
            </a:fld>
            <a:endParaRPr lang="en-US"/>
          </a:p>
        </p:txBody>
      </p:sp>
    </p:spTree>
    <p:extLst>
      <p:ext uri="{BB962C8B-B14F-4D97-AF65-F5344CB8AC3E}">
        <p14:creationId xmlns:p14="http://schemas.microsoft.com/office/powerpoint/2010/main" val="205663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DA8E0B-6A8F-4DCF-AEF1-3E21DF7AC6E5}" type="slidenum">
              <a:rPr lang="en-US"/>
              <a:pPr>
                <a:defRPr/>
              </a:pPr>
              <a:t>‹#›</a:t>
            </a:fld>
            <a:endParaRPr lang="en-US"/>
          </a:p>
        </p:txBody>
      </p:sp>
    </p:spTree>
    <p:extLst>
      <p:ext uri="{BB962C8B-B14F-4D97-AF65-F5344CB8AC3E}">
        <p14:creationId xmlns:p14="http://schemas.microsoft.com/office/powerpoint/2010/main" val="422537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C960E8-E978-4BEA-9D97-7036CF6E680C}" type="slidenum">
              <a:rPr lang="en-US"/>
              <a:pPr>
                <a:defRPr/>
              </a:pPr>
              <a:t>‹#›</a:t>
            </a:fld>
            <a:endParaRPr lang="en-US"/>
          </a:p>
        </p:txBody>
      </p:sp>
    </p:spTree>
    <p:extLst>
      <p:ext uri="{BB962C8B-B14F-4D97-AF65-F5344CB8AC3E}">
        <p14:creationId xmlns:p14="http://schemas.microsoft.com/office/powerpoint/2010/main" val="419128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B0D6B6-BFB5-4194-836E-CD650205B770}" type="slidenum">
              <a:rPr lang="en-US"/>
              <a:pPr>
                <a:defRPr/>
              </a:pPr>
              <a:t>‹#›</a:t>
            </a:fld>
            <a:endParaRPr lang="en-US"/>
          </a:p>
        </p:txBody>
      </p:sp>
    </p:spTree>
    <p:extLst>
      <p:ext uri="{BB962C8B-B14F-4D97-AF65-F5344CB8AC3E}">
        <p14:creationId xmlns:p14="http://schemas.microsoft.com/office/powerpoint/2010/main" val="427291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25BD93-F1CB-4E8F-80E9-0A43E107C8EF}" type="slidenum">
              <a:rPr lang="en-US"/>
              <a:pPr>
                <a:defRPr/>
              </a:pPr>
              <a:t>‹#›</a:t>
            </a:fld>
            <a:endParaRPr lang="en-US"/>
          </a:p>
        </p:txBody>
      </p:sp>
    </p:spTree>
    <p:extLst>
      <p:ext uri="{BB962C8B-B14F-4D97-AF65-F5344CB8AC3E}">
        <p14:creationId xmlns:p14="http://schemas.microsoft.com/office/powerpoint/2010/main" val="169810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4E45889-D3CE-4D62-91D5-BEA0F8918102}" type="slidenum">
              <a:rPr lang="en-US"/>
              <a:pPr>
                <a:defRPr/>
              </a:pPr>
              <a:t>‹#›</a:t>
            </a:fld>
            <a:endParaRPr lang="en-US"/>
          </a:p>
        </p:txBody>
      </p:sp>
    </p:spTree>
    <p:extLst>
      <p:ext uri="{BB962C8B-B14F-4D97-AF65-F5344CB8AC3E}">
        <p14:creationId xmlns:p14="http://schemas.microsoft.com/office/powerpoint/2010/main" val="122846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C7CD2AD-4955-400B-8C57-3ABE06FC16E8}" type="slidenum">
              <a:rPr lang="en-US"/>
              <a:pPr>
                <a:defRPr/>
              </a:pPr>
              <a:t>‹#›</a:t>
            </a:fld>
            <a:endParaRPr lang="en-US"/>
          </a:p>
        </p:txBody>
      </p:sp>
    </p:spTree>
    <p:extLst>
      <p:ext uri="{BB962C8B-B14F-4D97-AF65-F5344CB8AC3E}">
        <p14:creationId xmlns:p14="http://schemas.microsoft.com/office/powerpoint/2010/main" val="19293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021CD6F-4286-4527-A08C-4D3E10FE5C9F}" type="slidenum">
              <a:rPr lang="en-US"/>
              <a:pPr>
                <a:defRPr/>
              </a:pPr>
              <a:t>‹#›</a:t>
            </a:fld>
            <a:endParaRPr lang="en-US"/>
          </a:p>
        </p:txBody>
      </p:sp>
    </p:spTree>
    <p:extLst>
      <p:ext uri="{BB962C8B-B14F-4D97-AF65-F5344CB8AC3E}">
        <p14:creationId xmlns:p14="http://schemas.microsoft.com/office/powerpoint/2010/main" val="262608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4E226B-D5DB-4065-B5DE-97FD057F8E85}" type="slidenum">
              <a:rPr lang="en-US"/>
              <a:pPr>
                <a:defRPr/>
              </a:pPr>
              <a:t>‹#›</a:t>
            </a:fld>
            <a:endParaRPr lang="en-US"/>
          </a:p>
        </p:txBody>
      </p:sp>
    </p:spTree>
    <p:extLst>
      <p:ext uri="{BB962C8B-B14F-4D97-AF65-F5344CB8AC3E}">
        <p14:creationId xmlns:p14="http://schemas.microsoft.com/office/powerpoint/2010/main" val="152964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177C91-4FF9-4713-9602-F1BC26582132}" type="slidenum">
              <a:rPr lang="en-US"/>
              <a:pPr>
                <a:defRPr/>
              </a:pPr>
              <a:t>‹#›</a:t>
            </a:fld>
            <a:endParaRPr lang="en-US"/>
          </a:p>
        </p:txBody>
      </p:sp>
    </p:spTree>
    <p:extLst>
      <p:ext uri="{BB962C8B-B14F-4D97-AF65-F5344CB8AC3E}">
        <p14:creationId xmlns:p14="http://schemas.microsoft.com/office/powerpoint/2010/main" val="22655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59FF940-99A9-44A3-9649-F974F07A95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C00000"/>
              </a:solidFill>
            </a:endParaRPr>
          </a:p>
        </p:txBody>
      </p:sp>
      <p:sp>
        <p:nvSpPr>
          <p:cNvPr id="4099" name="Text Box 4"/>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sz="1800"/>
          </a:p>
        </p:txBody>
      </p:sp>
      <p:sp>
        <p:nvSpPr>
          <p:cNvPr id="4100"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101" name="Rectangle 2"/>
          <p:cNvSpPr>
            <a:spLocks noGrp="1" noChangeArrowheads="1"/>
          </p:cNvSpPr>
          <p:nvPr>
            <p:ph type="ctrTitle" sz="quarter"/>
          </p:nvPr>
        </p:nvSpPr>
        <p:spPr>
          <a:xfrm>
            <a:off x="654050" y="2392363"/>
            <a:ext cx="7772400" cy="1136650"/>
          </a:xfrm>
        </p:spPr>
        <p:txBody>
          <a:bodyPr/>
          <a:lstStyle/>
          <a:p>
            <a:pPr algn="ctr">
              <a:lnSpc>
                <a:spcPct val="150000"/>
              </a:lnSpc>
              <a:spcAft>
                <a:spcPts val="10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INFORMATION SECURITY [3 0 0 3]</a:t>
            </a:r>
            <a:b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ICT 3172:</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DDDA821-60C6-3E12-830E-11D8C139FFDD}"/>
              </a:ext>
            </a:extLst>
          </p:cNvPr>
          <p:cNvSpPr txBox="1"/>
          <p:nvPr/>
        </p:nvSpPr>
        <p:spPr>
          <a:xfrm>
            <a:off x="385855" y="673652"/>
            <a:ext cx="8372290" cy="3293209"/>
          </a:xfrm>
          <a:prstGeom prst="rect">
            <a:avLst/>
          </a:prstGeom>
          <a:noFill/>
        </p:spPr>
        <p:txBody>
          <a:bodyPr wrap="square">
            <a:spAutoFit/>
          </a:bodyPr>
          <a:lstStyle/>
          <a:p>
            <a:pPr algn="just"/>
            <a:r>
              <a:rPr lang="en-US" b="0" i="0" u="none" strike="noStrike" baseline="0" dirty="0">
                <a:solidFill>
                  <a:srgbClr val="FF0000"/>
                </a:solidFill>
                <a:latin typeface="+mj-lt"/>
              </a:rPr>
              <a:t>Firewalls</a:t>
            </a:r>
            <a:r>
              <a:rPr lang="en-US" b="0" i="0" u="none" strike="noStrike" baseline="0" dirty="0">
                <a:solidFill>
                  <a:srgbClr val="000000"/>
                </a:solidFill>
                <a:latin typeface="+mj-lt"/>
              </a:rPr>
              <a:t> have their </a:t>
            </a:r>
            <a:r>
              <a:rPr lang="en-US" b="0" i="0" u="none" strike="noStrike" baseline="0" dirty="0">
                <a:solidFill>
                  <a:srgbClr val="FF0000"/>
                </a:solidFill>
                <a:latin typeface="+mj-lt"/>
              </a:rPr>
              <a:t>limitations</a:t>
            </a:r>
            <a:r>
              <a:rPr lang="en-US" b="0" i="0" u="none" strike="noStrike" baseline="0" dirty="0">
                <a:solidFill>
                  <a:srgbClr val="000000"/>
                </a:solidFill>
                <a:latin typeface="+mj-lt"/>
              </a:rPr>
              <a:t>, including the following: </a:t>
            </a:r>
          </a:p>
          <a:p>
            <a:pPr algn="just"/>
            <a:endParaRPr lang="en-US" b="0" i="0" u="none" strike="noStrike" baseline="0" dirty="0">
              <a:solidFill>
                <a:srgbClr val="000000"/>
              </a:solidFill>
              <a:latin typeface="+mj-lt"/>
            </a:endParaRPr>
          </a:p>
          <a:p>
            <a:pPr marL="342900" indent="-342900" algn="just">
              <a:buAutoNum type="arabicPeriod"/>
            </a:pPr>
            <a:r>
              <a:rPr lang="en-US" b="0" i="0" u="none" strike="noStrike" baseline="0" dirty="0">
                <a:solidFill>
                  <a:srgbClr val="000000"/>
                </a:solidFill>
                <a:latin typeface="+mj-lt"/>
              </a:rPr>
              <a:t>The firewall cannot protect against attacks that bypass the firewall. </a:t>
            </a:r>
          </a:p>
          <a:p>
            <a:pPr marL="342900" indent="-342900" algn="just">
              <a:buAutoNum type="arabicPeriod"/>
            </a:pPr>
            <a:endParaRPr lang="en-US" b="0" i="0" u="none" strike="noStrike" baseline="0" dirty="0">
              <a:solidFill>
                <a:srgbClr val="000000"/>
              </a:solidFill>
              <a:latin typeface="+mj-lt"/>
            </a:endParaRPr>
          </a:p>
          <a:p>
            <a:pPr algn="just"/>
            <a:r>
              <a:rPr lang="en-US" b="1" i="0" u="none" strike="noStrike" baseline="0" dirty="0">
                <a:solidFill>
                  <a:srgbClr val="000000"/>
                </a:solidFill>
                <a:latin typeface="+mj-lt"/>
              </a:rPr>
              <a:t>2. </a:t>
            </a:r>
            <a:r>
              <a:rPr lang="en-US" b="0" i="0" u="none" strike="noStrike" baseline="0" dirty="0">
                <a:solidFill>
                  <a:srgbClr val="000000"/>
                </a:solidFill>
                <a:latin typeface="+mj-lt"/>
              </a:rPr>
              <a:t>The firewall may not protect fully against internal threats, such as a disgruntled employee or an employee who unwittingly cooperates with an external attacker. </a:t>
            </a:r>
          </a:p>
          <a:p>
            <a:pPr algn="just"/>
            <a:endParaRPr lang="en-US" b="0" i="0" u="none" strike="noStrike" baseline="0" dirty="0">
              <a:solidFill>
                <a:srgbClr val="000000"/>
              </a:solidFill>
              <a:latin typeface="+mj-lt"/>
            </a:endParaRPr>
          </a:p>
          <a:p>
            <a:pPr algn="just"/>
            <a:r>
              <a:rPr lang="en-US" b="1" i="0" u="none" strike="noStrike" baseline="0" dirty="0">
                <a:solidFill>
                  <a:srgbClr val="000000"/>
                </a:solidFill>
                <a:latin typeface="+mj-lt"/>
              </a:rPr>
              <a:t>3. </a:t>
            </a:r>
            <a:r>
              <a:rPr lang="en-US" b="0" i="0" u="none" strike="noStrike" baseline="0" dirty="0">
                <a:solidFill>
                  <a:srgbClr val="000000"/>
                </a:solidFill>
                <a:latin typeface="+mj-lt"/>
              </a:rPr>
              <a:t>An improperly secured wireless LAN may be accessed from outside the organization. An internal firewall that separates portions of an enterprise network cannot guard against wireless communications between local systems on different sides of the internal firewall. </a:t>
            </a:r>
          </a:p>
          <a:p>
            <a:pPr algn="just"/>
            <a:endParaRPr lang="en-US" b="0" i="0" u="none" strike="noStrike" baseline="0" dirty="0">
              <a:solidFill>
                <a:srgbClr val="000000"/>
              </a:solidFill>
              <a:latin typeface="+mj-lt"/>
            </a:endParaRPr>
          </a:p>
          <a:p>
            <a:pPr algn="just"/>
            <a:r>
              <a:rPr lang="en-US" b="1" i="0" u="none" strike="noStrike" baseline="0" dirty="0">
                <a:solidFill>
                  <a:srgbClr val="000000"/>
                </a:solidFill>
                <a:latin typeface="+mj-lt"/>
              </a:rPr>
              <a:t>4. </a:t>
            </a:r>
            <a:r>
              <a:rPr lang="en-US" b="0" i="0" u="none" strike="noStrike" baseline="0" dirty="0">
                <a:solidFill>
                  <a:srgbClr val="000000"/>
                </a:solidFill>
                <a:latin typeface="+mj-lt"/>
              </a:rPr>
              <a:t>A laptop, PDA, or portable storage device may be used and infected outside the corporate network, and then attached and used internally. </a:t>
            </a:r>
          </a:p>
        </p:txBody>
      </p:sp>
    </p:spTree>
    <p:extLst>
      <p:ext uri="{BB962C8B-B14F-4D97-AF65-F5344CB8AC3E}">
        <p14:creationId xmlns:p14="http://schemas.microsoft.com/office/powerpoint/2010/main" val="3946046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3">
            <a:extLst>
              <a:ext uri="{FF2B5EF4-FFF2-40B4-BE49-F238E27FC236}">
                <a16:creationId xmlns:a16="http://schemas.microsoft.com/office/drawing/2014/main" id="{83A0B357-0527-004B-C2FC-4EE91C8B67BC}"/>
              </a:ext>
            </a:extLst>
          </p:cNvPr>
          <p:cNvSpPr txBox="1">
            <a:spLocks noChangeArrowheads="1"/>
          </p:cNvSpPr>
          <p:nvPr/>
        </p:nvSpPr>
        <p:spPr bwMode="auto">
          <a:xfrm>
            <a:off x="528545" y="3697835"/>
            <a:ext cx="8229600" cy="193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marL="609600" indent="-609600" algn="l" eaLnBrk="1" hangingPunct="1">
              <a:buFontTx/>
              <a:buAutoNum type="arabicPeriod"/>
            </a:pPr>
            <a:r>
              <a:rPr lang="en-US" altLang="en-US" sz="1800" kern="0" dirty="0"/>
              <a:t>Packet Filters</a:t>
            </a:r>
          </a:p>
          <a:p>
            <a:pPr marL="609600" indent="-609600" algn="l" eaLnBrk="1" hangingPunct="1">
              <a:buFontTx/>
              <a:buAutoNum type="arabicPeriod"/>
            </a:pPr>
            <a:endParaRPr lang="en-US" altLang="en-US" sz="1800" kern="0" dirty="0"/>
          </a:p>
          <a:p>
            <a:pPr marL="609600" indent="-609600" algn="l" eaLnBrk="1" hangingPunct="1">
              <a:buFontTx/>
              <a:buAutoNum type="arabicPeriod"/>
            </a:pPr>
            <a:r>
              <a:rPr lang="en-US" altLang="en-US" sz="1800" kern="0" dirty="0"/>
              <a:t>Application-Level Gateways</a:t>
            </a:r>
          </a:p>
          <a:p>
            <a:pPr marL="609600" indent="-609600" algn="l" eaLnBrk="1" hangingPunct="1">
              <a:buFontTx/>
              <a:buAutoNum type="arabicPeriod"/>
            </a:pPr>
            <a:endParaRPr lang="en-US" altLang="en-US" sz="1800" kern="0" dirty="0"/>
          </a:p>
          <a:p>
            <a:pPr marL="609600" indent="-609600" algn="l" eaLnBrk="1" hangingPunct="1">
              <a:buFontTx/>
              <a:buAutoNum type="arabicPeriod"/>
            </a:pPr>
            <a:r>
              <a:rPr lang="en-US" altLang="en-US" sz="1800" kern="0" dirty="0"/>
              <a:t>Circuit-Level Gateways</a:t>
            </a:r>
          </a:p>
          <a:p>
            <a:pPr marL="609600" indent="-609600" eaLnBrk="1" hangingPunct="1">
              <a:buFontTx/>
              <a:buAutoNum type="arabicPeriod"/>
            </a:pPr>
            <a:endParaRPr lang="en-US" altLang="en-US" sz="2000" kern="0" dirty="0"/>
          </a:p>
        </p:txBody>
      </p:sp>
      <p:sp>
        <p:nvSpPr>
          <p:cNvPr id="6" name="TextBox 5">
            <a:extLst>
              <a:ext uri="{FF2B5EF4-FFF2-40B4-BE49-F238E27FC236}">
                <a16:creationId xmlns:a16="http://schemas.microsoft.com/office/drawing/2014/main" id="{F99E9F44-F8C9-3CF1-9EEC-E0B41CCC177A}"/>
              </a:ext>
            </a:extLst>
          </p:cNvPr>
          <p:cNvSpPr txBox="1"/>
          <p:nvPr/>
        </p:nvSpPr>
        <p:spPr>
          <a:xfrm>
            <a:off x="385854" y="650847"/>
            <a:ext cx="8229599" cy="2554545"/>
          </a:xfrm>
          <a:prstGeom prst="rect">
            <a:avLst/>
          </a:prstGeom>
          <a:noFill/>
        </p:spPr>
        <p:txBody>
          <a:bodyPr wrap="square">
            <a:spAutoFit/>
          </a:bodyPr>
          <a:lstStyle/>
          <a:p>
            <a:r>
              <a:rPr lang="en-IN" sz="1600" b="1" i="0" u="none" strike="noStrike" baseline="0" dirty="0">
                <a:solidFill>
                  <a:srgbClr val="FF0000"/>
                </a:solidFill>
                <a:latin typeface="Bookman Old Style" panose="02050604050505020204" pitchFamily="18" charset="0"/>
              </a:rPr>
              <a:t>TYPES OF FIREWALL </a:t>
            </a:r>
          </a:p>
          <a:p>
            <a:endParaRPr lang="en-IN" sz="1600" b="0" i="0" u="none" strike="noStrike" baseline="0" dirty="0">
              <a:solidFill>
                <a:srgbClr val="000000"/>
              </a:solidFill>
              <a:latin typeface="Bookman Old Style" panose="02050604050505020204" pitchFamily="18" charset="0"/>
            </a:endParaRPr>
          </a:p>
          <a:p>
            <a:pPr algn="just"/>
            <a:r>
              <a:rPr lang="en-US" sz="1600" b="0" i="0" u="none" strike="noStrike" baseline="0" dirty="0">
                <a:solidFill>
                  <a:srgbClr val="000000"/>
                </a:solidFill>
                <a:latin typeface="+mn-lt"/>
              </a:rPr>
              <a:t>• A firewall may act as a packet filter. It can operate as a positive filter, allowing to pass only packets that meet specific criteria, or as a negative filter, rejecting any packet that meets certain criteria. </a:t>
            </a:r>
          </a:p>
          <a:p>
            <a:pPr algn="just"/>
            <a:endParaRPr lang="en-US" sz="1600" b="0" i="0" u="none" strike="noStrike" baseline="0" dirty="0">
              <a:solidFill>
                <a:srgbClr val="000000"/>
              </a:solidFill>
              <a:latin typeface="+mn-lt"/>
            </a:endParaRPr>
          </a:p>
          <a:p>
            <a:pPr algn="just"/>
            <a:r>
              <a:rPr lang="en-US" sz="1600" b="0" i="0" u="none" strike="noStrike" baseline="0" dirty="0">
                <a:solidFill>
                  <a:srgbClr val="000000"/>
                </a:solidFill>
                <a:latin typeface="+mn-lt"/>
              </a:rPr>
              <a:t>• Depending on the type of firewall, it may examine one or more protocol headers in each packet, the payload of each packet, or the pattern generated by a sequence of packets. </a:t>
            </a:r>
          </a:p>
          <a:p>
            <a:pPr algn="just"/>
            <a:endParaRPr lang="en-US" dirty="0">
              <a:solidFill>
                <a:srgbClr val="000000"/>
              </a:solidFill>
              <a:latin typeface="+mn-lt"/>
            </a:endParaRPr>
          </a:p>
          <a:p>
            <a:pPr algn="just"/>
            <a:r>
              <a:rPr lang="en-US" sz="1600" b="0" i="0" u="none" strike="noStrike" baseline="0" dirty="0">
                <a:solidFill>
                  <a:srgbClr val="000000"/>
                </a:solidFill>
                <a:latin typeface="+mn-lt"/>
              </a:rPr>
              <a:t>The types of firewalls are. </a:t>
            </a:r>
          </a:p>
        </p:txBody>
      </p:sp>
    </p:spTree>
    <p:extLst>
      <p:ext uri="{BB962C8B-B14F-4D97-AF65-F5344CB8AC3E}">
        <p14:creationId xmlns:p14="http://schemas.microsoft.com/office/powerpoint/2010/main" val="2023896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2" y="671504"/>
            <a:ext cx="3859788" cy="369332"/>
          </a:xfrm>
          <a:prstGeom prst="rect">
            <a:avLst/>
          </a:prstGeom>
          <a:noFill/>
        </p:spPr>
        <p:txBody>
          <a:bodyPr wrap="square" rtlCol="0">
            <a:spAutoFit/>
          </a:bodyPr>
          <a:lstStyle/>
          <a:p>
            <a:r>
              <a:rPr lang="en-AU" sz="1800" b="1" dirty="0">
                <a:solidFill>
                  <a:srgbClr val="FF0000"/>
                </a:solidFill>
              </a:rPr>
              <a:t>Packet Filtering</a:t>
            </a:r>
            <a:endParaRPr lang="en-IN" sz="1800" b="1" dirty="0">
              <a:solidFill>
                <a:srgbClr val="FF0000"/>
              </a:solidFill>
            </a:endParaRPr>
          </a:p>
        </p:txBody>
      </p:sp>
      <p:sp>
        <p:nvSpPr>
          <p:cNvPr id="2" name="TextBox 1">
            <a:extLst>
              <a:ext uri="{FF2B5EF4-FFF2-40B4-BE49-F238E27FC236}">
                <a16:creationId xmlns:a16="http://schemas.microsoft.com/office/drawing/2014/main" id="{00B0F009-4C68-8FD5-E1ED-41ADE001AC5D}"/>
              </a:ext>
            </a:extLst>
          </p:cNvPr>
          <p:cNvSpPr txBox="1"/>
          <p:nvPr/>
        </p:nvSpPr>
        <p:spPr>
          <a:xfrm>
            <a:off x="404972" y="1251857"/>
            <a:ext cx="8122743" cy="4031873"/>
          </a:xfrm>
          <a:prstGeom prst="rect">
            <a:avLst/>
          </a:prstGeom>
          <a:noFill/>
        </p:spPr>
        <p:txBody>
          <a:bodyPr wrap="square" rtlCol="0">
            <a:spAutoFit/>
          </a:bodyPr>
          <a:lstStyle/>
          <a:p>
            <a:pPr algn="just"/>
            <a:r>
              <a:rPr lang="en-US" sz="1600" b="0" i="0" u="none" strike="noStrike" baseline="0" dirty="0">
                <a:solidFill>
                  <a:srgbClr val="000000"/>
                </a:solidFill>
                <a:latin typeface="+mj-lt"/>
              </a:rPr>
              <a:t>A packet filtering firewall applies a set of rules to each incoming and outgoing IP packet and then forwards or discards the packet. </a:t>
            </a:r>
          </a:p>
          <a:p>
            <a:pPr algn="just"/>
            <a:endParaRPr lang="en-US" dirty="0">
              <a:solidFill>
                <a:srgbClr val="000000"/>
              </a:solidFill>
              <a:latin typeface="+mj-lt"/>
            </a:endParaRPr>
          </a:p>
          <a:p>
            <a:pPr algn="just"/>
            <a:r>
              <a:rPr lang="en-US" sz="1600" b="0" i="0" u="none" strike="noStrike" baseline="0" dirty="0">
                <a:solidFill>
                  <a:srgbClr val="000000"/>
                </a:solidFill>
                <a:latin typeface="+mj-lt"/>
              </a:rPr>
              <a:t>Filtering rules are based on information contained in a network packet: </a:t>
            </a:r>
            <a:endParaRPr lang="en-US" dirty="0"/>
          </a:p>
          <a:p>
            <a:pPr algn="just"/>
            <a:endParaRPr lang="en-US" dirty="0"/>
          </a:p>
          <a:p>
            <a:pPr algn="just"/>
            <a:r>
              <a:rPr lang="en-US" dirty="0"/>
              <a:t>Generally accomplished by configuring Access Control List (ACL) on Routers, Switches.</a:t>
            </a:r>
          </a:p>
          <a:p>
            <a:endParaRPr lang="en-US" dirty="0"/>
          </a:p>
          <a:p>
            <a:r>
              <a:rPr lang="en-US" dirty="0"/>
              <a:t>ACL is a table of packet filter rules.</a:t>
            </a:r>
          </a:p>
          <a:p>
            <a:endParaRPr lang="en-US" dirty="0"/>
          </a:p>
          <a:p>
            <a:r>
              <a:rPr lang="en-US" dirty="0"/>
              <a:t>Allows or block packets based on:</a:t>
            </a:r>
          </a:p>
          <a:p>
            <a:pPr marL="285750" indent="-285750">
              <a:buFont typeface="Arial" panose="020B0604020202020204" pitchFamily="34" charset="0"/>
              <a:buChar char="•"/>
            </a:pPr>
            <a:r>
              <a:rPr lang="en-US" dirty="0"/>
              <a:t>Source and/or destination IP address.</a:t>
            </a:r>
          </a:p>
          <a:p>
            <a:pPr marL="285750" indent="-285750">
              <a:buFont typeface="Arial" panose="020B0604020202020204" pitchFamily="34" charset="0"/>
              <a:buChar char="•"/>
            </a:pPr>
            <a:r>
              <a:rPr lang="en-US" dirty="0"/>
              <a:t>Protocol</a:t>
            </a:r>
          </a:p>
          <a:p>
            <a:pPr marL="285750" indent="-285750">
              <a:buFont typeface="Arial" panose="020B0604020202020204" pitchFamily="34" charset="0"/>
              <a:buChar char="•"/>
            </a:pPr>
            <a:r>
              <a:rPr lang="en-US" dirty="0"/>
              <a:t>Source and/or destination port numbers</a:t>
            </a:r>
          </a:p>
          <a:p>
            <a:pPr marL="285750" indent="-285750">
              <a:buFont typeface="Arial" panose="020B0604020202020204" pitchFamily="34" charset="0"/>
              <a:buChar char="•"/>
            </a:pPr>
            <a:r>
              <a:rPr lang="en-US" dirty="0"/>
              <a:t>And various other parameters within the IP header.</a:t>
            </a:r>
          </a:p>
          <a:p>
            <a:endParaRPr lang="en-US" dirty="0"/>
          </a:p>
          <a:p>
            <a:r>
              <a:rPr lang="en-US" dirty="0"/>
              <a:t>Packet filtering can be stateless or stateful.</a:t>
            </a:r>
            <a:endParaRPr lang="en-IN" dirty="0"/>
          </a:p>
        </p:txBody>
      </p:sp>
      <p:pic>
        <p:nvPicPr>
          <p:cNvPr id="4" name="Picture 3">
            <a:extLst>
              <a:ext uri="{FF2B5EF4-FFF2-40B4-BE49-F238E27FC236}">
                <a16:creationId xmlns:a16="http://schemas.microsoft.com/office/drawing/2014/main" id="{E7DF5FA0-4B70-1046-CB8C-2ED0E45A2B0D}"/>
              </a:ext>
            </a:extLst>
          </p:cNvPr>
          <p:cNvPicPr>
            <a:picLocks noChangeAspect="1"/>
          </p:cNvPicPr>
          <p:nvPr/>
        </p:nvPicPr>
        <p:blipFill>
          <a:blip r:embed="rId2"/>
          <a:stretch>
            <a:fillRect/>
          </a:stretch>
        </p:blipFill>
        <p:spPr>
          <a:xfrm>
            <a:off x="5493720" y="3083355"/>
            <a:ext cx="3475653" cy="2051280"/>
          </a:xfrm>
          <a:prstGeom prst="rect">
            <a:avLst/>
          </a:prstGeom>
        </p:spPr>
      </p:pic>
    </p:spTree>
    <p:extLst>
      <p:ext uri="{BB962C8B-B14F-4D97-AF65-F5344CB8AC3E}">
        <p14:creationId xmlns:p14="http://schemas.microsoft.com/office/powerpoint/2010/main" val="417474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2" y="671504"/>
            <a:ext cx="3859788" cy="369332"/>
          </a:xfrm>
          <a:prstGeom prst="rect">
            <a:avLst/>
          </a:prstGeom>
          <a:noFill/>
        </p:spPr>
        <p:txBody>
          <a:bodyPr wrap="square" rtlCol="0">
            <a:spAutoFit/>
          </a:bodyPr>
          <a:lstStyle/>
          <a:p>
            <a:r>
              <a:rPr lang="en-AU" sz="1800" b="1" dirty="0">
                <a:solidFill>
                  <a:srgbClr val="FF0000"/>
                </a:solidFill>
              </a:rPr>
              <a:t>Stateful Packet Inspection</a:t>
            </a:r>
            <a:endParaRPr lang="en-IN" sz="1800" b="1" dirty="0">
              <a:solidFill>
                <a:srgbClr val="FF0000"/>
              </a:solidFill>
            </a:endParaRPr>
          </a:p>
        </p:txBody>
      </p:sp>
      <p:sp>
        <p:nvSpPr>
          <p:cNvPr id="2" name="TextBox 1">
            <a:extLst>
              <a:ext uri="{FF2B5EF4-FFF2-40B4-BE49-F238E27FC236}">
                <a16:creationId xmlns:a16="http://schemas.microsoft.com/office/drawing/2014/main" id="{39BB7B70-FDBA-D50A-FA46-FD4431A9811C}"/>
              </a:ext>
            </a:extLst>
          </p:cNvPr>
          <p:cNvSpPr txBox="1"/>
          <p:nvPr/>
        </p:nvSpPr>
        <p:spPr>
          <a:xfrm>
            <a:off x="577880" y="1308092"/>
            <a:ext cx="8103455" cy="1815882"/>
          </a:xfrm>
          <a:prstGeom prst="rect">
            <a:avLst/>
          </a:prstGeom>
          <a:noFill/>
        </p:spPr>
        <p:txBody>
          <a:bodyPr wrap="square" rtlCol="0">
            <a:spAutoFit/>
          </a:bodyPr>
          <a:lstStyle/>
          <a:p>
            <a:r>
              <a:rPr lang="en-US" dirty="0"/>
              <a:t>Allows connection originating from hosts on inside (trusted) interface.</a:t>
            </a:r>
          </a:p>
          <a:p>
            <a:endParaRPr lang="en-US" dirty="0"/>
          </a:p>
          <a:p>
            <a:r>
              <a:rPr lang="en-US" dirty="0"/>
              <a:t>Drops connection attempts originating from hosts on outside(untrusted) interfaces.</a:t>
            </a:r>
          </a:p>
          <a:p>
            <a:endParaRPr lang="en-US" dirty="0"/>
          </a:p>
          <a:p>
            <a:r>
              <a:rPr lang="en-US" dirty="0"/>
              <a:t>Monitors the state of active connections.</a:t>
            </a:r>
          </a:p>
          <a:p>
            <a:endParaRPr lang="en-US" dirty="0"/>
          </a:p>
          <a:p>
            <a:r>
              <a:rPr lang="en-US" dirty="0"/>
              <a:t>Use this information to determine which network packets to allow through the firewall.</a:t>
            </a:r>
            <a:endParaRPr lang="en-IN" dirty="0"/>
          </a:p>
        </p:txBody>
      </p:sp>
      <p:pic>
        <p:nvPicPr>
          <p:cNvPr id="4" name="Picture 3">
            <a:extLst>
              <a:ext uri="{FF2B5EF4-FFF2-40B4-BE49-F238E27FC236}">
                <a16:creationId xmlns:a16="http://schemas.microsoft.com/office/drawing/2014/main" id="{BFE9C161-B4FA-98A4-D822-E965A0A0FF32}"/>
              </a:ext>
            </a:extLst>
          </p:cNvPr>
          <p:cNvPicPr>
            <a:picLocks noChangeAspect="1"/>
          </p:cNvPicPr>
          <p:nvPr/>
        </p:nvPicPr>
        <p:blipFill>
          <a:blip r:embed="rId2"/>
          <a:stretch>
            <a:fillRect/>
          </a:stretch>
        </p:blipFill>
        <p:spPr>
          <a:xfrm>
            <a:off x="577880" y="3634823"/>
            <a:ext cx="2957185" cy="2455822"/>
          </a:xfrm>
          <a:prstGeom prst="rect">
            <a:avLst/>
          </a:prstGeom>
        </p:spPr>
      </p:pic>
      <p:pic>
        <p:nvPicPr>
          <p:cNvPr id="9" name="Picture 8">
            <a:extLst>
              <a:ext uri="{FF2B5EF4-FFF2-40B4-BE49-F238E27FC236}">
                <a16:creationId xmlns:a16="http://schemas.microsoft.com/office/drawing/2014/main" id="{87E5FE00-11B1-5E32-8B78-16A9CBD5A747}"/>
              </a:ext>
            </a:extLst>
          </p:cNvPr>
          <p:cNvPicPr>
            <a:picLocks noChangeAspect="1"/>
          </p:cNvPicPr>
          <p:nvPr/>
        </p:nvPicPr>
        <p:blipFill>
          <a:blip r:embed="rId3"/>
          <a:stretch>
            <a:fillRect/>
          </a:stretch>
        </p:blipFill>
        <p:spPr>
          <a:xfrm>
            <a:off x="4641412" y="3622812"/>
            <a:ext cx="3168526" cy="2455822"/>
          </a:xfrm>
          <a:prstGeom prst="rect">
            <a:avLst/>
          </a:prstGeom>
        </p:spPr>
      </p:pic>
    </p:spTree>
    <p:extLst>
      <p:ext uri="{BB962C8B-B14F-4D97-AF65-F5344CB8AC3E}">
        <p14:creationId xmlns:p14="http://schemas.microsoft.com/office/powerpoint/2010/main" val="3396716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2" y="671504"/>
            <a:ext cx="3859788" cy="369332"/>
          </a:xfrm>
          <a:prstGeom prst="rect">
            <a:avLst/>
          </a:prstGeom>
          <a:noFill/>
        </p:spPr>
        <p:txBody>
          <a:bodyPr wrap="square" rtlCol="0">
            <a:spAutoFit/>
          </a:bodyPr>
          <a:lstStyle/>
          <a:p>
            <a:r>
              <a:rPr lang="en-AU" sz="1800" b="1" dirty="0">
                <a:solidFill>
                  <a:srgbClr val="FF0000"/>
                </a:solidFill>
              </a:rPr>
              <a:t>Stateless Packet filtering</a:t>
            </a:r>
            <a:endParaRPr lang="en-IN" sz="1800" b="1" dirty="0">
              <a:solidFill>
                <a:srgbClr val="FF0000"/>
              </a:solidFill>
            </a:endParaRPr>
          </a:p>
        </p:txBody>
      </p:sp>
      <p:sp>
        <p:nvSpPr>
          <p:cNvPr id="4" name="TextBox 3">
            <a:extLst>
              <a:ext uri="{FF2B5EF4-FFF2-40B4-BE49-F238E27FC236}">
                <a16:creationId xmlns:a16="http://schemas.microsoft.com/office/drawing/2014/main" id="{ACFF536F-57FC-0C8F-64F7-254FDB4E547A}"/>
              </a:ext>
            </a:extLst>
          </p:cNvPr>
          <p:cNvSpPr txBox="1"/>
          <p:nvPr/>
        </p:nvSpPr>
        <p:spPr>
          <a:xfrm>
            <a:off x="501069" y="1308092"/>
            <a:ext cx="7949835" cy="2308324"/>
          </a:xfrm>
          <a:prstGeom prst="rect">
            <a:avLst/>
          </a:prstGeom>
          <a:noFill/>
        </p:spPr>
        <p:txBody>
          <a:bodyPr wrap="square" rtlCol="0">
            <a:spAutoFit/>
          </a:bodyPr>
          <a:lstStyle/>
          <a:p>
            <a:pPr algn="just"/>
            <a:r>
              <a:rPr lang="en-US" dirty="0"/>
              <a:t>Evaluate packet contents statically and does not  keep track of the state of network connections.</a:t>
            </a:r>
          </a:p>
          <a:p>
            <a:pPr algn="just"/>
            <a:endParaRPr lang="en-US" dirty="0"/>
          </a:p>
          <a:p>
            <a:r>
              <a:rPr lang="en-US" dirty="0"/>
              <a:t>Allows or block packets only based on:</a:t>
            </a:r>
          </a:p>
          <a:p>
            <a:pPr marL="285750" indent="-285750">
              <a:buFont typeface="Arial" panose="020B0604020202020204" pitchFamily="34" charset="0"/>
              <a:buChar char="•"/>
            </a:pPr>
            <a:r>
              <a:rPr lang="en-US" dirty="0"/>
              <a:t>Source and/or destination IP address.</a:t>
            </a:r>
          </a:p>
          <a:p>
            <a:pPr marL="285750" indent="-285750">
              <a:buFont typeface="Arial" panose="020B0604020202020204" pitchFamily="34" charset="0"/>
              <a:buChar char="•"/>
            </a:pPr>
            <a:r>
              <a:rPr lang="en-US" dirty="0"/>
              <a:t>Protocol</a:t>
            </a:r>
          </a:p>
          <a:p>
            <a:pPr marL="285750" indent="-285750">
              <a:buFont typeface="Arial" panose="020B0604020202020204" pitchFamily="34" charset="0"/>
              <a:buChar char="•"/>
            </a:pPr>
            <a:r>
              <a:rPr lang="en-US" dirty="0"/>
              <a:t>Source and/or destination port numbers</a:t>
            </a:r>
          </a:p>
          <a:p>
            <a:pPr marL="285750" indent="-285750">
              <a:buFont typeface="Arial" panose="020B0604020202020204" pitchFamily="34" charset="0"/>
              <a:buChar char="•"/>
            </a:pPr>
            <a:r>
              <a:rPr lang="en-US" dirty="0"/>
              <a:t>And various other parameters within the IP header.</a:t>
            </a:r>
          </a:p>
          <a:p>
            <a:pPr algn="just"/>
            <a:endParaRPr lang="en-IN" dirty="0"/>
          </a:p>
        </p:txBody>
      </p:sp>
    </p:spTree>
    <p:extLst>
      <p:ext uri="{BB962C8B-B14F-4D97-AF65-F5344CB8AC3E}">
        <p14:creationId xmlns:p14="http://schemas.microsoft.com/office/powerpoint/2010/main" val="2973106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2" y="671504"/>
            <a:ext cx="2803565" cy="369332"/>
          </a:xfrm>
          <a:prstGeom prst="rect">
            <a:avLst/>
          </a:prstGeom>
          <a:noFill/>
        </p:spPr>
        <p:txBody>
          <a:bodyPr wrap="square" rtlCol="0">
            <a:spAutoFit/>
          </a:bodyPr>
          <a:lstStyle/>
          <a:p>
            <a:r>
              <a:rPr lang="en-US" sz="1800" b="1" dirty="0">
                <a:solidFill>
                  <a:srgbClr val="FF0000"/>
                </a:solidFill>
              </a:rPr>
              <a:t>Packet filtering Firewall</a:t>
            </a:r>
            <a:endParaRPr lang="en-IN" sz="1800" b="1" dirty="0">
              <a:solidFill>
                <a:srgbClr val="FF0000"/>
              </a:solidFill>
            </a:endParaRPr>
          </a:p>
        </p:txBody>
      </p:sp>
      <p:pic>
        <p:nvPicPr>
          <p:cNvPr id="6" name="Content Placeholder 3">
            <a:extLst>
              <a:ext uri="{FF2B5EF4-FFF2-40B4-BE49-F238E27FC236}">
                <a16:creationId xmlns:a16="http://schemas.microsoft.com/office/drawing/2014/main" id="{0A51F698-7659-9423-B84B-0E428CE6B4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972" y="1315412"/>
            <a:ext cx="6221610" cy="460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5379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F43AE0FC-1F2F-8F08-01BB-434631B11A18}"/>
              </a:ext>
            </a:extLst>
          </p:cNvPr>
          <p:cNvSpPr txBox="1"/>
          <p:nvPr/>
        </p:nvSpPr>
        <p:spPr>
          <a:xfrm>
            <a:off x="501070" y="1988481"/>
            <a:ext cx="8333885" cy="3139321"/>
          </a:xfrm>
          <a:prstGeom prst="rect">
            <a:avLst/>
          </a:prstGeom>
          <a:noFill/>
        </p:spPr>
        <p:txBody>
          <a:bodyPr wrap="square">
            <a:spAutoFit/>
          </a:bodyPr>
          <a:lstStyle/>
          <a:p>
            <a:pPr eaLnBrk="1" hangingPunct="1"/>
            <a:r>
              <a:rPr lang="en-US" altLang="en-US" sz="1800" dirty="0"/>
              <a:t>IP address spoofing</a:t>
            </a:r>
          </a:p>
          <a:p>
            <a:pPr lvl="1" eaLnBrk="1" hangingPunct="1"/>
            <a:r>
              <a:rPr lang="en-US" altLang="en-US" sz="1800" dirty="0"/>
              <a:t>fake source address (internal)</a:t>
            </a:r>
          </a:p>
          <a:p>
            <a:pPr lvl="1" eaLnBrk="1" hangingPunct="1"/>
            <a:r>
              <a:rPr lang="en-US" altLang="en-US" sz="1800" dirty="0"/>
              <a:t>add filters on router to block (external interface)</a:t>
            </a:r>
          </a:p>
          <a:p>
            <a:pPr lvl="1" eaLnBrk="1" hangingPunct="1"/>
            <a:endParaRPr lang="en-US" altLang="en-US" sz="1800" dirty="0"/>
          </a:p>
          <a:p>
            <a:pPr eaLnBrk="1" hangingPunct="1"/>
            <a:r>
              <a:rPr lang="en-US" altLang="en-US" sz="1800" dirty="0"/>
              <a:t>source routing attacks</a:t>
            </a:r>
          </a:p>
          <a:p>
            <a:pPr lvl="1" eaLnBrk="1" hangingPunct="1"/>
            <a:r>
              <a:rPr lang="en-US" altLang="en-US" sz="1800" dirty="0"/>
              <a:t>attacker sets a route other than default</a:t>
            </a:r>
          </a:p>
          <a:p>
            <a:pPr lvl="1" eaLnBrk="1" hangingPunct="1"/>
            <a:r>
              <a:rPr lang="en-US" altLang="en-US" sz="1800" dirty="0"/>
              <a:t>block source routed packets</a:t>
            </a:r>
          </a:p>
          <a:p>
            <a:pPr lvl="1" eaLnBrk="1" hangingPunct="1"/>
            <a:endParaRPr lang="en-US" altLang="en-US" sz="1800" dirty="0"/>
          </a:p>
          <a:p>
            <a:pPr eaLnBrk="1" hangingPunct="1"/>
            <a:r>
              <a:rPr lang="en-US" altLang="en-US" sz="1800" dirty="0"/>
              <a:t>tiny fragment attacks</a:t>
            </a:r>
          </a:p>
          <a:p>
            <a:pPr lvl="1" eaLnBrk="1" hangingPunct="1"/>
            <a:r>
              <a:rPr lang="en-US" altLang="en-US" sz="1800" dirty="0"/>
              <a:t>split header info over several tiny packets</a:t>
            </a:r>
          </a:p>
          <a:p>
            <a:pPr lvl="1" eaLnBrk="1" hangingPunct="1"/>
            <a:r>
              <a:rPr lang="en-US" altLang="en-US" sz="1800" dirty="0"/>
              <a:t>either discard or reassemble before check</a:t>
            </a:r>
            <a:endParaRPr lang="en-AU" altLang="en-US" sz="1800" dirty="0"/>
          </a:p>
        </p:txBody>
      </p:sp>
      <p:sp>
        <p:nvSpPr>
          <p:cNvPr id="7" name="TextBox 6">
            <a:extLst>
              <a:ext uri="{FF2B5EF4-FFF2-40B4-BE49-F238E27FC236}">
                <a16:creationId xmlns:a16="http://schemas.microsoft.com/office/drawing/2014/main" id="{129DCBDF-DA84-BBD7-3AEB-8D4BF03DF9F4}"/>
              </a:ext>
            </a:extLst>
          </p:cNvPr>
          <p:cNvSpPr txBox="1"/>
          <p:nvPr/>
        </p:nvSpPr>
        <p:spPr>
          <a:xfrm>
            <a:off x="404972" y="671504"/>
            <a:ext cx="2803565" cy="369332"/>
          </a:xfrm>
          <a:prstGeom prst="rect">
            <a:avLst/>
          </a:prstGeom>
          <a:noFill/>
        </p:spPr>
        <p:txBody>
          <a:bodyPr wrap="square" rtlCol="0">
            <a:spAutoFit/>
          </a:bodyPr>
          <a:lstStyle/>
          <a:p>
            <a:r>
              <a:rPr lang="en-US" sz="1800" b="1" dirty="0">
                <a:solidFill>
                  <a:srgbClr val="FF0000"/>
                </a:solidFill>
              </a:rPr>
              <a:t>Packet filtering Firewall</a:t>
            </a:r>
            <a:endParaRPr lang="en-IN" sz="1800" b="1" dirty="0">
              <a:solidFill>
                <a:srgbClr val="FF0000"/>
              </a:solidFill>
            </a:endParaRPr>
          </a:p>
        </p:txBody>
      </p:sp>
      <p:sp>
        <p:nvSpPr>
          <p:cNvPr id="3" name="TextBox 2">
            <a:extLst>
              <a:ext uri="{FF2B5EF4-FFF2-40B4-BE49-F238E27FC236}">
                <a16:creationId xmlns:a16="http://schemas.microsoft.com/office/drawing/2014/main" id="{66C3CF6D-7DD1-372E-3312-5CFB1D52A080}"/>
              </a:ext>
            </a:extLst>
          </p:cNvPr>
          <p:cNvSpPr txBox="1"/>
          <p:nvPr/>
        </p:nvSpPr>
        <p:spPr>
          <a:xfrm>
            <a:off x="501070" y="1308092"/>
            <a:ext cx="4572000" cy="338554"/>
          </a:xfrm>
          <a:prstGeom prst="rect">
            <a:avLst/>
          </a:prstGeom>
          <a:noFill/>
        </p:spPr>
        <p:txBody>
          <a:bodyPr wrap="square">
            <a:spAutoFit/>
          </a:bodyPr>
          <a:lstStyle/>
          <a:p>
            <a:r>
              <a:rPr lang="en-US" altLang="en-US" sz="1600" b="1" dirty="0">
                <a:solidFill>
                  <a:srgbClr val="FF0000"/>
                </a:solidFill>
              </a:rPr>
              <a:t>Attacks on Packet Filters</a:t>
            </a:r>
            <a:endParaRPr lang="en-IN" b="1" dirty="0">
              <a:solidFill>
                <a:srgbClr val="FF0000"/>
              </a:solidFill>
            </a:endParaRPr>
          </a:p>
        </p:txBody>
      </p:sp>
    </p:spTree>
    <p:extLst>
      <p:ext uri="{BB962C8B-B14F-4D97-AF65-F5344CB8AC3E}">
        <p14:creationId xmlns:p14="http://schemas.microsoft.com/office/powerpoint/2010/main" val="1626069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F43AE0FC-1F2F-8F08-01BB-434631B11A18}"/>
              </a:ext>
            </a:extLst>
          </p:cNvPr>
          <p:cNvSpPr txBox="1"/>
          <p:nvPr/>
        </p:nvSpPr>
        <p:spPr>
          <a:xfrm>
            <a:off x="309045" y="1274564"/>
            <a:ext cx="8333885" cy="2086725"/>
          </a:xfrm>
          <a:prstGeom prst="rect">
            <a:avLst/>
          </a:prstGeom>
          <a:noFill/>
        </p:spPr>
        <p:txBody>
          <a:bodyPr wrap="square">
            <a:spAutoFit/>
          </a:bodyPr>
          <a:lstStyle/>
          <a:p>
            <a:pPr eaLnBrk="1" hangingPunct="1">
              <a:lnSpc>
                <a:spcPct val="90000"/>
              </a:lnSpc>
            </a:pPr>
            <a:r>
              <a:rPr lang="en-US" altLang="en-US" sz="1800" dirty="0"/>
              <a:t>Advantages</a:t>
            </a:r>
          </a:p>
          <a:p>
            <a:pPr lvl="1" eaLnBrk="1" hangingPunct="1">
              <a:lnSpc>
                <a:spcPct val="90000"/>
              </a:lnSpc>
            </a:pPr>
            <a:r>
              <a:rPr lang="en-US" altLang="en-US" sz="1800" dirty="0"/>
              <a:t>Simple</a:t>
            </a:r>
          </a:p>
          <a:p>
            <a:pPr lvl="1" eaLnBrk="1" hangingPunct="1">
              <a:lnSpc>
                <a:spcPct val="90000"/>
              </a:lnSpc>
            </a:pPr>
            <a:r>
              <a:rPr lang="en-US" altLang="en-US" sz="1800" dirty="0"/>
              <a:t>Transparent to users</a:t>
            </a:r>
          </a:p>
          <a:p>
            <a:pPr lvl="1" eaLnBrk="1" hangingPunct="1">
              <a:lnSpc>
                <a:spcPct val="90000"/>
              </a:lnSpc>
            </a:pPr>
            <a:r>
              <a:rPr lang="en-US" altLang="en-US" sz="1800" dirty="0"/>
              <a:t>Very fast</a:t>
            </a:r>
          </a:p>
          <a:p>
            <a:pPr lvl="1" eaLnBrk="1" hangingPunct="1">
              <a:lnSpc>
                <a:spcPct val="90000"/>
              </a:lnSpc>
              <a:buFontTx/>
              <a:buNone/>
            </a:pPr>
            <a:endParaRPr lang="en-US" altLang="en-US" sz="1800" dirty="0"/>
          </a:p>
          <a:p>
            <a:pPr eaLnBrk="1" hangingPunct="1">
              <a:lnSpc>
                <a:spcPct val="90000"/>
              </a:lnSpc>
            </a:pPr>
            <a:r>
              <a:rPr lang="en-US" altLang="en-US" sz="1800" dirty="0"/>
              <a:t>Disadvantages</a:t>
            </a:r>
          </a:p>
          <a:p>
            <a:pPr lvl="1" eaLnBrk="1" hangingPunct="1">
              <a:lnSpc>
                <a:spcPct val="90000"/>
              </a:lnSpc>
            </a:pPr>
            <a:r>
              <a:rPr lang="en-US" altLang="en-US" sz="1800" dirty="0"/>
              <a:t>Rule generation is difficult</a:t>
            </a:r>
          </a:p>
          <a:p>
            <a:pPr lvl="1" eaLnBrk="1" hangingPunct="1">
              <a:lnSpc>
                <a:spcPct val="90000"/>
              </a:lnSpc>
            </a:pPr>
            <a:r>
              <a:rPr lang="en-US" altLang="en-US" sz="1800" dirty="0"/>
              <a:t>Lack of authentication</a:t>
            </a:r>
          </a:p>
        </p:txBody>
      </p:sp>
      <p:sp>
        <p:nvSpPr>
          <p:cNvPr id="7" name="TextBox 6">
            <a:extLst>
              <a:ext uri="{FF2B5EF4-FFF2-40B4-BE49-F238E27FC236}">
                <a16:creationId xmlns:a16="http://schemas.microsoft.com/office/drawing/2014/main" id="{129DCBDF-DA84-BBD7-3AEB-8D4BF03DF9F4}"/>
              </a:ext>
            </a:extLst>
          </p:cNvPr>
          <p:cNvSpPr txBox="1"/>
          <p:nvPr/>
        </p:nvSpPr>
        <p:spPr>
          <a:xfrm>
            <a:off x="404972" y="671504"/>
            <a:ext cx="2803565" cy="369332"/>
          </a:xfrm>
          <a:prstGeom prst="rect">
            <a:avLst/>
          </a:prstGeom>
          <a:noFill/>
        </p:spPr>
        <p:txBody>
          <a:bodyPr wrap="square" rtlCol="0">
            <a:spAutoFit/>
          </a:bodyPr>
          <a:lstStyle/>
          <a:p>
            <a:r>
              <a:rPr lang="en-US" sz="1800" b="1" dirty="0">
                <a:solidFill>
                  <a:srgbClr val="FF0000"/>
                </a:solidFill>
              </a:rPr>
              <a:t>Packet filtering Firewall</a:t>
            </a:r>
            <a:endParaRPr lang="en-IN" sz="1800" b="1" dirty="0">
              <a:solidFill>
                <a:srgbClr val="FF0000"/>
              </a:solidFill>
            </a:endParaRPr>
          </a:p>
        </p:txBody>
      </p:sp>
    </p:spTree>
    <p:extLst>
      <p:ext uri="{BB962C8B-B14F-4D97-AF65-F5344CB8AC3E}">
        <p14:creationId xmlns:p14="http://schemas.microsoft.com/office/powerpoint/2010/main" val="3599519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2" y="671504"/>
            <a:ext cx="3859788" cy="369332"/>
          </a:xfrm>
          <a:prstGeom prst="rect">
            <a:avLst/>
          </a:prstGeom>
          <a:noFill/>
        </p:spPr>
        <p:txBody>
          <a:bodyPr wrap="square" rtlCol="0">
            <a:spAutoFit/>
          </a:bodyPr>
          <a:lstStyle/>
          <a:p>
            <a:r>
              <a:rPr lang="en-US" sz="1800" b="1" dirty="0">
                <a:solidFill>
                  <a:srgbClr val="FF0000"/>
                </a:solidFill>
              </a:rPr>
              <a:t>Application Level Gateway</a:t>
            </a:r>
            <a:endParaRPr lang="en-IN" sz="1800" b="1" dirty="0">
              <a:solidFill>
                <a:srgbClr val="FF0000"/>
              </a:solidFill>
            </a:endParaRPr>
          </a:p>
        </p:txBody>
      </p:sp>
      <p:sp>
        <p:nvSpPr>
          <p:cNvPr id="4" name="TextBox 3">
            <a:extLst>
              <a:ext uri="{FF2B5EF4-FFF2-40B4-BE49-F238E27FC236}">
                <a16:creationId xmlns:a16="http://schemas.microsoft.com/office/drawing/2014/main" id="{B0D720FC-6C3B-69E3-25D9-E4854279DF5C}"/>
              </a:ext>
            </a:extLst>
          </p:cNvPr>
          <p:cNvSpPr txBox="1"/>
          <p:nvPr/>
        </p:nvSpPr>
        <p:spPr>
          <a:xfrm>
            <a:off x="397816" y="1337300"/>
            <a:ext cx="8398734" cy="4031873"/>
          </a:xfrm>
          <a:prstGeom prst="rect">
            <a:avLst/>
          </a:prstGeom>
          <a:noFill/>
        </p:spPr>
        <p:txBody>
          <a:bodyPr wrap="square">
            <a:spAutoFit/>
          </a:bodyPr>
          <a:lstStyle/>
          <a:p>
            <a:pPr algn="just"/>
            <a:r>
              <a:rPr lang="en-US" b="0" i="0" u="none" strike="noStrike" baseline="0" dirty="0">
                <a:solidFill>
                  <a:srgbClr val="000000"/>
                </a:solidFill>
                <a:latin typeface="+mn-lt"/>
              </a:rPr>
              <a:t>An application-level gateway, also called an </a:t>
            </a:r>
            <a:r>
              <a:rPr lang="en-US" b="1" i="0" u="none" strike="noStrike" baseline="0" dirty="0">
                <a:solidFill>
                  <a:srgbClr val="000000"/>
                </a:solidFill>
                <a:latin typeface="+mn-lt"/>
              </a:rPr>
              <a:t>application proxy, </a:t>
            </a:r>
            <a:r>
              <a:rPr lang="en-US" b="0" i="0" u="none" strike="noStrike" baseline="0" dirty="0">
                <a:solidFill>
                  <a:srgbClr val="000000"/>
                </a:solidFill>
                <a:latin typeface="+mn-lt"/>
              </a:rPr>
              <a:t>acts as a relay of application-level traffic. </a:t>
            </a:r>
          </a:p>
          <a:p>
            <a:pPr algn="just"/>
            <a:endParaRPr lang="en-US" dirty="0">
              <a:solidFill>
                <a:srgbClr val="000000"/>
              </a:solidFill>
              <a:latin typeface="+mn-lt"/>
            </a:endParaRPr>
          </a:p>
          <a:p>
            <a:pPr algn="just"/>
            <a:endParaRPr lang="en-US" dirty="0">
              <a:solidFill>
                <a:srgbClr val="000000"/>
              </a:solidFill>
              <a:latin typeface="+mn-lt"/>
            </a:endParaRPr>
          </a:p>
          <a:p>
            <a:pPr algn="just"/>
            <a:r>
              <a:rPr lang="en-US" b="0" i="0" u="none" strike="noStrike" baseline="0" dirty="0">
                <a:solidFill>
                  <a:srgbClr val="000000"/>
                </a:solidFill>
                <a:latin typeface="+mn-lt"/>
              </a:rPr>
              <a:t>The user contacts the gateway using a TCP/IP application, such as Telnet or FTP, and the gateway asks the user for the name of the remote host to be accessed. </a:t>
            </a:r>
          </a:p>
          <a:p>
            <a:pPr algn="just"/>
            <a:endParaRPr lang="en-US" b="0" i="0" u="none" strike="noStrike" baseline="0" dirty="0">
              <a:solidFill>
                <a:srgbClr val="000000"/>
              </a:solidFill>
              <a:latin typeface="+mn-lt"/>
            </a:endParaRPr>
          </a:p>
          <a:p>
            <a:pPr algn="just"/>
            <a:endParaRPr lang="en-US" b="0" i="0" u="none" strike="noStrike" baseline="0" dirty="0">
              <a:solidFill>
                <a:srgbClr val="000000"/>
              </a:solidFill>
              <a:latin typeface="+mn-lt"/>
            </a:endParaRPr>
          </a:p>
          <a:p>
            <a:pPr algn="just"/>
            <a:r>
              <a:rPr lang="en-US" b="0" i="0" u="none" strike="noStrike" baseline="0" dirty="0">
                <a:solidFill>
                  <a:srgbClr val="000000"/>
                </a:solidFill>
                <a:latin typeface="+mn-lt"/>
              </a:rPr>
              <a:t>When the user responds and provides a valid user ID and authentication information, the gateway contacts the application on the remote host and relays TCP segments containing the application data between the two endpoints. </a:t>
            </a:r>
          </a:p>
          <a:p>
            <a:pPr algn="just"/>
            <a:endParaRPr lang="en-US" dirty="0">
              <a:solidFill>
                <a:srgbClr val="000000"/>
              </a:solidFill>
              <a:latin typeface="+mn-lt"/>
            </a:endParaRPr>
          </a:p>
          <a:p>
            <a:pPr algn="just"/>
            <a:endParaRPr lang="en-US" dirty="0">
              <a:solidFill>
                <a:srgbClr val="000000"/>
              </a:solidFill>
              <a:latin typeface="+mn-lt"/>
            </a:endParaRPr>
          </a:p>
          <a:p>
            <a:pPr algn="just"/>
            <a:r>
              <a:rPr lang="en-US" b="0" i="0" u="none" strike="noStrike" baseline="0" dirty="0">
                <a:latin typeface="+mn-lt"/>
              </a:rPr>
              <a:t>Rather than trying to deal with the numerous possible combinations that are to be allowed and forbidden at the TCP and IP level, the application-level gateway need only scrutinize a few allowable applications. </a:t>
            </a:r>
          </a:p>
        </p:txBody>
      </p:sp>
    </p:spTree>
    <p:extLst>
      <p:ext uri="{BB962C8B-B14F-4D97-AF65-F5344CB8AC3E}">
        <p14:creationId xmlns:p14="http://schemas.microsoft.com/office/powerpoint/2010/main" val="3463840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2" y="671504"/>
            <a:ext cx="3859788" cy="369332"/>
          </a:xfrm>
          <a:prstGeom prst="rect">
            <a:avLst/>
          </a:prstGeom>
          <a:noFill/>
        </p:spPr>
        <p:txBody>
          <a:bodyPr wrap="square" rtlCol="0">
            <a:spAutoFit/>
          </a:bodyPr>
          <a:lstStyle/>
          <a:p>
            <a:r>
              <a:rPr lang="en-US" sz="1800" b="1" dirty="0">
                <a:solidFill>
                  <a:srgbClr val="FF0000"/>
                </a:solidFill>
              </a:rPr>
              <a:t>Application Level Gateway</a:t>
            </a:r>
            <a:endParaRPr lang="en-IN" sz="1800" b="1" dirty="0">
              <a:solidFill>
                <a:srgbClr val="FF0000"/>
              </a:solidFill>
            </a:endParaRPr>
          </a:p>
        </p:txBody>
      </p:sp>
      <p:pic>
        <p:nvPicPr>
          <p:cNvPr id="3" name="Picture 2">
            <a:extLst>
              <a:ext uri="{FF2B5EF4-FFF2-40B4-BE49-F238E27FC236}">
                <a16:creationId xmlns:a16="http://schemas.microsoft.com/office/drawing/2014/main" id="{0A199EE2-A74A-4300-6231-ED688A25EC60}"/>
              </a:ext>
            </a:extLst>
          </p:cNvPr>
          <p:cNvPicPr>
            <a:picLocks noChangeAspect="1"/>
          </p:cNvPicPr>
          <p:nvPr/>
        </p:nvPicPr>
        <p:blipFill>
          <a:blip r:embed="rId2"/>
          <a:stretch>
            <a:fillRect/>
          </a:stretch>
        </p:blipFill>
        <p:spPr>
          <a:xfrm>
            <a:off x="1153955" y="1308092"/>
            <a:ext cx="5526353" cy="3220931"/>
          </a:xfrm>
          <a:prstGeom prst="rect">
            <a:avLst/>
          </a:prstGeom>
        </p:spPr>
      </p:pic>
    </p:spTree>
    <p:extLst>
      <p:ext uri="{BB962C8B-B14F-4D97-AF65-F5344CB8AC3E}">
        <p14:creationId xmlns:p14="http://schemas.microsoft.com/office/powerpoint/2010/main" val="93121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252BAFAD-40E0-0FA4-85F6-2F0D0F372B89}"/>
              </a:ext>
            </a:extLst>
          </p:cNvPr>
          <p:cNvSpPr txBox="1"/>
          <p:nvPr/>
        </p:nvSpPr>
        <p:spPr>
          <a:xfrm>
            <a:off x="270640" y="493236"/>
            <a:ext cx="8429897" cy="3046988"/>
          </a:xfrm>
          <a:prstGeom prst="rect">
            <a:avLst/>
          </a:prstGeom>
          <a:noFill/>
        </p:spPr>
        <p:txBody>
          <a:bodyPr wrap="square">
            <a:spAutoFit/>
          </a:bodyPr>
          <a:lstStyle/>
          <a:p>
            <a:pPr algn="l"/>
            <a:r>
              <a:rPr lang="en-US" sz="2400" b="1" i="0" u="none" strike="noStrike" baseline="0" dirty="0">
                <a:solidFill>
                  <a:srgbClr val="C00000"/>
                </a:solidFill>
                <a:latin typeface="Generic20-Regular"/>
              </a:rPr>
              <a:t>Firewall</a:t>
            </a:r>
          </a:p>
          <a:p>
            <a:pPr algn="l"/>
            <a:endParaRPr lang="en-US" sz="2400" b="1" i="0" u="none" strike="noStrike" baseline="0" dirty="0">
              <a:solidFill>
                <a:srgbClr val="C00000"/>
              </a:solidFill>
              <a:latin typeface="Generic20-Regular"/>
            </a:endParaRPr>
          </a:p>
          <a:p>
            <a:pPr algn="just"/>
            <a:r>
              <a:rPr lang="en-IN" sz="1800" u="none" strike="noStrike" baseline="0" dirty="0">
                <a:latin typeface="+mj-lt"/>
              </a:rPr>
              <a:t>A firewall </a:t>
            </a:r>
            <a:r>
              <a:rPr lang="en-US" sz="1800" u="none" strike="noStrike" baseline="0" dirty="0">
                <a:latin typeface="+mj-lt"/>
              </a:rPr>
              <a:t>is a device installed between the internal network of an organization and the rest of the Internet. </a:t>
            </a:r>
          </a:p>
          <a:p>
            <a:pPr algn="just"/>
            <a:endParaRPr lang="en-US" sz="1800" dirty="0">
              <a:latin typeface="+mj-lt"/>
            </a:endParaRPr>
          </a:p>
          <a:p>
            <a:pPr algn="just"/>
            <a:r>
              <a:rPr lang="en-US" sz="1800" u="none" strike="noStrike" baseline="0" dirty="0">
                <a:latin typeface="+mj-lt"/>
              </a:rPr>
              <a:t>It is designed to forward some packets and filter (not forward) </a:t>
            </a:r>
            <a:r>
              <a:rPr lang="en-IN" sz="1800" u="none" strike="noStrike" baseline="0" dirty="0">
                <a:latin typeface="+mj-lt"/>
              </a:rPr>
              <a:t>others</a:t>
            </a:r>
            <a:r>
              <a:rPr lang="en-IN" sz="1800" b="1" i="1" u="none" strike="noStrike" baseline="0" dirty="0">
                <a:latin typeface="+mj-lt"/>
              </a:rPr>
              <a:t>.</a:t>
            </a:r>
          </a:p>
          <a:p>
            <a:pPr algn="just"/>
            <a:endParaRPr lang="en-IN" altLang="en-US" sz="1800" b="1" i="1" dirty="0">
              <a:latin typeface="+mj-lt"/>
            </a:endParaRPr>
          </a:p>
          <a:p>
            <a:pPr algn="just"/>
            <a:r>
              <a:rPr lang="en-US" sz="1800" dirty="0"/>
              <a:t>Firewall configured between trusted and untrusted boundaries (Zones)</a:t>
            </a:r>
          </a:p>
          <a:p>
            <a:pPr algn="just"/>
            <a:endParaRPr lang="en-US" sz="1800" dirty="0"/>
          </a:p>
          <a:p>
            <a:pPr algn="just"/>
            <a:r>
              <a:rPr lang="en-US" sz="1800" dirty="0"/>
              <a:t>Main scope is to control traffic coming from untrusted Zone (internet)</a:t>
            </a:r>
          </a:p>
        </p:txBody>
      </p:sp>
      <p:pic>
        <p:nvPicPr>
          <p:cNvPr id="4" name="Picture 3">
            <a:extLst>
              <a:ext uri="{FF2B5EF4-FFF2-40B4-BE49-F238E27FC236}">
                <a16:creationId xmlns:a16="http://schemas.microsoft.com/office/drawing/2014/main" id="{7BB47D3F-9C80-596C-10C6-E9F5313507DE}"/>
              </a:ext>
            </a:extLst>
          </p:cNvPr>
          <p:cNvPicPr>
            <a:picLocks noChangeAspect="1"/>
          </p:cNvPicPr>
          <p:nvPr/>
        </p:nvPicPr>
        <p:blipFill>
          <a:blip r:embed="rId2"/>
          <a:stretch>
            <a:fillRect/>
          </a:stretch>
        </p:blipFill>
        <p:spPr>
          <a:xfrm>
            <a:off x="1230765" y="4158695"/>
            <a:ext cx="5530320" cy="1540818"/>
          </a:xfrm>
          <a:prstGeom prst="rect">
            <a:avLst/>
          </a:prstGeom>
        </p:spPr>
      </p:pic>
    </p:spTree>
    <p:extLst>
      <p:ext uri="{BB962C8B-B14F-4D97-AF65-F5344CB8AC3E}">
        <p14:creationId xmlns:p14="http://schemas.microsoft.com/office/powerpoint/2010/main" val="681135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2" y="671504"/>
            <a:ext cx="3859788" cy="369332"/>
          </a:xfrm>
          <a:prstGeom prst="rect">
            <a:avLst/>
          </a:prstGeom>
          <a:noFill/>
        </p:spPr>
        <p:txBody>
          <a:bodyPr wrap="square" rtlCol="0">
            <a:spAutoFit/>
          </a:bodyPr>
          <a:lstStyle/>
          <a:p>
            <a:r>
              <a:rPr lang="en-US" sz="1800" b="1" dirty="0">
                <a:solidFill>
                  <a:srgbClr val="FF0000"/>
                </a:solidFill>
              </a:rPr>
              <a:t>Application Level Gateway</a:t>
            </a:r>
            <a:endParaRPr lang="en-IN" sz="1800" b="1" dirty="0">
              <a:solidFill>
                <a:srgbClr val="FF0000"/>
              </a:solidFill>
            </a:endParaRPr>
          </a:p>
        </p:txBody>
      </p:sp>
      <p:sp>
        <p:nvSpPr>
          <p:cNvPr id="4" name="TextBox 3">
            <a:extLst>
              <a:ext uri="{FF2B5EF4-FFF2-40B4-BE49-F238E27FC236}">
                <a16:creationId xmlns:a16="http://schemas.microsoft.com/office/drawing/2014/main" id="{B0D720FC-6C3B-69E3-25D9-E4854279DF5C}"/>
              </a:ext>
            </a:extLst>
          </p:cNvPr>
          <p:cNvSpPr txBox="1"/>
          <p:nvPr/>
        </p:nvSpPr>
        <p:spPr>
          <a:xfrm>
            <a:off x="577880" y="1629821"/>
            <a:ext cx="7450570" cy="2336024"/>
          </a:xfrm>
          <a:prstGeom prst="rect">
            <a:avLst/>
          </a:prstGeom>
          <a:noFill/>
        </p:spPr>
        <p:txBody>
          <a:bodyPr wrap="square">
            <a:spAutoFit/>
          </a:bodyPr>
          <a:lstStyle/>
          <a:p>
            <a:pPr eaLnBrk="1" hangingPunct="1">
              <a:lnSpc>
                <a:spcPct val="90000"/>
              </a:lnSpc>
              <a:buFontTx/>
              <a:buNone/>
            </a:pPr>
            <a:r>
              <a:rPr lang="en-US" altLang="en-US" sz="1800" b="1" dirty="0"/>
              <a:t>Purpose</a:t>
            </a:r>
          </a:p>
          <a:p>
            <a:pPr eaLnBrk="1" hangingPunct="1">
              <a:lnSpc>
                <a:spcPct val="90000"/>
              </a:lnSpc>
              <a:buFontTx/>
              <a:buNone/>
            </a:pPr>
            <a:r>
              <a:rPr lang="en-US" altLang="en-US" sz="1800" dirty="0"/>
              <a:t>	- monitor every connection</a:t>
            </a:r>
          </a:p>
          <a:p>
            <a:pPr eaLnBrk="1" hangingPunct="1">
              <a:lnSpc>
                <a:spcPct val="90000"/>
              </a:lnSpc>
              <a:buFontTx/>
              <a:buNone/>
            </a:pPr>
            <a:r>
              <a:rPr lang="en-US" altLang="en-US" sz="1800" dirty="0"/>
              <a:t>	- provide end-to-end connection</a:t>
            </a:r>
          </a:p>
          <a:p>
            <a:pPr eaLnBrk="1" hangingPunct="1">
              <a:lnSpc>
                <a:spcPct val="90000"/>
              </a:lnSpc>
              <a:buFontTx/>
              <a:buNone/>
            </a:pPr>
            <a:endParaRPr lang="en-US" altLang="en-US" sz="1800" dirty="0"/>
          </a:p>
          <a:p>
            <a:pPr eaLnBrk="1" hangingPunct="1">
              <a:lnSpc>
                <a:spcPct val="90000"/>
              </a:lnSpc>
              <a:buFontTx/>
              <a:buNone/>
            </a:pPr>
            <a:r>
              <a:rPr lang="en-US" altLang="en-US" sz="1800" b="1" dirty="0"/>
              <a:t>Advantage</a:t>
            </a:r>
          </a:p>
          <a:p>
            <a:pPr eaLnBrk="1" hangingPunct="1">
              <a:lnSpc>
                <a:spcPct val="90000"/>
              </a:lnSpc>
              <a:buFontTx/>
              <a:buNone/>
            </a:pPr>
            <a:r>
              <a:rPr lang="en-US" altLang="en-US" sz="1800" dirty="0"/>
              <a:t>	- more secure than packet filter</a:t>
            </a:r>
          </a:p>
          <a:p>
            <a:pPr eaLnBrk="1" hangingPunct="1">
              <a:lnSpc>
                <a:spcPct val="90000"/>
              </a:lnSpc>
              <a:buFontTx/>
              <a:buNone/>
            </a:pPr>
            <a:endParaRPr lang="en-US" altLang="en-US" sz="1800" dirty="0"/>
          </a:p>
          <a:p>
            <a:pPr eaLnBrk="1" hangingPunct="1">
              <a:lnSpc>
                <a:spcPct val="90000"/>
              </a:lnSpc>
              <a:buFontTx/>
              <a:buNone/>
            </a:pPr>
            <a:r>
              <a:rPr lang="en-US" altLang="en-US" sz="1800" b="1" dirty="0"/>
              <a:t>Disadvantage</a:t>
            </a:r>
          </a:p>
          <a:p>
            <a:pPr lvl="1" eaLnBrk="1" hangingPunct="1">
              <a:lnSpc>
                <a:spcPct val="90000"/>
              </a:lnSpc>
            </a:pPr>
            <a:r>
              <a:rPr lang="en-US" altLang="en-US" sz="1800" dirty="0"/>
              <a:t>Additional processing overhead on each connections</a:t>
            </a:r>
          </a:p>
        </p:txBody>
      </p:sp>
    </p:spTree>
    <p:extLst>
      <p:ext uri="{BB962C8B-B14F-4D97-AF65-F5344CB8AC3E}">
        <p14:creationId xmlns:p14="http://schemas.microsoft.com/office/powerpoint/2010/main" val="3506174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2" y="671504"/>
            <a:ext cx="3859788" cy="369332"/>
          </a:xfrm>
          <a:prstGeom prst="rect">
            <a:avLst/>
          </a:prstGeom>
          <a:noFill/>
        </p:spPr>
        <p:txBody>
          <a:bodyPr wrap="square" rtlCol="0">
            <a:spAutoFit/>
          </a:bodyPr>
          <a:lstStyle/>
          <a:p>
            <a:r>
              <a:rPr lang="en-US" sz="1800" b="1" dirty="0">
                <a:solidFill>
                  <a:srgbClr val="FF0000"/>
                </a:solidFill>
              </a:rPr>
              <a:t>Circuit  Level Gateway</a:t>
            </a:r>
            <a:endParaRPr lang="en-IN" sz="1800" b="1" dirty="0">
              <a:solidFill>
                <a:srgbClr val="FF0000"/>
              </a:solidFill>
            </a:endParaRPr>
          </a:p>
        </p:txBody>
      </p:sp>
      <p:sp>
        <p:nvSpPr>
          <p:cNvPr id="3" name="TextBox 2">
            <a:extLst>
              <a:ext uri="{FF2B5EF4-FFF2-40B4-BE49-F238E27FC236}">
                <a16:creationId xmlns:a16="http://schemas.microsoft.com/office/drawing/2014/main" id="{8DA7F5FF-C86B-602E-9746-4DDB031A2B25}"/>
              </a:ext>
            </a:extLst>
          </p:cNvPr>
          <p:cNvSpPr txBox="1"/>
          <p:nvPr/>
        </p:nvSpPr>
        <p:spPr>
          <a:xfrm>
            <a:off x="366653" y="2543978"/>
            <a:ext cx="7796214" cy="978729"/>
          </a:xfrm>
          <a:prstGeom prst="rect">
            <a:avLst/>
          </a:prstGeom>
          <a:noFill/>
        </p:spPr>
        <p:txBody>
          <a:bodyPr wrap="square">
            <a:spAutoFit/>
          </a:bodyPr>
          <a:lstStyle/>
          <a:p>
            <a:pPr eaLnBrk="1" hangingPunct="1">
              <a:lnSpc>
                <a:spcPct val="90000"/>
              </a:lnSpc>
            </a:pPr>
            <a:r>
              <a:rPr lang="en-US" altLang="en-US" sz="1600" dirty="0"/>
              <a:t>Relays two TCP connections</a:t>
            </a:r>
          </a:p>
          <a:p>
            <a:pPr eaLnBrk="1" hangingPunct="1">
              <a:lnSpc>
                <a:spcPct val="90000"/>
              </a:lnSpc>
            </a:pPr>
            <a:r>
              <a:rPr lang="en-US" altLang="en-US" sz="1600" dirty="0"/>
              <a:t>Imposes security by limiting which such connections are allowed</a:t>
            </a:r>
          </a:p>
          <a:p>
            <a:pPr eaLnBrk="1" hangingPunct="1">
              <a:lnSpc>
                <a:spcPct val="90000"/>
              </a:lnSpc>
            </a:pPr>
            <a:r>
              <a:rPr lang="en-US" altLang="en-US" sz="1600" dirty="0"/>
              <a:t>Once created usually relays traffic without examining contents</a:t>
            </a:r>
          </a:p>
          <a:p>
            <a:pPr eaLnBrk="1" hangingPunct="1">
              <a:lnSpc>
                <a:spcPct val="90000"/>
              </a:lnSpc>
            </a:pPr>
            <a:r>
              <a:rPr lang="en-US" altLang="en-US" sz="1600" dirty="0"/>
              <a:t>Typically used when trust internal users by allowing general outbound connections</a:t>
            </a:r>
          </a:p>
        </p:txBody>
      </p:sp>
      <p:pic>
        <p:nvPicPr>
          <p:cNvPr id="8" name="Picture 7">
            <a:extLst>
              <a:ext uri="{FF2B5EF4-FFF2-40B4-BE49-F238E27FC236}">
                <a16:creationId xmlns:a16="http://schemas.microsoft.com/office/drawing/2014/main" id="{60C2A949-8B80-A490-7DAB-3D861CCE2A1C}"/>
              </a:ext>
            </a:extLst>
          </p:cNvPr>
          <p:cNvPicPr>
            <a:picLocks noChangeAspect="1"/>
          </p:cNvPicPr>
          <p:nvPr/>
        </p:nvPicPr>
        <p:blipFill>
          <a:blip r:embed="rId2"/>
          <a:stretch>
            <a:fillRect/>
          </a:stretch>
        </p:blipFill>
        <p:spPr>
          <a:xfrm>
            <a:off x="500670" y="3708031"/>
            <a:ext cx="4457929" cy="2495678"/>
          </a:xfrm>
          <a:prstGeom prst="rect">
            <a:avLst/>
          </a:prstGeom>
        </p:spPr>
      </p:pic>
      <p:pic>
        <p:nvPicPr>
          <p:cNvPr id="10" name="Picture 9">
            <a:extLst>
              <a:ext uri="{FF2B5EF4-FFF2-40B4-BE49-F238E27FC236}">
                <a16:creationId xmlns:a16="http://schemas.microsoft.com/office/drawing/2014/main" id="{C4DA2B82-0258-DA99-ED9F-02AC0A4D5D0A}"/>
              </a:ext>
            </a:extLst>
          </p:cNvPr>
          <p:cNvPicPr>
            <a:picLocks noChangeAspect="1"/>
          </p:cNvPicPr>
          <p:nvPr/>
        </p:nvPicPr>
        <p:blipFill>
          <a:blip r:embed="rId3"/>
          <a:stretch>
            <a:fillRect/>
          </a:stretch>
        </p:blipFill>
        <p:spPr>
          <a:xfrm>
            <a:off x="6108467" y="3866418"/>
            <a:ext cx="2534863" cy="2178903"/>
          </a:xfrm>
          <a:prstGeom prst="rect">
            <a:avLst/>
          </a:prstGeom>
        </p:spPr>
      </p:pic>
      <p:sp>
        <p:nvSpPr>
          <p:cNvPr id="4" name="TextBox 3">
            <a:extLst>
              <a:ext uri="{FF2B5EF4-FFF2-40B4-BE49-F238E27FC236}">
                <a16:creationId xmlns:a16="http://schemas.microsoft.com/office/drawing/2014/main" id="{CBE83EF6-85BC-A257-B50D-55C242589803}"/>
              </a:ext>
            </a:extLst>
          </p:cNvPr>
          <p:cNvSpPr txBox="1"/>
          <p:nvPr/>
        </p:nvSpPr>
        <p:spPr>
          <a:xfrm>
            <a:off x="404972" y="1167684"/>
            <a:ext cx="8007528" cy="584775"/>
          </a:xfrm>
          <a:prstGeom prst="rect">
            <a:avLst/>
          </a:prstGeom>
          <a:noFill/>
        </p:spPr>
        <p:txBody>
          <a:bodyPr wrap="square">
            <a:spAutoFit/>
          </a:bodyPr>
          <a:lstStyle/>
          <a:p>
            <a:pPr algn="just"/>
            <a:r>
              <a:rPr lang="en-US" sz="1600" b="0" i="0" u="none" strike="noStrike" baseline="0" dirty="0">
                <a:solidFill>
                  <a:srgbClr val="000000"/>
                </a:solidFill>
                <a:latin typeface="+mn-lt"/>
              </a:rPr>
              <a:t>This can be a stand-alone system or it can be a </a:t>
            </a:r>
            <a:r>
              <a:rPr lang="en-US" sz="1600" b="0" i="0" u="none" strike="noStrike" baseline="0" dirty="0">
                <a:solidFill>
                  <a:srgbClr val="C00000"/>
                </a:solidFill>
                <a:latin typeface="+mn-lt"/>
              </a:rPr>
              <a:t>specialized function performed by an application-level gateway for certain applications. </a:t>
            </a:r>
          </a:p>
        </p:txBody>
      </p:sp>
    </p:spTree>
    <p:extLst>
      <p:ext uri="{BB962C8B-B14F-4D97-AF65-F5344CB8AC3E}">
        <p14:creationId xmlns:p14="http://schemas.microsoft.com/office/powerpoint/2010/main" val="1852074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2" y="671504"/>
            <a:ext cx="3859788" cy="369332"/>
          </a:xfrm>
          <a:prstGeom prst="rect">
            <a:avLst/>
          </a:prstGeom>
          <a:noFill/>
        </p:spPr>
        <p:txBody>
          <a:bodyPr wrap="square" rtlCol="0">
            <a:spAutoFit/>
          </a:bodyPr>
          <a:lstStyle/>
          <a:p>
            <a:r>
              <a:rPr lang="en-US" sz="1800" b="1" dirty="0">
                <a:solidFill>
                  <a:srgbClr val="FF0000"/>
                </a:solidFill>
              </a:rPr>
              <a:t>Circuit  Level Gateway</a:t>
            </a:r>
            <a:endParaRPr lang="en-IN" sz="1800" b="1" dirty="0">
              <a:solidFill>
                <a:srgbClr val="FF0000"/>
              </a:solidFill>
            </a:endParaRPr>
          </a:p>
        </p:txBody>
      </p:sp>
      <p:sp>
        <p:nvSpPr>
          <p:cNvPr id="3" name="TextBox 2">
            <a:extLst>
              <a:ext uri="{FF2B5EF4-FFF2-40B4-BE49-F238E27FC236}">
                <a16:creationId xmlns:a16="http://schemas.microsoft.com/office/drawing/2014/main" id="{8DA7F5FF-C86B-602E-9746-4DDB031A2B25}"/>
              </a:ext>
            </a:extLst>
          </p:cNvPr>
          <p:cNvSpPr txBox="1"/>
          <p:nvPr/>
        </p:nvSpPr>
        <p:spPr>
          <a:xfrm>
            <a:off x="366653" y="1491321"/>
            <a:ext cx="8314682" cy="4031873"/>
          </a:xfrm>
          <a:prstGeom prst="rect">
            <a:avLst/>
          </a:prstGeom>
          <a:noFill/>
        </p:spPr>
        <p:txBody>
          <a:bodyPr wrap="square">
            <a:spAutoFit/>
          </a:bodyPr>
          <a:lstStyle/>
          <a:p>
            <a:pPr algn="just"/>
            <a:r>
              <a:rPr lang="en-US" b="0" i="0" u="none" strike="noStrike" baseline="0" dirty="0">
                <a:solidFill>
                  <a:srgbClr val="000000"/>
                </a:solidFill>
                <a:latin typeface="+mj-lt"/>
              </a:rPr>
              <a:t>Unlike application gateway, a circuit-level gateway does not permit an end-to-end TCP connection; rather, the gateway sets up two TCP connections, one between itself and a TCP user on an inner host and one between itself and a TCP user on an outside host. </a:t>
            </a:r>
          </a:p>
          <a:p>
            <a:pPr algn="just"/>
            <a:endParaRPr lang="en-US" b="0" i="0" u="none" strike="noStrike" baseline="0" dirty="0">
              <a:solidFill>
                <a:srgbClr val="000000"/>
              </a:solidFill>
              <a:latin typeface="Bookman Old Style" panose="02050604050505020204" pitchFamily="18" charset="0"/>
            </a:endParaRPr>
          </a:p>
          <a:p>
            <a:pPr algn="just"/>
            <a:r>
              <a:rPr lang="en-US" b="0" i="0" u="none" strike="noStrike" baseline="0" dirty="0">
                <a:solidFill>
                  <a:srgbClr val="000000"/>
                </a:solidFill>
                <a:latin typeface="+mj-lt"/>
              </a:rPr>
              <a:t>Once the two connections are established, the gateway typically relays TCP segments from one connection to the other without examining the contents. The security function consists of determining which connections will be allowed.</a:t>
            </a:r>
          </a:p>
          <a:p>
            <a:pPr algn="just"/>
            <a:endParaRPr lang="en-US" dirty="0">
              <a:solidFill>
                <a:srgbClr val="000000"/>
              </a:solidFill>
              <a:latin typeface="+mj-lt"/>
            </a:endParaRPr>
          </a:p>
          <a:p>
            <a:pPr algn="just"/>
            <a:r>
              <a:rPr lang="en-US" sz="1600" b="0" i="0" u="none" strike="noStrike" baseline="0" dirty="0">
                <a:solidFill>
                  <a:srgbClr val="000000"/>
                </a:solidFill>
                <a:latin typeface="+mj-lt"/>
              </a:rPr>
              <a:t>A typical use of circuit-level gateways is a situation in which the system administrator trusts the internal users. </a:t>
            </a:r>
            <a:endParaRPr lang="en-US" sz="1600" dirty="0">
              <a:solidFill>
                <a:srgbClr val="000000"/>
              </a:solidFill>
              <a:latin typeface="Bookman Old Style" panose="02050604050505020204" pitchFamily="18" charset="0"/>
            </a:endParaRPr>
          </a:p>
          <a:p>
            <a:pPr algn="l"/>
            <a:endParaRPr lang="en-IN" sz="1600" b="0" i="0" u="none" strike="noStrike" baseline="0" dirty="0">
              <a:solidFill>
                <a:srgbClr val="000000"/>
              </a:solidFill>
              <a:latin typeface="+mj-lt"/>
            </a:endParaRPr>
          </a:p>
          <a:p>
            <a:pPr algn="just"/>
            <a:r>
              <a:rPr lang="en-US" sz="1600" b="0" i="0" u="none" strike="noStrike" baseline="0" dirty="0">
                <a:solidFill>
                  <a:srgbClr val="000000"/>
                </a:solidFill>
                <a:latin typeface="+mj-lt"/>
              </a:rPr>
              <a:t>In this configuration, the gateway can incur the processing overhead of examining incoming application data for forbidden functions but does not incur that overhead on outgoing data. </a:t>
            </a:r>
          </a:p>
          <a:p>
            <a:endParaRPr lang="en-US" sz="1600" b="0" i="0" u="none" strike="noStrike" baseline="0" dirty="0">
              <a:solidFill>
                <a:srgbClr val="000000"/>
              </a:solidFill>
              <a:latin typeface="Bookman Old Style" panose="02050604050505020204" pitchFamily="18" charset="0"/>
            </a:endParaRPr>
          </a:p>
          <a:p>
            <a:pPr algn="just"/>
            <a:r>
              <a:rPr lang="en-US" sz="1100" b="0" i="0" u="none" strike="noStrike" baseline="0" dirty="0">
                <a:solidFill>
                  <a:srgbClr val="000000"/>
                </a:solidFill>
                <a:latin typeface="+mn-lt"/>
              </a:rPr>
              <a:t>An example of a circuit-level gateway implementation is the SOCKS package ; version 5 of SOCKS is specified in RFC 1928</a:t>
            </a:r>
            <a:r>
              <a:rPr lang="en-US" sz="1600" b="0" i="0" u="none" strike="noStrike" baseline="0" dirty="0">
                <a:solidFill>
                  <a:srgbClr val="000000"/>
                </a:solidFill>
                <a:latin typeface="Bookman Old Style" panose="02050604050505020204" pitchFamily="18" charset="0"/>
              </a:rPr>
              <a:t>. </a:t>
            </a:r>
          </a:p>
        </p:txBody>
      </p:sp>
    </p:spTree>
    <p:extLst>
      <p:ext uri="{BB962C8B-B14F-4D97-AF65-F5344CB8AC3E}">
        <p14:creationId xmlns:p14="http://schemas.microsoft.com/office/powerpoint/2010/main" val="2352633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568236" y="661194"/>
            <a:ext cx="5731989" cy="461665"/>
          </a:xfrm>
          <a:prstGeom prst="rect">
            <a:avLst/>
          </a:prstGeom>
          <a:noFill/>
        </p:spPr>
        <p:txBody>
          <a:bodyPr wrap="square" rtlCol="0">
            <a:spAutoFit/>
          </a:bodyPr>
          <a:lstStyle/>
          <a:p>
            <a:r>
              <a:rPr lang="en-US" sz="2400" dirty="0">
                <a:solidFill>
                  <a:srgbClr val="FF0000"/>
                </a:solidFill>
              </a:rPr>
              <a:t>Common Misconceptions of Firewalls</a:t>
            </a:r>
            <a:endParaRPr lang="en-IN" sz="2400" b="1" dirty="0">
              <a:solidFill>
                <a:srgbClr val="FF0000"/>
              </a:solidFill>
            </a:endParaRPr>
          </a:p>
        </p:txBody>
      </p:sp>
      <p:sp>
        <p:nvSpPr>
          <p:cNvPr id="4" name="TextBox 3">
            <a:extLst>
              <a:ext uri="{FF2B5EF4-FFF2-40B4-BE49-F238E27FC236}">
                <a16:creationId xmlns:a16="http://schemas.microsoft.com/office/drawing/2014/main" id="{5BABF527-8BBE-651E-924B-EAD7F1FB81C5}"/>
              </a:ext>
            </a:extLst>
          </p:cNvPr>
          <p:cNvSpPr txBox="1"/>
          <p:nvPr/>
        </p:nvSpPr>
        <p:spPr>
          <a:xfrm>
            <a:off x="583813" y="1576129"/>
            <a:ext cx="7834620"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t>A firewall is always a  hardware</a:t>
            </a:r>
          </a:p>
          <a:p>
            <a:pPr marL="285750" indent="-285750">
              <a:lnSpc>
                <a:spcPct val="150000"/>
              </a:lnSpc>
              <a:buFont typeface="Arial" panose="020B0604020202020204" pitchFamily="34" charset="0"/>
              <a:buChar char="•"/>
            </a:pPr>
            <a:r>
              <a:rPr lang="en-US" sz="1800" dirty="0"/>
              <a:t>A firewall can protect you from all possible threats</a:t>
            </a:r>
          </a:p>
          <a:p>
            <a:pPr marL="285750" indent="-285750">
              <a:lnSpc>
                <a:spcPct val="150000"/>
              </a:lnSpc>
              <a:buFont typeface="Arial" panose="020B0604020202020204" pitchFamily="34" charset="0"/>
              <a:buChar char="•"/>
            </a:pPr>
            <a:r>
              <a:rPr lang="en-US" sz="1800" dirty="0"/>
              <a:t>A firewall protects all possible Information</a:t>
            </a:r>
          </a:p>
          <a:p>
            <a:pPr marL="285750" indent="-285750">
              <a:lnSpc>
                <a:spcPct val="150000"/>
              </a:lnSpc>
              <a:buFont typeface="Arial" panose="020B0604020202020204" pitchFamily="34" charset="0"/>
              <a:buChar char="•"/>
            </a:pPr>
            <a:r>
              <a:rPr lang="en-US" sz="1800" dirty="0"/>
              <a:t>A firewall can protect you from a completely new threat</a:t>
            </a:r>
          </a:p>
        </p:txBody>
      </p:sp>
    </p:spTree>
    <p:extLst>
      <p:ext uri="{BB962C8B-B14F-4D97-AF65-F5344CB8AC3E}">
        <p14:creationId xmlns:p14="http://schemas.microsoft.com/office/powerpoint/2010/main" val="3667019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1" y="671504"/>
            <a:ext cx="5587841" cy="369332"/>
          </a:xfrm>
          <a:prstGeom prst="rect">
            <a:avLst/>
          </a:prstGeom>
          <a:noFill/>
        </p:spPr>
        <p:txBody>
          <a:bodyPr wrap="square" rtlCol="0">
            <a:spAutoFit/>
          </a:bodyPr>
          <a:lstStyle/>
          <a:p>
            <a:r>
              <a:rPr lang="en-AU" sz="1800" b="1" dirty="0">
                <a:solidFill>
                  <a:srgbClr val="FF0000"/>
                </a:solidFill>
              </a:rPr>
              <a:t>Popular Firewall Vendors</a:t>
            </a:r>
            <a:endParaRPr lang="en-IN" sz="1800" b="1" dirty="0">
              <a:solidFill>
                <a:srgbClr val="FF0000"/>
              </a:solidFill>
            </a:endParaRPr>
          </a:p>
        </p:txBody>
      </p:sp>
      <p:pic>
        <p:nvPicPr>
          <p:cNvPr id="4" name="Picture 3">
            <a:extLst>
              <a:ext uri="{FF2B5EF4-FFF2-40B4-BE49-F238E27FC236}">
                <a16:creationId xmlns:a16="http://schemas.microsoft.com/office/drawing/2014/main" id="{7069DD86-9C21-8AA3-6A50-CB9FA8A7BE83}"/>
              </a:ext>
            </a:extLst>
          </p:cNvPr>
          <p:cNvPicPr>
            <a:picLocks noChangeAspect="1"/>
          </p:cNvPicPr>
          <p:nvPr/>
        </p:nvPicPr>
        <p:blipFill>
          <a:blip r:embed="rId2"/>
          <a:stretch>
            <a:fillRect/>
          </a:stretch>
        </p:blipFill>
        <p:spPr>
          <a:xfrm>
            <a:off x="1192360" y="2114497"/>
            <a:ext cx="5640261" cy="3045167"/>
          </a:xfrm>
          <a:prstGeom prst="rect">
            <a:avLst/>
          </a:prstGeom>
        </p:spPr>
      </p:pic>
    </p:spTree>
    <p:extLst>
      <p:ext uri="{BB962C8B-B14F-4D97-AF65-F5344CB8AC3E}">
        <p14:creationId xmlns:p14="http://schemas.microsoft.com/office/powerpoint/2010/main" val="2908972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1576410" y="2353660"/>
            <a:ext cx="5530320" cy="1200329"/>
          </a:xfrm>
          <a:prstGeom prst="rect">
            <a:avLst/>
          </a:prstGeom>
          <a:noFill/>
        </p:spPr>
        <p:txBody>
          <a:bodyPr wrap="square" rtlCol="0">
            <a:spAutoFit/>
          </a:bodyPr>
          <a:lstStyle/>
          <a:p>
            <a:r>
              <a:rPr lang="en-AU" altLang="en-US" sz="2400" b="1" dirty="0">
                <a:solidFill>
                  <a:srgbClr val="C00000"/>
                </a:solidFill>
              </a:rPr>
              <a:t>Intrusion Detection System (IDS)</a:t>
            </a:r>
          </a:p>
          <a:p>
            <a:endParaRPr lang="en-AU" sz="2400" b="1" dirty="0">
              <a:solidFill>
                <a:srgbClr val="C00000"/>
              </a:solidFill>
            </a:endParaRPr>
          </a:p>
          <a:p>
            <a:r>
              <a:rPr lang="en-AU" sz="2400" b="1" dirty="0">
                <a:solidFill>
                  <a:srgbClr val="C00000"/>
                </a:solidFill>
              </a:rPr>
              <a:t>Intrusion Prevention System (IPS)</a:t>
            </a:r>
            <a:endParaRPr lang="en-IN" sz="2400" b="1" dirty="0">
              <a:solidFill>
                <a:srgbClr val="C00000"/>
              </a:solidFill>
            </a:endParaRPr>
          </a:p>
        </p:txBody>
      </p:sp>
    </p:spTree>
    <p:extLst>
      <p:ext uri="{BB962C8B-B14F-4D97-AF65-F5344CB8AC3E}">
        <p14:creationId xmlns:p14="http://schemas.microsoft.com/office/powerpoint/2010/main" val="3141845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2" y="671504"/>
            <a:ext cx="3859788" cy="400110"/>
          </a:xfrm>
          <a:prstGeom prst="rect">
            <a:avLst/>
          </a:prstGeom>
          <a:noFill/>
        </p:spPr>
        <p:txBody>
          <a:bodyPr wrap="square" rtlCol="0">
            <a:spAutoFit/>
          </a:bodyPr>
          <a:lstStyle/>
          <a:p>
            <a:r>
              <a:rPr lang="en-AU" altLang="en-US" sz="2000" b="1" dirty="0">
                <a:solidFill>
                  <a:srgbClr val="FF0000"/>
                </a:solidFill>
              </a:rPr>
              <a:t>IDS</a:t>
            </a:r>
            <a:endParaRPr lang="en-IN" sz="2000" b="1" dirty="0">
              <a:solidFill>
                <a:srgbClr val="FF0000"/>
              </a:solidFill>
            </a:endParaRPr>
          </a:p>
        </p:txBody>
      </p:sp>
      <p:sp>
        <p:nvSpPr>
          <p:cNvPr id="3" name="TextBox 2">
            <a:extLst>
              <a:ext uri="{FF2B5EF4-FFF2-40B4-BE49-F238E27FC236}">
                <a16:creationId xmlns:a16="http://schemas.microsoft.com/office/drawing/2014/main" id="{8DA7F5FF-C86B-602E-9746-4DDB031A2B25}"/>
              </a:ext>
            </a:extLst>
          </p:cNvPr>
          <p:cNvSpPr txBox="1"/>
          <p:nvPr/>
        </p:nvSpPr>
        <p:spPr>
          <a:xfrm>
            <a:off x="366653" y="1491321"/>
            <a:ext cx="8314682" cy="4607415"/>
          </a:xfrm>
          <a:prstGeom prst="rect">
            <a:avLst/>
          </a:prstGeom>
          <a:noFill/>
        </p:spPr>
        <p:txBody>
          <a:bodyPr wrap="square">
            <a:spAutoFit/>
          </a:bodyPr>
          <a:lstStyle/>
          <a:p>
            <a:pPr algn="just" eaLnBrk="1" hangingPunct="1">
              <a:lnSpc>
                <a:spcPct val="90000"/>
              </a:lnSpc>
            </a:pPr>
            <a:r>
              <a:rPr lang="en-US" altLang="en-US" sz="1800" b="1" dirty="0">
                <a:solidFill>
                  <a:srgbClr val="FF0000"/>
                </a:solidFill>
              </a:rPr>
              <a:t>Intruder : </a:t>
            </a:r>
          </a:p>
          <a:p>
            <a:pPr marL="285750" indent="-285750" algn="just" eaLnBrk="1" hangingPunct="1">
              <a:lnSpc>
                <a:spcPct val="90000"/>
              </a:lnSpc>
              <a:buFont typeface="Arial" panose="020B0604020202020204" pitchFamily="34" charset="0"/>
              <a:buChar char="•"/>
            </a:pPr>
            <a:r>
              <a:rPr lang="en-US" altLang="en-US" sz="1800" dirty="0"/>
              <a:t>Attacker who attempt to breach the security of the network.</a:t>
            </a:r>
          </a:p>
          <a:p>
            <a:pPr marL="285750" indent="-285750" algn="just" eaLnBrk="1" hangingPunct="1">
              <a:lnSpc>
                <a:spcPct val="90000"/>
              </a:lnSpc>
              <a:buFont typeface="Arial" panose="020B0604020202020204" pitchFamily="34" charset="0"/>
              <a:buChar char="•"/>
            </a:pPr>
            <a:r>
              <a:rPr lang="en-US" altLang="en-US" sz="1800" dirty="0"/>
              <a:t>Attacker who is trying to gain an  unauthorized access to the  system or  network with criminal intension.</a:t>
            </a:r>
          </a:p>
          <a:p>
            <a:pPr algn="just" eaLnBrk="1" hangingPunct="1">
              <a:lnSpc>
                <a:spcPct val="90000"/>
              </a:lnSpc>
            </a:pPr>
            <a:endParaRPr lang="en-US" altLang="en-US" sz="1800" dirty="0"/>
          </a:p>
          <a:p>
            <a:pPr algn="just" eaLnBrk="1" hangingPunct="1">
              <a:lnSpc>
                <a:spcPct val="90000"/>
              </a:lnSpc>
            </a:pPr>
            <a:endParaRPr lang="en-US" altLang="en-US" sz="1800" dirty="0"/>
          </a:p>
          <a:p>
            <a:pPr algn="just" eaLnBrk="1" hangingPunct="1">
              <a:lnSpc>
                <a:spcPct val="90000"/>
              </a:lnSpc>
            </a:pPr>
            <a:r>
              <a:rPr lang="en-US" altLang="en-US" sz="1800" b="1" dirty="0">
                <a:solidFill>
                  <a:srgbClr val="FF0000"/>
                </a:solidFill>
              </a:rPr>
              <a:t>Intrusion : </a:t>
            </a:r>
            <a:r>
              <a:rPr lang="en-US" altLang="en-US" sz="1800" dirty="0"/>
              <a:t>unauthorized access to the network or the system.</a:t>
            </a:r>
          </a:p>
          <a:p>
            <a:pPr algn="just" eaLnBrk="1" hangingPunct="1">
              <a:lnSpc>
                <a:spcPct val="90000"/>
              </a:lnSpc>
            </a:pPr>
            <a:endParaRPr lang="en-US" altLang="en-US" sz="1800" dirty="0"/>
          </a:p>
          <a:p>
            <a:pPr algn="just" eaLnBrk="1" hangingPunct="1">
              <a:lnSpc>
                <a:spcPct val="90000"/>
              </a:lnSpc>
            </a:pPr>
            <a:endParaRPr lang="en-US" altLang="en-US" sz="1800" dirty="0"/>
          </a:p>
          <a:p>
            <a:pPr algn="just" eaLnBrk="1" hangingPunct="1">
              <a:lnSpc>
                <a:spcPct val="90000"/>
              </a:lnSpc>
            </a:pPr>
            <a:r>
              <a:rPr lang="en-US" altLang="en-US" sz="1800" b="1" dirty="0">
                <a:solidFill>
                  <a:srgbClr val="FF0000"/>
                </a:solidFill>
              </a:rPr>
              <a:t>IDS: </a:t>
            </a:r>
            <a:r>
              <a:rPr lang="en-US" altLang="en-US" sz="1800" dirty="0"/>
              <a:t>Device which detects the intrusion.</a:t>
            </a:r>
          </a:p>
          <a:p>
            <a:pPr eaLnBrk="1" hangingPunct="1">
              <a:lnSpc>
                <a:spcPct val="90000"/>
              </a:lnSpc>
            </a:pPr>
            <a:endParaRPr lang="en-US" altLang="en-US" sz="1800" dirty="0"/>
          </a:p>
          <a:p>
            <a:pPr eaLnBrk="1" hangingPunct="1">
              <a:lnSpc>
                <a:spcPct val="90000"/>
              </a:lnSpc>
            </a:pPr>
            <a:endParaRPr lang="en-US" altLang="en-US" sz="1800" dirty="0"/>
          </a:p>
          <a:p>
            <a:pPr eaLnBrk="1" hangingPunct="1">
              <a:lnSpc>
                <a:spcPct val="90000"/>
              </a:lnSpc>
            </a:pPr>
            <a:r>
              <a:rPr lang="en-US" altLang="en-US" sz="1800" dirty="0"/>
              <a:t>IDS monitors the process of events occurring in systems.</a:t>
            </a:r>
          </a:p>
          <a:p>
            <a:pPr algn="just" eaLnBrk="1" hangingPunct="1">
              <a:lnSpc>
                <a:spcPct val="90000"/>
              </a:lnSpc>
            </a:pPr>
            <a:endParaRPr lang="en-US" altLang="en-US" sz="1800" dirty="0"/>
          </a:p>
          <a:p>
            <a:pPr algn="just" eaLnBrk="1" hangingPunct="1">
              <a:lnSpc>
                <a:spcPct val="90000"/>
              </a:lnSpc>
            </a:pPr>
            <a:r>
              <a:rPr lang="en-US" altLang="en-US" sz="1800" b="1" dirty="0">
                <a:solidFill>
                  <a:srgbClr val="FF0000"/>
                </a:solidFill>
              </a:rPr>
              <a:t>Intrusion Prevention </a:t>
            </a:r>
            <a:r>
              <a:rPr lang="en-US" altLang="en-US" sz="1800" dirty="0"/>
              <a:t>is the process of detecting the signs of intrusion and to stop the intrusive efforts.</a:t>
            </a:r>
          </a:p>
          <a:p>
            <a:pPr eaLnBrk="1" hangingPunct="1">
              <a:lnSpc>
                <a:spcPct val="90000"/>
              </a:lnSpc>
            </a:pPr>
            <a:endParaRPr lang="en-US" altLang="en-US" sz="1800" dirty="0"/>
          </a:p>
          <a:p>
            <a:pPr eaLnBrk="1" hangingPunct="1">
              <a:lnSpc>
                <a:spcPct val="90000"/>
              </a:lnSpc>
            </a:pPr>
            <a:r>
              <a:rPr lang="en-US" altLang="en-US" sz="1800" dirty="0"/>
              <a:t>Collectively referred as IDPS</a:t>
            </a:r>
            <a:r>
              <a:rPr lang="en-US" altLang="en-US" sz="2000" dirty="0"/>
              <a:t>.</a:t>
            </a:r>
            <a:endParaRPr lang="en-AU" altLang="en-US" sz="2000" dirty="0"/>
          </a:p>
        </p:txBody>
      </p:sp>
    </p:spTree>
    <p:extLst>
      <p:ext uri="{BB962C8B-B14F-4D97-AF65-F5344CB8AC3E}">
        <p14:creationId xmlns:p14="http://schemas.microsoft.com/office/powerpoint/2010/main" val="2294742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1" y="671504"/>
            <a:ext cx="8276363" cy="400110"/>
          </a:xfrm>
          <a:prstGeom prst="rect">
            <a:avLst/>
          </a:prstGeom>
          <a:noFill/>
        </p:spPr>
        <p:txBody>
          <a:bodyPr wrap="square" rtlCol="0">
            <a:spAutoFit/>
          </a:bodyPr>
          <a:lstStyle/>
          <a:p>
            <a:r>
              <a:rPr lang="en-US" altLang="en-US" sz="2000" dirty="0">
                <a:solidFill>
                  <a:srgbClr val="FF0000"/>
                </a:solidFill>
              </a:rPr>
              <a:t>Intruders classification</a:t>
            </a:r>
            <a:endParaRPr lang="en-IN" sz="2000" b="1" dirty="0">
              <a:solidFill>
                <a:srgbClr val="FF0000"/>
              </a:solidFill>
            </a:endParaRPr>
          </a:p>
        </p:txBody>
      </p:sp>
      <p:sp>
        <p:nvSpPr>
          <p:cNvPr id="3" name="TextBox 2">
            <a:extLst>
              <a:ext uri="{FF2B5EF4-FFF2-40B4-BE49-F238E27FC236}">
                <a16:creationId xmlns:a16="http://schemas.microsoft.com/office/drawing/2014/main" id="{8DA7F5FF-C86B-602E-9746-4DDB031A2B25}"/>
              </a:ext>
            </a:extLst>
          </p:cNvPr>
          <p:cNvSpPr txBox="1"/>
          <p:nvPr/>
        </p:nvSpPr>
        <p:spPr>
          <a:xfrm>
            <a:off x="366653" y="1491321"/>
            <a:ext cx="8314682" cy="4247317"/>
          </a:xfrm>
          <a:prstGeom prst="rect">
            <a:avLst/>
          </a:prstGeom>
          <a:noFill/>
        </p:spPr>
        <p:txBody>
          <a:bodyPr wrap="square">
            <a:spAutoFit/>
          </a:bodyPr>
          <a:lstStyle/>
          <a:p>
            <a:pPr algn="just"/>
            <a:r>
              <a:rPr lang="en-US" altLang="en-US" sz="1800" dirty="0">
                <a:solidFill>
                  <a:srgbClr val="FF0000"/>
                </a:solidFill>
              </a:rPr>
              <a:t>Masquerader: </a:t>
            </a:r>
          </a:p>
          <a:p>
            <a:pPr marL="285750" indent="-285750" algn="just">
              <a:buFont typeface="Arial" panose="020B0604020202020204" pitchFamily="34" charset="0"/>
              <a:buChar char="•"/>
            </a:pPr>
            <a:r>
              <a:rPr lang="en-US" altLang="en-US" sz="1800" dirty="0"/>
              <a:t>outsiders from trusted users and are not authorized to use the computer systems. </a:t>
            </a:r>
          </a:p>
          <a:p>
            <a:pPr marL="285750" indent="-285750" algn="just">
              <a:buFont typeface="Arial" panose="020B0604020202020204" pitchFamily="34" charset="0"/>
              <a:buChar char="•"/>
            </a:pPr>
            <a:r>
              <a:rPr lang="en-US" altLang="en-US" sz="1800" dirty="0"/>
              <a:t>An unauthorized person uses our system and exploit legitimate users account.</a:t>
            </a:r>
          </a:p>
          <a:p>
            <a:pPr algn="just"/>
            <a:endParaRPr lang="en-US" altLang="en-US" sz="1800" dirty="0"/>
          </a:p>
          <a:p>
            <a:pPr algn="just"/>
            <a:r>
              <a:rPr lang="en-US" altLang="en-US" sz="1800" dirty="0">
                <a:solidFill>
                  <a:srgbClr val="FF0000"/>
                </a:solidFill>
              </a:rPr>
              <a:t>Misfeasor: </a:t>
            </a:r>
          </a:p>
          <a:p>
            <a:pPr marL="285750" indent="-285750" algn="just">
              <a:buFont typeface="Arial" panose="020B0604020202020204" pitchFamily="34" charset="0"/>
              <a:buChar char="•"/>
            </a:pPr>
            <a:r>
              <a:rPr lang="en-US" altLang="en-US" sz="1800" dirty="0"/>
              <a:t>Insiders, authorized, misuses their privileges.</a:t>
            </a:r>
          </a:p>
          <a:p>
            <a:pPr marL="285750" indent="-285750" algn="just">
              <a:buFont typeface="Arial" panose="020B0604020202020204" pitchFamily="34" charset="0"/>
              <a:buChar char="•"/>
            </a:pPr>
            <a:r>
              <a:rPr lang="en-US" altLang="en-US" sz="1800" dirty="0"/>
              <a:t>Legitimate users only but no authorization. Even if authorized, even if authorized he/she will misuse the privileges.</a:t>
            </a:r>
          </a:p>
          <a:p>
            <a:pPr algn="just"/>
            <a:endParaRPr lang="en-US" altLang="en-US" sz="1800" dirty="0"/>
          </a:p>
          <a:p>
            <a:pPr algn="just"/>
            <a:r>
              <a:rPr lang="en-US" altLang="en-US" sz="1800" dirty="0">
                <a:solidFill>
                  <a:srgbClr val="FF0000"/>
                </a:solidFill>
              </a:rPr>
              <a:t>Clandestine users: </a:t>
            </a:r>
          </a:p>
          <a:p>
            <a:pPr marL="285750" indent="-285750" algn="just">
              <a:buFont typeface="Arial" panose="020B0604020202020204" pitchFamily="34" charset="0"/>
              <a:buChar char="•"/>
            </a:pPr>
            <a:r>
              <a:rPr lang="en-US" altLang="en-US" sz="1800" dirty="0"/>
              <a:t>both insiders &amp; outsiders, gains supervisory access to systems.</a:t>
            </a:r>
          </a:p>
          <a:p>
            <a:pPr marL="285750" indent="-285750" algn="just">
              <a:buFont typeface="Arial" panose="020B0604020202020204" pitchFamily="34" charset="0"/>
              <a:buChar char="•"/>
            </a:pPr>
            <a:r>
              <a:rPr lang="en-US" altLang="en-US" sz="1800" dirty="0"/>
              <a:t>A person who takes the supreme control of the system and stops access to legitimate user.</a:t>
            </a:r>
            <a:endParaRPr lang="en-IN" altLang="en-US" sz="1800" dirty="0"/>
          </a:p>
        </p:txBody>
      </p:sp>
    </p:spTree>
    <p:extLst>
      <p:ext uri="{BB962C8B-B14F-4D97-AF65-F5344CB8AC3E}">
        <p14:creationId xmlns:p14="http://schemas.microsoft.com/office/powerpoint/2010/main" val="1276565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1" y="671504"/>
            <a:ext cx="8276363" cy="400110"/>
          </a:xfrm>
          <a:prstGeom prst="rect">
            <a:avLst/>
          </a:prstGeom>
          <a:noFill/>
        </p:spPr>
        <p:txBody>
          <a:bodyPr wrap="square" rtlCol="0">
            <a:spAutoFit/>
          </a:bodyPr>
          <a:lstStyle/>
          <a:p>
            <a:r>
              <a:rPr lang="en-US" altLang="en-US" sz="2000" b="1" dirty="0">
                <a:solidFill>
                  <a:srgbClr val="FF0000"/>
                </a:solidFill>
              </a:rPr>
              <a:t>Intrusion Detection System</a:t>
            </a:r>
            <a:endParaRPr lang="en-IN" sz="2000" b="1" dirty="0">
              <a:solidFill>
                <a:srgbClr val="FF0000"/>
              </a:solidFill>
            </a:endParaRPr>
          </a:p>
        </p:txBody>
      </p:sp>
      <p:sp>
        <p:nvSpPr>
          <p:cNvPr id="3" name="TextBox 2">
            <a:extLst>
              <a:ext uri="{FF2B5EF4-FFF2-40B4-BE49-F238E27FC236}">
                <a16:creationId xmlns:a16="http://schemas.microsoft.com/office/drawing/2014/main" id="{8DA7F5FF-C86B-602E-9746-4DDB031A2B25}"/>
              </a:ext>
            </a:extLst>
          </p:cNvPr>
          <p:cNvSpPr txBox="1"/>
          <p:nvPr/>
        </p:nvSpPr>
        <p:spPr>
          <a:xfrm>
            <a:off x="366653" y="1491321"/>
            <a:ext cx="8314682" cy="1477328"/>
          </a:xfrm>
          <a:prstGeom prst="rect">
            <a:avLst/>
          </a:prstGeom>
          <a:noFill/>
        </p:spPr>
        <p:txBody>
          <a:bodyPr wrap="square">
            <a:spAutoFit/>
          </a:bodyPr>
          <a:lstStyle/>
          <a:p>
            <a:pPr algn="just"/>
            <a:r>
              <a:rPr lang="en-US" altLang="en-US" sz="1800" dirty="0"/>
              <a:t>It Continuously monitors the network and check for any malicious content is in the network.</a:t>
            </a:r>
          </a:p>
          <a:p>
            <a:pPr algn="just"/>
            <a:endParaRPr lang="en-US" altLang="en-US" sz="1800" dirty="0"/>
          </a:p>
          <a:p>
            <a:pPr algn="just"/>
            <a:r>
              <a:rPr lang="en-US" altLang="en-US" sz="1800" dirty="0"/>
              <a:t>If any intrusion is detected, IDS send the alert system admin to take necessary action</a:t>
            </a:r>
            <a:endParaRPr lang="en-IN" altLang="en-US" sz="1800" dirty="0"/>
          </a:p>
        </p:txBody>
      </p:sp>
      <p:pic>
        <p:nvPicPr>
          <p:cNvPr id="2" name="Picture 1">
            <a:extLst>
              <a:ext uri="{FF2B5EF4-FFF2-40B4-BE49-F238E27FC236}">
                <a16:creationId xmlns:a16="http://schemas.microsoft.com/office/drawing/2014/main" id="{E3E4D1D1-45F5-82AA-5ED3-FCBC44A28E0E}"/>
              </a:ext>
            </a:extLst>
          </p:cNvPr>
          <p:cNvPicPr>
            <a:picLocks noChangeAspect="1"/>
          </p:cNvPicPr>
          <p:nvPr/>
        </p:nvPicPr>
        <p:blipFill>
          <a:blip r:embed="rId2"/>
          <a:stretch>
            <a:fillRect/>
          </a:stretch>
        </p:blipFill>
        <p:spPr>
          <a:xfrm>
            <a:off x="846715" y="3580180"/>
            <a:ext cx="6912899" cy="2232200"/>
          </a:xfrm>
          <a:prstGeom prst="rect">
            <a:avLst/>
          </a:prstGeom>
        </p:spPr>
      </p:pic>
    </p:spTree>
    <p:extLst>
      <p:ext uri="{BB962C8B-B14F-4D97-AF65-F5344CB8AC3E}">
        <p14:creationId xmlns:p14="http://schemas.microsoft.com/office/powerpoint/2010/main" val="1524619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1" y="671504"/>
            <a:ext cx="8276363" cy="400110"/>
          </a:xfrm>
          <a:prstGeom prst="rect">
            <a:avLst/>
          </a:prstGeom>
          <a:noFill/>
        </p:spPr>
        <p:txBody>
          <a:bodyPr wrap="square" rtlCol="0">
            <a:spAutoFit/>
          </a:bodyPr>
          <a:lstStyle/>
          <a:p>
            <a:r>
              <a:rPr lang="en-US" altLang="en-US" sz="2000" b="1" dirty="0">
                <a:solidFill>
                  <a:srgbClr val="FF0000"/>
                </a:solidFill>
              </a:rPr>
              <a:t>Types of IDS technologies</a:t>
            </a:r>
            <a:endParaRPr lang="en-IN" sz="2000" b="1" dirty="0">
              <a:solidFill>
                <a:srgbClr val="FF0000"/>
              </a:solidFill>
            </a:endParaRPr>
          </a:p>
        </p:txBody>
      </p:sp>
      <p:sp>
        <p:nvSpPr>
          <p:cNvPr id="3" name="TextBox 2">
            <a:extLst>
              <a:ext uri="{FF2B5EF4-FFF2-40B4-BE49-F238E27FC236}">
                <a16:creationId xmlns:a16="http://schemas.microsoft.com/office/drawing/2014/main" id="{8DA7F5FF-C86B-602E-9746-4DDB031A2B25}"/>
              </a:ext>
            </a:extLst>
          </p:cNvPr>
          <p:cNvSpPr txBox="1"/>
          <p:nvPr/>
        </p:nvSpPr>
        <p:spPr>
          <a:xfrm>
            <a:off x="366653" y="1491321"/>
            <a:ext cx="8314682" cy="2308324"/>
          </a:xfrm>
          <a:prstGeom prst="rect">
            <a:avLst/>
          </a:prstGeom>
          <a:noFill/>
        </p:spPr>
        <p:txBody>
          <a:bodyPr wrap="square">
            <a:spAutoFit/>
          </a:bodyPr>
          <a:lstStyle/>
          <a:p>
            <a:pPr algn="just"/>
            <a:r>
              <a:rPr lang="en-US" altLang="en-US" sz="1800" b="1" dirty="0"/>
              <a:t>Network Based: </a:t>
            </a:r>
            <a:r>
              <a:rPr lang="en-US" altLang="en-US" sz="1800" dirty="0"/>
              <a:t>monitors network traffic for network segments. Analyzes network/application protocol activity to identify suspicious activity.</a:t>
            </a:r>
          </a:p>
          <a:p>
            <a:endParaRPr lang="en-US" altLang="en-US" sz="1800" dirty="0"/>
          </a:p>
          <a:p>
            <a:r>
              <a:rPr lang="en-US" altLang="en-US" sz="1800" b="1" dirty="0"/>
              <a:t>Wireless </a:t>
            </a:r>
            <a:r>
              <a:rPr lang="en-US" altLang="en-US" sz="1800" dirty="0"/>
              <a:t>: Analyzes wireless protocols for suspicious activity.</a:t>
            </a:r>
          </a:p>
          <a:p>
            <a:endParaRPr lang="en-US" altLang="en-US" sz="1800" dirty="0"/>
          </a:p>
          <a:p>
            <a:r>
              <a:rPr lang="en-US" altLang="en-US" sz="1800" b="1" dirty="0"/>
              <a:t>Network behavior analysis</a:t>
            </a:r>
          </a:p>
          <a:p>
            <a:endParaRPr lang="en-US" altLang="en-US" sz="1800" dirty="0"/>
          </a:p>
          <a:p>
            <a:r>
              <a:rPr lang="en-US" altLang="en-US" sz="1800" b="1" dirty="0"/>
              <a:t>Host based</a:t>
            </a:r>
            <a:endParaRPr lang="en-IN" altLang="en-US" sz="1800" b="1" dirty="0"/>
          </a:p>
        </p:txBody>
      </p:sp>
    </p:spTree>
    <p:extLst>
      <p:ext uri="{BB962C8B-B14F-4D97-AF65-F5344CB8AC3E}">
        <p14:creationId xmlns:p14="http://schemas.microsoft.com/office/powerpoint/2010/main" val="2026104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252BAFAD-40E0-0FA4-85F6-2F0D0F372B89}"/>
              </a:ext>
            </a:extLst>
          </p:cNvPr>
          <p:cNvSpPr txBox="1"/>
          <p:nvPr/>
        </p:nvSpPr>
        <p:spPr>
          <a:xfrm>
            <a:off x="232235" y="661194"/>
            <a:ext cx="8429897" cy="461665"/>
          </a:xfrm>
          <a:prstGeom prst="rect">
            <a:avLst/>
          </a:prstGeom>
          <a:noFill/>
        </p:spPr>
        <p:txBody>
          <a:bodyPr wrap="square">
            <a:spAutoFit/>
          </a:bodyPr>
          <a:lstStyle/>
          <a:p>
            <a:pPr algn="l"/>
            <a:r>
              <a:rPr lang="en-US" sz="2400" b="1" i="0" u="none" strike="noStrike" baseline="0" dirty="0">
                <a:solidFill>
                  <a:srgbClr val="C00000"/>
                </a:solidFill>
                <a:latin typeface="Generic20-Regular"/>
              </a:rPr>
              <a:t>Firewall</a:t>
            </a:r>
          </a:p>
        </p:txBody>
      </p:sp>
      <p:sp>
        <p:nvSpPr>
          <p:cNvPr id="3" name="TextBox 2">
            <a:extLst>
              <a:ext uri="{FF2B5EF4-FFF2-40B4-BE49-F238E27FC236}">
                <a16:creationId xmlns:a16="http://schemas.microsoft.com/office/drawing/2014/main" id="{B82ADA37-B24C-DB01-2489-91163C4C3591}"/>
              </a:ext>
            </a:extLst>
          </p:cNvPr>
          <p:cNvSpPr txBox="1"/>
          <p:nvPr/>
        </p:nvSpPr>
        <p:spPr>
          <a:xfrm>
            <a:off x="236059" y="1297782"/>
            <a:ext cx="8253251" cy="3693319"/>
          </a:xfrm>
          <a:prstGeom prst="rect">
            <a:avLst/>
          </a:prstGeom>
          <a:noFill/>
        </p:spPr>
        <p:txBody>
          <a:bodyPr wrap="square">
            <a:spAutoFit/>
          </a:bodyPr>
          <a:lstStyle/>
          <a:p>
            <a:pPr marL="285750" indent="-285750" algn="just">
              <a:buFont typeface="Arial" panose="020B0604020202020204" pitchFamily="34" charset="0"/>
              <a:buChar char="•"/>
            </a:pPr>
            <a:r>
              <a:rPr lang="en-US" sz="1800" dirty="0"/>
              <a:t>A firewall is a set of related programs, located at a network gateway server, that protects the resources of a private network from users from other networks.</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System designed to prevent unauthorized access to or from a private network</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Will check messages entering and leaving and block those that do not meet the specified security criteria</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Considered the first line of defense in protecting private information</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Can be Hardware or Software</a:t>
            </a:r>
          </a:p>
        </p:txBody>
      </p:sp>
    </p:spTree>
    <p:extLst>
      <p:ext uri="{BB962C8B-B14F-4D97-AF65-F5344CB8AC3E}">
        <p14:creationId xmlns:p14="http://schemas.microsoft.com/office/powerpoint/2010/main" val="3107528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1" y="671504"/>
            <a:ext cx="8276363" cy="400110"/>
          </a:xfrm>
          <a:prstGeom prst="rect">
            <a:avLst/>
          </a:prstGeom>
          <a:noFill/>
        </p:spPr>
        <p:txBody>
          <a:bodyPr wrap="square" rtlCol="0">
            <a:spAutoFit/>
          </a:bodyPr>
          <a:lstStyle/>
          <a:p>
            <a:r>
              <a:rPr lang="en-US" altLang="en-US" sz="2000" b="1" dirty="0">
                <a:solidFill>
                  <a:srgbClr val="FF0000"/>
                </a:solidFill>
              </a:rPr>
              <a:t>Types of IDS technologies</a:t>
            </a:r>
            <a:endParaRPr lang="en-IN" sz="2000" b="1" dirty="0">
              <a:solidFill>
                <a:srgbClr val="FF0000"/>
              </a:solidFill>
            </a:endParaRPr>
          </a:p>
        </p:txBody>
      </p:sp>
      <p:sp>
        <p:nvSpPr>
          <p:cNvPr id="3" name="TextBox 2">
            <a:extLst>
              <a:ext uri="{FF2B5EF4-FFF2-40B4-BE49-F238E27FC236}">
                <a16:creationId xmlns:a16="http://schemas.microsoft.com/office/drawing/2014/main" id="{8DA7F5FF-C86B-602E-9746-4DDB031A2B25}"/>
              </a:ext>
            </a:extLst>
          </p:cNvPr>
          <p:cNvSpPr txBox="1"/>
          <p:nvPr/>
        </p:nvSpPr>
        <p:spPr>
          <a:xfrm>
            <a:off x="366653" y="1491321"/>
            <a:ext cx="8314682" cy="2395528"/>
          </a:xfrm>
          <a:prstGeom prst="rect">
            <a:avLst/>
          </a:prstGeom>
          <a:noFill/>
        </p:spPr>
        <p:txBody>
          <a:bodyPr wrap="square">
            <a:spAutoFit/>
          </a:bodyPr>
          <a:lstStyle/>
          <a:p>
            <a:pPr algn="just"/>
            <a:r>
              <a:rPr lang="en-US" altLang="en-US" sz="1800" b="1" dirty="0">
                <a:solidFill>
                  <a:srgbClr val="C00000"/>
                </a:solidFill>
              </a:rPr>
              <a:t>Network Based Intrusion Detection Systems (NIDS):</a:t>
            </a:r>
          </a:p>
          <a:p>
            <a:pPr marL="285750" indent="-285750" algn="just">
              <a:lnSpc>
                <a:spcPct val="150000"/>
              </a:lnSpc>
              <a:buFont typeface="Arial" panose="020B0604020202020204" pitchFamily="34" charset="0"/>
              <a:buChar char="•"/>
            </a:pPr>
            <a:r>
              <a:rPr lang="en-US" altLang="en-US" sz="1800" dirty="0"/>
              <a:t>Network based</a:t>
            </a:r>
          </a:p>
          <a:p>
            <a:pPr marL="285750" indent="-285750" algn="just">
              <a:lnSpc>
                <a:spcPct val="150000"/>
              </a:lnSpc>
              <a:buFont typeface="Arial" panose="020B0604020202020204" pitchFamily="34" charset="0"/>
              <a:buChar char="•"/>
            </a:pPr>
            <a:r>
              <a:rPr lang="en-US" altLang="en-US" sz="1800" dirty="0"/>
              <a:t>Analysis: Matches traffic to the library of known attack</a:t>
            </a:r>
          </a:p>
          <a:p>
            <a:pPr marL="285750" indent="-285750" algn="just">
              <a:lnSpc>
                <a:spcPct val="150000"/>
              </a:lnSpc>
              <a:buFont typeface="Arial" panose="020B0604020202020204" pitchFamily="34" charset="0"/>
              <a:buChar char="•"/>
            </a:pPr>
            <a:r>
              <a:rPr lang="en-US" altLang="en-US" sz="1800" dirty="0"/>
              <a:t>Monitors, capture and analyze network traffic</a:t>
            </a:r>
          </a:p>
          <a:p>
            <a:pPr marL="285750" indent="-285750" algn="just">
              <a:lnSpc>
                <a:spcPct val="150000"/>
              </a:lnSpc>
              <a:buFont typeface="Arial" panose="020B0604020202020204" pitchFamily="34" charset="0"/>
              <a:buChar char="•"/>
            </a:pPr>
            <a:r>
              <a:rPr lang="en-US" altLang="en-US" sz="1800" dirty="0"/>
              <a:t>Detects malicious data present in the packet.</a:t>
            </a:r>
          </a:p>
          <a:p>
            <a:pPr marL="285750" indent="-285750" algn="just">
              <a:lnSpc>
                <a:spcPct val="150000"/>
              </a:lnSpc>
              <a:buFont typeface="Arial" panose="020B0604020202020204" pitchFamily="34" charset="0"/>
              <a:buChar char="•"/>
            </a:pPr>
            <a:r>
              <a:rPr lang="en-US" altLang="en-US" sz="1800" dirty="0"/>
              <a:t>Analysis is very difficult  in busy network</a:t>
            </a:r>
          </a:p>
        </p:txBody>
      </p:sp>
    </p:spTree>
    <p:extLst>
      <p:ext uri="{BB962C8B-B14F-4D97-AF65-F5344CB8AC3E}">
        <p14:creationId xmlns:p14="http://schemas.microsoft.com/office/powerpoint/2010/main" val="3878693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1" y="671504"/>
            <a:ext cx="8276363" cy="400110"/>
          </a:xfrm>
          <a:prstGeom prst="rect">
            <a:avLst/>
          </a:prstGeom>
          <a:noFill/>
        </p:spPr>
        <p:txBody>
          <a:bodyPr wrap="square" rtlCol="0">
            <a:spAutoFit/>
          </a:bodyPr>
          <a:lstStyle/>
          <a:p>
            <a:r>
              <a:rPr lang="en-US" altLang="en-US" sz="2000" b="1" dirty="0">
                <a:solidFill>
                  <a:srgbClr val="FF0000"/>
                </a:solidFill>
              </a:rPr>
              <a:t>Types of IDS technologies</a:t>
            </a:r>
            <a:endParaRPr lang="en-IN" sz="2000" b="1" dirty="0">
              <a:solidFill>
                <a:srgbClr val="FF0000"/>
              </a:solidFill>
            </a:endParaRPr>
          </a:p>
        </p:txBody>
      </p:sp>
      <p:sp>
        <p:nvSpPr>
          <p:cNvPr id="3" name="TextBox 2">
            <a:extLst>
              <a:ext uri="{FF2B5EF4-FFF2-40B4-BE49-F238E27FC236}">
                <a16:creationId xmlns:a16="http://schemas.microsoft.com/office/drawing/2014/main" id="{8DA7F5FF-C86B-602E-9746-4DDB031A2B25}"/>
              </a:ext>
            </a:extLst>
          </p:cNvPr>
          <p:cNvSpPr txBox="1"/>
          <p:nvPr/>
        </p:nvSpPr>
        <p:spPr>
          <a:xfrm>
            <a:off x="366653" y="1491321"/>
            <a:ext cx="8314682" cy="3503523"/>
          </a:xfrm>
          <a:prstGeom prst="rect">
            <a:avLst/>
          </a:prstGeom>
          <a:noFill/>
        </p:spPr>
        <p:txBody>
          <a:bodyPr wrap="square">
            <a:spAutoFit/>
          </a:bodyPr>
          <a:lstStyle/>
          <a:p>
            <a:r>
              <a:rPr lang="en-US" altLang="en-US" sz="1800" b="1" dirty="0">
                <a:solidFill>
                  <a:srgbClr val="FF0000"/>
                </a:solidFill>
              </a:rPr>
              <a:t>Host based Intrusion Detection System (HIDS)</a:t>
            </a:r>
          </a:p>
          <a:p>
            <a:endParaRPr lang="en-US" altLang="en-US" sz="1800" b="1" dirty="0">
              <a:solidFill>
                <a:srgbClr val="FF0000"/>
              </a:solidFill>
            </a:endParaRPr>
          </a:p>
          <a:p>
            <a:pPr marL="285750" indent="-285750">
              <a:lnSpc>
                <a:spcPct val="150000"/>
              </a:lnSpc>
              <a:buFont typeface="Arial" panose="020B0604020202020204" pitchFamily="34" charset="0"/>
              <a:buChar char="•"/>
            </a:pPr>
            <a:r>
              <a:rPr lang="en-US" altLang="en-US" sz="1800" dirty="0"/>
              <a:t>Host based</a:t>
            </a:r>
          </a:p>
          <a:p>
            <a:pPr marL="285750" indent="-285750">
              <a:lnSpc>
                <a:spcPct val="150000"/>
              </a:lnSpc>
              <a:buFont typeface="Arial" panose="020B0604020202020204" pitchFamily="34" charset="0"/>
              <a:buChar char="•"/>
            </a:pPr>
            <a:r>
              <a:rPr lang="en-US" altLang="en-US" sz="1800" dirty="0"/>
              <a:t>Installed on individual host or device on network</a:t>
            </a:r>
          </a:p>
          <a:p>
            <a:pPr marL="285750" indent="-285750" algn="just">
              <a:lnSpc>
                <a:spcPct val="150000"/>
              </a:lnSpc>
              <a:buFont typeface="Arial" panose="020B0604020202020204" pitchFamily="34" charset="0"/>
              <a:buChar char="•"/>
            </a:pPr>
            <a:r>
              <a:rPr lang="en-US" altLang="en-US" sz="1800" dirty="0"/>
              <a:t>Monitors data packets from the device  only and will alert the admin if suspicious activity is detected.</a:t>
            </a:r>
          </a:p>
          <a:p>
            <a:pPr marL="285750" indent="-285750" algn="just">
              <a:lnSpc>
                <a:spcPct val="150000"/>
              </a:lnSpc>
              <a:buFont typeface="Arial" panose="020B0604020202020204" pitchFamily="34" charset="0"/>
              <a:buChar char="•"/>
            </a:pPr>
            <a:r>
              <a:rPr lang="en-US" altLang="en-US" sz="1800" dirty="0"/>
              <a:t>Initially takes the snapshot of the clean system. Later takes the snapshot of the existing system and compares with the clean system. </a:t>
            </a:r>
          </a:p>
          <a:p>
            <a:pPr marL="285750" indent="-285750" algn="just">
              <a:lnSpc>
                <a:spcPct val="150000"/>
              </a:lnSpc>
              <a:buFont typeface="Arial" panose="020B0604020202020204" pitchFamily="34" charset="0"/>
              <a:buChar char="•"/>
            </a:pPr>
            <a:r>
              <a:rPr lang="en-US" altLang="en-US" sz="1800" dirty="0"/>
              <a:t>Files deleted or modified.</a:t>
            </a:r>
            <a:endParaRPr lang="en-IN" altLang="en-US" sz="1800" dirty="0"/>
          </a:p>
        </p:txBody>
      </p:sp>
    </p:spTree>
    <p:extLst>
      <p:ext uri="{BB962C8B-B14F-4D97-AF65-F5344CB8AC3E}">
        <p14:creationId xmlns:p14="http://schemas.microsoft.com/office/powerpoint/2010/main" val="1782788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1" y="671504"/>
            <a:ext cx="8276363" cy="400110"/>
          </a:xfrm>
          <a:prstGeom prst="rect">
            <a:avLst/>
          </a:prstGeom>
          <a:noFill/>
        </p:spPr>
        <p:txBody>
          <a:bodyPr wrap="square" rtlCol="0">
            <a:spAutoFit/>
          </a:bodyPr>
          <a:lstStyle/>
          <a:p>
            <a:r>
              <a:rPr lang="en-US" altLang="en-US" sz="2000" b="1" dirty="0">
                <a:solidFill>
                  <a:srgbClr val="FF0000"/>
                </a:solidFill>
              </a:rPr>
              <a:t>Uses of IDS </a:t>
            </a:r>
            <a:endParaRPr lang="en-IN" sz="2000" b="1" dirty="0">
              <a:solidFill>
                <a:srgbClr val="FF0000"/>
              </a:solidFill>
            </a:endParaRPr>
          </a:p>
        </p:txBody>
      </p:sp>
      <p:sp>
        <p:nvSpPr>
          <p:cNvPr id="3" name="TextBox 2">
            <a:extLst>
              <a:ext uri="{FF2B5EF4-FFF2-40B4-BE49-F238E27FC236}">
                <a16:creationId xmlns:a16="http://schemas.microsoft.com/office/drawing/2014/main" id="{8DA7F5FF-C86B-602E-9746-4DDB031A2B25}"/>
              </a:ext>
            </a:extLst>
          </p:cNvPr>
          <p:cNvSpPr txBox="1"/>
          <p:nvPr/>
        </p:nvSpPr>
        <p:spPr>
          <a:xfrm>
            <a:off x="366653" y="1491321"/>
            <a:ext cx="8314682" cy="2031325"/>
          </a:xfrm>
          <a:prstGeom prst="rect">
            <a:avLst/>
          </a:prstGeom>
          <a:noFill/>
        </p:spPr>
        <p:txBody>
          <a:bodyPr wrap="square">
            <a:spAutoFit/>
          </a:bodyPr>
          <a:lstStyle/>
          <a:p>
            <a:r>
              <a:rPr lang="en-US" altLang="en-US" sz="1800" dirty="0"/>
              <a:t>Identify security policy problems</a:t>
            </a:r>
          </a:p>
          <a:p>
            <a:endParaRPr lang="en-US" altLang="en-US" sz="1800" dirty="0"/>
          </a:p>
          <a:p>
            <a:r>
              <a:rPr lang="en-US" altLang="en-US" sz="1800" dirty="0"/>
              <a:t>Documenting the existing threat to an organization</a:t>
            </a:r>
          </a:p>
          <a:p>
            <a:endParaRPr lang="en-US" altLang="en-US" sz="1800" dirty="0"/>
          </a:p>
          <a:p>
            <a:r>
              <a:rPr lang="en-US" altLang="en-US" sz="1800" dirty="0"/>
              <a:t>Deterring individuals from violating security policies</a:t>
            </a:r>
          </a:p>
          <a:p>
            <a:endParaRPr lang="en-US" altLang="en-US" sz="1800" dirty="0"/>
          </a:p>
          <a:p>
            <a:r>
              <a:rPr lang="en-US" altLang="en-US" sz="1800" dirty="0"/>
              <a:t>Preventive actions of the IDPS</a:t>
            </a:r>
            <a:endParaRPr lang="en-IN" altLang="en-US" sz="1800" dirty="0"/>
          </a:p>
        </p:txBody>
      </p:sp>
    </p:spTree>
    <p:extLst>
      <p:ext uri="{BB962C8B-B14F-4D97-AF65-F5344CB8AC3E}">
        <p14:creationId xmlns:p14="http://schemas.microsoft.com/office/powerpoint/2010/main" val="2755409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1" y="671504"/>
            <a:ext cx="8276363" cy="400110"/>
          </a:xfrm>
          <a:prstGeom prst="rect">
            <a:avLst/>
          </a:prstGeom>
          <a:noFill/>
        </p:spPr>
        <p:txBody>
          <a:bodyPr wrap="square" rtlCol="0">
            <a:spAutoFit/>
          </a:bodyPr>
          <a:lstStyle/>
          <a:p>
            <a:r>
              <a:rPr lang="en-US" altLang="en-US" sz="2000" b="1" dirty="0">
                <a:solidFill>
                  <a:srgbClr val="FF0000"/>
                </a:solidFill>
              </a:rPr>
              <a:t>ID techniques</a:t>
            </a:r>
            <a:endParaRPr lang="en-IN" sz="2000" b="1" dirty="0">
              <a:solidFill>
                <a:srgbClr val="FF0000"/>
              </a:solidFill>
            </a:endParaRPr>
          </a:p>
        </p:txBody>
      </p:sp>
      <p:sp>
        <p:nvSpPr>
          <p:cNvPr id="3" name="TextBox 2">
            <a:extLst>
              <a:ext uri="{FF2B5EF4-FFF2-40B4-BE49-F238E27FC236}">
                <a16:creationId xmlns:a16="http://schemas.microsoft.com/office/drawing/2014/main" id="{8DA7F5FF-C86B-602E-9746-4DDB031A2B25}"/>
              </a:ext>
            </a:extLst>
          </p:cNvPr>
          <p:cNvSpPr txBox="1"/>
          <p:nvPr/>
        </p:nvSpPr>
        <p:spPr>
          <a:xfrm>
            <a:off x="366653" y="1491321"/>
            <a:ext cx="8314682" cy="1477328"/>
          </a:xfrm>
          <a:prstGeom prst="rect">
            <a:avLst/>
          </a:prstGeom>
          <a:noFill/>
        </p:spPr>
        <p:txBody>
          <a:bodyPr wrap="square">
            <a:spAutoFit/>
          </a:bodyPr>
          <a:lstStyle/>
          <a:p>
            <a:r>
              <a:rPr lang="en-US" altLang="en-US" sz="1800" dirty="0"/>
              <a:t>Signature based</a:t>
            </a:r>
          </a:p>
          <a:p>
            <a:endParaRPr lang="en-US" altLang="en-US" sz="1800" dirty="0"/>
          </a:p>
          <a:p>
            <a:r>
              <a:rPr lang="en-US" altLang="en-US" sz="1800" dirty="0"/>
              <a:t>Anomaly based</a:t>
            </a:r>
          </a:p>
          <a:p>
            <a:endParaRPr lang="en-US" altLang="en-US" sz="1800" dirty="0"/>
          </a:p>
          <a:p>
            <a:r>
              <a:rPr lang="en-US" altLang="en-US" sz="1800" dirty="0"/>
              <a:t>Stateful Protocol analysis</a:t>
            </a:r>
            <a:endParaRPr lang="en-IN" altLang="en-US" sz="1800" dirty="0"/>
          </a:p>
        </p:txBody>
      </p:sp>
    </p:spTree>
    <p:extLst>
      <p:ext uri="{BB962C8B-B14F-4D97-AF65-F5344CB8AC3E}">
        <p14:creationId xmlns:p14="http://schemas.microsoft.com/office/powerpoint/2010/main" val="1595676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pic>
        <p:nvPicPr>
          <p:cNvPr id="4" name="Picture 3">
            <a:extLst>
              <a:ext uri="{FF2B5EF4-FFF2-40B4-BE49-F238E27FC236}">
                <a16:creationId xmlns:a16="http://schemas.microsoft.com/office/drawing/2014/main" id="{FB85B6D5-C174-5907-E6D2-B32CC3699E7A}"/>
              </a:ext>
            </a:extLst>
          </p:cNvPr>
          <p:cNvPicPr>
            <a:picLocks noChangeAspect="1"/>
          </p:cNvPicPr>
          <p:nvPr/>
        </p:nvPicPr>
        <p:blipFill>
          <a:blip r:embed="rId2"/>
          <a:stretch>
            <a:fillRect/>
          </a:stretch>
        </p:blipFill>
        <p:spPr>
          <a:xfrm>
            <a:off x="3141371" y="4032939"/>
            <a:ext cx="5587842" cy="2189388"/>
          </a:xfrm>
          <a:prstGeom prst="rect">
            <a:avLst/>
          </a:prstGeom>
        </p:spPr>
      </p:pic>
      <p:sp>
        <p:nvSpPr>
          <p:cNvPr id="2" name="TextBox 1">
            <a:extLst>
              <a:ext uri="{FF2B5EF4-FFF2-40B4-BE49-F238E27FC236}">
                <a16:creationId xmlns:a16="http://schemas.microsoft.com/office/drawing/2014/main" id="{1F1D24C2-92EC-004E-5189-833BCB7D68EA}"/>
              </a:ext>
            </a:extLst>
          </p:cNvPr>
          <p:cNvSpPr txBox="1"/>
          <p:nvPr/>
        </p:nvSpPr>
        <p:spPr>
          <a:xfrm>
            <a:off x="404971" y="671504"/>
            <a:ext cx="8276363" cy="400110"/>
          </a:xfrm>
          <a:prstGeom prst="rect">
            <a:avLst/>
          </a:prstGeom>
          <a:noFill/>
        </p:spPr>
        <p:txBody>
          <a:bodyPr wrap="square" rtlCol="0">
            <a:spAutoFit/>
          </a:bodyPr>
          <a:lstStyle/>
          <a:p>
            <a:r>
              <a:rPr lang="en-US" altLang="en-US" sz="2000" b="1" dirty="0">
                <a:solidFill>
                  <a:srgbClr val="FF0000"/>
                </a:solidFill>
              </a:rPr>
              <a:t>ID techniques</a:t>
            </a:r>
            <a:endParaRPr lang="en-IN" sz="2000" b="1" dirty="0">
              <a:solidFill>
                <a:srgbClr val="FF0000"/>
              </a:solidFill>
            </a:endParaRPr>
          </a:p>
        </p:txBody>
      </p:sp>
      <p:sp>
        <p:nvSpPr>
          <p:cNvPr id="3" name="TextBox 2">
            <a:extLst>
              <a:ext uri="{FF2B5EF4-FFF2-40B4-BE49-F238E27FC236}">
                <a16:creationId xmlns:a16="http://schemas.microsoft.com/office/drawing/2014/main" id="{6DF0623D-4F0B-3B15-7864-F4343B3109AB}"/>
              </a:ext>
            </a:extLst>
          </p:cNvPr>
          <p:cNvSpPr txBox="1"/>
          <p:nvPr/>
        </p:nvSpPr>
        <p:spPr>
          <a:xfrm>
            <a:off x="654690" y="2084825"/>
            <a:ext cx="5530320" cy="15240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Pattern</a:t>
            </a:r>
          </a:p>
          <a:p>
            <a:pPr marL="285750" indent="-285750">
              <a:lnSpc>
                <a:spcPct val="150000"/>
              </a:lnSpc>
              <a:buFont typeface="Arial" panose="020B0604020202020204" pitchFamily="34" charset="0"/>
              <a:buChar char="•"/>
            </a:pPr>
            <a:r>
              <a:rPr lang="en-US" dirty="0"/>
              <a:t>Database of attack pattern.</a:t>
            </a:r>
          </a:p>
          <a:p>
            <a:pPr marL="285750" indent="-285750">
              <a:lnSpc>
                <a:spcPct val="150000"/>
              </a:lnSpc>
              <a:buFont typeface="Arial" panose="020B0604020202020204" pitchFamily="34" charset="0"/>
              <a:buChar char="•"/>
            </a:pPr>
            <a:r>
              <a:rPr lang="en-US" dirty="0"/>
              <a:t>Detect know attack</a:t>
            </a:r>
          </a:p>
          <a:p>
            <a:pPr marL="285750" indent="-285750">
              <a:lnSpc>
                <a:spcPct val="150000"/>
              </a:lnSpc>
              <a:buFont typeface="Arial" panose="020B0604020202020204" pitchFamily="34" charset="0"/>
              <a:buChar char="•"/>
            </a:pPr>
            <a:r>
              <a:rPr lang="en-US" dirty="0"/>
              <a:t>Cannot identify new attack</a:t>
            </a:r>
            <a:endParaRPr lang="en-IN" dirty="0"/>
          </a:p>
        </p:txBody>
      </p:sp>
      <p:sp>
        <p:nvSpPr>
          <p:cNvPr id="7" name="TextBox 6">
            <a:extLst>
              <a:ext uri="{FF2B5EF4-FFF2-40B4-BE49-F238E27FC236}">
                <a16:creationId xmlns:a16="http://schemas.microsoft.com/office/drawing/2014/main" id="{044384F3-88EF-FD63-0407-6B11B407D2C9}"/>
              </a:ext>
            </a:extLst>
          </p:cNvPr>
          <p:cNvSpPr txBox="1"/>
          <p:nvPr/>
        </p:nvSpPr>
        <p:spPr>
          <a:xfrm>
            <a:off x="645986" y="1335745"/>
            <a:ext cx="4572000" cy="338554"/>
          </a:xfrm>
          <a:prstGeom prst="rect">
            <a:avLst/>
          </a:prstGeom>
          <a:noFill/>
        </p:spPr>
        <p:txBody>
          <a:bodyPr wrap="square">
            <a:spAutoFit/>
          </a:bodyPr>
          <a:lstStyle/>
          <a:p>
            <a:r>
              <a:rPr lang="en-US" altLang="en-US" sz="1600" dirty="0">
                <a:solidFill>
                  <a:srgbClr val="C00000"/>
                </a:solidFill>
              </a:rPr>
              <a:t>Signature based</a:t>
            </a:r>
          </a:p>
        </p:txBody>
      </p:sp>
    </p:spTree>
    <p:extLst>
      <p:ext uri="{BB962C8B-B14F-4D97-AF65-F5344CB8AC3E}">
        <p14:creationId xmlns:p14="http://schemas.microsoft.com/office/powerpoint/2010/main" val="2603864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pic>
        <p:nvPicPr>
          <p:cNvPr id="3" name="Picture 2">
            <a:extLst>
              <a:ext uri="{FF2B5EF4-FFF2-40B4-BE49-F238E27FC236}">
                <a16:creationId xmlns:a16="http://schemas.microsoft.com/office/drawing/2014/main" id="{66BAEB7C-EFC4-1E57-BCDF-02742C4468ED}"/>
              </a:ext>
            </a:extLst>
          </p:cNvPr>
          <p:cNvPicPr>
            <a:picLocks noChangeAspect="1"/>
          </p:cNvPicPr>
          <p:nvPr/>
        </p:nvPicPr>
        <p:blipFill>
          <a:blip r:embed="rId2"/>
          <a:stretch>
            <a:fillRect/>
          </a:stretch>
        </p:blipFill>
        <p:spPr>
          <a:xfrm>
            <a:off x="913751" y="2654581"/>
            <a:ext cx="5755907" cy="2541050"/>
          </a:xfrm>
          <a:prstGeom prst="rect">
            <a:avLst/>
          </a:prstGeom>
        </p:spPr>
      </p:pic>
      <p:sp>
        <p:nvSpPr>
          <p:cNvPr id="2" name="TextBox 1">
            <a:extLst>
              <a:ext uri="{FF2B5EF4-FFF2-40B4-BE49-F238E27FC236}">
                <a16:creationId xmlns:a16="http://schemas.microsoft.com/office/drawing/2014/main" id="{AAB65BC0-C989-42F4-F4E8-2C2911DD2876}"/>
              </a:ext>
            </a:extLst>
          </p:cNvPr>
          <p:cNvSpPr txBox="1"/>
          <p:nvPr/>
        </p:nvSpPr>
        <p:spPr>
          <a:xfrm>
            <a:off x="404971" y="671504"/>
            <a:ext cx="8276363" cy="400110"/>
          </a:xfrm>
          <a:prstGeom prst="rect">
            <a:avLst/>
          </a:prstGeom>
          <a:noFill/>
        </p:spPr>
        <p:txBody>
          <a:bodyPr wrap="square" rtlCol="0">
            <a:spAutoFit/>
          </a:bodyPr>
          <a:lstStyle/>
          <a:p>
            <a:r>
              <a:rPr lang="en-US" altLang="en-US" sz="2000" b="1" dirty="0">
                <a:solidFill>
                  <a:srgbClr val="FF0000"/>
                </a:solidFill>
              </a:rPr>
              <a:t>ID techniques</a:t>
            </a:r>
            <a:endParaRPr lang="en-IN" sz="2000" b="1" dirty="0">
              <a:solidFill>
                <a:srgbClr val="FF0000"/>
              </a:solidFill>
            </a:endParaRPr>
          </a:p>
        </p:txBody>
      </p:sp>
      <p:sp>
        <p:nvSpPr>
          <p:cNvPr id="4" name="TextBox 3">
            <a:extLst>
              <a:ext uri="{FF2B5EF4-FFF2-40B4-BE49-F238E27FC236}">
                <a16:creationId xmlns:a16="http://schemas.microsoft.com/office/drawing/2014/main" id="{0B30C772-005D-FC8C-EAE6-5F44AC17FAF4}"/>
              </a:ext>
            </a:extLst>
          </p:cNvPr>
          <p:cNvSpPr txBox="1"/>
          <p:nvPr/>
        </p:nvSpPr>
        <p:spPr>
          <a:xfrm>
            <a:off x="366653" y="1491321"/>
            <a:ext cx="8314682" cy="733534"/>
          </a:xfrm>
          <a:prstGeom prst="rect">
            <a:avLst/>
          </a:prstGeom>
          <a:noFill/>
        </p:spPr>
        <p:txBody>
          <a:bodyPr wrap="square">
            <a:spAutoFit/>
          </a:bodyPr>
          <a:lstStyle/>
          <a:p>
            <a:r>
              <a:rPr lang="en-US" altLang="en-US" sz="1800" b="1" dirty="0" err="1">
                <a:solidFill>
                  <a:srgbClr val="FF0000"/>
                </a:solidFill>
              </a:rPr>
              <a:t>Anamoly</a:t>
            </a:r>
            <a:r>
              <a:rPr lang="en-US" altLang="en-US" sz="1800" b="1" dirty="0">
                <a:solidFill>
                  <a:srgbClr val="FF0000"/>
                </a:solidFill>
              </a:rPr>
              <a:t>  based :</a:t>
            </a:r>
          </a:p>
          <a:p>
            <a:pPr marL="285750" indent="-285750">
              <a:lnSpc>
                <a:spcPct val="150000"/>
              </a:lnSpc>
              <a:buFont typeface="Arial" panose="020B0604020202020204" pitchFamily="34" charset="0"/>
              <a:buChar char="•"/>
            </a:pPr>
            <a:r>
              <a:rPr lang="en-US" altLang="en-US" sz="1800" dirty="0"/>
              <a:t>Deviation from the baseline behavior.</a:t>
            </a:r>
          </a:p>
        </p:txBody>
      </p:sp>
    </p:spTree>
    <p:extLst>
      <p:ext uri="{BB962C8B-B14F-4D97-AF65-F5344CB8AC3E}">
        <p14:creationId xmlns:p14="http://schemas.microsoft.com/office/powerpoint/2010/main" val="2204922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1" y="671504"/>
            <a:ext cx="8276363" cy="400110"/>
          </a:xfrm>
          <a:prstGeom prst="rect">
            <a:avLst/>
          </a:prstGeom>
          <a:noFill/>
        </p:spPr>
        <p:txBody>
          <a:bodyPr wrap="square" rtlCol="0">
            <a:spAutoFit/>
          </a:bodyPr>
          <a:lstStyle/>
          <a:p>
            <a:r>
              <a:rPr lang="en-US" sz="2000" b="1" dirty="0">
                <a:solidFill>
                  <a:srgbClr val="FF0000"/>
                </a:solidFill>
              </a:rPr>
              <a:t>Intrusion Prevention System</a:t>
            </a:r>
            <a:endParaRPr lang="en-IN" sz="2000" b="1" dirty="0">
              <a:solidFill>
                <a:srgbClr val="FF0000"/>
              </a:solidFill>
            </a:endParaRPr>
          </a:p>
        </p:txBody>
      </p:sp>
      <p:pic>
        <p:nvPicPr>
          <p:cNvPr id="2" name="Picture 1">
            <a:extLst>
              <a:ext uri="{FF2B5EF4-FFF2-40B4-BE49-F238E27FC236}">
                <a16:creationId xmlns:a16="http://schemas.microsoft.com/office/drawing/2014/main" id="{41C7F04B-AF87-6FB9-7D07-A1A58012DE80}"/>
              </a:ext>
            </a:extLst>
          </p:cNvPr>
          <p:cNvPicPr>
            <a:picLocks noChangeAspect="1"/>
          </p:cNvPicPr>
          <p:nvPr/>
        </p:nvPicPr>
        <p:blipFill>
          <a:blip r:embed="rId2"/>
          <a:stretch>
            <a:fillRect/>
          </a:stretch>
        </p:blipFill>
        <p:spPr>
          <a:xfrm>
            <a:off x="769905" y="3736240"/>
            <a:ext cx="7337154" cy="1678840"/>
          </a:xfrm>
          <a:prstGeom prst="rect">
            <a:avLst/>
          </a:prstGeom>
        </p:spPr>
      </p:pic>
      <p:pic>
        <p:nvPicPr>
          <p:cNvPr id="6" name="Picture 5">
            <a:extLst>
              <a:ext uri="{FF2B5EF4-FFF2-40B4-BE49-F238E27FC236}">
                <a16:creationId xmlns:a16="http://schemas.microsoft.com/office/drawing/2014/main" id="{BE753C38-778E-59F6-E456-3341B3D19952}"/>
              </a:ext>
            </a:extLst>
          </p:cNvPr>
          <p:cNvPicPr>
            <a:picLocks noChangeAspect="1"/>
          </p:cNvPicPr>
          <p:nvPr/>
        </p:nvPicPr>
        <p:blipFill>
          <a:blip r:embed="rId3"/>
          <a:stretch>
            <a:fillRect/>
          </a:stretch>
        </p:blipFill>
        <p:spPr>
          <a:xfrm>
            <a:off x="961930" y="1814085"/>
            <a:ext cx="6095110" cy="1155341"/>
          </a:xfrm>
          <a:prstGeom prst="rect">
            <a:avLst/>
          </a:prstGeom>
        </p:spPr>
      </p:pic>
    </p:spTree>
    <p:extLst>
      <p:ext uri="{BB962C8B-B14F-4D97-AF65-F5344CB8AC3E}">
        <p14:creationId xmlns:p14="http://schemas.microsoft.com/office/powerpoint/2010/main" val="7878641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pic>
        <p:nvPicPr>
          <p:cNvPr id="2" name="Picture 1">
            <a:extLst>
              <a:ext uri="{FF2B5EF4-FFF2-40B4-BE49-F238E27FC236}">
                <a16:creationId xmlns:a16="http://schemas.microsoft.com/office/drawing/2014/main" id="{21D9885F-7498-A6EE-2666-8817B92F2F0D}"/>
              </a:ext>
            </a:extLst>
          </p:cNvPr>
          <p:cNvPicPr>
            <a:picLocks noChangeAspect="1"/>
          </p:cNvPicPr>
          <p:nvPr/>
        </p:nvPicPr>
        <p:blipFill>
          <a:blip r:embed="rId2"/>
          <a:stretch>
            <a:fillRect/>
          </a:stretch>
        </p:blipFill>
        <p:spPr>
          <a:xfrm>
            <a:off x="414800" y="1308092"/>
            <a:ext cx="6079959" cy="3418172"/>
          </a:xfrm>
          <a:prstGeom prst="rect">
            <a:avLst/>
          </a:prstGeom>
        </p:spPr>
      </p:pic>
      <p:sp>
        <p:nvSpPr>
          <p:cNvPr id="4" name="TextBox 3">
            <a:extLst>
              <a:ext uri="{FF2B5EF4-FFF2-40B4-BE49-F238E27FC236}">
                <a16:creationId xmlns:a16="http://schemas.microsoft.com/office/drawing/2014/main" id="{21C5FABE-999C-CD75-2C94-99781970DC43}"/>
              </a:ext>
            </a:extLst>
          </p:cNvPr>
          <p:cNvSpPr txBox="1"/>
          <p:nvPr/>
        </p:nvSpPr>
        <p:spPr>
          <a:xfrm>
            <a:off x="404971" y="671504"/>
            <a:ext cx="8276363" cy="400110"/>
          </a:xfrm>
          <a:prstGeom prst="rect">
            <a:avLst/>
          </a:prstGeom>
          <a:noFill/>
        </p:spPr>
        <p:txBody>
          <a:bodyPr wrap="square" rtlCol="0">
            <a:spAutoFit/>
          </a:bodyPr>
          <a:lstStyle/>
          <a:p>
            <a:r>
              <a:rPr lang="en-US" sz="2000" b="1" dirty="0">
                <a:solidFill>
                  <a:srgbClr val="FF0000"/>
                </a:solidFill>
              </a:rPr>
              <a:t>Difference between IDS and IPS</a:t>
            </a:r>
            <a:endParaRPr lang="en-IN" sz="2000" b="1" dirty="0">
              <a:solidFill>
                <a:srgbClr val="FF0000"/>
              </a:solidFill>
            </a:endParaRPr>
          </a:p>
        </p:txBody>
      </p:sp>
      <p:pic>
        <p:nvPicPr>
          <p:cNvPr id="6" name="Picture 5">
            <a:extLst>
              <a:ext uri="{FF2B5EF4-FFF2-40B4-BE49-F238E27FC236}">
                <a16:creationId xmlns:a16="http://schemas.microsoft.com/office/drawing/2014/main" id="{EA1145E9-A479-6757-8605-4767C9ADDB27}"/>
              </a:ext>
            </a:extLst>
          </p:cNvPr>
          <p:cNvPicPr>
            <a:picLocks noChangeAspect="1"/>
          </p:cNvPicPr>
          <p:nvPr/>
        </p:nvPicPr>
        <p:blipFill>
          <a:blip r:embed="rId3"/>
          <a:stretch>
            <a:fillRect/>
          </a:stretch>
        </p:blipFill>
        <p:spPr>
          <a:xfrm>
            <a:off x="404971" y="5495909"/>
            <a:ext cx="6375230" cy="928926"/>
          </a:xfrm>
          <a:prstGeom prst="rect">
            <a:avLst/>
          </a:prstGeom>
        </p:spPr>
      </p:pic>
    </p:spTree>
    <p:extLst>
      <p:ext uri="{BB962C8B-B14F-4D97-AF65-F5344CB8AC3E}">
        <p14:creationId xmlns:p14="http://schemas.microsoft.com/office/powerpoint/2010/main" val="11610050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1" y="671504"/>
            <a:ext cx="8276363" cy="400110"/>
          </a:xfrm>
          <a:prstGeom prst="rect">
            <a:avLst/>
          </a:prstGeom>
          <a:noFill/>
        </p:spPr>
        <p:txBody>
          <a:bodyPr wrap="square" rtlCol="0">
            <a:spAutoFit/>
          </a:bodyPr>
          <a:lstStyle/>
          <a:p>
            <a:r>
              <a:rPr lang="en-US" sz="2000" b="1" dirty="0">
                <a:solidFill>
                  <a:srgbClr val="FF0000"/>
                </a:solidFill>
              </a:rPr>
              <a:t>END</a:t>
            </a:r>
            <a:endParaRPr lang="en-IN" sz="2000" b="1" dirty="0">
              <a:solidFill>
                <a:srgbClr val="FF0000"/>
              </a:solidFill>
            </a:endParaRPr>
          </a:p>
        </p:txBody>
      </p:sp>
    </p:spTree>
    <p:extLst>
      <p:ext uri="{BB962C8B-B14F-4D97-AF65-F5344CB8AC3E}">
        <p14:creationId xmlns:p14="http://schemas.microsoft.com/office/powerpoint/2010/main" val="1506993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1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129DCBDF-DA84-BBD7-3AEB-8D4BF03DF9F4}"/>
              </a:ext>
            </a:extLst>
          </p:cNvPr>
          <p:cNvSpPr txBox="1"/>
          <p:nvPr/>
        </p:nvSpPr>
        <p:spPr>
          <a:xfrm>
            <a:off x="404972" y="671504"/>
            <a:ext cx="3859788" cy="369332"/>
          </a:xfrm>
          <a:prstGeom prst="rect">
            <a:avLst/>
          </a:prstGeom>
          <a:noFill/>
        </p:spPr>
        <p:txBody>
          <a:bodyPr wrap="square" rtlCol="0">
            <a:spAutoFit/>
          </a:bodyPr>
          <a:lstStyle/>
          <a:p>
            <a:r>
              <a:rPr lang="en-AU" sz="1800" b="1" dirty="0">
                <a:solidFill>
                  <a:srgbClr val="FF0000"/>
                </a:solidFill>
              </a:rPr>
              <a:t>Need for Firewall</a:t>
            </a:r>
            <a:endParaRPr lang="en-IN" sz="1800" b="1" dirty="0">
              <a:solidFill>
                <a:srgbClr val="FF0000"/>
              </a:solidFill>
            </a:endParaRPr>
          </a:p>
        </p:txBody>
      </p:sp>
      <p:sp>
        <p:nvSpPr>
          <p:cNvPr id="2" name="TextBox 1">
            <a:extLst>
              <a:ext uri="{FF2B5EF4-FFF2-40B4-BE49-F238E27FC236}">
                <a16:creationId xmlns:a16="http://schemas.microsoft.com/office/drawing/2014/main" id="{7828DB2E-D889-8417-976F-E9D75C0A35B4}"/>
              </a:ext>
            </a:extLst>
          </p:cNvPr>
          <p:cNvSpPr txBox="1"/>
          <p:nvPr/>
        </p:nvSpPr>
        <p:spPr>
          <a:xfrm>
            <a:off x="407833" y="1369440"/>
            <a:ext cx="8103455" cy="2062103"/>
          </a:xfrm>
          <a:prstGeom prst="rect">
            <a:avLst/>
          </a:prstGeom>
          <a:noFill/>
        </p:spPr>
        <p:txBody>
          <a:bodyPr wrap="square" rtlCol="0">
            <a:spAutoFit/>
          </a:bodyPr>
          <a:lstStyle/>
          <a:p>
            <a:r>
              <a:rPr lang="en-US" dirty="0"/>
              <a:t>Internal network and hosts are unlikely to be properly secured.</a:t>
            </a:r>
          </a:p>
          <a:p>
            <a:endParaRPr lang="en-US" dirty="0"/>
          </a:p>
          <a:p>
            <a:pPr algn="just"/>
            <a:r>
              <a:rPr lang="en-US" dirty="0"/>
              <a:t>Internet is a dangerous place with criminals, users from competing companies, disgruntled ex-employees, spies from unfriendly countries etc.</a:t>
            </a:r>
          </a:p>
          <a:p>
            <a:pPr algn="just"/>
            <a:endParaRPr lang="en-US" dirty="0"/>
          </a:p>
          <a:p>
            <a:pPr algn="just"/>
            <a:r>
              <a:rPr lang="en-US" dirty="0"/>
              <a:t>To prevent an attacker from launching denial of service  attacks on network resource.</a:t>
            </a:r>
          </a:p>
          <a:p>
            <a:pPr algn="just"/>
            <a:endParaRPr lang="en-US" dirty="0"/>
          </a:p>
          <a:p>
            <a:pPr algn="just"/>
            <a:r>
              <a:rPr lang="en-US" dirty="0"/>
              <a:t>To prevent illegal modification/access to internal data by an outside attacker.</a:t>
            </a:r>
            <a:endParaRPr lang="en-IN" dirty="0"/>
          </a:p>
        </p:txBody>
      </p:sp>
      <p:pic>
        <p:nvPicPr>
          <p:cNvPr id="4" name="Picture 3">
            <a:extLst>
              <a:ext uri="{FF2B5EF4-FFF2-40B4-BE49-F238E27FC236}">
                <a16:creationId xmlns:a16="http://schemas.microsoft.com/office/drawing/2014/main" id="{DC41A6B6-5180-FCBF-50A3-592434EDD878}"/>
              </a:ext>
            </a:extLst>
          </p:cNvPr>
          <p:cNvPicPr>
            <a:picLocks noChangeAspect="1"/>
          </p:cNvPicPr>
          <p:nvPr/>
        </p:nvPicPr>
        <p:blipFill>
          <a:blip r:embed="rId2"/>
          <a:stretch>
            <a:fillRect/>
          </a:stretch>
        </p:blipFill>
        <p:spPr>
          <a:xfrm>
            <a:off x="1806793" y="3851455"/>
            <a:ext cx="4915934" cy="1369642"/>
          </a:xfrm>
          <a:prstGeom prst="rect">
            <a:avLst/>
          </a:prstGeom>
        </p:spPr>
      </p:pic>
    </p:spTree>
    <p:extLst>
      <p:ext uri="{BB962C8B-B14F-4D97-AF65-F5344CB8AC3E}">
        <p14:creationId xmlns:p14="http://schemas.microsoft.com/office/powerpoint/2010/main" val="216471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252BAFAD-40E0-0FA4-85F6-2F0D0F372B89}"/>
              </a:ext>
            </a:extLst>
          </p:cNvPr>
          <p:cNvSpPr txBox="1"/>
          <p:nvPr/>
        </p:nvSpPr>
        <p:spPr>
          <a:xfrm>
            <a:off x="232235" y="661194"/>
            <a:ext cx="8429897" cy="461665"/>
          </a:xfrm>
          <a:prstGeom prst="rect">
            <a:avLst/>
          </a:prstGeom>
          <a:noFill/>
        </p:spPr>
        <p:txBody>
          <a:bodyPr wrap="square">
            <a:spAutoFit/>
          </a:bodyPr>
          <a:lstStyle/>
          <a:p>
            <a:pPr algn="l"/>
            <a:r>
              <a:rPr lang="en-US" sz="2400" b="1" i="0" u="none" strike="noStrike" baseline="0" dirty="0">
                <a:solidFill>
                  <a:srgbClr val="C00000"/>
                </a:solidFill>
                <a:latin typeface="Generic20-Regular"/>
              </a:rPr>
              <a:t>Firewall</a:t>
            </a:r>
          </a:p>
        </p:txBody>
      </p:sp>
      <p:pic>
        <p:nvPicPr>
          <p:cNvPr id="2" name="Picture 6">
            <a:extLst>
              <a:ext uri="{FF2B5EF4-FFF2-40B4-BE49-F238E27FC236}">
                <a16:creationId xmlns:a16="http://schemas.microsoft.com/office/drawing/2014/main" id="{7BDD1B10-B831-88F3-2702-09F5CB2A9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310" y="1335882"/>
            <a:ext cx="7009085" cy="45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748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252BAFAD-40E0-0FA4-85F6-2F0D0F372B89}"/>
              </a:ext>
            </a:extLst>
          </p:cNvPr>
          <p:cNvSpPr txBox="1"/>
          <p:nvPr/>
        </p:nvSpPr>
        <p:spPr>
          <a:xfrm>
            <a:off x="213033" y="663024"/>
            <a:ext cx="8161062" cy="2985433"/>
          </a:xfrm>
          <a:prstGeom prst="rect">
            <a:avLst/>
          </a:prstGeom>
          <a:noFill/>
        </p:spPr>
        <p:txBody>
          <a:bodyPr wrap="square">
            <a:spAutoFit/>
          </a:bodyPr>
          <a:lstStyle/>
          <a:p>
            <a:pPr algn="l"/>
            <a:r>
              <a:rPr lang="en-US" sz="2400" b="1" i="0" u="none" strike="noStrike" baseline="0" dirty="0">
                <a:solidFill>
                  <a:srgbClr val="C00000"/>
                </a:solidFill>
                <a:latin typeface="Generic20-Regular"/>
              </a:rPr>
              <a:t>Firewall</a:t>
            </a:r>
          </a:p>
          <a:p>
            <a:pPr algn="l"/>
            <a:endParaRPr lang="en-US" sz="2400" b="1" i="0" u="none" strike="noStrike" baseline="0" dirty="0">
              <a:solidFill>
                <a:srgbClr val="C00000"/>
              </a:solidFill>
              <a:latin typeface="Generic20-Regular"/>
            </a:endParaRPr>
          </a:p>
          <a:p>
            <a:pPr algn="just" eaLnBrk="1" hangingPunct="1">
              <a:buFontTx/>
              <a:buNone/>
            </a:pPr>
            <a:r>
              <a:rPr lang="en-AU" altLang="en-US" sz="2000" dirty="0"/>
              <a:t>A firewall is a hardware or software (or a combination of hardware and software) that monitors the transmission of packets of digital information that attempt to pass through the perimeter of a network.</a:t>
            </a:r>
          </a:p>
          <a:p>
            <a:pPr algn="just" eaLnBrk="1" hangingPunct="1">
              <a:buFontTx/>
              <a:buNone/>
            </a:pPr>
            <a:br>
              <a:rPr lang="en-AU" altLang="en-US" sz="2000" dirty="0"/>
            </a:br>
            <a:r>
              <a:rPr lang="en-AU" altLang="en-US" sz="2000" dirty="0"/>
              <a:t>	</a:t>
            </a:r>
          </a:p>
          <a:p>
            <a:pPr algn="just" eaLnBrk="1" hangingPunct="1">
              <a:buFontTx/>
              <a:buNone/>
            </a:pPr>
            <a:r>
              <a:rPr lang="en-AU" altLang="en-US" sz="2000" dirty="0"/>
              <a:t>It is an effective means of protecting a local system or n/w from n/w related security threats</a:t>
            </a:r>
          </a:p>
        </p:txBody>
      </p:sp>
      <p:pic>
        <p:nvPicPr>
          <p:cNvPr id="2" name="Picture 1">
            <a:extLst>
              <a:ext uri="{FF2B5EF4-FFF2-40B4-BE49-F238E27FC236}">
                <a16:creationId xmlns:a16="http://schemas.microsoft.com/office/drawing/2014/main" id="{0A71B6A6-E5DB-0BBC-ED67-F5011B9C91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5550" y="4120290"/>
            <a:ext cx="6596040" cy="1784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5978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BDA8C372-3C30-FACB-CC2A-28730653A62D}"/>
              </a:ext>
            </a:extLst>
          </p:cNvPr>
          <p:cNvSpPr txBox="1"/>
          <p:nvPr/>
        </p:nvSpPr>
        <p:spPr>
          <a:xfrm>
            <a:off x="501069" y="2105560"/>
            <a:ext cx="8333886" cy="1323439"/>
          </a:xfrm>
          <a:prstGeom prst="rect">
            <a:avLst/>
          </a:prstGeom>
          <a:noFill/>
        </p:spPr>
        <p:txBody>
          <a:bodyPr wrap="square">
            <a:spAutoFit/>
          </a:bodyPr>
          <a:lstStyle/>
          <a:p>
            <a:pPr marL="342900" indent="-342900" eaLnBrk="1" hangingPunct="1">
              <a:buFont typeface="Arial" panose="020B0604020202020204" pitchFamily="34" charset="0"/>
              <a:buChar char="•"/>
            </a:pPr>
            <a:r>
              <a:rPr lang="en-US" altLang="en-US" sz="2000" dirty="0"/>
              <a:t>All traffic from inside or outside must pass through the firewall</a:t>
            </a:r>
          </a:p>
          <a:p>
            <a:pPr marL="342900" indent="-342900" algn="just" eaLnBrk="1" hangingPunct="1">
              <a:buFont typeface="Arial" panose="020B0604020202020204" pitchFamily="34" charset="0"/>
              <a:buChar char="•"/>
            </a:pPr>
            <a:r>
              <a:rPr lang="en-US" altLang="en-US" sz="2000" dirty="0"/>
              <a:t>Only authorized traffic as defined by the local security policy, will be allowed to pass</a:t>
            </a:r>
          </a:p>
          <a:p>
            <a:pPr marL="342900" indent="-342900" eaLnBrk="1" hangingPunct="1">
              <a:buFont typeface="Arial" panose="020B0604020202020204" pitchFamily="34" charset="0"/>
              <a:buChar char="•"/>
            </a:pPr>
            <a:r>
              <a:rPr lang="en-US" altLang="en-US" sz="2000" dirty="0"/>
              <a:t>The firewall itself is immune to penetration</a:t>
            </a:r>
          </a:p>
        </p:txBody>
      </p:sp>
      <p:sp>
        <p:nvSpPr>
          <p:cNvPr id="7" name="TextBox 6">
            <a:extLst>
              <a:ext uri="{FF2B5EF4-FFF2-40B4-BE49-F238E27FC236}">
                <a16:creationId xmlns:a16="http://schemas.microsoft.com/office/drawing/2014/main" id="{D86F5599-3792-6E20-CA1E-A6CFA214FF1A}"/>
              </a:ext>
            </a:extLst>
          </p:cNvPr>
          <p:cNvSpPr txBox="1"/>
          <p:nvPr/>
        </p:nvSpPr>
        <p:spPr>
          <a:xfrm>
            <a:off x="2843775" y="810211"/>
            <a:ext cx="3149038" cy="400110"/>
          </a:xfrm>
          <a:prstGeom prst="rect">
            <a:avLst/>
          </a:prstGeom>
          <a:noFill/>
        </p:spPr>
        <p:txBody>
          <a:bodyPr wrap="square">
            <a:spAutoFit/>
          </a:bodyPr>
          <a:lstStyle/>
          <a:p>
            <a:r>
              <a:rPr lang="en-US" altLang="en-US" sz="2000" b="1" dirty="0"/>
              <a:t>Firewall design goals</a:t>
            </a:r>
            <a:endParaRPr lang="en-IN" sz="2000" dirty="0"/>
          </a:p>
        </p:txBody>
      </p:sp>
    </p:spTree>
    <p:extLst>
      <p:ext uri="{BB962C8B-B14F-4D97-AF65-F5344CB8AC3E}">
        <p14:creationId xmlns:p14="http://schemas.microsoft.com/office/powerpoint/2010/main" val="65846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DDDA821-60C6-3E12-830E-11D8C139FFDD}"/>
              </a:ext>
            </a:extLst>
          </p:cNvPr>
          <p:cNvSpPr txBox="1"/>
          <p:nvPr/>
        </p:nvSpPr>
        <p:spPr>
          <a:xfrm>
            <a:off x="385855" y="1017588"/>
            <a:ext cx="8372290" cy="5262979"/>
          </a:xfrm>
          <a:prstGeom prst="rect">
            <a:avLst/>
          </a:prstGeom>
          <a:noFill/>
        </p:spPr>
        <p:txBody>
          <a:bodyPr wrap="square">
            <a:spAutoFit/>
          </a:bodyPr>
          <a:lstStyle/>
          <a:p>
            <a:pPr algn="just"/>
            <a:r>
              <a:rPr lang="en-US" sz="1600" b="0" i="0" u="none" strike="noStrike" baseline="0" dirty="0">
                <a:solidFill>
                  <a:srgbClr val="000000"/>
                </a:solidFill>
                <a:latin typeface="+mn-lt"/>
              </a:rPr>
              <a:t>Four general techniques that firewalls use to control access and enforce the site’s security policy. Originally, firewalls focused primarily on service control, but they have since evolved to provide all four: </a:t>
            </a:r>
          </a:p>
          <a:p>
            <a:pPr algn="just"/>
            <a:endParaRPr lang="en-IN" sz="1600" b="0" i="0" u="none" strike="noStrike" baseline="0" dirty="0">
              <a:solidFill>
                <a:srgbClr val="000000"/>
              </a:solidFill>
              <a:latin typeface="+mn-lt"/>
            </a:endParaRPr>
          </a:p>
          <a:p>
            <a:pPr algn="just"/>
            <a:r>
              <a:rPr lang="en-US" sz="1600" b="1" i="0" u="none" strike="noStrike" baseline="0" dirty="0">
                <a:solidFill>
                  <a:srgbClr val="FF0000"/>
                </a:solidFill>
                <a:latin typeface="+mn-lt"/>
              </a:rPr>
              <a:t>Service control</a:t>
            </a:r>
            <a:r>
              <a:rPr lang="en-US" sz="1600" b="0" i="0" u="none" strike="noStrike" baseline="0" dirty="0">
                <a:solidFill>
                  <a:srgbClr val="FF0000"/>
                </a:solidFill>
                <a:latin typeface="+mn-lt"/>
              </a:rPr>
              <a:t>: </a:t>
            </a:r>
            <a:r>
              <a:rPr lang="en-US" sz="1600" b="0" i="0" u="none" strike="noStrike" baseline="0" dirty="0">
                <a:solidFill>
                  <a:srgbClr val="000000"/>
                </a:solidFill>
                <a:latin typeface="+mn-lt"/>
              </a:rPr>
              <a:t>Determines the types of Internet services that can be accessed, inbound or outbound. The firewall may filter traffic on the basis of IP address, protocol, or port number; may provide proxy software that receives and interprets each service request before passing it on; </a:t>
            </a:r>
          </a:p>
          <a:p>
            <a:pPr algn="just"/>
            <a:endParaRPr lang="en-US" sz="1600" b="0" i="0" u="none" strike="noStrike" baseline="0" dirty="0">
              <a:solidFill>
                <a:srgbClr val="000000"/>
              </a:solidFill>
              <a:latin typeface="+mn-lt"/>
            </a:endParaRPr>
          </a:p>
          <a:p>
            <a:pPr algn="just"/>
            <a:endParaRPr lang="en-US" sz="1600" b="0" i="0" u="none" strike="noStrike" baseline="0" dirty="0">
              <a:solidFill>
                <a:srgbClr val="FF0000"/>
              </a:solidFill>
              <a:latin typeface="+mn-lt"/>
            </a:endParaRPr>
          </a:p>
          <a:p>
            <a:pPr algn="just"/>
            <a:r>
              <a:rPr lang="en-US" sz="1600" b="1" i="0" u="none" strike="noStrike" baseline="0" dirty="0">
                <a:solidFill>
                  <a:srgbClr val="FF0000"/>
                </a:solidFill>
                <a:latin typeface="+mn-lt"/>
              </a:rPr>
              <a:t>Direction control</a:t>
            </a:r>
            <a:r>
              <a:rPr lang="en-US" sz="1600" b="0" i="0" u="none" strike="noStrike" baseline="0" dirty="0">
                <a:solidFill>
                  <a:srgbClr val="FF0000"/>
                </a:solidFill>
                <a:latin typeface="+mn-lt"/>
              </a:rPr>
              <a:t>: </a:t>
            </a:r>
            <a:r>
              <a:rPr lang="en-US" sz="1600" b="0" i="0" u="none" strike="noStrike" baseline="0" dirty="0">
                <a:solidFill>
                  <a:srgbClr val="000000"/>
                </a:solidFill>
                <a:latin typeface="+mn-lt"/>
              </a:rPr>
              <a:t>Determines the direction in which particular service requests may be initiated and allowed to flow through the firewall. </a:t>
            </a:r>
          </a:p>
          <a:p>
            <a:pPr algn="just"/>
            <a:endParaRPr lang="en-US" sz="1600" b="0" i="0" u="none" strike="noStrike" baseline="0" dirty="0">
              <a:solidFill>
                <a:srgbClr val="000000"/>
              </a:solidFill>
              <a:latin typeface="+mn-lt"/>
            </a:endParaRPr>
          </a:p>
          <a:p>
            <a:pPr algn="just"/>
            <a:r>
              <a:rPr lang="en-US" sz="1600" b="1" i="0" u="none" strike="noStrike" baseline="0" dirty="0">
                <a:solidFill>
                  <a:srgbClr val="FF0000"/>
                </a:solidFill>
                <a:latin typeface="+mn-lt"/>
              </a:rPr>
              <a:t>User control</a:t>
            </a:r>
            <a:r>
              <a:rPr lang="en-US" sz="1600" b="0" i="0" u="none" strike="noStrike" baseline="0" dirty="0">
                <a:solidFill>
                  <a:srgbClr val="FF0000"/>
                </a:solidFill>
                <a:latin typeface="+mn-lt"/>
              </a:rPr>
              <a:t>: </a:t>
            </a:r>
            <a:r>
              <a:rPr lang="en-US" sz="1600" b="0" i="0" u="none" strike="noStrike" baseline="0" dirty="0">
                <a:solidFill>
                  <a:srgbClr val="000000"/>
                </a:solidFill>
                <a:latin typeface="+mn-lt"/>
              </a:rPr>
              <a:t>Controls access to a service according to which user is attempting to access it. This feature is typically applied to users inside the firewall perimeter (local users). It may also be applied to incoming traffic from external users; the latter requires some form of secure authentication technology. </a:t>
            </a:r>
          </a:p>
          <a:p>
            <a:pPr algn="just"/>
            <a:endParaRPr lang="en-US" sz="1600" b="0" i="0" u="none" strike="noStrike" baseline="0" dirty="0">
              <a:solidFill>
                <a:srgbClr val="000000"/>
              </a:solidFill>
              <a:latin typeface="+mn-lt"/>
            </a:endParaRPr>
          </a:p>
          <a:p>
            <a:pPr algn="just"/>
            <a:r>
              <a:rPr lang="en-US" sz="1600" b="1" i="0" u="none" strike="noStrike" baseline="0" dirty="0">
                <a:solidFill>
                  <a:srgbClr val="FF0000"/>
                </a:solidFill>
                <a:latin typeface="+mn-lt"/>
              </a:rPr>
              <a:t>Behavior control</a:t>
            </a:r>
            <a:r>
              <a:rPr lang="en-US" sz="1600" b="0" i="0" u="none" strike="noStrike" baseline="0" dirty="0">
                <a:solidFill>
                  <a:srgbClr val="FF0000"/>
                </a:solidFill>
                <a:latin typeface="+mn-lt"/>
              </a:rPr>
              <a:t>: </a:t>
            </a:r>
            <a:r>
              <a:rPr lang="en-US" sz="1600" b="0" i="0" u="none" strike="noStrike" baseline="0" dirty="0">
                <a:solidFill>
                  <a:srgbClr val="000000"/>
                </a:solidFill>
                <a:latin typeface="+mn-lt"/>
              </a:rPr>
              <a:t>Controls how particular services are used. For example, the firewall may filter e-mail to eliminate spam, or it may enable external access to only a portion of the information on a local Web server. </a:t>
            </a:r>
          </a:p>
        </p:txBody>
      </p:sp>
    </p:spTree>
    <p:extLst>
      <p:ext uri="{BB962C8B-B14F-4D97-AF65-F5344CB8AC3E}">
        <p14:creationId xmlns:p14="http://schemas.microsoft.com/office/powerpoint/2010/main" val="1837052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DDDA821-60C6-3E12-830E-11D8C139FFDD}"/>
              </a:ext>
            </a:extLst>
          </p:cNvPr>
          <p:cNvSpPr txBox="1"/>
          <p:nvPr/>
        </p:nvSpPr>
        <p:spPr>
          <a:xfrm>
            <a:off x="385855" y="673652"/>
            <a:ext cx="8372290" cy="4524315"/>
          </a:xfrm>
          <a:prstGeom prst="rect">
            <a:avLst/>
          </a:prstGeom>
          <a:noFill/>
        </p:spPr>
        <p:txBody>
          <a:bodyPr wrap="square">
            <a:spAutoFit/>
          </a:bodyPr>
          <a:lstStyle/>
          <a:p>
            <a:r>
              <a:rPr lang="en-US" sz="1800" b="0" i="0" u="none" strike="noStrike" baseline="0" dirty="0">
                <a:solidFill>
                  <a:srgbClr val="000000"/>
                </a:solidFill>
                <a:latin typeface="+mn-lt"/>
              </a:rPr>
              <a:t>The following </a:t>
            </a:r>
            <a:r>
              <a:rPr lang="en-US" sz="1800" b="0" i="0" u="none" strike="noStrike" baseline="0" dirty="0">
                <a:solidFill>
                  <a:srgbClr val="FF0000"/>
                </a:solidFill>
                <a:latin typeface="+mn-lt"/>
              </a:rPr>
              <a:t>capabilities </a:t>
            </a:r>
            <a:r>
              <a:rPr lang="en-US" sz="1800" b="0" i="0" u="none" strike="noStrike" baseline="0" dirty="0">
                <a:solidFill>
                  <a:srgbClr val="000000"/>
                </a:solidFill>
                <a:latin typeface="+mn-lt"/>
              </a:rPr>
              <a:t>are within the scope </a:t>
            </a:r>
            <a:r>
              <a:rPr lang="en-US" sz="1800" b="0" i="0" u="none" strike="noStrike" baseline="0" dirty="0">
                <a:solidFill>
                  <a:srgbClr val="FF0000"/>
                </a:solidFill>
                <a:latin typeface="+mn-lt"/>
              </a:rPr>
              <a:t>of a firewall</a:t>
            </a:r>
            <a:r>
              <a:rPr lang="en-US" sz="1800" b="0" i="0" u="none" strike="noStrike" baseline="0" dirty="0">
                <a:solidFill>
                  <a:srgbClr val="000000"/>
                </a:solidFill>
                <a:latin typeface="+mn-lt"/>
              </a:rPr>
              <a:t>: </a:t>
            </a:r>
          </a:p>
          <a:p>
            <a:endParaRPr lang="en-US" sz="1800" b="0" i="0" u="none" strike="noStrike" baseline="0" dirty="0">
              <a:solidFill>
                <a:srgbClr val="000000"/>
              </a:solidFill>
              <a:latin typeface="+mn-lt"/>
            </a:endParaRPr>
          </a:p>
          <a:p>
            <a:pPr algn="just"/>
            <a:r>
              <a:rPr lang="en-US" sz="1800" b="0" i="0" u="none" strike="noStrike" baseline="0" dirty="0">
                <a:solidFill>
                  <a:srgbClr val="000000"/>
                </a:solidFill>
                <a:latin typeface="+mn-lt"/>
              </a:rPr>
              <a:t>1. A firewall defines a single choke point that keeps unauthorized users out of the protected network, prohibits potentially vulnerable services from entering or leaving the network</a:t>
            </a:r>
            <a:r>
              <a:rPr lang="en-US" sz="1800" dirty="0">
                <a:solidFill>
                  <a:srgbClr val="000000"/>
                </a:solidFill>
                <a:latin typeface="+mn-lt"/>
              </a:rPr>
              <a:t>.</a:t>
            </a:r>
          </a:p>
          <a:p>
            <a:pPr algn="just"/>
            <a:endParaRPr lang="en-US" sz="1800" b="0" i="0" u="none" strike="noStrike" baseline="0" dirty="0">
              <a:solidFill>
                <a:srgbClr val="000000"/>
              </a:solidFill>
              <a:latin typeface="+mn-lt"/>
            </a:endParaRPr>
          </a:p>
          <a:p>
            <a:pPr algn="just"/>
            <a:r>
              <a:rPr lang="en-US" sz="1800" b="1" i="0" u="none" strike="noStrike" baseline="0" dirty="0">
                <a:solidFill>
                  <a:srgbClr val="000000"/>
                </a:solidFill>
                <a:latin typeface="+mn-lt"/>
              </a:rPr>
              <a:t>2. </a:t>
            </a:r>
            <a:r>
              <a:rPr lang="en-US" sz="1800" b="0" i="0" u="none" strike="noStrike" baseline="0" dirty="0">
                <a:solidFill>
                  <a:srgbClr val="000000"/>
                </a:solidFill>
                <a:latin typeface="+mn-lt"/>
              </a:rPr>
              <a:t>A firewall provides a location for monitoring security-related events. Audits and alarms can be implemented on the firewall system. </a:t>
            </a:r>
          </a:p>
          <a:p>
            <a:pPr algn="just"/>
            <a:endParaRPr lang="en-US" sz="1800" b="0" i="0" u="none" strike="noStrike" baseline="0" dirty="0">
              <a:solidFill>
                <a:srgbClr val="000000"/>
              </a:solidFill>
              <a:latin typeface="+mn-lt"/>
            </a:endParaRPr>
          </a:p>
          <a:p>
            <a:pPr algn="just"/>
            <a:r>
              <a:rPr lang="en-US" sz="1800" b="1" i="0" u="none" strike="noStrike" baseline="0" dirty="0">
                <a:solidFill>
                  <a:srgbClr val="000000"/>
                </a:solidFill>
                <a:latin typeface="+mn-lt"/>
              </a:rPr>
              <a:t>3. </a:t>
            </a:r>
            <a:r>
              <a:rPr lang="en-US" sz="1800" b="0" i="0" u="none" strike="noStrike" baseline="0" dirty="0">
                <a:solidFill>
                  <a:srgbClr val="000000"/>
                </a:solidFill>
                <a:latin typeface="+mn-lt"/>
              </a:rPr>
              <a:t>A firewall is a convenient platform for several Internet functions that are not security related. These include a network address translator, which maps local addresses to Internet addresses, and a network management function that audits or logs Internet usage. </a:t>
            </a:r>
          </a:p>
          <a:p>
            <a:pPr algn="just"/>
            <a:endParaRPr lang="en-US" sz="1800" b="0" i="0" u="none" strike="noStrike" baseline="0" dirty="0">
              <a:solidFill>
                <a:srgbClr val="000000"/>
              </a:solidFill>
              <a:latin typeface="+mn-lt"/>
            </a:endParaRPr>
          </a:p>
          <a:p>
            <a:pPr algn="just"/>
            <a:r>
              <a:rPr lang="en-US" sz="1800" b="1" i="0" u="none" strike="noStrike" baseline="0" dirty="0">
                <a:solidFill>
                  <a:srgbClr val="000000"/>
                </a:solidFill>
                <a:latin typeface="+mn-lt"/>
              </a:rPr>
              <a:t>4. </a:t>
            </a:r>
            <a:r>
              <a:rPr lang="en-US" sz="1800" b="0" i="0" u="none" strike="noStrike" baseline="0" dirty="0">
                <a:solidFill>
                  <a:srgbClr val="000000"/>
                </a:solidFill>
                <a:latin typeface="+mn-lt"/>
              </a:rPr>
              <a:t>A firewall can serve as the platform for IPsec. Using the tunnel mode capability, the firewall can be used to implement virtual private networks. </a:t>
            </a:r>
          </a:p>
        </p:txBody>
      </p:sp>
    </p:spTree>
    <p:extLst>
      <p:ext uri="{BB962C8B-B14F-4D97-AF65-F5344CB8AC3E}">
        <p14:creationId xmlns:p14="http://schemas.microsoft.com/office/powerpoint/2010/main" val="2594718379"/>
      </p:ext>
    </p:extLst>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18930</TotalTime>
  <Words>2041</Words>
  <Application>Microsoft Office PowerPoint</Application>
  <PresentationFormat>On-screen Show (4:3)</PresentationFormat>
  <Paragraphs>301</Paragraphs>
  <Slides>38</Slides>
  <Notes>1</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Bookman Old Style</vt:lpstr>
      <vt:lpstr>Calibri</vt:lpstr>
      <vt:lpstr>Generic20-Regular</vt:lpstr>
      <vt:lpstr>Times New Roman</vt:lpstr>
      <vt:lpstr>default</vt:lpstr>
      <vt:lpstr>INFORMATION SECURITY [3 0 0 3] ICT 3172: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SJEC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DEMIAN</dc:creator>
  <cp:lastModifiedBy>Raghavendra Achar [MAHE-MIT]</cp:lastModifiedBy>
  <cp:revision>2083</cp:revision>
  <dcterms:created xsi:type="dcterms:W3CDTF">2009-06-28T04:21:19Z</dcterms:created>
  <dcterms:modified xsi:type="dcterms:W3CDTF">2023-11-29T04:44:15Z</dcterms:modified>
</cp:coreProperties>
</file>