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846" r:id="rId2"/>
    <p:sldId id="847" r:id="rId3"/>
    <p:sldId id="852" r:id="rId4"/>
    <p:sldId id="851" r:id="rId5"/>
    <p:sldId id="853" r:id="rId6"/>
    <p:sldId id="854" r:id="rId7"/>
    <p:sldId id="855" r:id="rId8"/>
    <p:sldId id="856" r:id="rId9"/>
    <p:sldId id="857" r:id="rId10"/>
    <p:sldId id="858" r:id="rId11"/>
    <p:sldId id="859" r:id="rId12"/>
    <p:sldId id="860" r:id="rId13"/>
    <p:sldId id="861" r:id="rId14"/>
    <p:sldId id="862" r:id="rId15"/>
    <p:sldId id="863" r:id="rId16"/>
    <p:sldId id="864" r:id="rId17"/>
    <p:sldId id="865" r:id="rId18"/>
    <p:sldId id="866" r:id="rId19"/>
    <p:sldId id="867" r:id="rId20"/>
    <p:sldId id="868" r:id="rId21"/>
    <p:sldId id="869" r:id="rId22"/>
    <p:sldId id="871" r:id="rId23"/>
    <p:sldId id="903" r:id="rId24"/>
    <p:sldId id="873" r:id="rId25"/>
    <p:sldId id="872" r:id="rId26"/>
    <p:sldId id="874" r:id="rId27"/>
    <p:sldId id="875" r:id="rId28"/>
    <p:sldId id="904" r:id="rId29"/>
    <p:sldId id="905" r:id="rId30"/>
    <p:sldId id="876" r:id="rId31"/>
    <p:sldId id="906" r:id="rId32"/>
    <p:sldId id="908" r:id="rId33"/>
    <p:sldId id="909" r:id="rId34"/>
    <p:sldId id="907" r:id="rId35"/>
    <p:sldId id="911" r:id="rId36"/>
    <p:sldId id="877" r:id="rId37"/>
    <p:sldId id="878" r:id="rId38"/>
    <p:sldId id="879" r:id="rId39"/>
    <p:sldId id="880" r:id="rId40"/>
    <p:sldId id="881" r:id="rId41"/>
    <p:sldId id="882" r:id="rId42"/>
    <p:sldId id="888" r:id="rId43"/>
    <p:sldId id="883" r:id="rId44"/>
    <p:sldId id="913" r:id="rId45"/>
    <p:sldId id="884" r:id="rId46"/>
    <p:sldId id="885" r:id="rId47"/>
    <p:sldId id="886" r:id="rId48"/>
    <p:sldId id="887" r:id="rId49"/>
    <p:sldId id="889" r:id="rId50"/>
    <p:sldId id="891" r:id="rId51"/>
    <p:sldId id="892" r:id="rId52"/>
    <p:sldId id="893" r:id="rId53"/>
    <p:sldId id="894" r:id="rId54"/>
    <p:sldId id="895" r:id="rId55"/>
    <p:sldId id="896" r:id="rId56"/>
    <p:sldId id="914" r:id="rId57"/>
    <p:sldId id="897" r:id="rId58"/>
    <p:sldId id="902" r:id="rId59"/>
    <p:sldId id="898" r:id="rId60"/>
    <p:sldId id="899" r:id="rId61"/>
    <p:sldId id="900" r:id="rId62"/>
    <p:sldId id="901" r:id="rId63"/>
    <p:sldId id="915" r:id="rId64"/>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a:t>
            </a:fld>
            <a:endParaRPr lang="en-US"/>
          </a:p>
        </p:txBody>
      </p:sp>
    </p:spTree>
    <p:extLst>
      <p:ext uri="{BB962C8B-B14F-4D97-AF65-F5344CB8AC3E}">
        <p14:creationId xmlns:p14="http://schemas.microsoft.com/office/powerpoint/2010/main" val="33403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a:t>
            </a:fld>
            <a:endParaRPr lang="en-US"/>
          </a:p>
        </p:txBody>
      </p:sp>
    </p:spTree>
    <p:extLst>
      <p:ext uri="{BB962C8B-B14F-4D97-AF65-F5344CB8AC3E}">
        <p14:creationId xmlns:p14="http://schemas.microsoft.com/office/powerpoint/2010/main" val="1870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11</a:t>
            </a:fld>
            <a:endParaRPr lang="en-US"/>
          </a:p>
        </p:txBody>
      </p:sp>
    </p:spTree>
    <p:extLst>
      <p:ext uri="{BB962C8B-B14F-4D97-AF65-F5344CB8AC3E}">
        <p14:creationId xmlns:p14="http://schemas.microsoft.com/office/powerpoint/2010/main" val="413189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12</a:t>
            </a:fld>
            <a:endParaRPr lang="en-US"/>
          </a:p>
        </p:txBody>
      </p:sp>
    </p:spTree>
    <p:extLst>
      <p:ext uri="{BB962C8B-B14F-4D97-AF65-F5344CB8AC3E}">
        <p14:creationId xmlns:p14="http://schemas.microsoft.com/office/powerpoint/2010/main" val="201963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13</a:t>
            </a:fld>
            <a:endParaRPr lang="en-US"/>
          </a:p>
        </p:txBody>
      </p:sp>
    </p:spTree>
    <p:extLst>
      <p:ext uri="{BB962C8B-B14F-4D97-AF65-F5344CB8AC3E}">
        <p14:creationId xmlns:p14="http://schemas.microsoft.com/office/powerpoint/2010/main" val="168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14</a:t>
            </a:fld>
            <a:endParaRPr lang="en-US"/>
          </a:p>
        </p:txBody>
      </p:sp>
    </p:spTree>
    <p:extLst>
      <p:ext uri="{BB962C8B-B14F-4D97-AF65-F5344CB8AC3E}">
        <p14:creationId xmlns:p14="http://schemas.microsoft.com/office/powerpoint/2010/main" val="353851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15</a:t>
            </a:fld>
            <a:endParaRPr lang="en-US"/>
          </a:p>
        </p:txBody>
      </p:sp>
    </p:spTree>
    <p:extLst>
      <p:ext uri="{BB962C8B-B14F-4D97-AF65-F5344CB8AC3E}">
        <p14:creationId xmlns:p14="http://schemas.microsoft.com/office/powerpoint/2010/main" val="152755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16</a:t>
            </a:fld>
            <a:endParaRPr lang="en-US"/>
          </a:p>
        </p:txBody>
      </p:sp>
    </p:spTree>
    <p:extLst>
      <p:ext uri="{BB962C8B-B14F-4D97-AF65-F5344CB8AC3E}">
        <p14:creationId xmlns:p14="http://schemas.microsoft.com/office/powerpoint/2010/main" val="17320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17</a:t>
            </a:fld>
            <a:endParaRPr lang="en-US"/>
          </a:p>
        </p:txBody>
      </p:sp>
    </p:spTree>
    <p:extLst>
      <p:ext uri="{BB962C8B-B14F-4D97-AF65-F5344CB8AC3E}">
        <p14:creationId xmlns:p14="http://schemas.microsoft.com/office/powerpoint/2010/main" val="220505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18</a:t>
            </a:fld>
            <a:endParaRPr lang="en-US"/>
          </a:p>
        </p:txBody>
      </p:sp>
    </p:spTree>
    <p:extLst>
      <p:ext uri="{BB962C8B-B14F-4D97-AF65-F5344CB8AC3E}">
        <p14:creationId xmlns:p14="http://schemas.microsoft.com/office/powerpoint/2010/main" val="2595807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19</a:t>
            </a:fld>
            <a:endParaRPr lang="en-US"/>
          </a:p>
        </p:txBody>
      </p:sp>
    </p:spTree>
    <p:extLst>
      <p:ext uri="{BB962C8B-B14F-4D97-AF65-F5344CB8AC3E}">
        <p14:creationId xmlns:p14="http://schemas.microsoft.com/office/powerpoint/2010/main" val="79196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a:t>
            </a:fld>
            <a:endParaRPr lang="en-US"/>
          </a:p>
        </p:txBody>
      </p:sp>
    </p:spTree>
    <p:extLst>
      <p:ext uri="{BB962C8B-B14F-4D97-AF65-F5344CB8AC3E}">
        <p14:creationId xmlns:p14="http://schemas.microsoft.com/office/powerpoint/2010/main" val="3138576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20</a:t>
            </a:fld>
            <a:endParaRPr lang="en-US"/>
          </a:p>
        </p:txBody>
      </p:sp>
    </p:spTree>
    <p:extLst>
      <p:ext uri="{BB962C8B-B14F-4D97-AF65-F5344CB8AC3E}">
        <p14:creationId xmlns:p14="http://schemas.microsoft.com/office/powerpoint/2010/main" val="3419655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21</a:t>
            </a:fld>
            <a:endParaRPr lang="en-US"/>
          </a:p>
        </p:txBody>
      </p:sp>
    </p:spTree>
    <p:extLst>
      <p:ext uri="{BB962C8B-B14F-4D97-AF65-F5344CB8AC3E}">
        <p14:creationId xmlns:p14="http://schemas.microsoft.com/office/powerpoint/2010/main" val="412591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22</a:t>
            </a:fld>
            <a:endParaRPr lang="en-US"/>
          </a:p>
        </p:txBody>
      </p:sp>
    </p:spTree>
    <p:extLst>
      <p:ext uri="{BB962C8B-B14F-4D97-AF65-F5344CB8AC3E}">
        <p14:creationId xmlns:p14="http://schemas.microsoft.com/office/powerpoint/2010/main" val="4189916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23</a:t>
            </a:fld>
            <a:endParaRPr lang="en-US"/>
          </a:p>
        </p:txBody>
      </p:sp>
    </p:spTree>
    <p:extLst>
      <p:ext uri="{BB962C8B-B14F-4D97-AF65-F5344CB8AC3E}">
        <p14:creationId xmlns:p14="http://schemas.microsoft.com/office/powerpoint/2010/main" val="16531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24</a:t>
            </a:fld>
            <a:endParaRPr lang="en-US"/>
          </a:p>
        </p:txBody>
      </p:sp>
    </p:spTree>
    <p:extLst>
      <p:ext uri="{BB962C8B-B14F-4D97-AF65-F5344CB8AC3E}">
        <p14:creationId xmlns:p14="http://schemas.microsoft.com/office/powerpoint/2010/main" val="2096819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25</a:t>
            </a:fld>
            <a:endParaRPr lang="en-US"/>
          </a:p>
        </p:txBody>
      </p:sp>
    </p:spTree>
    <p:extLst>
      <p:ext uri="{BB962C8B-B14F-4D97-AF65-F5344CB8AC3E}">
        <p14:creationId xmlns:p14="http://schemas.microsoft.com/office/powerpoint/2010/main" val="1940045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26</a:t>
            </a:fld>
            <a:endParaRPr lang="en-US"/>
          </a:p>
        </p:txBody>
      </p:sp>
    </p:spTree>
    <p:extLst>
      <p:ext uri="{BB962C8B-B14F-4D97-AF65-F5344CB8AC3E}">
        <p14:creationId xmlns:p14="http://schemas.microsoft.com/office/powerpoint/2010/main" val="2179520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27</a:t>
            </a:fld>
            <a:endParaRPr lang="en-US"/>
          </a:p>
        </p:txBody>
      </p:sp>
    </p:spTree>
    <p:extLst>
      <p:ext uri="{BB962C8B-B14F-4D97-AF65-F5344CB8AC3E}">
        <p14:creationId xmlns:p14="http://schemas.microsoft.com/office/powerpoint/2010/main" val="2607036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28</a:t>
            </a:fld>
            <a:endParaRPr lang="en-US"/>
          </a:p>
        </p:txBody>
      </p:sp>
    </p:spTree>
    <p:extLst>
      <p:ext uri="{BB962C8B-B14F-4D97-AF65-F5344CB8AC3E}">
        <p14:creationId xmlns:p14="http://schemas.microsoft.com/office/powerpoint/2010/main" val="4031392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29</a:t>
            </a:fld>
            <a:endParaRPr lang="en-US"/>
          </a:p>
        </p:txBody>
      </p:sp>
    </p:spTree>
    <p:extLst>
      <p:ext uri="{BB962C8B-B14F-4D97-AF65-F5344CB8AC3E}">
        <p14:creationId xmlns:p14="http://schemas.microsoft.com/office/powerpoint/2010/main" val="1608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a:t>
            </a:fld>
            <a:endParaRPr lang="en-US"/>
          </a:p>
        </p:txBody>
      </p:sp>
    </p:spTree>
    <p:extLst>
      <p:ext uri="{BB962C8B-B14F-4D97-AF65-F5344CB8AC3E}">
        <p14:creationId xmlns:p14="http://schemas.microsoft.com/office/powerpoint/2010/main" val="403112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30</a:t>
            </a:fld>
            <a:endParaRPr lang="en-US"/>
          </a:p>
        </p:txBody>
      </p:sp>
    </p:spTree>
    <p:extLst>
      <p:ext uri="{BB962C8B-B14F-4D97-AF65-F5344CB8AC3E}">
        <p14:creationId xmlns:p14="http://schemas.microsoft.com/office/powerpoint/2010/main" val="296600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31</a:t>
            </a:fld>
            <a:endParaRPr lang="en-US"/>
          </a:p>
        </p:txBody>
      </p:sp>
    </p:spTree>
    <p:extLst>
      <p:ext uri="{BB962C8B-B14F-4D97-AF65-F5344CB8AC3E}">
        <p14:creationId xmlns:p14="http://schemas.microsoft.com/office/powerpoint/2010/main" val="1217464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32</a:t>
            </a:fld>
            <a:endParaRPr lang="en-US"/>
          </a:p>
        </p:txBody>
      </p:sp>
    </p:spTree>
    <p:extLst>
      <p:ext uri="{BB962C8B-B14F-4D97-AF65-F5344CB8AC3E}">
        <p14:creationId xmlns:p14="http://schemas.microsoft.com/office/powerpoint/2010/main" val="3517119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33</a:t>
            </a:fld>
            <a:endParaRPr lang="en-US"/>
          </a:p>
        </p:txBody>
      </p:sp>
    </p:spTree>
    <p:extLst>
      <p:ext uri="{BB962C8B-B14F-4D97-AF65-F5344CB8AC3E}">
        <p14:creationId xmlns:p14="http://schemas.microsoft.com/office/powerpoint/2010/main" val="3186245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34</a:t>
            </a:fld>
            <a:endParaRPr lang="en-US"/>
          </a:p>
        </p:txBody>
      </p:sp>
    </p:spTree>
    <p:extLst>
      <p:ext uri="{BB962C8B-B14F-4D97-AF65-F5344CB8AC3E}">
        <p14:creationId xmlns:p14="http://schemas.microsoft.com/office/powerpoint/2010/main" val="3368819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35</a:t>
            </a:fld>
            <a:endParaRPr lang="en-US"/>
          </a:p>
        </p:txBody>
      </p:sp>
    </p:spTree>
    <p:extLst>
      <p:ext uri="{BB962C8B-B14F-4D97-AF65-F5344CB8AC3E}">
        <p14:creationId xmlns:p14="http://schemas.microsoft.com/office/powerpoint/2010/main" val="31270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36</a:t>
            </a:fld>
            <a:endParaRPr lang="en-US"/>
          </a:p>
        </p:txBody>
      </p:sp>
    </p:spTree>
    <p:extLst>
      <p:ext uri="{BB962C8B-B14F-4D97-AF65-F5344CB8AC3E}">
        <p14:creationId xmlns:p14="http://schemas.microsoft.com/office/powerpoint/2010/main" val="3282135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37</a:t>
            </a:fld>
            <a:endParaRPr lang="en-US"/>
          </a:p>
        </p:txBody>
      </p:sp>
    </p:spTree>
    <p:extLst>
      <p:ext uri="{BB962C8B-B14F-4D97-AF65-F5344CB8AC3E}">
        <p14:creationId xmlns:p14="http://schemas.microsoft.com/office/powerpoint/2010/main" val="234659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38</a:t>
            </a:fld>
            <a:endParaRPr lang="en-US"/>
          </a:p>
        </p:txBody>
      </p:sp>
    </p:spTree>
    <p:extLst>
      <p:ext uri="{BB962C8B-B14F-4D97-AF65-F5344CB8AC3E}">
        <p14:creationId xmlns:p14="http://schemas.microsoft.com/office/powerpoint/2010/main" val="3884103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39</a:t>
            </a:fld>
            <a:endParaRPr lang="en-US"/>
          </a:p>
        </p:txBody>
      </p:sp>
    </p:spTree>
    <p:extLst>
      <p:ext uri="{BB962C8B-B14F-4D97-AF65-F5344CB8AC3E}">
        <p14:creationId xmlns:p14="http://schemas.microsoft.com/office/powerpoint/2010/main" val="203363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a:t>
            </a:fld>
            <a:endParaRPr lang="en-US"/>
          </a:p>
        </p:txBody>
      </p:sp>
    </p:spTree>
    <p:extLst>
      <p:ext uri="{BB962C8B-B14F-4D97-AF65-F5344CB8AC3E}">
        <p14:creationId xmlns:p14="http://schemas.microsoft.com/office/powerpoint/2010/main" val="1296513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40</a:t>
            </a:fld>
            <a:endParaRPr lang="en-US"/>
          </a:p>
        </p:txBody>
      </p:sp>
    </p:spTree>
    <p:extLst>
      <p:ext uri="{BB962C8B-B14F-4D97-AF65-F5344CB8AC3E}">
        <p14:creationId xmlns:p14="http://schemas.microsoft.com/office/powerpoint/2010/main" val="417784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41</a:t>
            </a:fld>
            <a:endParaRPr lang="en-US"/>
          </a:p>
        </p:txBody>
      </p:sp>
    </p:spTree>
    <p:extLst>
      <p:ext uri="{BB962C8B-B14F-4D97-AF65-F5344CB8AC3E}">
        <p14:creationId xmlns:p14="http://schemas.microsoft.com/office/powerpoint/2010/main" val="3632099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42</a:t>
            </a:fld>
            <a:endParaRPr lang="en-US"/>
          </a:p>
        </p:txBody>
      </p:sp>
    </p:spTree>
    <p:extLst>
      <p:ext uri="{BB962C8B-B14F-4D97-AF65-F5344CB8AC3E}">
        <p14:creationId xmlns:p14="http://schemas.microsoft.com/office/powerpoint/2010/main" val="35240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43</a:t>
            </a:fld>
            <a:endParaRPr lang="en-US"/>
          </a:p>
        </p:txBody>
      </p:sp>
    </p:spTree>
    <p:extLst>
      <p:ext uri="{BB962C8B-B14F-4D97-AF65-F5344CB8AC3E}">
        <p14:creationId xmlns:p14="http://schemas.microsoft.com/office/powerpoint/2010/main" val="1712502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44</a:t>
            </a:fld>
            <a:endParaRPr lang="en-US"/>
          </a:p>
        </p:txBody>
      </p:sp>
    </p:spTree>
    <p:extLst>
      <p:ext uri="{BB962C8B-B14F-4D97-AF65-F5344CB8AC3E}">
        <p14:creationId xmlns:p14="http://schemas.microsoft.com/office/powerpoint/2010/main" val="694244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45</a:t>
            </a:fld>
            <a:endParaRPr lang="en-US"/>
          </a:p>
        </p:txBody>
      </p:sp>
    </p:spTree>
    <p:extLst>
      <p:ext uri="{BB962C8B-B14F-4D97-AF65-F5344CB8AC3E}">
        <p14:creationId xmlns:p14="http://schemas.microsoft.com/office/powerpoint/2010/main" val="1209284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46</a:t>
            </a:fld>
            <a:endParaRPr lang="en-US"/>
          </a:p>
        </p:txBody>
      </p:sp>
    </p:spTree>
    <p:extLst>
      <p:ext uri="{BB962C8B-B14F-4D97-AF65-F5344CB8AC3E}">
        <p14:creationId xmlns:p14="http://schemas.microsoft.com/office/powerpoint/2010/main" val="3802768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47</a:t>
            </a:fld>
            <a:endParaRPr lang="en-US"/>
          </a:p>
        </p:txBody>
      </p:sp>
    </p:spTree>
    <p:extLst>
      <p:ext uri="{BB962C8B-B14F-4D97-AF65-F5344CB8AC3E}">
        <p14:creationId xmlns:p14="http://schemas.microsoft.com/office/powerpoint/2010/main" val="28216022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48</a:t>
            </a:fld>
            <a:endParaRPr lang="en-US"/>
          </a:p>
        </p:txBody>
      </p:sp>
    </p:spTree>
    <p:extLst>
      <p:ext uri="{BB962C8B-B14F-4D97-AF65-F5344CB8AC3E}">
        <p14:creationId xmlns:p14="http://schemas.microsoft.com/office/powerpoint/2010/main" val="1409219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49</a:t>
            </a:fld>
            <a:endParaRPr lang="en-US"/>
          </a:p>
        </p:txBody>
      </p:sp>
    </p:spTree>
    <p:extLst>
      <p:ext uri="{BB962C8B-B14F-4D97-AF65-F5344CB8AC3E}">
        <p14:creationId xmlns:p14="http://schemas.microsoft.com/office/powerpoint/2010/main" val="226999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a:t>
            </a:fld>
            <a:endParaRPr lang="en-US"/>
          </a:p>
        </p:txBody>
      </p:sp>
    </p:spTree>
    <p:extLst>
      <p:ext uri="{BB962C8B-B14F-4D97-AF65-F5344CB8AC3E}">
        <p14:creationId xmlns:p14="http://schemas.microsoft.com/office/powerpoint/2010/main" val="3206593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50</a:t>
            </a:fld>
            <a:endParaRPr lang="en-US"/>
          </a:p>
        </p:txBody>
      </p:sp>
    </p:spTree>
    <p:extLst>
      <p:ext uri="{BB962C8B-B14F-4D97-AF65-F5344CB8AC3E}">
        <p14:creationId xmlns:p14="http://schemas.microsoft.com/office/powerpoint/2010/main" val="161861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51</a:t>
            </a:fld>
            <a:endParaRPr lang="en-US"/>
          </a:p>
        </p:txBody>
      </p:sp>
    </p:spTree>
    <p:extLst>
      <p:ext uri="{BB962C8B-B14F-4D97-AF65-F5344CB8AC3E}">
        <p14:creationId xmlns:p14="http://schemas.microsoft.com/office/powerpoint/2010/main" val="1975466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52</a:t>
            </a:fld>
            <a:endParaRPr lang="en-US"/>
          </a:p>
        </p:txBody>
      </p:sp>
    </p:spTree>
    <p:extLst>
      <p:ext uri="{BB962C8B-B14F-4D97-AF65-F5344CB8AC3E}">
        <p14:creationId xmlns:p14="http://schemas.microsoft.com/office/powerpoint/2010/main" val="3297691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53</a:t>
            </a:fld>
            <a:endParaRPr lang="en-US"/>
          </a:p>
        </p:txBody>
      </p:sp>
    </p:spTree>
    <p:extLst>
      <p:ext uri="{BB962C8B-B14F-4D97-AF65-F5344CB8AC3E}">
        <p14:creationId xmlns:p14="http://schemas.microsoft.com/office/powerpoint/2010/main" val="35288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54</a:t>
            </a:fld>
            <a:endParaRPr lang="en-US"/>
          </a:p>
        </p:txBody>
      </p:sp>
    </p:spTree>
    <p:extLst>
      <p:ext uri="{BB962C8B-B14F-4D97-AF65-F5344CB8AC3E}">
        <p14:creationId xmlns:p14="http://schemas.microsoft.com/office/powerpoint/2010/main" val="36234313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55</a:t>
            </a:fld>
            <a:endParaRPr lang="en-US"/>
          </a:p>
        </p:txBody>
      </p:sp>
    </p:spTree>
    <p:extLst>
      <p:ext uri="{BB962C8B-B14F-4D97-AF65-F5344CB8AC3E}">
        <p14:creationId xmlns:p14="http://schemas.microsoft.com/office/powerpoint/2010/main" val="173908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56</a:t>
            </a:fld>
            <a:endParaRPr lang="en-US"/>
          </a:p>
        </p:txBody>
      </p:sp>
    </p:spTree>
    <p:extLst>
      <p:ext uri="{BB962C8B-B14F-4D97-AF65-F5344CB8AC3E}">
        <p14:creationId xmlns:p14="http://schemas.microsoft.com/office/powerpoint/2010/main" val="8525760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57</a:t>
            </a:fld>
            <a:endParaRPr lang="en-US"/>
          </a:p>
        </p:txBody>
      </p:sp>
    </p:spTree>
    <p:extLst>
      <p:ext uri="{BB962C8B-B14F-4D97-AF65-F5344CB8AC3E}">
        <p14:creationId xmlns:p14="http://schemas.microsoft.com/office/powerpoint/2010/main" val="169288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58</a:t>
            </a:fld>
            <a:endParaRPr lang="en-US"/>
          </a:p>
        </p:txBody>
      </p:sp>
    </p:spTree>
    <p:extLst>
      <p:ext uri="{BB962C8B-B14F-4D97-AF65-F5344CB8AC3E}">
        <p14:creationId xmlns:p14="http://schemas.microsoft.com/office/powerpoint/2010/main" val="15063821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59</a:t>
            </a:fld>
            <a:endParaRPr lang="en-US"/>
          </a:p>
        </p:txBody>
      </p:sp>
    </p:spTree>
    <p:extLst>
      <p:ext uri="{BB962C8B-B14F-4D97-AF65-F5344CB8AC3E}">
        <p14:creationId xmlns:p14="http://schemas.microsoft.com/office/powerpoint/2010/main" val="302784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a:t>
            </a:fld>
            <a:endParaRPr lang="en-US"/>
          </a:p>
        </p:txBody>
      </p:sp>
    </p:spTree>
    <p:extLst>
      <p:ext uri="{BB962C8B-B14F-4D97-AF65-F5344CB8AC3E}">
        <p14:creationId xmlns:p14="http://schemas.microsoft.com/office/powerpoint/2010/main" val="456620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60</a:t>
            </a:fld>
            <a:endParaRPr lang="en-US"/>
          </a:p>
        </p:txBody>
      </p:sp>
    </p:spTree>
    <p:extLst>
      <p:ext uri="{BB962C8B-B14F-4D97-AF65-F5344CB8AC3E}">
        <p14:creationId xmlns:p14="http://schemas.microsoft.com/office/powerpoint/2010/main" val="2126611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61</a:t>
            </a:fld>
            <a:endParaRPr lang="en-US"/>
          </a:p>
        </p:txBody>
      </p:sp>
    </p:spTree>
    <p:extLst>
      <p:ext uri="{BB962C8B-B14F-4D97-AF65-F5344CB8AC3E}">
        <p14:creationId xmlns:p14="http://schemas.microsoft.com/office/powerpoint/2010/main" val="24595888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62</a:t>
            </a:fld>
            <a:endParaRPr lang="en-US"/>
          </a:p>
        </p:txBody>
      </p:sp>
    </p:spTree>
    <p:extLst>
      <p:ext uri="{BB962C8B-B14F-4D97-AF65-F5344CB8AC3E}">
        <p14:creationId xmlns:p14="http://schemas.microsoft.com/office/powerpoint/2010/main" val="6917290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63</a:t>
            </a:fld>
            <a:endParaRPr lang="en-US"/>
          </a:p>
        </p:txBody>
      </p:sp>
    </p:spTree>
    <p:extLst>
      <p:ext uri="{BB962C8B-B14F-4D97-AF65-F5344CB8AC3E}">
        <p14:creationId xmlns:p14="http://schemas.microsoft.com/office/powerpoint/2010/main" val="80313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a:t>
            </a:fld>
            <a:endParaRPr lang="en-US"/>
          </a:p>
        </p:txBody>
      </p:sp>
    </p:spTree>
    <p:extLst>
      <p:ext uri="{BB962C8B-B14F-4D97-AF65-F5344CB8AC3E}">
        <p14:creationId xmlns:p14="http://schemas.microsoft.com/office/powerpoint/2010/main" val="131292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a:t>
            </a:fld>
            <a:endParaRPr lang="en-US"/>
          </a:p>
        </p:txBody>
      </p:sp>
    </p:spTree>
    <p:extLst>
      <p:ext uri="{BB962C8B-B14F-4D97-AF65-F5344CB8AC3E}">
        <p14:creationId xmlns:p14="http://schemas.microsoft.com/office/powerpoint/2010/main" val="309954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a:t>
            </a:fld>
            <a:endParaRPr lang="en-US"/>
          </a:p>
        </p:txBody>
      </p:sp>
    </p:spTree>
    <p:extLst>
      <p:ext uri="{BB962C8B-B14F-4D97-AF65-F5344CB8AC3E}">
        <p14:creationId xmlns:p14="http://schemas.microsoft.com/office/powerpoint/2010/main" val="324740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8EAFC98B-1A31-3AA3-715B-03151D76B3E5}"/>
              </a:ext>
            </a:extLst>
          </p:cNvPr>
          <p:cNvSpPr txBox="1"/>
          <p:nvPr/>
        </p:nvSpPr>
        <p:spPr>
          <a:xfrm>
            <a:off x="2266950" y="2830046"/>
            <a:ext cx="3878905" cy="523220"/>
          </a:xfrm>
          <a:prstGeom prst="rect">
            <a:avLst/>
          </a:prstGeom>
          <a:noFill/>
        </p:spPr>
        <p:txBody>
          <a:bodyPr wrap="square">
            <a:spAutoFit/>
          </a:bodyPr>
          <a:lstStyle/>
          <a:p>
            <a:pPr algn="just"/>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Entity Authentication</a:t>
            </a:r>
            <a:endParaRPr lang="en-IN" sz="2800" dirty="0">
              <a:solidFill>
                <a:srgbClr val="FF0000"/>
              </a:solidFill>
              <a:latin typeface="+mj-lt"/>
            </a:endParaRPr>
          </a:p>
        </p:txBody>
      </p:sp>
    </p:spTree>
    <p:extLst>
      <p:ext uri="{BB962C8B-B14F-4D97-AF65-F5344CB8AC3E}">
        <p14:creationId xmlns:p14="http://schemas.microsoft.com/office/powerpoint/2010/main" val="410445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646331"/>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a:p>
            <a:pPr algn="l"/>
            <a:r>
              <a:rPr lang="en-IN" sz="1800" b="0" i="0" u="none" strike="noStrike" baseline="0" dirty="0">
                <a:solidFill>
                  <a:srgbClr val="FF0000"/>
                </a:solidFill>
                <a:latin typeface="+mj-lt"/>
              </a:rPr>
              <a:t>First Approach</a:t>
            </a:r>
          </a:p>
        </p:txBody>
      </p:sp>
      <p:sp>
        <p:nvSpPr>
          <p:cNvPr id="4" name="TextBox 3">
            <a:extLst>
              <a:ext uri="{FF2B5EF4-FFF2-40B4-BE49-F238E27FC236}">
                <a16:creationId xmlns:a16="http://schemas.microsoft.com/office/drawing/2014/main" id="{C25CB71C-994C-D96C-F0F2-4562495372A7}"/>
              </a:ext>
            </a:extLst>
          </p:cNvPr>
          <p:cNvSpPr txBox="1"/>
          <p:nvPr/>
        </p:nvSpPr>
        <p:spPr>
          <a:xfrm>
            <a:off x="333712" y="1244838"/>
            <a:ext cx="8279035" cy="4247317"/>
          </a:xfrm>
          <a:prstGeom prst="rect">
            <a:avLst/>
          </a:prstGeom>
          <a:noFill/>
        </p:spPr>
        <p:txBody>
          <a:bodyPr wrap="square">
            <a:spAutoFit/>
          </a:bodyPr>
          <a:lstStyle/>
          <a:p>
            <a:pPr algn="just"/>
            <a:r>
              <a:rPr lang="en-US" sz="1800" b="1" i="0" u="none" strike="noStrike" baseline="0" dirty="0">
                <a:latin typeface="Generic598-Regular"/>
              </a:rPr>
              <a:t>Accessing a password file. </a:t>
            </a:r>
          </a:p>
          <a:p>
            <a:pPr marL="742950" lvl="1" indent="-285750" algn="just">
              <a:buFont typeface="Arial" panose="020B0604020202020204" pitchFamily="34" charset="0"/>
              <a:buChar char="•"/>
            </a:pPr>
            <a:r>
              <a:rPr lang="en-US" sz="1800" b="0" i="0" u="none" strike="noStrike" baseline="0" dirty="0">
                <a:latin typeface="Generic601-Regular"/>
              </a:rPr>
              <a:t>Eve can hack into the system and get access to the ID/ password file. </a:t>
            </a:r>
          </a:p>
          <a:p>
            <a:pPr marL="742950" lvl="1" indent="-285750" algn="just">
              <a:buFont typeface="Arial" panose="020B0604020202020204" pitchFamily="34" charset="0"/>
              <a:buChar char="•"/>
            </a:pPr>
            <a:r>
              <a:rPr lang="en-US" sz="1800" b="0" i="0" u="none" strike="noStrike" baseline="0" dirty="0">
                <a:latin typeface="Generic601-Regular"/>
              </a:rPr>
              <a:t>Eve can read the file and find Alice’s password or even change it. </a:t>
            </a:r>
          </a:p>
          <a:p>
            <a:pPr marL="742950" lvl="1" indent="-285750" algn="just">
              <a:buFont typeface="Arial" panose="020B0604020202020204" pitchFamily="34" charset="0"/>
              <a:buChar char="•"/>
            </a:pPr>
            <a:r>
              <a:rPr lang="en-US" sz="1800" b="0" i="0" u="none" strike="noStrike" baseline="0" dirty="0">
                <a:latin typeface="Generic601-Regular"/>
              </a:rPr>
              <a:t>To prevent this type of attack, the file can be read/write protected.</a:t>
            </a:r>
          </a:p>
          <a:p>
            <a:pPr marL="742950" lvl="1" indent="-285750" algn="just">
              <a:buFont typeface="Arial" panose="020B0604020202020204" pitchFamily="34" charset="0"/>
              <a:buChar char="•"/>
            </a:pPr>
            <a:r>
              <a:rPr lang="en-US" sz="1800" b="0" i="0" u="none" strike="noStrike" baseline="0" dirty="0">
                <a:latin typeface="Generic601-Regular"/>
              </a:rPr>
              <a:t> However, most systems need this type of file to be readable by the public. </a:t>
            </a:r>
          </a:p>
          <a:p>
            <a:pPr algn="just"/>
            <a:endParaRPr lang="en-US" sz="1800" dirty="0">
              <a:latin typeface="Generic602-Regular"/>
            </a:endParaRPr>
          </a:p>
          <a:p>
            <a:pPr algn="just"/>
            <a:r>
              <a:rPr lang="en-US" sz="1800" b="1" i="0" u="none" strike="noStrike" baseline="0" dirty="0">
                <a:latin typeface="Generic598-Regular"/>
              </a:rPr>
              <a:t>Guessing. </a:t>
            </a:r>
          </a:p>
          <a:p>
            <a:pPr marL="285750" indent="-285750" algn="just">
              <a:buFont typeface="Arial" panose="020B0604020202020204" pitchFamily="34" charset="0"/>
              <a:buChar char="•"/>
            </a:pPr>
            <a:r>
              <a:rPr lang="en-US" sz="1800" b="0" i="0" u="none" strike="noStrike" baseline="0" dirty="0">
                <a:latin typeface="Generic601-Regular"/>
              </a:rPr>
              <a:t>Using a guessing attack, Eve can log into the system and try to guess Alice’s password by trying different combinations of characters. </a:t>
            </a:r>
          </a:p>
          <a:p>
            <a:pPr marL="285750" indent="-285750" algn="just">
              <a:buFont typeface="Arial" panose="020B0604020202020204" pitchFamily="34" charset="0"/>
              <a:buChar char="•"/>
            </a:pPr>
            <a:r>
              <a:rPr lang="en-US" sz="1800" dirty="0">
                <a:latin typeface="Generic601-Regular"/>
              </a:rPr>
              <a:t>P</a:t>
            </a:r>
            <a:r>
              <a:rPr lang="en-US" sz="1800" b="0" i="0" u="none" strike="noStrike" baseline="0" dirty="0">
                <a:latin typeface="Generic601-Regular"/>
              </a:rPr>
              <a:t>articularly vulnerable if the user is allowed to choose a short password. </a:t>
            </a:r>
          </a:p>
          <a:p>
            <a:pPr marL="285750" indent="-285750" algn="just">
              <a:buFont typeface="Arial" panose="020B0604020202020204" pitchFamily="34" charset="0"/>
              <a:buChar char="•"/>
            </a:pPr>
            <a:r>
              <a:rPr lang="en-US" sz="1800" b="0" i="0" u="none" strike="noStrike" baseline="0" dirty="0">
                <a:latin typeface="Generic601-Regular"/>
              </a:rPr>
              <a:t>Vulnerable if something trivial, such as her birthday, her child’s name</a:t>
            </a:r>
            <a:r>
              <a:rPr lang="en-US" sz="1800" dirty="0">
                <a:latin typeface="Generic601-Regular"/>
              </a:rPr>
              <a:t> etc</a:t>
            </a:r>
            <a:r>
              <a:rPr lang="en-US" sz="1800" b="0" i="0" u="none" strike="noStrike" baseline="0" dirty="0">
                <a:latin typeface="Generic601-Regular"/>
              </a:rPr>
              <a:t>. </a:t>
            </a:r>
          </a:p>
          <a:p>
            <a:pPr marL="285750" indent="-285750" algn="just">
              <a:buFont typeface="Arial" panose="020B0604020202020204" pitchFamily="34" charset="0"/>
              <a:buChar char="•"/>
            </a:pPr>
            <a:r>
              <a:rPr lang="en-US" sz="1800" b="0" i="0" u="none" strike="noStrike" baseline="0" dirty="0">
                <a:latin typeface="Generic601-Regular"/>
              </a:rPr>
              <a:t>To prevent guessing, a long random password is recommended. </a:t>
            </a:r>
          </a:p>
          <a:p>
            <a:pPr marL="285750" indent="-285750" algn="just">
              <a:buFont typeface="Arial" panose="020B0604020202020204" pitchFamily="34" charset="0"/>
              <a:buChar char="•"/>
            </a:pPr>
            <a:r>
              <a:rPr lang="en-US" sz="1800" b="0" i="0" u="none" strike="noStrike" baseline="0" dirty="0">
                <a:latin typeface="Generic601-Regular"/>
              </a:rPr>
              <a:t>However, the use of such a random password may also create a problem. </a:t>
            </a:r>
          </a:p>
          <a:p>
            <a:pPr marL="285750" indent="-285750" algn="just">
              <a:buFont typeface="Arial" panose="020B0604020202020204" pitchFamily="34" charset="0"/>
              <a:buChar char="•"/>
            </a:pPr>
            <a:r>
              <a:rPr lang="en-US" sz="1800" b="0" i="0" u="none" strike="noStrike" baseline="0" dirty="0">
                <a:latin typeface="Generic601-Regular"/>
              </a:rPr>
              <a:t>Because she could easily forget such a password, Alice might store a copy of it somewhere, which makes the password subject to stealing.</a:t>
            </a:r>
            <a:endParaRPr lang="en-IN" sz="1800" dirty="0">
              <a:latin typeface="+mj-lt"/>
            </a:endParaRPr>
          </a:p>
        </p:txBody>
      </p:sp>
    </p:spTree>
    <p:extLst>
      <p:ext uri="{BB962C8B-B14F-4D97-AF65-F5344CB8AC3E}">
        <p14:creationId xmlns:p14="http://schemas.microsoft.com/office/powerpoint/2010/main" val="69712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4" name="TextBox 3">
            <a:extLst>
              <a:ext uri="{FF2B5EF4-FFF2-40B4-BE49-F238E27FC236}">
                <a16:creationId xmlns:a16="http://schemas.microsoft.com/office/drawing/2014/main" id="{C25CB71C-994C-D96C-F0F2-4562495372A7}"/>
              </a:ext>
            </a:extLst>
          </p:cNvPr>
          <p:cNvSpPr txBox="1"/>
          <p:nvPr/>
        </p:nvSpPr>
        <p:spPr>
          <a:xfrm>
            <a:off x="333712" y="1244838"/>
            <a:ext cx="8386028" cy="2585323"/>
          </a:xfrm>
          <a:prstGeom prst="rect">
            <a:avLst/>
          </a:prstGeom>
          <a:noFill/>
        </p:spPr>
        <p:txBody>
          <a:bodyPr wrap="square">
            <a:spAutoFit/>
          </a:bodyPr>
          <a:lstStyle/>
          <a:p>
            <a:pPr algn="l"/>
            <a:r>
              <a:rPr lang="en-IN" sz="1800" b="1" i="0" u="none" strike="noStrike" baseline="0" dirty="0">
                <a:solidFill>
                  <a:srgbClr val="C00000"/>
                </a:solidFill>
                <a:latin typeface="+mj-lt"/>
              </a:rPr>
              <a:t>Second Approach</a:t>
            </a:r>
          </a:p>
          <a:p>
            <a:pPr algn="just"/>
            <a:r>
              <a:rPr lang="en-US" sz="1800" b="0" i="0" u="none" strike="noStrike" baseline="0" dirty="0">
                <a:latin typeface="+mj-lt"/>
              </a:rPr>
              <a:t>A more secure approach is to store the hash of the password  in the password file. </a:t>
            </a:r>
          </a:p>
          <a:p>
            <a:pPr algn="just"/>
            <a:endParaRPr lang="en-US" sz="1800" dirty="0">
              <a:latin typeface="+mj-lt"/>
            </a:endParaRPr>
          </a:p>
          <a:p>
            <a:pPr algn="just"/>
            <a:r>
              <a:rPr lang="en-US" sz="1800" b="0" i="0" u="none" strike="noStrike" baseline="0" dirty="0">
                <a:latin typeface="+mj-lt"/>
              </a:rPr>
              <a:t>Any user can read the contents of the file, but, because the hash function is a one-way function, it is almost impossible to guess the value of the password. </a:t>
            </a:r>
          </a:p>
          <a:p>
            <a:pPr algn="just"/>
            <a:endParaRPr lang="en-US" sz="1800" b="0" i="0" u="none" strike="noStrike" baseline="0" dirty="0">
              <a:latin typeface="+mj-lt"/>
            </a:endParaRPr>
          </a:p>
          <a:p>
            <a:pPr algn="just"/>
            <a:r>
              <a:rPr lang="en-US" sz="1800" b="0" i="0" u="none" strike="noStrike" baseline="0" dirty="0">
                <a:latin typeface="+mj-lt"/>
              </a:rPr>
              <a:t>When the password is created, the system hashes it and stores the hash in the password file.</a:t>
            </a:r>
            <a:endParaRPr lang="en-IN" sz="1800" dirty="0">
              <a:latin typeface="+mj-lt"/>
            </a:endParaRPr>
          </a:p>
        </p:txBody>
      </p:sp>
    </p:spTree>
    <p:extLst>
      <p:ext uri="{BB962C8B-B14F-4D97-AF65-F5344CB8AC3E}">
        <p14:creationId xmlns:p14="http://schemas.microsoft.com/office/powerpoint/2010/main" val="174639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4" name="TextBox 3">
            <a:extLst>
              <a:ext uri="{FF2B5EF4-FFF2-40B4-BE49-F238E27FC236}">
                <a16:creationId xmlns:a16="http://schemas.microsoft.com/office/drawing/2014/main" id="{C25CB71C-994C-D96C-F0F2-4562495372A7}"/>
              </a:ext>
            </a:extLst>
          </p:cNvPr>
          <p:cNvSpPr txBox="1"/>
          <p:nvPr/>
        </p:nvSpPr>
        <p:spPr>
          <a:xfrm>
            <a:off x="501070" y="908163"/>
            <a:ext cx="8386028" cy="369332"/>
          </a:xfrm>
          <a:prstGeom prst="rect">
            <a:avLst/>
          </a:prstGeom>
          <a:noFill/>
        </p:spPr>
        <p:txBody>
          <a:bodyPr wrap="square">
            <a:spAutoFit/>
          </a:bodyPr>
          <a:lstStyle/>
          <a:p>
            <a:pPr algn="l"/>
            <a:r>
              <a:rPr lang="en-IN" sz="1800" b="1" i="0" u="none" strike="noStrike" baseline="0" dirty="0">
                <a:solidFill>
                  <a:srgbClr val="C00000"/>
                </a:solidFill>
                <a:latin typeface="+mj-lt"/>
              </a:rPr>
              <a:t>Second Approach</a:t>
            </a:r>
          </a:p>
        </p:txBody>
      </p:sp>
      <p:pic>
        <p:nvPicPr>
          <p:cNvPr id="3" name="Picture 2">
            <a:extLst>
              <a:ext uri="{FF2B5EF4-FFF2-40B4-BE49-F238E27FC236}">
                <a16:creationId xmlns:a16="http://schemas.microsoft.com/office/drawing/2014/main" id="{4088BF57-2B18-726E-0EC1-A8A2045E726A}"/>
              </a:ext>
            </a:extLst>
          </p:cNvPr>
          <p:cNvPicPr>
            <a:picLocks noChangeAspect="1"/>
          </p:cNvPicPr>
          <p:nvPr/>
        </p:nvPicPr>
        <p:blipFill>
          <a:blip r:embed="rId3"/>
          <a:stretch>
            <a:fillRect/>
          </a:stretch>
        </p:blipFill>
        <p:spPr>
          <a:xfrm>
            <a:off x="654690" y="1471432"/>
            <a:ext cx="6458282" cy="3245017"/>
          </a:xfrm>
          <a:prstGeom prst="rect">
            <a:avLst/>
          </a:prstGeom>
        </p:spPr>
      </p:pic>
      <p:sp>
        <p:nvSpPr>
          <p:cNvPr id="8" name="TextBox 7">
            <a:extLst>
              <a:ext uri="{FF2B5EF4-FFF2-40B4-BE49-F238E27FC236}">
                <a16:creationId xmlns:a16="http://schemas.microsoft.com/office/drawing/2014/main" id="{8EAD23C7-A444-0B49-1712-8238AA6BD311}"/>
              </a:ext>
            </a:extLst>
          </p:cNvPr>
          <p:cNvSpPr txBox="1"/>
          <p:nvPr/>
        </p:nvSpPr>
        <p:spPr>
          <a:xfrm>
            <a:off x="503252" y="5191137"/>
            <a:ext cx="8005037" cy="1077218"/>
          </a:xfrm>
          <a:prstGeom prst="rect">
            <a:avLst/>
          </a:prstGeom>
          <a:noFill/>
        </p:spPr>
        <p:txBody>
          <a:bodyPr wrap="square">
            <a:spAutoFit/>
          </a:bodyPr>
          <a:lstStyle/>
          <a:p>
            <a:pPr algn="just"/>
            <a:r>
              <a:rPr lang="en-US" sz="1600" b="0" i="0" u="none" strike="noStrike" baseline="0" dirty="0">
                <a:latin typeface="+mj-lt"/>
              </a:rPr>
              <a:t>When the user sends the ID and the password, the system creates a hash of the password and then compares the hash value with the one stored in the file. If there is a</a:t>
            </a:r>
          </a:p>
          <a:p>
            <a:pPr algn="just"/>
            <a:r>
              <a:rPr lang="en-US" sz="1600" b="0" i="0" u="none" strike="noStrike" baseline="0" dirty="0">
                <a:latin typeface="+mj-lt"/>
              </a:rPr>
              <a:t>match, the user is granted access; otherwise, access is denied. In this case, the file does not need to be read protected.</a:t>
            </a:r>
            <a:endParaRPr lang="en-IN" dirty="0">
              <a:latin typeface="+mj-lt"/>
            </a:endParaRPr>
          </a:p>
        </p:txBody>
      </p:sp>
    </p:spTree>
    <p:extLst>
      <p:ext uri="{BB962C8B-B14F-4D97-AF65-F5344CB8AC3E}">
        <p14:creationId xmlns:p14="http://schemas.microsoft.com/office/powerpoint/2010/main" val="229068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8" name="TextBox 7">
            <a:extLst>
              <a:ext uri="{FF2B5EF4-FFF2-40B4-BE49-F238E27FC236}">
                <a16:creationId xmlns:a16="http://schemas.microsoft.com/office/drawing/2014/main" id="{8EAD23C7-A444-0B49-1712-8238AA6BD311}"/>
              </a:ext>
            </a:extLst>
          </p:cNvPr>
          <p:cNvSpPr txBox="1"/>
          <p:nvPr/>
        </p:nvSpPr>
        <p:spPr>
          <a:xfrm>
            <a:off x="470711" y="1017588"/>
            <a:ext cx="8210624" cy="3416320"/>
          </a:xfrm>
          <a:prstGeom prst="rect">
            <a:avLst/>
          </a:prstGeom>
          <a:noFill/>
        </p:spPr>
        <p:txBody>
          <a:bodyPr wrap="square">
            <a:spAutoFit/>
          </a:bodyPr>
          <a:lstStyle/>
          <a:p>
            <a:pPr algn="l"/>
            <a:r>
              <a:rPr lang="en-US" sz="1800" b="1" i="0" u="none" strike="noStrike" baseline="0" dirty="0">
                <a:solidFill>
                  <a:srgbClr val="C00000"/>
                </a:solidFill>
                <a:latin typeface="+mj-lt"/>
              </a:rPr>
              <a:t>Dictionary Attack </a:t>
            </a:r>
          </a:p>
          <a:p>
            <a:pPr algn="l"/>
            <a:endParaRPr lang="en-US" sz="1800" b="1" dirty="0">
              <a:solidFill>
                <a:srgbClr val="C00000"/>
              </a:solidFill>
              <a:latin typeface="+mj-lt"/>
            </a:endParaRPr>
          </a:p>
          <a:p>
            <a:pPr algn="just"/>
            <a:r>
              <a:rPr lang="en-US" sz="1800" b="0" i="0" u="none" strike="noStrike" baseline="0" dirty="0">
                <a:latin typeface="+mj-lt"/>
              </a:rPr>
              <a:t>In this attack, Eve is interested in finding one password, regardless of the user ID. For example, if the password is 6 digits, Eve can create a list of 6-digit numbers (000000 to 999999), and then apply the hash function to every number; the result is a list of one million hashes. </a:t>
            </a:r>
          </a:p>
          <a:p>
            <a:pPr algn="just"/>
            <a:endParaRPr lang="en-US" sz="1800" b="0" i="0" u="none" strike="noStrike" baseline="0" dirty="0">
              <a:solidFill>
                <a:srgbClr val="FF0000"/>
              </a:solidFill>
              <a:latin typeface="+mj-lt"/>
            </a:endParaRPr>
          </a:p>
          <a:p>
            <a:pPr algn="just"/>
            <a:r>
              <a:rPr lang="en-US" sz="1800" dirty="0">
                <a:solidFill>
                  <a:srgbClr val="FF0000"/>
                </a:solidFill>
                <a:latin typeface="+mj-lt"/>
              </a:rPr>
              <a:t>T</a:t>
            </a:r>
            <a:r>
              <a:rPr lang="en-US" sz="1800" b="0" i="0" u="none" strike="noStrike" baseline="0" dirty="0">
                <a:solidFill>
                  <a:srgbClr val="FF0000"/>
                </a:solidFill>
                <a:latin typeface="+mj-lt"/>
              </a:rPr>
              <a:t>hen get the password file and search the second-column entries to find a match. </a:t>
            </a:r>
          </a:p>
          <a:p>
            <a:pPr algn="just"/>
            <a:endParaRPr lang="en-US" sz="1800" b="0" i="0" u="none" strike="noStrike" baseline="0" dirty="0">
              <a:solidFill>
                <a:srgbClr val="FF0000"/>
              </a:solidFill>
              <a:latin typeface="+mj-lt"/>
            </a:endParaRPr>
          </a:p>
          <a:p>
            <a:pPr algn="just"/>
            <a:r>
              <a:rPr lang="en-US" sz="1800" b="0" i="0" u="none" strike="noStrike" baseline="0" dirty="0">
                <a:solidFill>
                  <a:srgbClr val="FF0000"/>
                </a:solidFill>
                <a:latin typeface="+mj-lt"/>
              </a:rPr>
              <a:t>This could be programmed </a:t>
            </a:r>
            <a:r>
              <a:rPr lang="en-US" sz="1800" b="0" i="0" u="none" strike="noStrike" baseline="0" dirty="0">
                <a:latin typeface="+mj-lt"/>
              </a:rPr>
              <a:t>and run offline on Eve’s private computer. </a:t>
            </a:r>
          </a:p>
          <a:p>
            <a:pPr algn="just"/>
            <a:endParaRPr lang="en-US" sz="1800" b="0" i="0" u="none" strike="noStrike" baseline="0" dirty="0">
              <a:latin typeface="+mj-lt"/>
            </a:endParaRPr>
          </a:p>
        </p:txBody>
      </p:sp>
      <p:sp>
        <p:nvSpPr>
          <p:cNvPr id="3" name="TextBox 2">
            <a:extLst>
              <a:ext uri="{FF2B5EF4-FFF2-40B4-BE49-F238E27FC236}">
                <a16:creationId xmlns:a16="http://schemas.microsoft.com/office/drawing/2014/main" id="{78CAD735-F09D-404C-D3C8-0DDFB5FFE071}"/>
              </a:ext>
            </a:extLst>
          </p:cNvPr>
          <p:cNvSpPr txBox="1"/>
          <p:nvPr/>
        </p:nvSpPr>
        <p:spPr>
          <a:xfrm>
            <a:off x="470711" y="5974497"/>
            <a:ext cx="7720556" cy="338554"/>
          </a:xfrm>
          <a:prstGeom prst="rect">
            <a:avLst/>
          </a:prstGeom>
          <a:noFill/>
        </p:spPr>
        <p:txBody>
          <a:bodyPr wrap="square">
            <a:spAutoFit/>
          </a:bodyPr>
          <a:lstStyle/>
          <a:p>
            <a:pPr algn="just"/>
            <a:r>
              <a:rPr lang="en-US" sz="1600" b="0" i="0" u="none" strike="noStrike" baseline="0" dirty="0">
                <a:solidFill>
                  <a:srgbClr val="C00000"/>
                </a:solidFill>
                <a:latin typeface="+mj-lt"/>
              </a:rPr>
              <a:t>The third approach shows how to make this </a:t>
            </a:r>
            <a:r>
              <a:rPr lang="en-IN" sz="1600" b="0" i="0" u="none" strike="noStrike" baseline="0" dirty="0">
                <a:solidFill>
                  <a:srgbClr val="C00000"/>
                </a:solidFill>
                <a:latin typeface="+mj-lt"/>
              </a:rPr>
              <a:t>attack more difficult.</a:t>
            </a:r>
            <a:endParaRPr lang="en-IN" dirty="0">
              <a:solidFill>
                <a:srgbClr val="C00000"/>
              </a:solidFill>
              <a:latin typeface="+mj-lt"/>
            </a:endParaRPr>
          </a:p>
        </p:txBody>
      </p:sp>
    </p:spTree>
    <p:extLst>
      <p:ext uri="{BB962C8B-B14F-4D97-AF65-F5344CB8AC3E}">
        <p14:creationId xmlns:p14="http://schemas.microsoft.com/office/powerpoint/2010/main" val="11618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8" name="TextBox 7">
            <a:extLst>
              <a:ext uri="{FF2B5EF4-FFF2-40B4-BE49-F238E27FC236}">
                <a16:creationId xmlns:a16="http://schemas.microsoft.com/office/drawing/2014/main" id="{8EAD23C7-A444-0B49-1712-8238AA6BD311}"/>
              </a:ext>
            </a:extLst>
          </p:cNvPr>
          <p:cNvSpPr txBox="1"/>
          <p:nvPr/>
        </p:nvSpPr>
        <p:spPr>
          <a:xfrm>
            <a:off x="470711" y="1017588"/>
            <a:ext cx="8210624" cy="4247317"/>
          </a:xfrm>
          <a:prstGeom prst="rect">
            <a:avLst/>
          </a:prstGeom>
          <a:noFill/>
        </p:spPr>
        <p:txBody>
          <a:bodyPr wrap="square">
            <a:spAutoFit/>
          </a:bodyPr>
          <a:lstStyle/>
          <a:p>
            <a:pPr algn="l"/>
            <a:r>
              <a:rPr lang="en-IN" sz="1800" b="1" i="0" u="none" strike="noStrike" baseline="0" dirty="0">
                <a:solidFill>
                  <a:srgbClr val="C00000"/>
                </a:solidFill>
                <a:latin typeface="+mj-lt"/>
              </a:rPr>
              <a:t>Third Approach</a:t>
            </a:r>
          </a:p>
          <a:p>
            <a:pPr algn="l"/>
            <a:endParaRPr lang="en-IN" sz="1800" b="1" i="0" u="none" strike="noStrike" baseline="0" dirty="0">
              <a:solidFill>
                <a:srgbClr val="C00000"/>
              </a:solidFill>
              <a:latin typeface="+mj-lt"/>
            </a:endParaRPr>
          </a:p>
          <a:p>
            <a:pPr algn="just"/>
            <a:r>
              <a:rPr lang="en-US" sz="1800" b="0" i="0" u="none" strike="noStrike" baseline="0" dirty="0">
                <a:latin typeface="+mj-lt"/>
              </a:rPr>
              <a:t>Called salting the password. </a:t>
            </a:r>
          </a:p>
          <a:p>
            <a:pPr algn="just"/>
            <a:endParaRPr lang="en-US" sz="1800" dirty="0">
              <a:latin typeface="+mj-lt"/>
            </a:endParaRPr>
          </a:p>
          <a:p>
            <a:pPr algn="just"/>
            <a:r>
              <a:rPr lang="en-US" sz="1800" b="0" i="0" u="none" strike="noStrike" baseline="0" dirty="0">
                <a:latin typeface="+mj-lt"/>
              </a:rPr>
              <a:t>When the password string is created, a random string, called the salt, is concatenated to the password. </a:t>
            </a:r>
          </a:p>
          <a:p>
            <a:pPr algn="just"/>
            <a:endParaRPr lang="en-US" sz="1800" dirty="0">
              <a:latin typeface="+mj-lt"/>
            </a:endParaRPr>
          </a:p>
          <a:p>
            <a:pPr algn="just"/>
            <a:r>
              <a:rPr lang="en-US" sz="1800" b="0" i="0" u="none" strike="noStrike" baseline="0" dirty="0">
                <a:latin typeface="+mj-lt"/>
              </a:rPr>
              <a:t>The salted password is then hashed. The ID, the salt, and the hash are then stored in the file. </a:t>
            </a:r>
          </a:p>
          <a:p>
            <a:pPr algn="just"/>
            <a:endParaRPr lang="en-US" sz="1800" dirty="0">
              <a:latin typeface="+mj-lt"/>
            </a:endParaRPr>
          </a:p>
          <a:p>
            <a:pPr algn="just"/>
            <a:r>
              <a:rPr lang="en-US" sz="1800" b="0" i="0" u="none" strike="noStrike" baseline="0" dirty="0">
                <a:latin typeface="+mj-lt"/>
              </a:rPr>
              <a:t>Now, when a user asks for access, the system extracts the salt, concatenates it with the received password, makes a hash out of the result, and compares it with the hash stored in the file. </a:t>
            </a:r>
          </a:p>
          <a:p>
            <a:pPr algn="just"/>
            <a:endParaRPr lang="en-US" sz="1800" dirty="0">
              <a:latin typeface="+mj-lt"/>
            </a:endParaRPr>
          </a:p>
          <a:p>
            <a:pPr algn="just"/>
            <a:r>
              <a:rPr lang="en-US" sz="1800" b="0" i="0" u="none" strike="noStrike" baseline="0" dirty="0">
                <a:latin typeface="+mj-lt"/>
              </a:rPr>
              <a:t>If there is a match, access is granted; otherwise, it is denied.</a:t>
            </a:r>
            <a:endParaRPr lang="en-US" sz="1800" b="1" i="0" u="none" strike="noStrike" baseline="0" dirty="0">
              <a:solidFill>
                <a:srgbClr val="C00000"/>
              </a:solidFill>
              <a:latin typeface="+mj-lt"/>
            </a:endParaRPr>
          </a:p>
        </p:txBody>
      </p:sp>
    </p:spTree>
    <p:extLst>
      <p:ext uri="{BB962C8B-B14F-4D97-AF65-F5344CB8AC3E}">
        <p14:creationId xmlns:p14="http://schemas.microsoft.com/office/powerpoint/2010/main" val="159288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8" name="TextBox 7">
            <a:extLst>
              <a:ext uri="{FF2B5EF4-FFF2-40B4-BE49-F238E27FC236}">
                <a16:creationId xmlns:a16="http://schemas.microsoft.com/office/drawing/2014/main" id="{8EAD23C7-A444-0B49-1712-8238AA6BD311}"/>
              </a:ext>
            </a:extLst>
          </p:cNvPr>
          <p:cNvSpPr txBox="1"/>
          <p:nvPr/>
        </p:nvSpPr>
        <p:spPr>
          <a:xfrm>
            <a:off x="470711" y="1017588"/>
            <a:ext cx="8210624" cy="646331"/>
          </a:xfrm>
          <a:prstGeom prst="rect">
            <a:avLst/>
          </a:prstGeom>
          <a:noFill/>
        </p:spPr>
        <p:txBody>
          <a:bodyPr wrap="square">
            <a:spAutoFit/>
          </a:bodyPr>
          <a:lstStyle/>
          <a:p>
            <a:pPr algn="l"/>
            <a:r>
              <a:rPr lang="en-IN" sz="1800" b="1" i="0" u="none" strike="noStrike" baseline="0" dirty="0">
                <a:solidFill>
                  <a:srgbClr val="C00000"/>
                </a:solidFill>
                <a:latin typeface="+mj-lt"/>
              </a:rPr>
              <a:t>Third Approach</a:t>
            </a:r>
          </a:p>
          <a:p>
            <a:pPr algn="l"/>
            <a:endParaRPr lang="en-IN" sz="1800" b="1" i="0" u="none" strike="noStrike" baseline="0" dirty="0">
              <a:solidFill>
                <a:srgbClr val="C00000"/>
              </a:solidFill>
              <a:latin typeface="+mj-lt"/>
            </a:endParaRPr>
          </a:p>
        </p:txBody>
      </p:sp>
      <p:pic>
        <p:nvPicPr>
          <p:cNvPr id="3" name="Picture 2">
            <a:extLst>
              <a:ext uri="{FF2B5EF4-FFF2-40B4-BE49-F238E27FC236}">
                <a16:creationId xmlns:a16="http://schemas.microsoft.com/office/drawing/2014/main" id="{50E6ABBA-D2A3-C0E9-3CD2-EA6DE3E53651}"/>
              </a:ext>
            </a:extLst>
          </p:cNvPr>
          <p:cNvPicPr>
            <a:picLocks noChangeAspect="1"/>
          </p:cNvPicPr>
          <p:nvPr/>
        </p:nvPicPr>
        <p:blipFill>
          <a:blip r:embed="rId3"/>
          <a:stretch>
            <a:fillRect/>
          </a:stretch>
        </p:blipFill>
        <p:spPr>
          <a:xfrm>
            <a:off x="693095" y="1615990"/>
            <a:ext cx="6989710" cy="3897582"/>
          </a:xfrm>
          <a:prstGeom prst="rect">
            <a:avLst/>
          </a:prstGeom>
        </p:spPr>
      </p:pic>
    </p:spTree>
    <p:extLst>
      <p:ext uri="{BB962C8B-B14F-4D97-AF65-F5344CB8AC3E}">
        <p14:creationId xmlns:p14="http://schemas.microsoft.com/office/powerpoint/2010/main" val="179827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616284" y="1355130"/>
            <a:ext cx="8141859" cy="3970318"/>
          </a:xfrm>
          <a:prstGeom prst="rect">
            <a:avLst/>
          </a:prstGeom>
          <a:noFill/>
        </p:spPr>
        <p:txBody>
          <a:bodyPr wrap="square">
            <a:spAutoFit/>
          </a:bodyPr>
          <a:lstStyle/>
          <a:p>
            <a:pPr algn="just"/>
            <a:r>
              <a:rPr lang="en-US" sz="1800" b="0" i="0" u="none" strike="noStrike" baseline="0" dirty="0">
                <a:latin typeface="+mj-lt"/>
              </a:rPr>
              <a:t>Salting makes the dictionary attack more difficult. </a:t>
            </a:r>
          </a:p>
          <a:p>
            <a:pPr algn="just"/>
            <a:endParaRPr lang="en-US" sz="1800" dirty="0">
              <a:latin typeface="+mj-lt"/>
            </a:endParaRPr>
          </a:p>
          <a:p>
            <a:pPr algn="just"/>
            <a:r>
              <a:rPr lang="en-US" sz="1800" b="0" i="0" u="none" strike="noStrike" baseline="0" dirty="0">
                <a:latin typeface="+mj-lt"/>
              </a:rPr>
              <a:t>If the original password is 6 digits and the salt is 4 digits, then hashing is done over a 10-digit value. </a:t>
            </a:r>
          </a:p>
          <a:p>
            <a:pPr algn="just"/>
            <a:endParaRPr lang="en-US" sz="1800" dirty="0">
              <a:latin typeface="+mj-lt"/>
            </a:endParaRPr>
          </a:p>
          <a:p>
            <a:pPr algn="just"/>
            <a:r>
              <a:rPr lang="en-US" sz="1800" b="0" i="0" u="none" strike="noStrike" baseline="0" dirty="0">
                <a:latin typeface="+mj-lt"/>
              </a:rPr>
              <a:t>This means that Eve now needs to make a list of 10 million items and create a hash for each of them.</a:t>
            </a:r>
          </a:p>
          <a:p>
            <a:pPr algn="just"/>
            <a:endParaRPr lang="en-US" sz="1800" b="0" i="0" u="none" strike="noStrike" baseline="0" dirty="0">
              <a:latin typeface="+mj-lt"/>
            </a:endParaRPr>
          </a:p>
          <a:p>
            <a:pPr algn="just"/>
            <a:r>
              <a:rPr lang="en-US" sz="1800" b="0" i="0" u="none" strike="noStrike" baseline="0" dirty="0">
                <a:latin typeface="+mj-lt"/>
              </a:rPr>
              <a:t>The list of hashes has 10 million entries, and the comparison takes much longer. </a:t>
            </a:r>
          </a:p>
          <a:p>
            <a:pPr algn="just"/>
            <a:endParaRPr lang="en-US" sz="1800" dirty="0">
              <a:latin typeface="+mj-lt"/>
            </a:endParaRPr>
          </a:p>
          <a:p>
            <a:pPr algn="just"/>
            <a:r>
              <a:rPr lang="en-US" sz="1800" b="0" i="0" u="none" strike="noStrike" baseline="0" dirty="0">
                <a:latin typeface="+mj-lt"/>
              </a:rPr>
              <a:t>Salting</a:t>
            </a:r>
            <a:r>
              <a:rPr lang="en-US" sz="1800" dirty="0">
                <a:latin typeface="+mj-lt"/>
              </a:rPr>
              <a:t> </a:t>
            </a:r>
            <a:r>
              <a:rPr lang="en-US" sz="1800" b="0" i="0" u="none" strike="noStrike" baseline="0" dirty="0">
                <a:latin typeface="+mj-lt"/>
              </a:rPr>
              <a:t>is very effective if the salt is a very long random number. </a:t>
            </a:r>
          </a:p>
          <a:p>
            <a:pPr algn="just"/>
            <a:endParaRPr lang="en-US" sz="1800" dirty="0">
              <a:latin typeface="+mj-lt"/>
            </a:endParaRPr>
          </a:p>
          <a:p>
            <a:pPr algn="just"/>
            <a:r>
              <a:rPr lang="en-US" sz="1800" b="0" i="0" u="none" strike="noStrike" baseline="0" dirty="0">
                <a:latin typeface="+mj-lt"/>
              </a:rPr>
              <a:t>The UNIX operating system uses a variation of this method.</a:t>
            </a:r>
            <a:endParaRPr lang="en-IN" sz="1800" dirty="0">
              <a:latin typeface="+mj-lt"/>
            </a:endParaRPr>
          </a:p>
        </p:txBody>
      </p:sp>
    </p:spTree>
    <p:extLst>
      <p:ext uri="{BB962C8B-B14F-4D97-AF65-F5344CB8AC3E}">
        <p14:creationId xmlns:p14="http://schemas.microsoft.com/office/powerpoint/2010/main" val="429224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402300" y="344894"/>
            <a:ext cx="8141860" cy="369332"/>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endParaRPr lang="en-US" sz="1800" dirty="0">
              <a:latin typeface="+mj-lt"/>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402300" y="1111188"/>
            <a:ext cx="8141859" cy="4247317"/>
          </a:xfrm>
          <a:prstGeom prst="rect">
            <a:avLst/>
          </a:prstGeom>
          <a:noFill/>
        </p:spPr>
        <p:txBody>
          <a:bodyPr wrap="square">
            <a:spAutoFit/>
          </a:bodyPr>
          <a:lstStyle/>
          <a:p>
            <a:pPr algn="l"/>
            <a:r>
              <a:rPr lang="en-IN" sz="1800" b="1" i="0" u="none" strike="noStrike" baseline="0" dirty="0">
                <a:solidFill>
                  <a:srgbClr val="C00000"/>
                </a:solidFill>
                <a:latin typeface="+mj-lt"/>
              </a:rPr>
              <a:t>Fourth Approach</a:t>
            </a:r>
          </a:p>
          <a:p>
            <a:pPr algn="just"/>
            <a:r>
              <a:rPr lang="en-US" sz="1800" b="0" i="0" u="none" strike="noStrike" baseline="0" dirty="0">
                <a:latin typeface="+mj-lt"/>
              </a:rPr>
              <a:t>In the fourth approach, two identification techniques are combined. </a:t>
            </a:r>
          </a:p>
          <a:p>
            <a:pPr algn="just"/>
            <a:endParaRPr lang="en-US" sz="1800" b="0" i="0" u="none" strike="noStrike" baseline="0" dirty="0">
              <a:latin typeface="+mj-lt"/>
            </a:endParaRPr>
          </a:p>
          <a:p>
            <a:pPr algn="just"/>
            <a:r>
              <a:rPr lang="en-US" sz="1800" b="0" i="0" u="none" strike="noStrike" baseline="0" dirty="0">
                <a:latin typeface="+mj-lt"/>
              </a:rPr>
              <a:t>Example : Use of an ATM card with a PIN (personal identification number). </a:t>
            </a:r>
          </a:p>
          <a:p>
            <a:pPr algn="just"/>
            <a:endParaRPr lang="en-US" sz="1800" b="0" i="0" u="none" strike="noStrike" baseline="0" dirty="0">
              <a:latin typeface="+mj-lt"/>
            </a:endParaRPr>
          </a:p>
          <a:p>
            <a:pPr algn="just"/>
            <a:r>
              <a:rPr lang="en-US" sz="1800" b="0" i="0" u="none" strike="noStrike" baseline="0" dirty="0">
                <a:latin typeface="+mj-lt"/>
              </a:rPr>
              <a:t>Card belongs to the category “</a:t>
            </a:r>
            <a:r>
              <a:rPr lang="en-US" sz="1800" b="0" i="0" u="none" strike="noStrike" baseline="0" dirty="0">
                <a:solidFill>
                  <a:srgbClr val="FF0000"/>
                </a:solidFill>
                <a:latin typeface="+mj-lt"/>
              </a:rPr>
              <a:t>something possessed </a:t>
            </a:r>
            <a:r>
              <a:rPr lang="en-US" sz="1800" b="0" i="0" u="none" strike="noStrike" baseline="0" dirty="0">
                <a:latin typeface="+mj-lt"/>
              </a:rPr>
              <a:t>” and the PIN belongs to the category “</a:t>
            </a:r>
            <a:r>
              <a:rPr lang="en-US" sz="1800" b="0" i="0" u="none" strike="noStrike" baseline="0" dirty="0">
                <a:solidFill>
                  <a:srgbClr val="FF0000"/>
                </a:solidFill>
                <a:latin typeface="+mj-lt"/>
              </a:rPr>
              <a:t>something known</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The PIN is a password that enhances the security of the card. </a:t>
            </a:r>
          </a:p>
          <a:p>
            <a:pPr algn="just"/>
            <a:endParaRPr lang="en-US" sz="1800" dirty="0">
              <a:latin typeface="+mj-lt"/>
            </a:endParaRPr>
          </a:p>
          <a:p>
            <a:pPr algn="just"/>
            <a:r>
              <a:rPr lang="en-US" sz="1800" b="0" i="0" u="none" strike="noStrike" baseline="0" dirty="0">
                <a:latin typeface="+mj-lt"/>
              </a:rPr>
              <a:t>If the card is stolen, it cannot be used unless the PIN is known.</a:t>
            </a:r>
          </a:p>
          <a:p>
            <a:pPr algn="just"/>
            <a:r>
              <a:rPr lang="en-US" sz="1800" b="0" i="0" u="none" strike="noStrike" baseline="0" dirty="0">
                <a:latin typeface="+mj-lt"/>
              </a:rPr>
              <a:t> </a:t>
            </a:r>
          </a:p>
          <a:p>
            <a:pPr algn="just"/>
            <a:r>
              <a:rPr lang="en-US" sz="1800" b="0" i="0" u="none" strike="noStrike" baseline="0" dirty="0">
                <a:latin typeface="+mj-lt"/>
              </a:rPr>
              <a:t>PIN number is traditionally very short so it is easily remembered by the owner.</a:t>
            </a:r>
          </a:p>
          <a:p>
            <a:pPr algn="just"/>
            <a:endParaRPr lang="en-US" sz="1800" b="0" i="0" u="none" strike="noStrike" baseline="0" dirty="0">
              <a:latin typeface="+mj-lt"/>
            </a:endParaRPr>
          </a:p>
          <a:p>
            <a:pPr algn="just"/>
            <a:r>
              <a:rPr lang="en-US" sz="1800" b="0" i="0" u="none" strike="noStrike" baseline="0" dirty="0">
                <a:latin typeface="+mj-lt"/>
              </a:rPr>
              <a:t>This makes it vulnerable to the guessing type of attack.</a:t>
            </a:r>
            <a:endParaRPr lang="en-IN" sz="1800" dirty="0">
              <a:latin typeface="+mj-lt"/>
            </a:endParaRPr>
          </a:p>
        </p:txBody>
      </p:sp>
    </p:spTree>
    <p:extLst>
      <p:ext uri="{BB962C8B-B14F-4D97-AF65-F5344CB8AC3E}">
        <p14:creationId xmlns:p14="http://schemas.microsoft.com/office/powerpoint/2010/main" val="236489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402300" y="754320"/>
            <a:ext cx="8471060" cy="4555093"/>
          </a:xfrm>
          <a:prstGeom prst="rect">
            <a:avLst/>
          </a:prstGeom>
          <a:noFill/>
        </p:spPr>
        <p:txBody>
          <a:bodyPr wrap="square">
            <a:spAutoFit/>
          </a:bodyPr>
          <a:lstStyle/>
          <a:p>
            <a:pPr algn="l"/>
            <a:r>
              <a:rPr lang="en-IN" sz="2000" b="1" i="0" u="none" strike="noStrike" baseline="0" dirty="0">
                <a:solidFill>
                  <a:srgbClr val="C00000"/>
                </a:solidFill>
                <a:latin typeface="+mj-lt"/>
              </a:rPr>
              <a:t>One-Time Password</a:t>
            </a:r>
          </a:p>
          <a:p>
            <a:pPr algn="l"/>
            <a:endParaRPr lang="en-IN" sz="1800" b="1" i="0" u="none" strike="noStrike" baseline="0" dirty="0">
              <a:solidFill>
                <a:srgbClr val="C00000"/>
              </a:solidFill>
              <a:latin typeface="+mj-lt"/>
            </a:endParaRPr>
          </a:p>
          <a:p>
            <a:pPr algn="l"/>
            <a:r>
              <a:rPr lang="en-US" sz="1800" b="0" i="0" u="none" strike="noStrike" baseline="0" dirty="0">
                <a:latin typeface="+mj-lt"/>
              </a:rPr>
              <a:t>A one-time password is a password that is used only once.</a:t>
            </a:r>
          </a:p>
          <a:p>
            <a:pPr algn="l"/>
            <a:endParaRPr lang="en-US" sz="1800" dirty="0">
              <a:latin typeface="+mj-lt"/>
            </a:endParaRPr>
          </a:p>
          <a:p>
            <a:pPr algn="l"/>
            <a:r>
              <a:rPr lang="en-US" sz="1800" b="0" i="0" u="none" strike="noStrike" baseline="0" dirty="0">
                <a:latin typeface="+mj-lt"/>
              </a:rPr>
              <a:t>This kind of password makes eavesdropping and salting useless. </a:t>
            </a:r>
          </a:p>
          <a:p>
            <a:pPr algn="l"/>
            <a:endParaRPr lang="en-US" sz="1800" dirty="0">
              <a:latin typeface="+mj-lt"/>
            </a:endParaRPr>
          </a:p>
          <a:p>
            <a:pPr algn="l"/>
            <a:endParaRPr lang="en-US" sz="1800" dirty="0">
              <a:latin typeface="+mj-lt"/>
            </a:endParaRPr>
          </a:p>
          <a:p>
            <a:pPr algn="l"/>
            <a:endParaRPr lang="en-US" sz="1800" dirty="0">
              <a:latin typeface="+mj-lt"/>
            </a:endParaRPr>
          </a:p>
          <a:p>
            <a:pPr algn="l"/>
            <a:r>
              <a:rPr lang="en-IN" sz="1800" b="1" i="0" u="none" strike="noStrike" baseline="0" dirty="0">
                <a:solidFill>
                  <a:srgbClr val="FF0000"/>
                </a:solidFill>
                <a:latin typeface="+mj-lt"/>
              </a:rPr>
              <a:t>First Approach</a:t>
            </a:r>
          </a:p>
          <a:p>
            <a:pPr marL="285750" indent="-285750" algn="l">
              <a:buFont typeface="Wingdings" panose="05000000000000000000" pitchFamily="2" charset="2"/>
              <a:buChar char="ü"/>
            </a:pPr>
            <a:r>
              <a:rPr lang="en-US" sz="1800" dirty="0">
                <a:latin typeface="+mj-lt"/>
              </a:rPr>
              <a:t>T</a:t>
            </a:r>
            <a:r>
              <a:rPr lang="en-US" sz="1800" b="0" i="0" u="none" strike="noStrike" baseline="0" dirty="0">
                <a:latin typeface="+mj-lt"/>
              </a:rPr>
              <a:t>he user and the system agree upon a list of passwords.</a:t>
            </a:r>
            <a:endParaRPr lang="en-US" sz="1800" dirty="0">
              <a:latin typeface="+mj-lt"/>
            </a:endParaRPr>
          </a:p>
          <a:p>
            <a:pPr marL="285750" indent="-285750" algn="l">
              <a:buFont typeface="Wingdings" panose="05000000000000000000" pitchFamily="2" charset="2"/>
              <a:buChar char="ü"/>
            </a:pPr>
            <a:r>
              <a:rPr lang="en-US" sz="1800" b="0" i="0" u="none" strike="noStrike" baseline="0" dirty="0">
                <a:solidFill>
                  <a:srgbClr val="FF0000"/>
                </a:solidFill>
                <a:latin typeface="+mj-lt"/>
              </a:rPr>
              <a:t>Each password on the list can be used only once. </a:t>
            </a:r>
            <a:endParaRPr lang="en-US" sz="1800" b="0" i="0" u="none" strike="noStrike" baseline="0" dirty="0">
              <a:latin typeface="+mj-lt"/>
            </a:endParaRPr>
          </a:p>
          <a:p>
            <a:pPr marL="285750" indent="-285750" algn="l">
              <a:buFont typeface="Wingdings" panose="05000000000000000000" pitchFamily="2" charset="2"/>
              <a:buChar char="ü"/>
            </a:pPr>
            <a:r>
              <a:rPr lang="en-US" sz="1800" b="0" i="0" u="none" strike="noStrike" baseline="0" dirty="0">
                <a:latin typeface="+mj-lt"/>
              </a:rPr>
              <a:t>There are some drawbacks to this approach.</a:t>
            </a:r>
          </a:p>
          <a:p>
            <a:pPr marL="742950" lvl="1" indent="-285750">
              <a:buFont typeface="Arial" panose="020B0604020202020204" pitchFamily="34" charset="0"/>
              <a:buChar char="•"/>
            </a:pPr>
            <a:r>
              <a:rPr lang="en-US" sz="1800" b="0" i="0" u="none" strike="noStrike" baseline="0" dirty="0">
                <a:latin typeface="+mj-lt"/>
              </a:rPr>
              <a:t>First, the system and the user must keep a long list of passwords. </a:t>
            </a:r>
          </a:p>
          <a:p>
            <a:pPr marL="742950" lvl="1" indent="-285750" algn="just">
              <a:buFont typeface="Arial" panose="020B0604020202020204" pitchFamily="34" charset="0"/>
              <a:buChar char="•"/>
            </a:pPr>
            <a:r>
              <a:rPr lang="en-US" sz="1800" b="0" i="0" u="none" strike="noStrike" baseline="0" dirty="0">
                <a:latin typeface="+mj-lt"/>
              </a:rPr>
              <a:t>Second, if the user does not use the passwords in sequence, the system needs to perform a long search to find the match. </a:t>
            </a:r>
          </a:p>
          <a:p>
            <a:pPr marL="285750" indent="-285750" algn="l">
              <a:buFont typeface="Wingdings" panose="05000000000000000000" pitchFamily="2" charset="2"/>
              <a:buChar char="ü"/>
            </a:pPr>
            <a:r>
              <a:rPr lang="en-US" sz="1800" b="0" i="0" u="none" strike="noStrike" baseline="0" dirty="0">
                <a:latin typeface="+mj-lt"/>
              </a:rPr>
              <a:t>The password is valid only once and cannot be used again.</a:t>
            </a:r>
            <a:endParaRPr lang="en-IN" sz="1800" dirty="0">
              <a:latin typeface="+mj-lt"/>
            </a:endParaRPr>
          </a:p>
        </p:txBody>
      </p:sp>
    </p:spTree>
    <p:extLst>
      <p:ext uri="{BB962C8B-B14F-4D97-AF65-F5344CB8AC3E}">
        <p14:creationId xmlns:p14="http://schemas.microsoft.com/office/powerpoint/2010/main" val="78627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336470" y="660968"/>
            <a:ext cx="8471060" cy="5355312"/>
          </a:xfrm>
          <a:prstGeom prst="rect">
            <a:avLst/>
          </a:prstGeom>
          <a:noFill/>
        </p:spPr>
        <p:txBody>
          <a:bodyPr wrap="square">
            <a:spAutoFit/>
          </a:bodyPr>
          <a:lstStyle/>
          <a:p>
            <a:pPr algn="just"/>
            <a:r>
              <a:rPr lang="en-US" sz="1800" b="1" i="0" u="none" strike="noStrike" baseline="0" dirty="0">
                <a:solidFill>
                  <a:srgbClr val="C00000"/>
                </a:solidFill>
                <a:latin typeface="+mj-lt"/>
              </a:rPr>
              <a:t> </a:t>
            </a:r>
            <a:r>
              <a:rPr lang="en-IN" sz="1800" b="1" i="0" u="none" strike="noStrike" baseline="0" dirty="0">
                <a:solidFill>
                  <a:srgbClr val="FF0000"/>
                </a:solidFill>
                <a:latin typeface="+mj-lt"/>
              </a:rPr>
              <a:t>Second Approach</a:t>
            </a:r>
          </a:p>
          <a:p>
            <a:pPr algn="just"/>
            <a:endParaRPr lang="en-IN" sz="1800" b="1" i="0" u="none" strike="noStrike" baseline="0" dirty="0">
              <a:solidFill>
                <a:srgbClr val="FF0000"/>
              </a:solidFill>
              <a:latin typeface="+mj-lt"/>
            </a:endParaRPr>
          </a:p>
          <a:p>
            <a:pPr marL="285750" indent="-285750" algn="just">
              <a:buFont typeface="Wingdings" panose="05000000000000000000" pitchFamily="2" charset="2"/>
              <a:buChar char="ü"/>
            </a:pPr>
            <a:r>
              <a:rPr lang="en-US" sz="1800" b="0" i="0" u="none" strike="noStrike" baseline="0" dirty="0">
                <a:latin typeface="+mj-lt"/>
              </a:rPr>
              <a:t>User and the system agree to sequentially update the password.</a:t>
            </a:r>
          </a:p>
          <a:p>
            <a:pPr marL="285750" indent="-285750" algn="just">
              <a:buFont typeface="Wingdings" panose="05000000000000000000" pitchFamily="2" charset="2"/>
              <a:buChar char="ü"/>
            </a:pPr>
            <a:endParaRPr lang="en-US" sz="1800" b="0" i="0" u="none" strike="noStrike" baseline="0" dirty="0">
              <a:latin typeface="+mj-lt"/>
            </a:endParaRPr>
          </a:p>
          <a:p>
            <a:pPr marL="285750" indent="-285750" algn="just">
              <a:buFont typeface="Wingdings" panose="05000000000000000000" pitchFamily="2" charset="2"/>
              <a:buChar char="ü"/>
            </a:pPr>
            <a:r>
              <a:rPr lang="en-US" sz="1800" b="0" i="0" u="none" strike="noStrike" baseline="0" dirty="0">
                <a:latin typeface="+mj-lt"/>
              </a:rPr>
              <a:t>The user and the system agree on an original password, P1, which is valid only for the first access. </a:t>
            </a:r>
          </a:p>
          <a:p>
            <a:pPr marL="285750" indent="-285750" algn="just">
              <a:buFont typeface="Wingdings" panose="05000000000000000000" pitchFamily="2" charset="2"/>
              <a:buChar char="ü"/>
            </a:pPr>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During the first access, the user generates a new password, P2, and encrypts this password with P1 as the key. </a:t>
            </a:r>
          </a:p>
          <a:p>
            <a:pPr marL="285750" indent="-285750" algn="just">
              <a:buFont typeface="Wingdings" panose="05000000000000000000" pitchFamily="2" charset="2"/>
              <a:buChar char="ü"/>
            </a:pPr>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P2 is the password for the second access.</a:t>
            </a:r>
          </a:p>
          <a:p>
            <a:pPr marL="285750" indent="-285750" algn="just">
              <a:buFont typeface="Wingdings" panose="05000000000000000000" pitchFamily="2" charset="2"/>
              <a:buChar char="ü"/>
            </a:pPr>
            <a:endParaRPr lang="en-US" sz="1800" b="0" i="0" u="none" strike="noStrike" baseline="0" dirty="0">
              <a:latin typeface="+mj-lt"/>
            </a:endParaRPr>
          </a:p>
          <a:p>
            <a:pPr marL="285750" indent="-285750" algn="just">
              <a:buFont typeface="Wingdings" panose="05000000000000000000" pitchFamily="2" charset="2"/>
              <a:buChar char="ü"/>
            </a:pPr>
            <a:r>
              <a:rPr lang="en-US" sz="1800" b="0" i="0" u="none" strike="noStrike" baseline="0" dirty="0">
                <a:latin typeface="+mj-lt"/>
              </a:rPr>
              <a:t>During the second access, the user generates a new password, P3, and encrypts it with P2; P3 is used for the third access. </a:t>
            </a:r>
          </a:p>
          <a:p>
            <a:pPr marL="285750" indent="-285750" algn="just">
              <a:buFont typeface="Wingdings" panose="05000000000000000000" pitchFamily="2" charset="2"/>
              <a:buChar char="ü"/>
            </a:pPr>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In other words, Pi is used to create Pi+1. </a:t>
            </a:r>
          </a:p>
          <a:p>
            <a:pPr marL="285750" indent="-285750" algn="just">
              <a:buFont typeface="Wingdings" panose="05000000000000000000" pitchFamily="2" charset="2"/>
              <a:buChar char="ü"/>
            </a:pPr>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Of course, if Eve can guess the first password (P1), she can find all of the subsequent ones.</a:t>
            </a:r>
            <a:endParaRPr lang="en-IN" sz="1800" dirty="0">
              <a:latin typeface="+mj-lt"/>
            </a:endParaRPr>
          </a:p>
        </p:txBody>
      </p:sp>
    </p:spTree>
    <p:extLst>
      <p:ext uri="{BB962C8B-B14F-4D97-AF65-F5344CB8AC3E}">
        <p14:creationId xmlns:p14="http://schemas.microsoft.com/office/powerpoint/2010/main" val="261832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00110"/>
          </a:xfrm>
          <a:prstGeom prst="rect">
            <a:avLst/>
          </a:prstGeom>
          <a:noFill/>
        </p:spPr>
        <p:txBody>
          <a:bodyPr wrap="square">
            <a:spAutoFit/>
          </a:bodyPr>
          <a:lstStyle/>
          <a:p>
            <a:pPr algn="l"/>
            <a:r>
              <a:rPr lang="en-IN" sz="2000" b="1" i="0" u="none" strike="noStrike" baseline="0" dirty="0">
                <a:solidFill>
                  <a:srgbClr val="FF0000"/>
                </a:solidFill>
                <a:latin typeface="+mj-lt"/>
              </a:rPr>
              <a:t>14.1 INTRODUCTION</a:t>
            </a:r>
          </a:p>
        </p:txBody>
      </p:sp>
      <p:sp>
        <p:nvSpPr>
          <p:cNvPr id="3" name="TextBox 2">
            <a:extLst>
              <a:ext uri="{FF2B5EF4-FFF2-40B4-BE49-F238E27FC236}">
                <a16:creationId xmlns:a16="http://schemas.microsoft.com/office/drawing/2014/main" id="{29517CDB-1974-7317-94DE-42ED1C0E8E55}"/>
              </a:ext>
            </a:extLst>
          </p:cNvPr>
          <p:cNvSpPr txBox="1"/>
          <p:nvPr/>
        </p:nvSpPr>
        <p:spPr>
          <a:xfrm>
            <a:off x="426863" y="1585560"/>
            <a:ext cx="8331282" cy="3139321"/>
          </a:xfrm>
          <a:prstGeom prst="rect">
            <a:avLst/>
          </a:prstGeom>
          <a:noFill/>
        </p:spPr>
        <p:txBody>
          <a:bodyPr wrap="square">
            <a:spAutoFit/>
          </a:bodyPr>
          <a:lstStyle/>
          <a:p>
            <a:pPr algn="just"/>
            <a:r>
              <a:rPr lang="en-US" sz="1800" b="0" i="0" u="none" strike="noStrike" baseline="0" dirty="0">
                <a:latin typeface="+mj-lt"/>
              </a:rPr>
              <a:t>Entity authentication is a technique designed to let one party prove the identity of another party. </a:t>
            </a:r>
          </a:p>
          <a:p>
            <a:pPr algn="just"/>
            <a:endParaRPr lang="en-US" sz="1800" dirty="0">
              <a:latin typeface="+mj-lt"/>
            </a:endParaRPr>
          </a:p>
          <a:p>
            <a:pPr algn="just"/>
            <a:r>
              <a:rPr lang="en-US" sz="1800" b="0" i="0" u="none" strike="noStrike" baseline="0" dirty="0">
                <a:solidFill>
                  <a:srgbClr val="FF0000"/>
                </a:solidFill>
                <a:latin typeface="+mj-lt"/>
              </a:rPr>
              <a:t>An entity can be a person, a process, a client, or a server. </a:t>
            </a:r>
          </a:p>
          <a:p>
            <a:pPr algn="just"/>
            <a:endParaRPr lang="en-US" sz="1800" dirty="0">
              <a:latin typeface="+mj-lt"/>
            </a:endParaRPr>
          </a:p>
          <a:p>
            <a:pPr algn="just"/>
            <a:r>
              <a:rPr lang="en-US" sz="1800" b="0" i="0" u="none" strike="noStrike" baseline="0" dirty="0">
                <a:latin typeface="+mj-lt"/>
              </a:rPr>
              <a:t>The entity whose identity needs to be proved is called the </a:t>
            </a:r>
            <a:r>
              <a:rPr lang="en-US" sz="1800" b="0" i="0" u="none" strike="noStrike" baseline="0" dirty="0">
                <a:solidFill>
                  <a:srgbClr val="FF0000"/>
                </a:solidFill>
                <a:latin typeface="+mj-lt"/>
              </a:rPr>
              <a:t>claimant; </a:t>
            </a:r>
          </a:p>
          <a:p>
            <a:pPr algn="just"/>
            <a:endParaRPr lang="en-US" sz="1800" dirty="0">
              <a:latin typeface="+mj-lt"/>
            </a:endParaRPr>
          </a:p>
          <a:p>
            <a:pPr algn="just"/>
            <a:r>
              <a:rPr lang="en-US" sz="1800" b="0" i="0" u="none" strike="noStrike" baseline="0" dirty="0">
                <a:latin typeface="+mj-lt"/>
              </a:rPr>
              <a:t>the party that tries to prove the identity of the claimant is called the </a:t>
            </a:r>
            <a:r>
              <a:rPr lang="en-US" sz="1800" b="0" i="0" u="none" strike="noStrike" baseline="0" dirty="0">
                <a:solidFill>
                  <a:srgbClr val="FF0000"/>
                </a:solidFill>
                <a:latin typeface="+mj-lt"/>
              </a:rPr>
              <a:t>verifier. </a:t>
            </a:r>
          </a:p>
          <a:p>
            <a:pPr algn="just"/>
            <a:endParaRPr lang="en-US" sz="1800" dirty="0">
              <a:latin typeface="+mj-lt"/>
            </a:endParaRPr>
          </a:p>
          <a:p>
            <a:pPr algn="just"/>
            <a:r>
              <a:rPr lang="en-US" sz="1800" b="0" i="0" u="none" strike="noStrike" baseline="0" dirty="0">
                <a:latin typeface="+mj-lt"/>
              </a:rPr>
              <a:t>When Bob tries to prove the identity of Alice, Alice is the claimant, and Bob is the verifier.</a:t>
            </a:r>
            <a:endParaRPr lang="en-IN" sz="1800" dirty="0">
              <a:latin typeface="+mj-lt"/>
            </a:endParaRPr>
          </a:p>
        </p:txBody>
      </p:sp>
    </p:spTree>
    <p:extLst>
      <p:ext uri="{BB962C8B-B14F-4D97-AF65-F5344CB8AC3E}">
        <p14:creationId xmlns:p14="http://schemas.microsoft.com/office/powerpoint/2010/main" val="233897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325490" y="519107"/>
            <a:ext cx="8471060" cy="2585323"/>
          </a:xfrm>
          <a:prstGeom prst="rect">
            <a:avLst/>
          </a:prstGeom>
          <a:noFill/>
        </p:spPr>
        <p:txBody>
          <a:bodyPr wrap="square">
            <a:spAutoFit/>
          </a:bodyPr>
          <a:lstStyle/>
          <a:p>
            <a:pPr algn="l"/>
            <a:r>
              <a:rPr lang="en-US" sz="1800" b="1" i="0" u="none" strike="noStrike" baseline="0" dirty="0">
                <a:solidFill>
                  <a:srgbClr val="C00000"/>
                </a:solidFill>
                <a:latin typeface="+mj-lt"/>
              </a:rPr>
              <a:t> </a:t>
            </a:r>
            <a:r>
              <a:rPr lang="en-IN" sz="1800" b="1" i="0" u="none" strike="noStrike" baseline="0" dirty="0">
                <a:solidFill>
                  <a:srgbClr val="FF0000"/>
                </a:solidFill>
                <a:latin typeface="+mj-lt"/>
              </a:rPr>
              <a:t>Third Approach</a:t>
            </a:r>
          </a:p>
          <a:p>
            <a:pPr algn="l"/>
            <a:endParaRPr lang="en-IN" sz="1800" b="1" i="0" u="none" strike="noStrike" baseline="0" dirty="0">
              <a:solidFill>
                <a:srgbClr val="FF0000"/>
              </a:solidFill>
              <a:latin typeface="+mj-lt"/>
            </a:endParaRPr>
          </a:p>
          <a:p>
            <a:pPr marL="285750" indent="-285750" algn="just">
              <a:buFont typeface="Wingdings" panose="05000000000000000000" pitchFamily="2" charset="2"/>
              <a:buChar char="ü"/>
            </a:pPr>
            <a:r>
              <a:rPr lang="en-US" sz="1800" dirty="0">
                <a:latin typeface="+mj-lt"/>
              </a:rPr>
              <a:t>U</a:t>
            </a:r>
            <a:r>
              <a:rPr lang="en-US" sz="1800" b="0" i="0" u="none" strike="noStrike" baseline="0" dirty="0">
                <a:latin typeface="+mj-lt"/>
              </a:rPr>
              <a:t>ser and the system create a sequentially updated password using a hash function (devised by Leslie </a:t>
            </a:r>
            <a:r>
              <a:rPr lang="en-US" sz="1800" b="0" i="0" u="none" strike="noStrike" baseline="0" dirty="0" err="1">
                <a:latin typeface="+mj-lt"/>
              </a:rPr>
              <a:t>Lamport</a:t>
            </a:r>
            <a:r>
              <a:rPr lang="en-US" sz="1800" dirty="0">
                <a:latin typeface="+mj-lt"/>
              </a:rPr>
              <a:t>. )</a:t>
            </a:r>
          </a:p>
          <a:p>
            <a:pPr marL="285750" indent="-285750" algn="just">
              <a:buFont typeface="Wingdings" panose="05000000000000000000" pitchFamily="2" charset="2"/>
              <a:buChar char="ü"/>
            </a:pPr>
            <a:endParaRPr lang="en-US" sz="1800" b="0" i="0" u="none" strike="noStrike" baseline="0" dirty="0">
              <a:latin typeface="+mj-lt"/>
            </a:endParaRPr>
          </a:p>
          <a:p>
            <a:pPr marL="285750" indent="-285750" algn="just">
              <a:buFont typeface="Wingdings" panose="05000000000000000000" pitchFamily="2" charset="2"/>
              <a:buChar char="ü"/>
            </a:pPr>
            <a:r>
              <a:rPr lang="en-US" sz="1800" b="0" i="0" u="none" strike="noStrike" baseline="0" dirty="0">
                <a:latin typeface="+mj-lt"/>
              </a:rPr>
              <a:t>User and the system agree upon an original password, </a:t>
            </a:r>
            <a:r>
              <a:rPr lang="en-US" sz="1800" b="0" i="0" u="none" strike="noStrike" baseline="0" dirty="0">
                <a:solidFill>
                  <a:srgbClr val="FF0000"/>
                </a:solidFill>
                <a:latin typeface="+mj-lt"/>
              </a:rPr>
              <a:t>P</a:t>
            </a:r>
            <a:r>
              <a:rPr lang="en-US" sz="1800" b="0" i="0" u="none" strike="noStrike" baseline="-25000" dirty="0">
                <a:solidFill>
                  <a:srgbClr val="FF0000"/>
                </a:solidFill>
                <a:latin typeface="+mj-lt"/>
              </a:rPr>
              <a:t>0</a:t>
            </a:r>
            <a:r>
              <a:rPr lang="en-US" sz="1800" b="0" i="0" u="none" strike="noStrike" baseline="0" dirty="0">
                <a:latin typeface="+mj-lt"/>
              </a:rPr>
              <a:t>, and a counter, </a:t>
            </a:r>
            <a:r>
              <a:rPr lang="en-US" sz="1800" b="0" i="0" u="none" strike="noStrike" baseline="0" dirty="0">
                <a:solidFill>
                  <a:srgbClr val="FF0000"/>
                </a:solidFill>
                <a:latin typeface="+mj-lt"/>
              </a:rPr>
              <a:t>n</a:t>
            </a:r>
            <a:r>
              <a:rPr lang="en-US" sz="1800" b="0" i="0" u="none" strike="noStrike" baseline="0" dirty="0">
                <a:latin typeface="+mj-lt"/>
              </a:rPr>
              <a:t>. </a:t>
            </a:r>
          </a:p>
          <a:p>
            <a:pPr marL="285750" indent="-285750" algn="just">
              <a:buFont typeface="Wingdings" panose="05000000000000000000" pitchFamily="2" charset="2"/>
              <a:buChar char="ü"/>
            </a:pPr>
            <a:endParaRPr lang="en-US" sz="1800" b="0" i="0" u="none" strike="noStrike" baseline="0" dirty="0">
              <a:latin typeface="+mj-lt"/>
            </a:endParaRPr>
          </a:p>
          <a:p>
            <a:pPr marL="285750" indent="-285750" algn="just">
              <a:buFont typeface="Wingdings" panose="05000000000000000000" pitchFamily="2" charset="2"/>
              <a:buChar char="ü"/>
            </a:pPr>
            <a:r>
              <a:rPr lang="en-US" sz="1800" b="0" i="0" u="none" strike="noStrike" baseline="0" dirty="0">
                <a:latin typeface="+mj-lt"/>
              </a:rPr>
              <a:t>The system calculates </a:t>
            </a:r>
            <a:r>
              <a:rPr lang="en-US" sz="1800" b="0" i="0" u="none" strike="noStrike" baseline="0" dirty="0" err="1">
                <a:latin typeface="+mj-lt"/>
              </a:rPr>
              <a:t>h</a:t>
            </a:r>
            <a:r>
              <a:rPr lang="en-US" sz="1800" b="0" i="0" u="none" strike="noStrike" baseline="30000" dirty="0" err="1">
                <a:latin typeface="+mj-lt"/>
              </a:rPr>
              <a:t>n</a:t>
            </a:r>
            <a:r>
              <a:rPr lang="en-US" sz="1800" b="0" i="0" u="none" strike="noStrike" baseline="0" dirty="0">
                <a:latin typeface="+mj-lt"/>
              </a:rPr>
              <a:t>(P</a:t>
            </a:r>
            <a:r>
              <a:rPr lang="en-US" sz="1800" b="0" i="0" u="none" strike="noStrike" baseline="-25000" dirty="0">
                <a:latin typeface="+mj-lt"/>
              </a:rPr>
              <a:t>0</a:t>
            </a:r>
            <a:r>
              <a:rPr lang="en-US" sz="1800" b="0" i="0" u="none" strike="noStrike" baseline="0" dirty="0">
                <a:latin typeface="+mj-lt"/>
              </a:rPr>
              <a:t>), where </a:t>
            </a:r>
            <a:r>
              <a:rPr lang="en-US" sz="1800" b="0" i="0" u="none" strike="noStrike" baseline="0" dirty="0" err="1">
                <a:latin typeface="+mj-lt"/>
              </a:rPr>
              <a:t>h</a:t>
            </a:r>
            <a:r>
              <a:rPr lang="en-US" sz="1800" b="0" i="0" u="none" strike="noStrike" baseline="30000" dirty="0" err="1">
                <a:latin typeface="+mj-lt"/>
              </a:rPr>
              <a:t>n</a:t>
            </a:r>
            <a:r>
              <a:rPr lang="en-US" sz="1800" b="0" i="0" u="none" strike="noStrike" baseline="0" dirty="0">
                <a:latin typeface="+mj-lt"/>
              </a:rPr>
              <a:t> means applying a hash function n times. In other words,</a:t>
            </a:r>
            <a:endParaRPr lang="en-IN" sz="1800" dirty="0">
              <a:latin typeface="+mj-lt"/>
            </a:endParaRPr>
          </a:p>
        </p:txBody>
      </p:sp>
      <p:pic>
        <p:nvPicPr>
          <p:cNvPr id="3" name="Picture 2">
            <a:extLst>
              <a:ext uri="{FF2B5EF4-FFF2-40B4-BE49-F238E27FC236}">
                <a16:creationId xmlns:a16="http://schemas.microsoft.com/office/drawing/2014/main" id="{17E3C3EF-F5B5-B951-ADCA-EA5EA61AE43B}"/>
              </a:ext>
            </a:extLst>
          </p:cNvPr>
          <p:cNvPicPr>
            <a:picLocks noChangeAspect="1"/>
          </p:cNvPicPr>
          <p:nvPr/>
        </p:nvPicPr>
        <p:blipFill>
          <a:blip r:embed="rId3"/>
          <a:stretch>
            <a:fillRect/>
          </a:stretch>
        </p:blipFill>
        <p:spPr>
          <a:xfrm>
            <a:off x="1192360" y="3187479"/>
            <a:ext cx="7172938" cy="442774"/>
          </a:xfrm>
          <a:prstGeom prst="rect">
            <a:avLst/>
          </a:prstGeom>
        </p:spPr>
      </p:pic>
      <p:sp>
        <p:nvSpPr>
          <p:cNvPr id="8" name="TextBox 7">
            <a:extLst>
              <a:ext uri="{FF2B5EF4-FFF2-40B4-BE49-F238E27FC236}">
                <a16:creationId xmlns:a16="http://schemas.microsoft.com/office/drawing/2014/main" id="{D0FAB6BC-0A2C-9294-E22A-A73E2A89DFE3}"/>
              </a:ext>
            </a:extLst>
          </p:cNvPr>
          <p:cNvSpPr txBox="1"/>
          <p:nvPr/>
        </p:nvSpPr>
        <p:spPr>
          <a:xfrm>
            <a:off x="451685" y="4389125"/>
            <a:ext cx="8218670" cy="369332"/>
          </a:xfrm>
          <a:prstGeom prst="rect">
            <a:avLst/>
          </a:prstGeom>
          <a:noFill/>
        </p:spPr>
        <p:txBody>
          <a:bodyPr wrap="square">
            <a:spAutoFit/>
          </a:bodyPr>
          <a:lstStyle/>
          <a:p>
            <a:pPr marL="285750" indent="-285750" algn="just">
              <a:buFont typeface="Wingdings" panose="05000000000000000000" pitchFamily="2" charset="2"/>
              <a:buChar char="ü"/>
            </a:pPr>
            <a:r>
              <a:rPr lang="en-US" sz="1800" b="0" i="0" u="none" strike="noStrike" baseline="0" dirty="0">
                <a:solidFill>
                  <a:srgbClr val="FF0000"/>
                </a:solidFill>
                <a:latin typeface="+mj-lt"/>
              </a:rPr>
              <a:t>System stores the identity of Alice, the value of n, and the value of </a:t>
            </a:r>
            <a:r>
              <a:rPr lang="en-US" sz="1800" b="0" i="0" u="none" strike="noStrike" baseline="0" dirty="0" err="1">
                <a:solidFill>
                  <a:srgbClr val="FF0000"/>
                </a:solidFill>
                <a:latin typeface="+mj-lt"/>
              </a:rPr>
              <a:t>h</a:t>
            </a:r>
            <a:r>
              <a:rPr lang="en-US" sz="1800" b="0" i="0" u="none" strike="noStrike" baseline="30000" dirty="0" err="1">
                <a:solidFill>
                  <a:srgbClr val="FF0000"/>
                </a:solidFill>
                <a:latin typeface="+mj-lt"/>
              </a:rPr>
              <a:t>n</a:t>
            </a:r>
            <a:r>
              <a:rPr lang="en-US" sz="1800" b="0" i="0" u="none" strike="noStrike" baseline="0" dirty="0">
                <a:solidFill>
                  <a:srgbClr val="FF0000"/>
                </a:solidFill>
                <a:latin typeface="+mj-lt"/>
              </a:rPr>
              <a:t>(P</a:t>
            </a:r>
            <a:r>
              <a:rPr lang="en-US" sz="1800" b="0" i="0" u="none" strike="noStrike" baseline="-25000" dirty="0">
                <a:solidFill>
                  <a:srgbClr val="FF0000"/>
                </a:solidFill>
                <a:latin typeface="+mj-lt"/>
              </a:rPr>
              <a:t>0</a:t>
            </a:r>
            <a:r>
              <a:rPr lang="en-US" sz="1800" b="0" i="0" u="none" strike="noStrike" baseline="0" dirty="0">
                <a:solidFill>
                  <a:srgbClr val="FF0000"/>
                </a:solidFill>
                <a:latin typeface="+mj-lt"/>
              </a:rPr>
              <a:t>).</a:t>
            </a:r>
          </a:p>
        </p:txBody>
      </p:sp>
    </p:spTree>
    <p:extLst>
      <p:ext uri="{BB962C8B-B14F-4D97-AF65-F5344CB8AC3E}">
        <p14:creationId xmlns:p14="http://schemas.microsoft.com/office/powerpoint/2010/main" val="136247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E0F270D-7788-6FC7-4A65-9324FA7B7BFC}"/>
              </a:ext>
            </a:extLst>
          </p:cNvPr>
          <p:cNvSpPr txBox="1"/>
          <p:nvPr/>
        </p:nvSpPr>
        <p:spPr>
          <a:xfrm>
            <a:off x="336470" y="510174"/>
            <a:ext cx="8471060" cy="369332"/>
          </a:xfrm>
          <a:prstGeom prst="rect">
            <a:avLst/>
          </a:prstGeom>
          <a:noFill/>
        </p:spPr>
        <p:txBody>
          <a:bodyPr wrap="square">
            <a:spAutoFit/>
          </a:bodyPr>
          <a:lstStyle/>
          <a:p>
            <a:pPr algn="l"/>
            <a:r>
              <a:rPr lang="en-US" sz="1800" b="1" i="0" u="none" strike="noStrike" baseline="0" dirty="0">
                <a:solidFill>
                  <a:srgbClr val="C00000"/>
                </a:solidFill>
                <a:latin typeface="+mj-lt"/>
              </a:rPr>
              <a:t> </a:t>
            </a:r>
            <a:r>
              <a:rPr lang="en-IN" sz="1800" b="0" i="0" u="none" strike="noStrike" baseline="0" dirty="0">
                <a:solidFill>
                  <a:srgbClr val="FF0000"/>
                </a:solidFill>
                <a:latin typeface="+mj-lt"/>
              </a:rPr>
              <a:t>Third Approach (</a:t>
            </a:r>
            <a:r>
              <a:rPr lang="en-IN" sz="1800" b="0" i="0" u="none" strike="noStrike" baseline="0" dirty="0" err="1">
                <a:solidFill>
                  <a:srgbClr val="FF0000"/>
                </a:solidFill>
                <a:latin typeface="+mj-lt"/>
              </a:rPr>
              <a:t>contd</a:t>
            </a:r>
            <a:r>
              <a:rPr lang="en-IN" sz="1800" b="0" i="0" u="none" strike="noStrike" baseline="0" dirty="0">
                <a:solidFill>
                  <a:srgbClr val="FF0000"/>
                </a:solidFill>
                <a:latin typeface="+mj-lt"/>
              </a:rPr>
              <a:t>)</a:t>
            </a:r>
          </a:p>
        </p:txBody>
      </p:sp>
      <p:pic>
        <p:nvPicPr>
          <p:cNvPr id="7" name="Picture 6">
            <a:extLst>
              <a:ext uri="{FF2B5EF4-FFF2-40B4-BE49-F238E27FC236}">
                <a16:creationId xmlns:a16="http://schemas.microsoft.com/office/drawing/2014/main" id="{0B60F78F-9210-C0A7-F577-09310EB2D150}"/>
              </a:ext>
            </a:extLst>
          </p:cNvPr>
          <p:cNvPicPr>
            <a:picLocks noChangeAspect="1"/>
          </p:cNvPicPr>
          <p:nvPr/>
        </p:nvPicPr>
        <p:blipFill>
          <a:blip r:embed="rId3"/>
          <a:stretch>
            <a:fillRect/>
          </a:stretch>
        </p:blipFill>
        <p:spPr>
          <a:xfrm>
            <a:off x="846715" y="1316725"/>
            <a:ext cx="6982439" cy="3899549"/>
          </a:xfrm>
          <a:prstGeom prst="rect">
            <a:avLst/>
          </a:prstGeom>
        </p:spPr>
      </p:pic>
      <p:sp>
        <p:nvSpPr>
          <p:cNvPr id="3" name="TextBox 2">
            <a:extLst>
              <a:ext uri="{FF2B5EF4-FFF2-40B4-BE49-F238E27FC236}">
                <a16:creationId xmlns:a16="http://schemas.microsoft.com/office/drawing/2014/main" id="{E600F833-A193-A26D-F03E-3FF1CD4FAC85}"/>
              </a:ext>
            </a:extLst>
          </p:cNvPr>
          <p:cNvSpPr txBox="1"/>
          <p:nvPr/>
        </p:nvSpPr>
        <p:spPr>
          <a:xfrm>
            <a:off x="577880" y="5809217"/>
            <a:ext cx="7757810" cy="338554"/>
          </a:xfrm>
          <a:prstGeom prst="rect">
            <a:avLst/>
          </a:prstGeom>
          <a:noFill/>
        </p:spPr>
        <p:txBody>
          <a:bodyPr wrap="square">
            <a:spAutoFit/>
          </a:bodyPr>
          <a:lstStyle/>
          <a:p>
            <a:pPr algn="just"/>
            <a:r>
              <a:rPr lang="en-US" sz="1600" b="0" i="0" u="none" strike="noStrike" baseline="0" dirty="0">
                <a:latin typeface="+mj-lt"/>
              </a:rPr>
              <a:t>Figure 14.4 shows how the user accesses the system the first time.</a:t>
            </a:r>
            <a:endParaRPr lang="en-IN" sz="1600" dirty="0">
              <a:latin typeface="+mj-lt"/>
            </a:endParaRPr>
          </a:p>
        </p:txBody>
      </p:sp>
    </p:spTree>
    <p:extLst>
      <p:ext uri="{BB962C8B-B14F-4D97-AF65-F5344CB8AC3E}">
        <p14:creationId xmlns:p14="http://schemas.microsoft.com/office/powerpoint/2010/main" val="1573470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7" name="TextBox 6">
            <a:extLst>
              <a:ext uri="{FF2B5EF4-FFF2-40B4-BE49-F238E27FC236}">
                <a16:creationId xmlns:a16="http://schemas.microsoft.com/office/drawing/2014/main" id="{437FAEFE-83E9-9B90-A6DF-2A3C76FB4125}"/>
              </a:ext>
            </a:extLst>
          </p:cNvPr>
          <p:cNvSpPr txBox="1"/>
          <p:nvPr/>
        </p:nvSpPr>
        <p:spPr>
          <a:xfrm>
            <a:off x="402910" y="1355130"/>
            <a:ext cx="8141860" cy="3139321"/>
          </a:xfrm>
          <a:prstGeom prst="rect">
            <a:avLst/>
          </a:prstGeom>
          <a:noFill/>
        </p:spPr>
        <p:txBody>
          <a:bodyPr wrap="square">
            <a:spAutoFit/>
          </a:bodyPr>
          <a:lstStyle/>
          <a:p>
            <a:pPr algn="just"/>
            <a:r>
              <a:rPr lang="en-US" sz="1800" b="0" i="0" u="none" strike="noStrike" baseline="0" dirty="0">
                <a:latin typeface="+mj-lt"/>
              </a:rPr>
              <a:t>In password authentication, the claimant proves her identity by demonstrating that she knows a secret, the password. </a:t>
            </a:r>
          </a:p>
          <a:p>
            <a:pPr algn="just"/>
            <a:endParaRPr lang="en-US" sz="1800" dirty="0">
              <a:latin typeface="+mj-lt"/>
            </a:endParaRPr>
          </a:p>
          <a:p>
            <a:pPr algn="just"/>
            <a:r>
              <a:rPr lang="en-US" sz="1800" b="0" i="0" u="none" strike="noStrike" baseline="0" dirty="0">
                <a:latin typeface="+mj-lt"/>
              </a:rPr>
              <a:t>However, because the claimant reveals this secret, it is susceptible to interception by the adversary. </a:t>
            </a:r>
          </a:p>
          <a:p>
            <a:pPr algn="just"/>
            <a:endParaRPr lang="en-US" sz="1800" dirty="0">
              <a:latin typeface="+mj-lt"/>
            </a:endParaRPr>
          </a:p>
          <a:p>
            <a:pPr algn="just"/>
            <a:r>
              <a:rPr lang="en-US" sz="1800" b="0" i="0" u="none" strike="noStrike" baseline="0" dirty="0">
                <a:solidFill>
                  <a:srgbClr val="FF0000"/>
                </a:solidFill>
                <a:latin typeface="+mj-lt"/>
              </a:rPr>
              <a:t>In challenge-response authentication, the claimant proves that she knows a secret without sending it. </a:t>
            </a:r>
          </a:p>
          <a:p>
            <a:pPr algn="just"/>
            <a:endParaRPr lang="en-US" sz="1800" dirty="0">
              <a:latin typeface="+mj-lt"/>
            </a:endParaRPr>
          </a:p>
          <a:p>
            <a:pPr algn="just"/>
            <a:r>
              <a:rPr lang="en-US" sz="1800" b="0" i="0" u="none" strike="noStrike" baseline="0" dirty="0">
                <a:solidFill>
                  <a:srgbClr val="FF0000"/>
                </a:solidFill>
                <a:latin typeface="+mj-lt"/>
              </a:rPr>
              <a:t>In other words, the claimant does not send the secret to the verifier; the verifier either has it or finds it.</a:t>
            </a:r>
            <a:endParaRPr lang="en-IN" sz="1800" dirty="0">
              <a:solidFill>
                <a:srgbClr val="FF0000"/>
              </a:solidFill>
              <a:latin typeface="+mj-lt"/>
            </a:endParaRPr>
          </a:p>
        </p:txBody>
      </p:sp>
    </p:spTree>
    <p:extLst>
      <p:ext uri="{BB962C8B-B14F-4D97-AF65-F5344CB8AC3E}">
        <p14:creationId xmlns:p14="http://schemas.microsoft.com/office/powerpoint/2010/main" val="143834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pic>
        <p:nvPicPr>
          <p:cNvPr id="9" name="Picture 8">
            <a:extLst>
              <a:ext uri="{FF2B5EF4-FFF2-40B4-BE49-F238E27FC236}">
                <a16:creationId xmlns:a16="http://schemas.microsoft.com/office/drawing/2014/main" id="{D28483CB-A37A-B81C-0D0F-1EF3DA6410D3}"/>
              </a:ext>
            </a:extLst>
          </p:cNvPr>
          <p:cNvPicPr>
            <a:picLocks noChangeAspect="1"/>
          </p:cNvPicPr>
          <p:nvPr/>
        </p:nvPicPr>
        <p:blipFill>
          <a:blip r:embed="rId3"/>
          <a:stretch>
            <a:fillRect/>
          </a:stretch>
        </p:blipFill>
        <p:spPr>
          <a:xfrm>
            <a:off x="764324" y="2620054"/>
            <a:ext cx="7615352" cy="960125"/>
          </a:xfrm>
          <a:prstGeom prst="rect">
            <a:avLst/>
          </a:prstGeom>
        </p:spPr>
      </p:pic>
    </p:spTree>
    <p:extLst>
      <p:ext uri="{BB962C8B-B14F-4D97-AF65-F5344CB8AC3E}">
        <p14:creationId xmlns:p14="http://schemas.microsoft.com/office/powerpoint/2010/main" val="816751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7" name="TextBox 6">
            <a:extLst>
              <a:ext uri="{FF2B5EF4-FFF2-40B4-BE49-F238E27FC236}">
                <a16:creationId xmlns:a16="http://schemas.microsoft.com/office/drawing/2014/main" id="{437FAEFE-83E9-9B90-A6DF-2A3C76FB4125}"/>
              </a:ext>
            </a:extLst>
          </p:cNvPr>
          <p:cNvSpPr txBox="1"/>
          <p:nvPr/>
        </p:nvSpPr>
        <p:spPr>
          <a:xfrm>
            <a:off x="402910" y="1355130"/>
            <a:ext cx="8141860" cy="2031325"/>
          </a:xfrm>
          <a:prstGeom prst="rect">
            <a:avLst/>
          </a:prstGeom>
          <a:noFill/>
        </p:spPr>
        <p:txBody>
          <a:bodyPr wrap="square">
            <a:spAutoFit/>
          </a:bodyPr>
          <a:lstStyle/>
          <a:p>
            <a:pPr algn="just"/>
            <a:r>
              <a:rPr lang="en-US" sz="1800" b="0" i="0" u="none" strike="noStrike" baseline="0" dirty="0">
                <a:latin typeface="+mj-lt"/>
              </a:rPr>
              <a:t>The challenge is a time-varying value such as a random number or a timestamp that is sent by the verifier. </a:t>
            </a:r>
          </a:p>
          <a:p>
            <a:pPr algn="just"/>
            <a:endParaRPr lang="en-US" sz="1800" dirty="0">
              <a:latin typeface="+mj-lt"/>
            </a:endParaRPr>
          </a:p>
          <a:p>
            <a:pPr algn="just"/>
            <a:r>
              <a:rPr lang="en-US" sz="1800" b="0" i="0" u="none" strike="noStrike" baseline="0" dirty="0">
                <a:latin typeface="+mj-lt"/>
              </a:rPr>
              <a:t>The </a:t>
            </a:r>
            <a:r>
              <a:rPr lang="en-US" sz="1800" b="0" i="0" u="none" strike="noStrike" baseline="0" dirty="0">
                <a:solidFill>
                  <a:srgbClr val="FF0000"/>
                </a:solidFill>
                <a:latin typeface="+mj-lt"/>
              </a:rPr>
              <a:t>claimant applies a function to the challenge and sends the result</a:t>
            </a:r>
            <a:r>
              <a:rPr lang="en-US" sz="1800" b="0" i="0" u="none" strike="noStrike" baseline="0" dirty="0">
                <a:latin typeface="+mj-lt"/>
              </a:rPr>
              <a:t>, called a response, to the verifier. </a:t>
            </a:r>
          </a:p>
          <a:p>
            <a:pPr algn="just"/>
            <a:endParaRPr lang="en-US" sz="1800" dirty="0">
              <a:latin typeface="+mj-lt"/>
            </a:endParaRPr>
          </a:p>
          <a:p>
            <a:pPr algn="just"/>
            <a:r>
              <a:rPr lang="en-US" sz="1800" b="0" i="0" u="none" strike="noStrike" baseline="0" dirty="0">
                <a:latin typeface="+mj-lt"/>
              </a:rPr>
              <a:t>The response shows that the claimant knows </a:t>
            </a:r>
            <a:r>
              <a:rPr lang="en-IN" sz="1800" b="0" i="0" u="none" strike="noStrike" baseline="0" dirty="0">
                <a:latin typeface="+mj-lt"/>
              </a:rPr>
              <a:t>the secret.</a:t>
            </a:r>
            <a:endParaRPr lang="en-IN" sz="1800" dirty="0">
              <a:latin typeface="+mj-lt"/>
            </a:endParaRPr>
          </a:p>
        </p:txBody>
      </p:sp>
      <p:pic>
        <p:nvPicPr>
          <p:cNvPr id="3" name="Picture 2">
            <a:extLst>
              <a:ext uri="{FF2B5EF4-FFF2-40B4-BE49-F238E27FC236}">
                <a16:creationId xmlns:a16="http://schemas.microsoft.com/office/drawing/2014/main" id="{1A2B8560-BFF7-404F-1517-300B81D15A13}"/>
              </a:ext>
            </a:extLst>
          </p:cNvPr>
          <p:cNvPicPr>
            <a:picLocks noChangeAspect="1"/>
          </p:cNvPicPr>
          <p:nvPr/>
        </p:nvPicPr>
        <p:blipFill>
          <a:blip r:embed="rId3"/>
          <a:stretch>
            <a:fillRect/>
          </a:stretch>
        </p:blipFill>
        <p:spPr>
          <a:xfrm>
            <a:off x="1307575" y="4074817"/>
            <a:ext cx="6644065" cy="821500"/>
          </a:xfrm>
          <a:prstGeom prst="rect">
            <a:avLst/>
          </a:prstGeom>
        </p:spPr>
      </p:pic>
    </p:spTree>
    <p:extLst>
      <p:ext uri="{BB962C8B-B14F-4D97-AF65-F5344CB8AC3E}">
        <p14:creationId xmlns:p14="http://schemas.microsoft.com/office/powerpoint/2010/main" val="33335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7" name="TextBox 6">
            <a:extLst>
              <a:ext uri="{FF2B5EF4-FFF2-40B4-BE49-F238E27FC236}">
                <a16:creationId xmlns:a16="http://schemas.microsoft.com/office/drawing/2014/main" id="{437FAEFE-83E9-9B90-A6DF-2A3C76FB4125}"/>
              </a:ext>
            </a:extLst>
          </p:cNvPr>
          <p:cNvSpPr txBox="1"/>
          <p:nvPr/>
        </p:nvSpPr>
        <p:spPr>
          <a:xfrm>
            <a:off x="402909" y="1355130"/>
            <a:ext cx="8355235" cy="1754326"/>
          </a:xfrm>
          <a:prstGeom prst="rect">
            <a:avLst/>
          </a:prstGeom>
          <a:noFill/>
        </p:spPr>
        <p:txBody>
          <a:bodyPr wrap="square">
            <a:spAutoFit/>
          </a:bodyPr>
          <a:lstStyle/>
          <a:p>
            <a:pPr algn="l"/>
            <a:r>
              <a:rPr lang="en-IN" sz="1800" b="1" i="0" u="none" strike="noStrike" baseline="0" dirty="0">
                <a:solidFill>
                  <a:srgbClr val="FF0000"/>
                </a:solidFill>
                <a:latin typeface="+mj-lt"/>
              </a:rPr>
              <a:t>Using a Symmetric-Key Cipher</a:t>
            </a:r>
          </a:p>
          <a:p>
            <a:pPr algn="l"/>
            <a:endParaRPr lang="en-IN" sz="1800" b="1" i="0" u="none" strike="noStrike" baseline="0" dirty="0">
              <a:solidFill>
                <a:srgbClr val="FF0000"/>
              </a:solidFill>
              <a:latin typeface="+mj-lt"/>
            </a:endParaRPr>
          </a:p>
          <a:p>
            <a:pPr algn="l"/>
            <a:r>
              <a:rPr lang="en-US" sz="1800" b="0" i="0" u="none" strike="noStrike" baseline="0" dirty="0">
                <a:latin typeface="+mj-lt"/>
              </a:rPr>
              <a:t>Several approaches to challenge-response authentication use symmetric-key encryption.</a:t>
            </a:r>
          </a:p>
          <a:p>
            <a:pPr algn="just"/>
            <a:r>
              <a:rPr lang="en-US" sz="1800" dirty="0">
                <a:latin typeface="+mj-lt"/>
              </a:rPr>
              <a:t>S</a:t>
            </a:r>
            <a:r>
              <a:rPr lang="en-US" sz="1800" b="0" i="0" u="none" strike="noStrike" baseline="0" dirty="0">
                <a:latin typeface="+mj-lt"/>
              </a:rPr>
              <a:t>ecret here is the shared secret key, known by both the claimant and the verifier. </a:t>
            </a:r>
          </a:p>
          <a:p>
            <a:pPr algn="l"/>
            <a:r>
              <a:rPr lang="en-US" sz="1800" b="0" i="0" u="none" strike="noStrike" baseline="0" dirty="0">
                <a:latin typeface="+mj-lt"/>
              </a:rPr>
              <a:t>The</a:t>
            </a:r>
            <a:r>
              <a:rPr lang="en-US" sz="1800" dirty="0">
                <a:latin typeface="+mj-lt"/>
              </a:rPr>
              <a:t> </a:t>
            </a:r>
            <a:r>
              <a:rPr lang="en-US" sz="1800" b="0" i="0" u="none" strike="noStrike" baseline="0" dirty="0">
                <a:latin typeface="+mj-lt"/>
              </a:rPr>
              <a:t>function is the encrypting algorithm applied on the challenge.</a:t>
            </a:r>
            <a:endParaRPr lang="en-IN" sz="1800" dirty="0">
              <a:latin typeface="+mj-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501069" y="3750085"/>
            <a:ext cx="8026645" cy="1754326"/>
          </a:xfrm>
          <a:prstGeom prst="rect">
            <a:avLst/>
          </a:prstGeom>
          <a:noFill/>
        </p:spPr>
        <p:txBody>
          <a:bodyPr wrap="square">
            <a:spAutoFit/>
          </a:bodyPr>
          <a:lstStyle/>
          <a:p>
            <a:pPr algn="l"/>
            <a:r>
              <a:rPr lang="en-IN" sz="1800" b="0" i="0" u="none" strike="noStrike" baseline="0" dirty="0">
                <a:solidFill>
                  <a:srgbClr val="FF0000"/>
                </a:solidFill>
                <a:latin typeface="+mj-lt"/>
              </a:rPr>
              <a:t>First Approach</a:t>
            </a:r>
          </a:p>
          <a:p>
            <a:pPr marL="285750" indent="-285750" algn="just">
              <a:buFont typeface="Arial" panose="020B0604020202020204" pitchFamily="34" charset="0"/>
              <a:buChar char="•"/>
            </a:pPr>
            <a:r>
              <a:rPr lang="en-US" sz="1800" b="0" i="0" u="none" strike="noStrike" baseline="0" dirty="0">
                <a:latin typeface="+mj-lt"/>
              </a:rPr>
              <a:t>The verifier sends a nonce, a random number used only once, to challenge the claimant. </a:t>
            </a:r>
          </a:p>
          <a:p>
            <a:pPr marL="285750" indent="-285750" algn="just">
              <a:buFont typeface="Arial" panose="020B0604020202020204" pitchFamily="34" charset="0"/>
              <a:buChar char="•"/>
            </a:pPr>
            <a:r>
              <a:rPr lang="en-US" sz="1800" b="0" i="0" u="none" strike="noStrike" baseline="0" dirty="0">
                <a:latin typeface="+mj-lt"/>
              </a:rPr>
              <a:t>A nonce must be time-varying; every time it is created, it is different.</a:t>
            </a:r>
          </a:p>
          <a:p>
            <a:pPr marL="285750" indent="-285750" algn="just">
              <a:buFont typeface="Arial" panose="020B0604020202020204" pitchFamily="34" charset="0"/>
              <a:buChar char="•"/>
            </a:pPr>
            <a:r>
              <a:rPr lang="en-US" sz="1800" b="0" i="0" u="none" strike="noStrike" baseline="0" dirty="0">
                <a:latin typeface="+mj-lt"/>
              </a:rPr>
              <a:t>The claimant responds to the challenge using the secret key shared between the claimant and the verifier. </a:t>
            </a:r>
          </a:p>
        </p:txBody>
      </p:sp>
    </p:spTree>
    <p:extLst>
      <p:ext uri="{BB962C8B-B14F-4D97-AF65-F5344CB8AC3E}">
        <p14:creationId xmlns:p14="http://schemas.microsoft.com/office/powerpoint/2010/main" val="233010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00728" y="1010444"/>
            <a:ext cx="8525910" cy="369332"/>
          </a:xfrm>
          <a:prstGeom prst="rect">
            <a:avLst/>
          </a:prstGeom>
          <a:noFill/>
        </p:spPr>
        <p:txBody>
          <a:bodyPr wrap="square">
            <a:spAutoFit/>
          </a:bodyPr>
          <a:lstStyle/>
          <a:p>
            <a:pPr algn="l"/>
            <a:r>
              <a:rPr lang="en-IN" sz="1800" b="0" i="0" u="none" strike="noStrike" baseline="0" dirty="0">
                <a:solidFill>
                  <a:srgbClr val="FF0000"/>
                </a:solidFill>
                <a:latin typeface="+mj-lt"/>
              </a:rPr>
              <a:t>First Approach</a:t>
            </a:r>
          </a:p>
        </p:txBody>
      </p:sp>
      <p:pic>
        <p:nvPicPr>
          <p:cNvPr id="3" name="Picture 2">
            <a:extLst>
              <a:ext uri="{FF2B5EF4-FFF2-40B4-BE49-F238E27FC236}">
                <a16:creationId xmlns:a16="http://schemas.microsoft.com/office/drawing/2014/main" id="{BD0D3FAB-2BC7-6DB0-2AC6-F00BB3B200D2}"/>
              </a:ext>
            </a:extLst>
          </p:cNvPr>
          <p:cNvPicPr>
            <a:picLocks noChangeAspect="1"/>
          </p:cNvPicPr>
          <p:nvPr/>
        </p:nvPicPr>
        <p:blipFill>
          <a:blip r:embed="rId3"/>
          <a:stretch>
            <a:fillRect/>
          </a:stretch>
        </p:blipFill>
        <p:spPr>
          <a:xfrm>
            <a:off x="1345979" y="1379776"/>
            <a:ext cx="5722807" cy="2915392"/>
          </a:xfrm>
          <a:prstGeom prst="rect">
            <a:avLst/>
          </a:prstGeom>
        </p:spPr>
      </p:pic>
      <p:sp>
        <p:nvSpPr>
          <p:cNvPr id="2" name="TextBox 1">
            <a:extLst>
              <a:ext uri="{FF2B5EF4-FFF2-40B4-BE49-F238E27FC236}">
                <a16:creationId xmlns:a16="http://schemas.microsoft.com/office/drawing/2014/main" id="{F61F5CDF-7F93-34A3-2A66-60683EAED676}"/>
              </a:ext>
            </a:extLst>
          </p:cNvPr>
          <p:cNvSpPr txBox="1"/>
          <p:nvPr/>
        </p:nvSpPr>
        <p:spPr>
          <a:xfrm>
            <a:off x="59643" y="4446576"/>
            <a:ext cx="8295480" cy="2062103"/>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latin typeface="+mj-lt"/>
              </a:rPr>
              <a:t>The first message is not part of challenge-response, it only informs the verifier that the claimant wants to be challenged. </a:t>
            </a:r>
          </a:p>
          <a:p>
            <a:pPr marL="285750" indent="-285750" algn="just">
              <a:buFont typeface="Arial" panose="020B0604020202020204" pitchFamily="34" charset="0"/>
              <a:buChar char="•"/>
            </a:pPr>
            <a:r>
              <a:rPr lang="en-US" b="0" i="0" u="none" strike="noStrike" baseline="0" dirty="0">
                <a:latin typeface="+mj-lt"/>
              </a:rPr>
              <a:t>The second message is the challenge. R</a:t>
            </a:r>
            <a:r>
              <a:rPr lang="en-US" b="0" i="0" u="none" strike="noStrike" baseline="-25000" dirty="0">
                <a:latin typeface="+mj-lt"/>
              </a:rPr>
              <a:t>B</a:t>
            </a:r>
            <a:r>
              <a:rPr lang="en-US" b="0" i="0" u="none" strike="noStrike" baseline="0" dirty="0">
                <a:latin typeface="+mj-lt"/>
              </a:rPr>
              <a:t> is the nonce randomly chosen by the verifier (Bob) to challenge the claimant. </a:t>
            </a:r>
          </a:p>
          <a:p>
            <a:pPr marL="285750" indent="-285750" algn="just">
              <a:buFont typeface="Arial" panose="020B0604020202020204" pitchFamily="34" charset="0"/>
              <a:buChar char="•"/>
            </a:pPr>
            <a:r>
              <a:rPr lang="en-US" b="0" i="0" u="none" strike="noStrike" baseline="0" dirty="0">
                <a:latin typeface="+mj-lt"/>
              </a:rPr>
              <a:t>The claimant encrypts the nonce using the shared secret key known only to the claimant and the verifier and sends the result to the verifier. </a:t>
            </a:r>
          </a:p>
          <a:p>
            <a:pPr marL="285750" indent="-285750" algn="just">
              <a:buFont typeface="Arial" panose="020B0604020202020204" pitchFamily="34" charset="0"/>
              <a:buChar char="•"/>
            </a:pPr>
            <a:r>
              <a:rPr lang="en-US" b="0" i="0" u="none" strike="noStrike" baseline="0" dirty="0">
                <a:latin typeface="+mj-lt"/>
              </a:rPr>
              <a:t>The verifier decrypts the message. If the nonce obtained from decryption is the same as the one sent by the verifier, Alice is granted </a:t>
            </a:r>
            <a:r>
              <a:rPr lang="en-IN" b="0" i="0" u="none" strike="noStrike" baseline="0" dirty="0">
                <a:latin typeface="+mj-lt"/>
              </a:rPr>
              <a:t>access.</a:t>
            </a:r>
          </a:p>
        </p:txBody>
      </p:sp>
    </p:spTree>
    <p:extLst>
      <p:ext uri="{BB962C8B-B14F-4D97-AF65-F5344CB8AC3E}">
        <p14:creationId xmlns:p14="http://schemas.microsoft.com/office/powerpoint/2010/main" val="136264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3" name="TextBox 2">
            <a:extLst>
              <a:ext uri="{FF2B5EF4-FFF2-40B4-BE49-F238E27FC236}">
                <a16:creationId xmlns:a16="http://schemas.microsoft.com/office/drawing/2014/main" id="{EF363A15-6BDE-010F-BD98-3922225A712E}"/>
              </a:ext>
            </a:extLst>
          </p:cNvPr>
          <p:cNvSpPr txBox="1"/>
          <p:nvPr/>
        </p:nvSpPr>
        <p:spPr>
          <a:xfrm>
            <a:off x="501070" y="1120676"/>
            <a:ext cx="8295480" cy="2062103"/>
          </a:xfrm>
          <a:prstGeom prst="rect">
            <a:avLst/>
          </a:prstGeom>
          <a:noFill/>
        </p:spPr>
        <p:txBody>
          <a:bodyPr wrap="square">
            <a:spAutoFit/>
          </a:bodyPr>
          <a:lstStyle/>
          <a:p>
            <a:pPr algn="l"/>
            <a:r>
              <a:rPr lang="en-IN" sz="1600" b="1" i="0" u="none" strike="noStrike" baseline="0" dirty="0">
                <a:solidFill>
                  <a:srgbClr val="FF0000"/>
                </a:solidFill>
                <a:latin typeface="+mj-lt"/>
              </a:rPr>
              <a:t>Second Approach</a:t>
            </a:r>
          </a:p>
          <a:p>
            <a:pPr algn="just"/>
            <a:r>
              <a:rPr lang="en-US" sz="1600" b="0" i="0" u="none" strike="noStrike" baseline="0" dirty="0">
                <a:latin typeface="+mj-lt"/>
              </a:rPr>
              <a:t>The time-varying value is a</a:t>
            </a:r>
            <a:r>
              <a:rPr lang="en-US" sz="1600" b="0" i="0" u="none" strike="noStrike" baseline="0" dirty="0">
                <a:solidFill>
                  <a:srgbClr val="FF0000"/>
                </a:solidFill>
                <a:latin typeface="+mj-lt"/>
              </a:rPr>
              <a:t> timestamp</a:t>
            </a:r>
            <a:r>
              <a:rPr lang="en-US" sz="1600" b="0" i="0" u="none" strike="noStrike" baseline="0" dirty="0">
                <a:latin typeface="+mj-lt"/>
              </a:rPr>
              <a:t>, which obviously changes with time. </a:t>
            </a:r>
          </a:p>
          <a:p>
            <a:pPr algn="just"/>
            <a:endParaRPr lang="en-US" sz="1600" b="0" i="0" u="none" strike="noStrike" baseline="0" dirty="0">
              <a:latin typeface="+mj-lt"/>
            </a:endParaRPr>
          </a:p>
          <a:p>
            <a:pPr algn="just"/>
            <a:r>
              <a:rPr lang="en-US" sz="1600" b="0" i="0" u="none" strike="noStrike" baseline="0" dirty="0">
                <a:latin typeface="+mj-lt"/>
              </a:rPr>
              <a:t>In this approach the challenge message is the current time sent from the verifier to the claimant.</a:t>
            </a:r>
          </a:p>
          <a:p>
            <a:pPr algn="just"/>
            <a:r>
              <a:rPr lang="en-US" sz="1600" b="0" i="0" u="none" strike="noStrike" baseline="0" dirty="0">
                <a:latin typeface="+mj-lt"/>
              </a:rPr>
              <a:t>However, this supposes that the </a:t>
            </a:r>
            <a:r>
              <a:rPr lang="en-US" sz="1600" b="0" i="0" u="none" strike="noStrike" baseline="0" dirty="0">
                <a:solidFill>
                  <a:srgbClr val="FF0000"/>
                </a:solidFill>
                <a:latin typeface="+mj-lt"/>
              </a:rPr>
              <a:t>client and the server clocks are synchronized</a:t>
            </a:r>
            <a:r>
              <a:rPr lang="en-US" sz="1600" b="0" i="0" u="none" strike="noStrike" baseline="0" dirty="0">
                <a:latin typeface="+mj-lt"/>
              </a:rPr>
              <a:t>; the claimant knows the current time. </a:t>
            </a:r>
          </a:p>
          <a:p>
            <a:pPr algn="just"/>
            <a:r>
              <a:rPr lang="en-US" sz="1600" b="0" i="0" u="none" strike="noStrike" baseline="0" dirty="0">
                <a:latin typeface="+mj-lt"/>
              </a:rPr>
              <a:t>This means that there is no need for the challenge message. </a:t>
            </a:r>
          </a:p>
        </p:txBody>
      </p:sp>
      <p:pic>
        <p:nvPicPr>
          <p:cNvPr id="8" name="Picture 7">
            <a:extLst>
              <a:ext uri="{FF2B5EF4-FFF2-40B4-BE49-F238E27FC236}">
                <a16:creationId xmlns:a16="http://schemas.microsoft.com/office/drawing/2014/main" id="{68B3D75E-05CE-4D9C-F8BC-3C791CA31DF5}"/>
              </a:ext>
            </a:extLst>
          </p:cNvPr>
          <p:cNvPicPr>
            <a:picLocks noChangeAspect="1"/>
          </p:cNvPicPr>
          <p:nvPr/>
        </p:nvPicPr>
        <p:blipFill>
          <a:blip r:embed="rId3"/>
          <a:stretch>
            <a:fillRect/>
          </a:stretch>
        </p:blipFill>
        <p:spPr>
          <a:xfrm>
            <a:off x="856596" y="3429000"/>
            <a:ext cx="7357883" cy="2583087"/>
          </a:xfrm>
          <a:prstGeom prst="rect">
            <a:avLst/>
          </a:prstGeom>
        </p:spPr>
      </p:pic>
    </p:spTree>
    <p:extLst>
      <p:ext uri="{BB962C8B-B14F-4D97-AF65-F5344CB8AC3E}">
        <p14:creationId xmlns:p14="http://schemas.microsoft.com/office/powerpoint/2010/main" val="44754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3" name="TextBox 2">
            <a:extLst>
              <a:ext uri="{FF2B5EF4-FFF2-40B4-BE49-F238E27FC236}">
                <a16:creationId xmlns:a16="http://schemas.microsoft.com/office/drawing/2014/main" id="{EF363A15-6BDE-010F-BD98-3922225A712E}"/>
              </a:ext>
            </a:extLst>
          </p:cNvPr>
          <p:cNvSpPr txBox="1"/>
          <p:nvPr/>
        </p:nvSpPr>
        <p:spPr>
          <a:xfrm>
            <a:off x="501070" y="1120676"/>
            <a:ext cx="8295480" cy="1107996"/>
          </a:xfrm>
          <a:prstGeom prst="rect">
            <a:avLst/>
          </a:prstGeom>
          <a:noFill/>
        </p:spPr>
        <p:txBody>
          <a:bodyPr wrap="square">
            <a:spAutoFit/>
          </a:bodyPr>
          <a:lstStyle/>
          <a:p>
            <a:pPr algn="l"/>
            <a:r>
              <a:rPr lang="en-IN" sz="1800" b="1" i="0" u="none" strike="noStrike" baseline="0" dirty="0">
                <a:solidFill>
                  <a:srgbClr val="FF0000"/>
                </a:solidFill>
                <a:latin typeface="+mj-lt"/>
              </a:rPr>
              <a:t>Third Approach</a:t>
            </a:r>
          </a:p>
          <a:p>
            <a:pPr algn="just"/>
            <a:r>
              <a:rPr lang="en-US" b="0" i="0" u="none" strike="noStrike" baseline="0" dirty="0">
                <a:latin typeface="+mj-lt"/>
              </a:rPr>
              <a:t>The first and second approaches are for unidirectional authentication. </a:t>
            </a:r>
          </a:p>
          <a:p>
            <a:pPr algn="just"/>
            <a:r>
              <a:rPr lang="en-US" b="0" i="0" u="none" strike="noStrike" baseline="0" dirty="0">
                <a:latin typeface="+mj-lt"/>
              </a:rPr>
              <a:t>Alice is authenticated to Bob, but not the other way around. </a:t>
            </a:r>
          </a:p>
          <a:p>
            <a:pPr algn="just"/>
            <a:r>
              <a:rPr lang="en-US" b="0" i="0" u="none" strike="noStrike" baseline="0" dirty="0">
                <a:latin typeface="+mj-lt"/>
              </a:rPr>
              <a:t>If Alice also needs to be sure about Bob’s identity, we need </a:t>
            </a:r>
            <a:r>
              <a:rPr lang="en-US" b="0" i="0" u="none" strike="noStrike" baseline="0" dirty="0">
                <a:solidFill>
                  <a:srgbClr val="FF0000"/>
                </a:solidFill>
                <a:latin typeface="+mj-lt"/>
              </a:rPr>
              <a:t>bidirectional authentication. </a:t>
            </a:r>
            <a:endParaRPr lang="en-IN" dirty="0">
              <a:solidFill>
                <a:srgbClr val="FF0000"/>
              </a:solidFill>
              <a:latin typeface="+mj-lt"/>
            </a:endParaRPr>
          </a:p>
        </p:txBody>
      </p:sp>
      <p:pic>
        <p:nvPicPr>
          <p:cNvPr id="4" name="Picture 3">
            <a:extLst>
              <a:ext uri="{FF2B5EF4-FFF2-40B4-BE49-F238E27FC236}">
                <a16:creationId xmlns:a16="http://schemas.microsoft.com/office/drawing/2014/main" id="{7C2BBA96-91F9-1DD2-E9AC-D2A3D5780F36}"/>
              </a:ext>
            </a:extLst>
          </p:cNvPr>
          <p:cNvPicPr>
            <a:picLocks noChangeAspect="1"/>
          </p:cNvPicPr>
          <p:nvPr/>
        </p:nvPicPr>
        <p:blipFill>
          <a:blip r:embed="rId3"/>
          <a:stretch>
            <a:fillRect/>
          </a:stretch>
        </p:blipFill>
        <p:spPr>
          <a:xfrm>
            <a:off x="1072199" y="2785742"/>
            <a:ext cx="6115364" cy="3206915"/>
          </a:xfrm>
          <a:prstGeom prst="rect">
            <a:avLst/>
          </a:prstGeom>
        </p:spPr>
      </p:pic>
    </p:spTree>
    <p:extLst>
      <p:ext uri="{BB962C8B-B14F-4D97-AF65-F5344CB8AC3E}">
        <p14:creationId xmlns:p14="http://schemas.microsoft.com/office/powerpoint/2010/main" val="99092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3" name="TextBox 2">
            <a:extLst>
              <a:ext uri="{FF2B5EF4-FFF2-40B4-BE49-F238E27FC236}">
                <a16:creationId xmlns:a16="http://schemas.microsoft.com/office/drawing/2014/main" id="{EF363A15-6BDE-010F-BD98-3922225A712E}"/>
              </a:ext>
            </a:extLst>
          </p:cNvPr>
          <p:cNvSpPr txBox="1"/>
          <p:nvPr/>
        </p:nvSpPr>
        <p:spPr>
          <a:xfrm>
            <a:off x="501070" y="1120676"/>
            <a:ext cx="8295480" cy="369332"/>
          </a:xfrm>
          <a:prstGeom prst="rect">
            <a:avLst/>
          </a:prstGeom>
          <a:noFill/>
        </p:spPr>
        <p:txBody>
          <a:bodyPr wrap="square">
            <a:spAutoFit/>
          </a:bodyPr>
          <a:lstStyle/>
          <a:p>
            <a:pPr algn="l"/>
            <a:r>
              <a:rPr lang="en-IN" sz="1800" b="1" i="0" u="none" strike="noStrike" baseline="0" dirty="0">
                <a:solidFill>
                  <a:srgbClr val="FF0000"/>
                </a:solidFill>
                <a:latin typeface="+mj-lt"/>
              </a:rPr>
              <a:t>Third Approach</a:t>
            </a:r>
          </a:p>
        </p:txBody>
      </p:sp>
      <p:pic>
        <p:nvPicPr>
          <p:cNvPr id="4" name="Picture 3">
            <a:extLst>
              <a:ext uri="{FF2B5EF4-FFF2-40B4-BE49-F238E27FC236}">
                <a16:creationId xmlns:a16="http://schemas.microsoft.com/office/drawing/2014/main" id="{7C2BBA96-91F9-1DD2-E9AC-D2A3D5780F36}"/>
              </a:ext>
            </a:extLst>
          </p:cNvPr>
          <p:cNvPicPr>
            <a:picLocks noChangeAspect="1"/>
          </p:cNvPicPr>
          <p:nvPr/>
        </p:nvPicPr>
        <p:blipFill>
          <a:blip r:embed="rId3"/>
          <a:stretch>
            <a:fillRect/>
          </a:stretch>
        </p:blipFill>
        <p:spPr>
          <a:xfrm>
            <a:off x="1576410" y="1649785"/>
            <a:ext cx="4608600" cy="2416763"/>
          </a:xfrm>
          <a:prstGeom prst="rect">
            <a:avLst/>
          </a:prstGeom>
        </p:spPr>
      </p:pic>
      <p:sp>
        <p:nvSpPr>
          <p:cNvPr id="7" name="TextBox 6">
            <a:extLst>
              <a:ext uri="{FF2B5EF4-FFF2-40B4-BE49-F238E27FC236}">
                <a16:creationId xmlns:a16="http://schemas.microsoft.com/office/drawing/2014/main" id="{97E8D681-9994-7EA2-D103-9D4AD948B73B}"/>
              </a:ext>
            </a:extLst>
          </p:cNvPr>
          <p:cNvSpPr txBox="1"/>
          <p:nvPr/>
        </p:nvSpPr>
        <p:spPr>
          <a:xfrm>
            <a:off x="385856" y="4583162"/>
            <a:ext cx="8141859" cy="1323439"/>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latin typeface="+mj-lt"/>
              </a:rPr>
              <a:t>The second message R</a:t>
            </a:r>
            <a:r>
              <a:rPr lang="en-US" b="0" i="0" u="none" strike="noStrike" baseline="-25000" dirty="0">
                <a:latin typeface="+mj-lt"/>
              </a:rPr>
              <a:t>B</a:t>
            </a:r>
            <a:r>
              <a:rPr lang="en-US" b="0" i="0" u="none" strike="noStrike" baseline="0" dirty="0">
                <a:latin typeface="+mj-lt"/>
              </a:rPr>
              <a:t> is the challenge from Bob to Alice.</a:t>
            </a:r>
          </a:p>
          <a:p>
            <a:pPr marL="285750" indent="-285750" algn="just">
              <a:buFont typeface="Arial" panose="020B0604020202020204" pitchFamily="34" charset="0"/>
              <a:buChar char="•"/>
            </a:pPr>
            <a:r>
              <a:rPr lang="en-US" b="0" i="0" u="none" strike="noStrike" baseline="0" dirty="0">
                <a:latin typeface="+mj-lt"/>
              </a:rPr>
              <a:t>In the third message, Alice responds to Bob’s challenge and at the same time, sends her challenge R</a:t>
            </a:r>
            <a:r>
              <a:rPr lang="en-US" b="0" i="0" u="none" strike="noStrike" baseline="-25000" dirty="0">
                <a:latin typeface="+mj-lt"/>
              </a:rPr>
              <a:t>A</a:t>
            </a:r>
            <a:r>
              <a:rPr lang="en-US" b="0" i="0" u="none" strike="noStrike" baseline="0" dirty="0">
                <a:latin typeface="+mj-lt"/>
              </a:rPr>
              <a:t> to Bob.</a:t>
            </a:r>
          </a:p>
          <a:p>
            <a:pPr marL="285750" indent="-285750" algn="just">
              <a:buFont typeface="Arial" panose="020B0604020202020204" pitchFamily="34" charset="0"/>
              <a:buChar char="•"/>
            </a:pPr>
            <a:r>
              <a:rPr lang="en-US" b="0" i="0" u="none" strike="noStrike" baseline="0" dirty="0">
                <a:latin typeface="+mj-lt"/>
              </a:rPr>
              <a:t> The </a:t>
            </a:r>
            <a:r>
              <a:rPr lang="en-US" dirty="0">
                <a:latin typeface="+mj-lt"/>
              </a:rPr>
              <a:t>fourth</a:t>
            </a:r>
            <a:r>
              <a:rPr lang="en-US" b="0" i="0" u="none" strike="noStrike" baseline="0" dirty="0">
                <a:latin typeface="+mj-lt"/>
              </a:rPr>
              <a:t> message is Bob’s response. </a:t>
            </a:r>
            <a:r>
              <a:rPr lang="en-US" dirty="0">
                <a:latin typeface="+mj-lt"/>
              </a:rPr>
              <a:t>I</a:t>
            </a:r>
            <a:r>
              <a:rPr lang="en-US" b="0" i="0" u="none" strike="noStrike" baseline="0" dirty="0">
                <a:latin typeface="+mj-lt"/>
              </a:rPr>
              <a:t>n the fourth message the order of R</a:t>
            </a:r>
            <a:r>
              <a:rPr lang="en-US" b="0" i="0" u="none" strike="noStrike" baseline="-25000" dirty="0">
                <a:latin typeface="+mj-lt"/>
              </a:rPr>
              <a:t>A</a:t>
            </a:r>
            <a:r>
              <a:rPr lang="en-US" b="0" i="0" u="none" strike="noStrike" baseline="0" dirty="0">
                <a:latin typeface="+mj-lt"/>
              </a:rPr>
              <a:t> and R</a:t>
            </a:r>
            <a:r>
              <a:rPr lang="en-US" b="0" i="0" u="none" strike="noStrike" baseline="-25000" dirty="0">
                <a:latin typeface="+mj-lt"/>
              </a:rPr>
              <a:t>B</a:t>
            </a:r>
            <a:r>
              <a:rPr lang="en-US" b="0" i="0" u="none" strike="noStrike" baseline="0" dirty="0">
                <a:latin typeface="+mj-lt"/>
              </a:rPr>
              <a:t> are switched to prevent a replay attack of the third message by an </a:t>
            </a:r>
            <a:r>
              <a:rPr lang="en-IN" b="0" i="0" u="none" strike="noStrike" baseline="0" dirty="0">
                <a:latin typeface="+mj-lt"/>
              </a:rPr>
              <a:t>adversary.</a:t>
            </a:r>
            <a:endParaRPr lang="en-IN" dirty="0">
              <a:latin typeface="+mj-lt"/>
            </a:endParaRPr>
          </a:p>
        </p:txBody>
      </p:sp>
    </p:spTree>
    <p:extLst>
      <p:ext uri="{BB962C8B-B14F-4D97-AF65-F5344CB8AC3E}">
        <p14:creationId xmlns:p14="http://schemas.microsoft.com/office/powerpoint/2010/main" val="236642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29517CDB-1974-7317-94DE-42ED1C0E8E55}"/>
              </a:ext>
            </a:extLst>
          </p:cNvPr>
          <p:cNvSpPr txBox="1"/>
          <p:nvPr/>
        </p:nvSpPr>
        <p:spPr>
          <a:xfrm>
            <a:off x="406358" y="783332"/>
            <a:ext cx="8467001" cy="5355312"/>
          </a:xfrm>
          <a:prstGeom prst="rect">
            <a:avLst/>
          </a:prstGeom>
          <a:noFill/>
        </p:spPr>
        <p:txBody>
          <a:bodyPr wrap="square">
            <a:spAutoFit/>
          </a:bodyPr>
          <a:lstStyle/>
          <a:p>
            <a:pPr algn="l"/>
            <a:r>
              <a:rPr lang="en-IN" sz="1800" b="1" i="0" u="none" strike="noStrike" baseline="0" dirty="0">
                <a:solidFill>
                  <a:srgbClr val="FF0000"/>
                </a:solidFill>
                <a:latin typeface="+mj-lt"/>
              </a:rPr>
              <a:t>Data-Origin Versus Entity Authentication</a:t>
            </a:r>
          </a:p>
          <a:p>
            <a:pPr algn="l"/>
            <a:endParaRPr lang="en-IN" sz="1800" b="1" i="0" u="none" strike="noStrike" baseline="0" dirty="0">
              <a:solidFill>
                <a:srgbClr val="FF0000"/>
              </a:solidFill>
              <a:latin typeface="+mj-lt"/>
            </a:endParaRPr>
          </a:p>
          <a:p>
            <a:pPr algn="just"/>
            <a:r>
              <a:rPr lang="en-US" sz="1800" b="0" i="0" u="none" strike="noStrike" baseline="0" dirty="0">
                <a:latin typeface="+mj-lt"/>
              </a:rPr>
              <a:t>There are two differences between message authentication (data-origin authentication), and entity authentication.</a:t>
            </a:r>
          </a:p>
          <a:p>
            <a:pPr algn="l"/>
            <a:endParaRPr lang="en-US" sz="1800" b="0" i="0" u="none" strike="noStrike" baseline="0" dirty="0">
              <a:latin typeface="+mj-lt"/>
            </a:endParaRPr>
          </a:p>
          <a:p>
            <a:pPr marL="342900" indent="-342900" algn="just">
              <a:buAutoNum type="arabicPeriod"/>
            </a:pPr>
            <a:r>
              <a:rPr lang="en-US" sz="1800" b="0" i="0" u="none" strike="noStrike" baseline="0" dirty="0">
                <a:solidFill>
                  <a:srgbClr val="FF0000"/>
                </a:solidFill>
                <a:latin typeface="+mj-lt"/>
              </a:rPr>
              <a:t>Message authentication (or data-origin authentication) might not happen in real time; entity authentication does. </a:t>
            </a:r>
            <a:r>
              <a:rPr lang="en-US" sz="1800" b="0" i="0" u="none" strike="noStrike" baseline="0" dirty="0">
                <a:latin typeface="+mj-lt"/>
              </a:rPr>
              <a:t>In the former, Alice sends a message to Bob. When Bob authenticates the message, Alice may or may not be present in the communication process. On the other hand, when Alice requests entity authentication, there is no real message communication involved until Alice is authenticated by Bob. Alice needs to be online and to take part in the process. Only after she is authenticated can messages be communicated between Alice and Bob. Data-origin authentication is required when an email is sent from Alice to Bob. Entity authentication is required when Alice gets cash from an automatic </a:t>
            </a:r>
            <a:r>
              <a:rPr lang="en-IN" sz="1800" b="0" i="0" u="none" strike="noStrike" baseline="0" dirty="0">
                <a:latin typeface="+mj-lt"/>
              </a:rPr>
              <a:t>teller machine. </a:t>
            </a:r>
          </a:p>
          <a:p>
            <a:pPr marL="342900" indent="-342900" algn="just">
              <a:buAutoNum type="arabicPeriod"/>
            </a:pPr>
            <a:endParaRPr lang="en-IN" sz="1800" b="0" i="0" u="none" strike="noStrike" baseline="0" dirty="0">
              <a:latin typeface="+mj-lt"/>
            </a:endParaRPr>
          </a:p>
          <a:p>
            <a:pPr marL="342900" indent="-342900" algn="just">
              <a:buAutoNum type="arabicPeriod"/>
            </a:pPr>
            <a:r>
              <a:rPr lang="en-US" sz="1800" b="0" i="0" u="none" strike="noStrike" baseline="0" dirty="0">
                <a:latin typeface="+mj-lt"/>
              </a:rPr>
              <a:t>Second, message authentication simply authenticates one message; the process needs to be repeated for each new message. Entity authentication authenticates the claimant for the entire duration of a session.</a:t>
            </a:r>
            <a:endParaRPr lang="en-IN" sz="1800" dirty="0">
              <a:latin typeface="+mj-lt"/>
            </a:endParaRPr>
          </a:p>
        </p:txBody>
      </p:sp>
    </p:spTree>
    <p:extLst>
      <p:ext uri="{BB962C8B-B14F-4D97-AF65-F5344CB8AC3E}">
        <p14:creationId xmlns:p14="http://schemas.microsoft.com/office/powerpoint/2010/main" val="1700089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1815882"/>
          </a:xfrm>
          <a:prstGeom prst="rect">
            <a:avLst/>
          </a:prstGeom>
          <a:noFill/>
        </p:spPr>
        <p:txBody>
          <a:bodyPr wrap="square">
            <a:spAutoFit/>
          </a:bodyPr>
          <a:lstStyle/>
          <a:p>
            <a:pPr algn="l"/>
            <a:r>
              <a:rPr lang="en-IN" b="1" i="0" u="none" strike="noStrike" baseline="0" dirty="0">
                <a:solidFill>
                  <a:srgbClr val="FF0000"/>
                </a:solidFill>
                <a:latin typeface="+mj-lt"/>
              </a:rPr>
              <a:t>Using Keyed-Hash Functions</a:t>
            </a:r>
          </a:p>
          <a:p>
            <a:pPr algn="just"/>
            <a:r>
              <a:rPr lang="en-US" b="0" i="0" u="none" strike="noStrike" baseline="0" dirty="0">
                <a:latin typeface="+mj-lt"/>
              </a:rPr>
              <a:t>Using  a keyed-hash function (MAC). </a:t>
            </a:r>
          </a:p>
          <a:p>
            <a:pPr algn="just"/>
            <a:endParaRPr lang="en-US" b="0" i="0" u="none" strike="noStrike" baseline="0" dirty="0">
              <a:latin typeface="+mj-lt"/>
            </a:endParaRPr>
          </a:p>
          <a:p>
            <a:pPr algn="just"/>
            <a:r>
              <a:rPr lang="en-US" dirty="0">
                <a:latin typeface="+mj-lt"/>
              </a:rPr>
              <a:t>A</a:t>
            </a:r>
            <a:r>
              <a:rPr lang="en-US" b="0" i="0" u="none" strike="noStrike" baseline="0" dirty="0">
                <a:latin typeface="+mj-lt"/>
              </a:rPr>
              <a:t>dvantage: It preserves the integrity of challenge and response messages and at the same time uses a secret, the key.</a:t>
            </a:r>
          </a:p>
          <a:p>
            <a:pPr algn="just"/>
            <a:endParaRPr lang="en-US" b="0" i="0" u="none" strike="noStrike" baseline="0" dirty="0">
              <a:latin typeface="+mj-lt"/>
            </a:endParaRPr>
          </a:p>
          <a:p>
            <a:pPr algn="just"/>
            <a:r>
              <a:rPr lang="en-US" b="0" i="0" u="none" strike="noStrike" baseline="0" dirty="0">
                <a:latin typeface="+mj-lt"/>
              </a:rPr>
              <a:t>Figure : Using  a keyed-hash function to create a challenge </a:t>
            </a:r>
            <a:r>
              <a:rPr lang="en-IN" b="0" i="0" u="none" strike="noStrike" baseline="0" dirty="0">
                <a:latin typeface="+mj-lt"/>
              </a:rPr>
              <a:t>response with a</a:t>
            </a:r>
            <a:r>
              <a:rPr lang="en-IN" b="0" i="0" u="none" strike="noStrike" baseline="0" dirty="0">
                <a:solidFill>
                  <a:srgbClr val="FF0000"/>
                </a:solidFill>
                <a:latin typeface="+mj-lt"/>
              </a:rPr>
              <a:t> timestamp</a:t>
            </a:r>
            <a:r>
              <a:rPr lang="en-IN" b="0" i="0" u="none" strike="noStrike" baseline="0" dirty="0">
                <a:latin typeface="+mj-lt"/>
              </a:rPr>
              <a:t>.</a:t>
            </a:r>
            <a:endParaRPr lang="en-IN" dirty="0">
              <a:latin typeface="+mj-lt"/>
            </a:endParaRPr>
          </a:p>
        </p:txBody>
      </p:sp>
      <p:pic>
        <p:nvPicPr>
          <p:cNvPr id="3" name="Picture 2">
            <a:extLst>
              <a:ext uri="{FF2B5EF4-FFF2-40B4-BE49-F238E27FC236}">
                <a16:creationId xmlns:a16="http://schemas.microsoft.com/office/drawing/2014/main" id="{5D92AB81-C656-C6AB-80D8-5D74DA33DEE5}"/>
              </a:ext>
            </a:extLst>
          </p:cNvPr>
          <p:cNvPicPr>
            <a:picLocks noChangeAspect="1"/>
          </p:cNvPicPr>
          <p:nvPr/>
        </p:nvPicPr>
        <p:blipFill>
          <a:blip r:embed="rId3"/>
          <a:stretch>
            <a:fillRect/>
          </a:stretch>
        </p:blipFill>
        <p:spPr>
          <a:xfrm>
            <a:off x="2114080" y="3404189"/>
            <a:ext cx="4416575" cy="1512147"/>
          </a:xfrm>
          <a:prstGeom prst="rect">
            <a:avLst/>
          </a:prstGeom>
        </p:spPr>
      </p:pic>
      <p:sp>
        <p:nvSpPr>
          <p:cNvPr id="8" name="TextBox 7">
            <a:extLst>
              <a:ext uri="{FF2B5EF4-FFF2-40B4-BE49-F238E27FC236}">
                <a16:creationId xmlns:a16="http://schemas.microsoft.com/office/drawing/2014/main" id="{9F8972D6-C6CB-211F-F0A0-A969D8681B5D}"/>
              </a:ext>
            </a:extLst>
          </p:cNvPr>
          <p:cNvSpPr txBox="1"/>
          <p:nvPr/>
        </p:nvSpPr>
        <p:spPr>
          <a:xfrm>
            <a:off x="309045" y="5437882"/>
            <a:ext cx="8602720" cy="1077218"/>
          </a:xfrm>
          <a:prstGeom prst="rect">
            <a:avLst/>
          </a:prstGeom>
          <a:noFill/>
        </p:spPr>
        <p:txBody>
          <a:bodyPr wrap="square">
            <a:spAutoFit/>
          </a:bodyPr>
          <a:lstStyle/>
          <a:p>
            <a:pPr algn="just"/>
            <a:r>
              <a:rPr lang="en-US" sz="1600" b="0" i="0" u="none" strike="noStrike" baseline="0" dirty="0">
                <a:latin typeface="Generic601-Regular"/>
              </a:rPr>
              <a:t>In this case, the timestamp is sent both as plaintext and as text scrambled by the keyed-hash function. </a:t>
            </a:r>
          </a:p>
          <a:p>
            <a:pPr algn="just"/>
            <a:endParaRPr lang="en-US" sz="1600" b="0" i="0" u="none" strike="noStrike" baseline="0" dirty="0">
              <a:latin typeface="Generic601-Regular"/>
            </a:endParaRPr>
          </a:p>
          <a:p>
            <a:pPr algn="just"/>
            <a:r>
              <a:rPr lang="en-US" sz="1600" b="0" i="0" u="none" strike="noStrike" baseline="0" dirty="0">
                <a:latin typeface="Generic601-Regular"/>
              </a:rPr>
              <a:t>When Bob receives the message, he takes the plaintext T, applies the keyed-hash function, and then compares his calculation with what he received to determine the authenticity of Alice.</a:t>
            </a:r>
            <a:endParaRPr lang="en-IN" dirty="0"/>
          </a:p>
        </p:txBody>
      </p:sp>
    </p:spTree>
    <p:extLst>
      <p:ext uri="{BB962C8B-B14F-4D97-AF65-F5344CB8AC3E}">
        <p14:creationId xmlns:p14="http://schemas.microsoft.com/office/powerpoint/2010/main" val="359044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3108543"/>
          </a:xfrm>
          <a:prstGeom prst="rect">
            <a:avLst/>
          </a:prstGeom>
          <a:noFill/>
        </p:spPr>
        <p:txBody>
          <a:bodyPr wrap="square">
            <a:spAutoFit/>
          </a:bodyPr>
          <a:lstStyle/>
          <a:p>
            <a:pPr algn="just"/>
            <a:r>
              <a:rPr lang="en-IN" sz="1800" b="1" i="0" u="none" strike="noStrike" baseline="0" dirty="0">
                <a:solidFill>
                  <a:srgbClr val="FF0000"/>
                </a:solidFill>
                <a:latin typeface="+mj-lt"/>
              </a:rPr>
              <a:t>Using an Asymmetric-Key Cipher</a:t>
            </a:r>
          </a:p>
          <a:p>
            <a:pPr algn="just"/>
            <a:endParaRPr lang="en-IN" sz="1800" b="1" i="0" u="none" strike="noStrike" baseline="0" dirty="0">
              <a:solidFill>
                <a:srgbClr val="FF0000"/>
              </a:solidFill>
              <a:latin typeface="+mj-lt"/>
            </a:endParaRPr>
          </a:p>
          <a:p>
            <a:pPr algn="just"/>
            <a:r>
              <a:rPr lang="en-US" b="0" i="0" u="none" strike="noStrike" baseline="0" dirty="0">
                <a:latin typeface="+mj-lt"/>
              </a:rPr>
              <a:t>Here the secret must be the private key of the claimant. </a:t>
            </a:r>
          </a:p>
          <a:p>
            <a:pPr algn="just"/>
            <a:r>
              <a:rPr lang="en-US" b="0" i="0" u="none" strike="noStrike" baseline="0" dirty="0">
                <a:latin typeface="+mj-lt"/>
              </a:rPr>
              <a:t>The claimant must show that she owns the private key related to the public key that is available to everyone. </a:t>
            </a:r>
          </a:p>
          <a:p>
            <a:pPr algn="just"/>
            <a:r>
              <a:rPr lang="en-US" b="0" i="0" u="none" strike="noStrike" baseline="0" dirty="0">
                <a:latin typeface="+mj-lt"/>
              </a:rPr>
              <a:t>This means that the verifier must encrypt the challenge using the public key of the claimant; the claimant then decrypts the message using her private key. </a:t>
            </a:r>
          </a:p>
          <a:p>
            <a:pPr algn="just"/>
            <a:endParaRPr lang="en-US" dirty="0">
              <a:latin typeface="+mj-lt"/>
            </a:endParaRPr>
          </a:p>
          <a:p>
            <a:pPr algn="just"/>
            <a:r>
              <a:rPr lang="en-US" b="0" i="0" u="none" strike="noStrike" baseline="0" dirty="0">
                <a:latin typeface="+mj-lt"/>
              </a:rPr>
              <a:t>The</a:t>
            </a:r>
            <a:r>
              <a:rPr lang="en-US" dirty="0">
                <a:latin typeface="+mj-lt"/>
              </a:rPr>
              <a:t> </a:t>
            </a:r>
            <a:r>
              <a:rPr lang="en-US" b="0" i="0" u="none" strike="noStrike" baseline="0" dirty="0">
                <a:latin typeface="+mj-lt"/>
              </a:rPr>
              <a:t>response to the challenge is the decrypted challenge. </a:t>
            </a:r>
          </a:p>
          <a:p>
            <a:pPr algn="just"/>
            <a:endParaRPr lang="en-US" b="0" i="0" u="none" strike="noStrike" baseline="0" dirty="0">
              <a:latin typeface="+mj-lt"/>
            </a:endParaRPr>
          </a:p>
          <a:p>
            <a:pPr algn="just"/>
            <a:r>
              <a:rPr lang="en-US" b="0" i="0" u="none" strike="noStrike" baseline="0" dirty="0">
                <a:latin typeface="+mj-lt"/>
              </a:rPr>
              <a:t>Following are two approaches: one for </a:t>
            </a:r>
            <a:r>
              <a:rPr lang="en-US" b="0" i="0" u="none" strike="noStrike" baseline="0" dirty="0">
                <a:solidFill>
                  <a:srgbClr val="FF0000"/>
                </a:solidFill>
                <a:latin typeface="+mj-lt"/>
              </a:rPr>
              <a:t>unidirectional authentication </a:t>
            </a:r>
            <a:r>
              <a:rPr lang="en-US" b="0" i="0" u="none" strike="noStrike" baseline="0" dirty="0">
                <a:latin typeface="+mj-lt"/>
              </a:rPr>
              <a:t>and one for </a:t>
            </a:r>
            <a:r>
              <a:rPr lang="en-US" b="0" i="0" u="none" strike="noStrike" baseline="0" dirty="0">
                <a:solidFill>
                  <a:srgbClr val="FF0000"/>
                </a:solidFill>
                <a:latin typeface="+mj-lt"/>
              </a:rPr>
              <a:t>bidirectional authentication.</a:t>
            </a:r>
            <a:endParaRPr lang="en-IN" dirty="0">
              <a:solidFill>
                <a:srgbClr val="FF0000"/>
              </a:solidFill>
              <a:latin typeface="+mj-lt"/>
            </a:endParaRPr>
          </a:p>
        </p:txBody>
      </p:sp>
    </p:spTree>
    <p:extLst>
      <p:ext uri="{BB962C8B-B14F-4D97-AF65-F5344CB8AC3E}">
        <p14:creationId xmlns:p14="http://schemas.microsoft.com/office/powerpoint/2010/main" val="431256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1415772"/>
          </a:xfrm>
          <a:prstGeom prst="rect">
            <a:avLst/>
          </a:prstGeom>
          <a:noFill/>
        </p:spPr>
        <p:txBody>
          <a:bodyPr wrap="square">
            <a:spAutoFit/>
          </a:bodyPr>
          <a:lstStyle/>
          <a:p>
            <a:pPr algn="just"/>
            <a:r>
              <a:rPr lang="en-IN" sz="1800" b="1" i="0" u="none" strike="noStrike" baseline="0" dirty="0">
                <a:solidFill>
                  <a:srgbClr val="FF0000"/>
                </a:solidFill>
                <a:latin typeface="+mj-lt"/>
              </a:rPr>
              <a:t>Using an Asymmetric-Key Cipher</a:t>
            </a:r>
          </a:p>
          <a:p>
            <a:pPr algn="just"/>
            <a:endParaRPr lang="en-IN" sz="1800" b="1" i="0" u="none" strike="noStrike" baseline="0" dirty="0">
              <a:solidFill>
                <a:srgbClr val="FF0000"/>
              </a:solidFill>
              <a:latin typeface="+mj-lt"/>
            </a:endParaRPr>
          </a:p>
          <a:p>
            <a:pPr algn="l"/>
            <a:r>
              <a:rPr lang="en-IN" sz="1800" b="1" i="0" u="none" strike="noStrike" baseline="0" dirty="0">
                <a:solidFill>
                  <a:srgbClr val="FF0000"/>
                </a:solidFill>
                <a:latin typeface="+mj-lt"/>
              </a:rPr>
              <a:t>First Approach</a:t>
            </a:r>
          </a:p>
          <a:p>
            <a:pPr algn="just"/>
            <a:r>
              <a:rPr lang="en-US" b="0" i="0" u="none" strike="noStrike" baseline="0" dirty="0">
                <a:latin typeface="+mj-lt"/>
              </a:rPr>
              <a:t>In the first approach, Bob encrypts the challenge using Alice’s public key. Alice decrypts the message with her private key and sends the nonce to Bob. </a:t>
            </a:r>
          </a:p>
        </p:txBody>
      </p:sp>
      <p:pic>
        <p:nvPicPr>
          <p:cNvPr id="3" name="Picture 2">
            <a:extLst>
              <a:ext uri="{FF2B5EF4-FFF2-40B4-BE49-F238E27FC236}">
                <a16:creationId xmlns:a16="http://schemas.microsoft.com/office/drawing/2014/main" id="{1A037A26-9001-7248-5E08-9C59E24C7DCE}"/>
              </a:ext>
            </a:extLst>
          </p:cNvPr>
          <p:cNvPicPr>
            <a:picLocks noChangeAspect="1"/>
          </p:cNvPicPr>
          <p:nvPr/>
        </p:nvPicPr>
        <p:blipFill>
          <a:blip r:embed="rId3"/>
          <a:stretch>
            <a:fillRect/>
          </a:stretch>
        </p:blipFill>
        <p:spPr>
          <a:xfrm>
            <a:off x="1499600" y="3429000"/>
            <a:ext cx="5299890" cy="2647153"/>
          </a:xfrm>
          <a:prstGeom prst="rect">
            <a:avLst/>
          </a:prstGeom>
        </p:spPr>
      </p:pic>
    </p:spTree>
    <p:extLst>
      <p:ext uri="{BB962C8B-B14F-4D97-AF65-F5344CB8AC3E}">
        <p14:creationId xmlns:p14="http://schemas.microsoft.com/office/powerpoint/2010/main" val="15647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1908215"/>
          </a:xfrm>
          <a:prstGeom prst="rect">
            <a:avLst/>
          </a:prstGeom>
          <a:noFill/>
        </p:spPr>
        <p:txBody>
          <a:bodyPr wrap="square">
            <a:spAutoFit/>
          </a:bodyPr>
          <a:lstStyle/>
          <a:p>
            <a:pPr algn="just"/>
            <a:r>
              <a:rPr lang="en-IN" sz="1800" b="1" i="0" u="none" strike="noStrike" baseline="0" dirty="0">
                <a:solidFill>
                  <a:srgbClr val="FF0000"/>
                </a:solidFill>
                <a:latin typeface="+mj-lt"/>
              </a:rPr>
              <a:t>Using an Asymmetric-Key Cipher</a:t>
            </a:r>
          </a:p>
          <a:p>
            <a:pPr algn="just"/>
            <a:endParaRPr lang="en-IN" sz="1800" b="1" i="0" u="none" strike="noStrike" baseline="0" dirty="0">
              <a:solidFill>
                <a:srgbClr val="FF0000"/>
              </a:solidFill>
              <a:latin typeface="+mj-lt"/>
            </a:endParaRPr>
          </a:p>
          <a:p>
            <a:pPr algn="l"/>
            <a:r>
              <a:rPr lang="en-IN" sz="1800" b="1" i="0" u="none" strike="noStrike" baseline="0" dirty="0">
                <a:solidFill>
                  <a:srgbClr val="FF0000"/>
                </a:solidFill>
                <a:latin typeface="+mj-lt"/>
              </a:rPr>
              <a:t>Second Approach</a:t>
            </a:r>
          </a:p>
          <a:p>
            <a:pPr algn="just"/>
            <a:r>
              <a:rPr lang="en-US" b="0" i="0" u="none" strike="noStrike" baseline="0" dirty="0">
                <a:latin typeface="+mj-lt"/>
              </a:rPr>
              <a:t>In the second approach, </a:t>
            </a:r>
            <a:r>
              <a:rPr lang="en-US" b="0" i="0" u="none" strike="noStrike" baseline="0" dirty="0">
                <a:solidFill>
                  <a:srgbClr val="FF0000"/>
                </a:solidFill>
                <a:latin typeface="+mj-lt"/>
              </a:rPr>
              <a:t>two public keys are used, one in each direction</a:t>
            </a:r>
            <a:r>
              <a:rPr lang="en-US" b="0" i="0" u="none" strike="noStrike" baseline="0" dirty="0">
                <a:latin typeface="+mj-lt"/>
              </a:rPr>
              <a:t>. </a:t>
            </a:r>
          </a:p>
          <a:p>
            <a:pPr algn="just"/>
            <a:r>
              <a:rPr lang="en-US" b="0" i="0" u="none" strike="noStrike" baseline="0" dirty="0">
                <a:latin typeface="+mj-lt"/>
              </a:rPr>
              <a:t>Alice sends her identity and nonce encrypted with Bob’s public key. </a:t>
            </a:r>
          </a:p>
          <a:p>
            <a:pPr algn="just"/>
            <a:r>
              <a:rPr lang="en-US" b="0" i="0" u="none" strike="noStrike" baseline="0" dirty="0">
                <a:latin typeface="+mj-lt"/>
              </a:rPr>
              <a:t>Bob responds with his nonce encrypted with Alice’s public key. </a:t>
            </a:r>
          </a:p>
          <a:p>
            <a:pPr algn="just"/>
            <a:r>
              <a:rPr lang="en-US" b="0" i="0" u="none" strike="noStrike" baseline="0" dirty="0">
                <a:latin typeface="+mj-lt"/>
              </a:rPr>
              <a:t>Finally, Alice, responds with Bob’s decrypted nonce.</a:t>
            </a:r>
          </a:p>
        </p:txBody>
      </p:sp>
      <p:pic>
        <p:nvPicPr>
          <p:cNvPr id="7" name="Picture 6">
            <a:extLst>
              <a:ext uri="{FF2B5EF4-FFF2-40B4-BE49-F238E27FC236}">
                <a16:creationId xmlns:a16="http://schemas.microsoft.com/office/drawing/2014/main" id="{A0C7E594-1DC7-BB5F-C04B-B86F80E3F308}"/>
              </a:ext>
            </a:extLst>
          </p:cNvPr>
          <p:cNvPicPr>
            <a:picLocks noChangeAspect="1"/>
          </p:cNvPicPr>
          <p:nvPr/>
        </p:nvPicPr>
        <p:blipFill>
          <a:blip r:embed="rId3"/>
          <a:stretch>
            <a:fillRect/>
          </a:stretch>
        </p:blipFill>
        <p:spPr>
          <a:xfrm>
            <a:off x="1653219" y="3363467"/>
            <a:ext cx="4971103" cy="2779653"/>
          </a:xfrm>
          <a:prstGeom prst="rect">
            <a:avLst/>
          </a:prstGeom>
        </p:spPr>
      </p:pic>
    </p:spTree>
    <p:extLst>
      <p:ext uri="{BB962C8B-B14F-4D97-AF65-F5344CB8AC3E}">
        <p14:creationId xmlns:p14="http://schemas.microsoft.com/office/powerpoint/2010/main" val="89328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1200329"/>
          </a:xfrm>
          <a:prstGeom prst="rect">
            <a:avLst/>
          </a:prstGeom>
          <a:noFill/>
        </p:spPr>
        <p:txBody>
          <a:bodyPr wrap="square">
            <a:spAutoFit/>
          </a:bodyPr>
          <a:lstStyle/>
          <a:p>
            <a:pPr algn="l"/>
            <a:r>
              <a:rPr lang="en-IN" sz="1800" b="1" i="0" u="none" strike="noStrike" baseline="0" dirty="0">
                <a:solidFill>
                  <a:srgbClr val="FF0000"/>
                </a:solidFill>
                <a:latin typeface="+mj-lt"/>
              </a:rPr>
              <a:t>Using Digital Signature</a:t>
            </a:r>
          </a:p>
          <a:p>
            <a:pPr algn="l"/>
            <a:r>
              <a:rPr lang="en-US" sz="1800" b="0" i="0" u="none" strike="noStrike" baseline="0" dirty="0">
                <a:latin typeface="+mj-lt"/>
              </a:rPr>
              <a:t>When a digital signature is used for entity authentication, the claimant uses her private key for signing.</a:t>
            </a:r>
          </a:p>
          <a:p>
            <a:pPr algn="l"/>
            <a:r>
              <a:rPr lang="en-US" sz="1800" b="0" i="0" u="none" strike="noStrike" baseline="0" dirty="0">
                <a:latin typeface="+mj-lt"/>
              </a:rPr>
              <a:t>Two approaches are:</a:t>
            </a:r>
            <a:endParaRPr lang="en-IN" dirty="0">
              <a:latin typeface="+mj-lt"/>
            </a:endParaRPr>
          </a:p>
        </p:txBody>
      </p:sp>
      <p:sp>
        <p:nvSpPr>
          <p:cNvPr id="3" name="TextBox 2">
            <a:extLst>
              <a:ext uri="{FF2B5EF4-FFF2-40B4-BE49-F238E27FC236}">
                <a16:creationId xmlns:a16="http://schemas.microsoft.com/office/drawing/2014/main" id="{9A4BCF1E-2905-889F-F5F4-6561E0ED1134}"/>
              </a:ext>
            </a:extLst>
          </p:cNvPr>
          <p:cNvSpPr txBox="1"/>
          <p:nvPr/>
        </p:nvSpPr>
        <p:spPr>
          <a:xfrm>
            <a:off x="385855" y="2598547"/>
            <a:ext cx="8065050" cy="923330"/>
          </a:xfrm>
          <a:prstGeom prst="rect">
            <a:avLst/>
          </a:prstGeom>
          <a:noFill/>
        </p:spPr>
        <p:txBody>
          <a:bodyPr wrap="square">
            <a:spAutoFit/>
          </a:bodyPr>
          <a:lstStyle/>
          <a:p>
            <a:pPr algn="l"/>
            <a:r>
              <a:rPr lang="en-IN" sz="1800" b="1" i="0" u="none" strike="noStrike" baseline="0" dirty="0">
                <a:solidFill>
                  <a:srgbClr val="FF0000"/>
                </a:solidFill>
                <a:latin typeface="+mj-lt"/>
              </a:rPr>
              <a:t>First Approach</a:t>
            </a:r>
          </a:p>
          <a:p>
            <a:pPr algn="just"/>
            <a:r>
              <a:rPr lang="en-US" sz="1800" b="0" i="0" u="none" strike="noStrike" baseline="0" dirty="0">
                <a:latin typeface="+mj-lt"/>
              </a:rPr>
              <a:t>In the first approach, Bob uses a plaintext challenge and Alice </a:t>
            </a:r>
            <a:r>
              <a:rPr lang="en-IN" sz="1800" b="0" i="0" u="none" strike="noStrike" baseline="0" dirty="0">
                <a:latin typeface="+mj-lt"/>
              </a:rPr>
              <a:t>signs the response.</a:t>
            </a:r>
            <a:endParaRPr lang="en-IN" sz="1800" dirty="0">
              <a:latin typeface="+mj-lt"/>
            </a:endParaRPr>
          </a:p>
        </p:txBody>
      </p:sp>
      <p:pic>
        <p:nvPicPr>
          <p:cNvPr id="8" name="Picture 7">
            <a:extLst>
              <a:ext uri="{FF2B5EF4-FFF2-40B4-BE49-F238E27FC236}">
                <a16:creationId xmlns:a16="http://schemas.microsoft.com/office/drawing/2014/main" id="{98388A79-D573-9803-0598-AC9616E5EB3D}"/>
              </a:ext>
            </a:extLst>
          </p:cNvPr>
          <p:cNvPicPr>
            <a:picLocks noChangeAspect="1"/>
          </p:cNvPicPr>
          <p:nvPr/>
        </p:nvPicPr>
        <p:blipFill>
          <a:blip r:embed="rId3"/>
          <a:stretch>
            <a:fillRect/>
          </a:stretch>
        </p:blipFill>
        <p:spPr>
          <a:xfrm>
            <a:off x="1960460" y="3701850"/>
            <a:ext cx="4753034" cy="2426444"/>
          </a:xfrm>
          <a:prstGeom prst="rect">
            <a:avLst/>
          </a:prstGeom>
        </p:spPr>
      </p:pic>
    </p:spTree>
    <p:extLst>
      <p:ext uri="{BB962C8B-B14F-4D97-AF65-F5344CB8AC3E}">
        <p14:creationId xmlns:p14="http://schemas.microsoft.com/office/powerpoint/2010/main" val="89235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369332"/>
          </a:xfrm>
          <a:prstGeom prst="rect">
            <a:avLst/>
          </a:prstGeom>
          <a:noFill/>
        </p:spPr>
        <p:txBody>
          <a:bodyPr wrap="square">
            <a:spAutoFit/>
          </a:bodyPr>
          <a:lstStyle/>
          <a:p>
            <a:pPr algn="l"/>
            <a:r>
              <a:rPr lang="en-IN" sz="1800" b="1" i="0" u="none" strike="noStrike" baseline="0" dirty="0">
                <a:solidFill>
                  <a:srgbClr val="FF0000"/>
                </a:solidFill>
                <a:latin typeface="+mn-lt"/>
              </a:rPr>
              <a:t>14.3 CHALLENGE-RESPONSE</a:t>
            </a:r>
            <a:endParaRPr lang="en-US" sz="1800" b="1" dirty="0">
              <a:solidFill>
                <a:srgbClr val="FF0000"/>
              </a:solidFill>
              <a:latin typeface="+mn-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1200329"/>
          </a:xfrm>
          <a:prstGeom prst="rect">
            <a:avLst/>
          </a:prstGeom>
          <a:noFill/>
        </p:spPr>
        <p:txBody>
          <a:bodyPr wrap="square">
            <a:spAutoFit/>
          </a:bodyPr>
          <a:lstStyle/>
          <a:p>
            <a:pPr algn="l"/>
            <a:r>
              <a:rPr lang="en-IN" sz="1800" b="1" i="0" u="none" strike="noStrike" baseline="0" dirty="0">
                <a:solidFill>
                  <a:srgbClr val="FF0000"/>
                </a:solidFill>
                <a:latin typeface="+mj-lt"/>
              </a:rPr>
              <a:t>Using Digital Signature</a:t>
            </a:r>
          </a:p>
          <a:p>
            <a:pPr algn="l"/>
            <a:endParaRPr lang="en-IN" sz="1800" b="1" i="0" u="none" strike="noStrike" baseline="0" dirty="0">
              <a:solidFill>
                <a:srgbClr val="FF0000"/>
              </a:solidFill>
              <a:latin typeface="+mj-lt"/>
            </a:endParaRPr>
          </a:p>
          <a:p>
            <a:pPr algn="l"/>
            <a:r>
              <a:rPr lang="en-IN" sz="1800" b="1" i="0" u="none" strike="noStrike" baseline="0" dirty="0">
                <a:solidFill>
                  <a:srgbClr val="FF0000"/>
                </a:solidFill>
                <a:latin typeface="+mj-lt"/>
              </a:rPr>
              <a:t>Second Approach</a:t>
            </a:r>
          </a:p>
          <a:p>
            <a:pPr algn="l"/>
            <a:r>
              <a:rPr lang="en-US" sz="1800" b="0" i="0" u="none" strike="noStrike" baseline="0" dirty="0">
                <a:latin typeface="+mj-lt"/>
              </a:rPr>
              <a:t>In the second approach, Alice and Bob authenticate each other.</a:t>
            </a:r>
            <a:endParaRPr lang="en-IN" dirty="0">
              <a:latin typeface="+mj-lt"/>
            </a:endParaRPr>
          </a:p>
        </p:txBody>
      </p:sp>
      <p:pic>
        <p:nvPicPr>
          <p:cNvPr id="7" name="Picture 6">
            <a:extLst>
              <a:ext uri="{FF2B5EF4-FFF2-40B4-BE49-F238E27FC236}">
                <a16:creationId xmlns:a16="http://schemas.microsoft.com/office/drawing/2014/main" id="{67D78A1C-B4FA-DD77-418B-3C311A52E2FD}"/>
              </a:ext>
            </a:extLst>
          </p:cNvPr>
          <p:cNvPicPr>
            <a:picLocks noChangeAspect="1"/>
          </p:cNvPicPr>
          <p:nvPr/>
        </p:nvPicPr>
        <p:blipFill>
          <a:blip r:embed="rId3"/>
          <a:stretch>
            <a:fillRect/>
          </a:stretch>
        </p:blipFill>
        <p:spPr>
          <a:xfrm>
            <a:off x="1920933" y="2737710"/>
            <a:ext cx="4417896" cy="2972876"/>
          </a:xfrm>
          <a:prstGeom prst="rect">
            <a:avLst/>
          </a:prstGeom>
        </p:spPr>
      </p:pic>
    </p:spTree>
    <p:extLst>
      <p:ext uri="{BB962C8B-B14F-4D97-AF65-F5344CB8AC3E}">
        <p14:creationId xmlns:p14="http://schemas.microsoft.com/office/powerpoint/2010/main" val="2729979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400110"/>
          </a:xfrm>
          <a:prstGeom prst="rect">
            <a:avLst/>
          </a:prstGeom>
          <a:noFill/>
        </p:spPr>
        <p:txBody>
          <a:bodyPr wrap="square">
            <a:spAutoFit/>
          </a:bodyPr>
          <a:lstStyle/>
          <a:p>
            <a:pPr algn="l"/>
            <a:r>
              <a:rPr lang="en-IN" sz="2000" b="1" i="0" u="none" strike="noStrike" baseline="0" dirty="0">
                <a:solidFill>
                  <a:srgbClr val="FF0000"/>
                </a:solidFill>
                <a:latin typeface="+mj-lt"/>
              </a:rPr>
              <a:t>14.4 ZERO-KNOWLEDGE</a:t>
            </a:r>
            <a:endParaRPr lang="en-US" sz="2000" b="1" dirty="0">
              <a:solidFill>
                <a:srgbClr val="FF0000"/>
              </a:solidFill>
              <a:latin typeface="+mj-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3693319"/>
          </a:xfrm>
          <a:prstGeom prst="rect">
            <a:avLst/>
          </a:prstGeom>
          <a:noFill/>
        </p:spPr>
        <p:txBody>
          <a:bodyPr wrap="square">
            <a:spAutoFit/>
          </a:bodyPr>
          <a:lstStyle/>
          <a:p>
            <a:pPr algn="just"/>
            <a:r>
              <a:rPr lang="en-US" sz="1800" b="0" i="0" u="none" strike="noStrike" baseline="0" dirty="0">
                <a:latin typeface="+mj-lt"/>
              </a:rPr>
              <a:t>In </a:t>
            </a:r>
            <a:r>
              <a:rPr lang="en-US" sz="1800" b="1" i="0" u="none" strike="noStrike" baseline="0" dirty="0">
                <a:latin typeface="+mj-lt"/>
              </a:rPr>
              <a:t>password authentication</a:t>
            </a:r>
            <a:r>
              <a:rPr lang="en-US" sz="1800" b="0" i="0" u="none" strike="noStrike" baseline="0" dirty="0">
                <a:latin typeface="+mj-lt"/>
              </a:rPr>
              <a:t>, </a:t>
            </a:r>
          </a:p>
          <a:p>
            <a:pPr marL="742950" lvl="1" indent="-285750" algn="just">
              <a:buFont typeface="Arial" panose="020B0604020202020204" pitchFamily="34" charset="0"/>
              <a:buChar char="•"/>
            </a:pPr>
            <a:r>
              <a:rPr lang="en-US" sz="1800" b="0" i="0" u="none" strike="noStrike" baseline="0" dirty="0">
                <a:solidFill>
                  <a:srgbClr val="FF0000"/>
                </a:solidFill>
                <a:latin typeface="+mj-lt"/>
              </a:rPr>
              <a:t>claimant</a:t>
            </a:r>
            <a:r>
              <a:rPr lang="en-US" sz="1800" b="0" i="0" u="none" strike="noStrike" baseline="0" dirty="0">
                <a:latin typeface="+mj-lt"/>
              </a:rPr>
              <a:t> needs to send her secret (the password) to the </a:t>
            </a:r>
            <a:r>
              <a:rPr lang="en-US" sz="1800" b="0" i="0" u="none" strike="noStrike" baseline="0" dirty="0">
                <a:solidFill>
                  <a:srgbClr val="FF0000"/>
                </a:solidFill>
                <a:latin typeface="+mj-lt"/>
              </a:rPr>
              <a:t>verifier</a:t>
            </a:r>
            <a:r>
              <a:rPr lang="en-US" sz="1800" b="0" i="0" u="none" strike="noStrike" baseline="0" dirty="0">
                <a:latin typeface="+mj-lt"/>
              </a:rPr>
              <a:t>;</a:t>
            </a:r>
          </a:p>
          <a:p>
            <a:pPr marL="742950" lvl="1" indent="-285750" algn="just">
              <a:buFont typeface="Arial" panose="020B0604020202020204" pitchFamily="34" charset="0"/>
              <a:buChar char="•"/>
            </a:pPr>
            <a:r>
              <a:rPr lang="en-US" sz="1800" b="0" i="0" u="none" strike="noStrike" baseline="0" dirty="0">
                <a:latin typeface="+mj-lt"/>
              </a:rPr>
              <a:t>subject to eavesdropping by Eve. </a:t>
            </a:r>
          </a:p>
          <a:p>
            <a:pPr marL="742950" lvl="1" indent="-285750" algn="just">
              <a:buFont typeface="Arial" panose="020B0604020202020204" pitchFamily="34" charset="0"/>
              <a:buChar char="•"/>
            </a:pPr>
            <a:r>
              <a:rPr lang="en-US" sz="1800" b="0" i="0" u="none" strike="noStrike" baseline="0" dirty="0">
                <a:solidFill>
                  <a:srgbClr val="FF0000"/>
                </a:solidFill>
                <a:latin typeface="+mj-lt"/>
              </a:rPr>
              <a:t>dishonest verifier </a:t>
            </a:r>
            <a:r>
              <a:rPr lang="en-US" sz="1800" b="0" i="0" u="none" strike="noStrike" baseline="0" dirty="0">
                <a:latin typeface="+mj-lt"/>
              </a:rPr>
              <a:t>could reveal the password to others.</a:t>
            </a:r>
          </a:p>
          <a:p>
            <a:pPr algn="just"/>
            <a:endParaRPr lang="en-US" sz="1800" b="0" i="0" u="none" strike="noStrike" baseline="0" dirty="0">
              <a:latin typeface="+mj-lt"/>
            </a:endParaRPr>
          </a:p>
          <a:p>
            <a:pPr algn="just"/>
            <a:r>
              <a:rPr lang="en-US" sz="1800" b="0" i="0" u="none" strike="noStrike" baseline="0" dirty="0">
                <a:latin typeface="+mj-lt"/>
              </a:rPr>
              <a:t>In </a:t>
            </a:r>
            <a:r>
              <a:rPr lang="en-US" sz="1800" b="1" i="0" u="none" strike="noStrike" baseline="0" dirty="0">
                <a:latin typeface="+mj-lt"/>
              </a:rPr>
              <a:t>challenge-response entity authentication</a:t>
            </a:r>
            <a:r>
              <a:rPr lang="en-US" sz="1800" b="0" i="0" u="none" strike="noStrike" baseline="0" dirty="0">
                <a:latin typeface="+mj-lt"/>
              </a:rPr>
              <a:t>, </a:t>
            </a:r>
          </a:p>
          <a:p>
            <a:pPr marL="742950" lvl="1" indent="-285750" algn="just">
              <a:buFont typeface="Arial" panose="020B0604020202020204" pitchFamily="34" charset="0"/>
              <a:buChar char="•"/>
            </a:pPr>
            <a:r>
              <a:rPr lang="en-US" sz="1800" b="0" i="0" u="none" strike="noStrike" baseline="0" dirty="0">
                <a:latin typeface="+mj-lt"/>
              </a:rPr>
              <a:t>claimant’s secret is not sent to the verifier. </a:t>
            </a:r>
          </a:p>
          <a:p>
            <a:pPr marL="742950" lvl="1" indent="-285750" algn="just">
              <a:buFont typeface="Arial" panose="020B0604020202020204" pitchFamily="34" charset="0"/>
              <a:buChar char="•"/>
            </a:pPr>
            <a:r>
              <a:rPr lang="en-US" sz="1800" b="0" i="0" u="none" strike="noStrike" baseline="0" dirty="0">
                <a:latin typeface="+mj-lt"/>
              </a:rPr>
              <a:t>claimant applies a function on the challenge sent by the verifier that includes her secret.</a:t>
            </a:r>
          </a:p>
          <a:p>
            <a:pPr marL="742950" lvl="1" indent="-285750" algn="just">
              <a:buFont typeface="Arial" panose="020B0604020202020204" pitchFamily="34" charset="0"/>
              <a:buChar char="•"/>
            </a:pPr>
            <a:r>
              <a:rPr lang="en-US" sz="1800" b="0" i="0" u="none" strike="noStrike" baseline="0" dirty="0">
                <a:solidFill>
                  <a:srgbClr val="FF0000"/>
                </a:solidFill>
                <a:latin typeface="+mj-lt"/>
              </a:rPr>
              <a:t>In some challenge-response methods, the verifier actually knows</a:t>
            </a:r>
            <a:r>
              <a:rPr lang="en-US" sz="1800" dirty="0">
                <a:solidFill>
                  <a:srgbClr val="FF0000"/>
                </a:solidFill>
                <a:latin typeface="+mj-lt"/>
              </a:rPr>
              <a:t> </a:t>
            </a:r>
            <a:r>
              <a:rPr lang="en-US" sz="1800" b="0" i="0" u="none" strike="noStrike" baseline="0" dirty="0">
                <a:solidFill>
                  <a:srgbClr val="FF0000"/>
                </a:solidFill>
                <a:latin typeface="+mj-lt"/>
              </a:rPr>
              <a:t>the claimant’s secret, which could be misused by a dishonest verifier. </a:t>
            </a:r>
          </a:p>
          <a:p>
            <a:pPr marL="742950" lvl="1" indent="-285750" algn="just">
              <a:buFont typeface="Arial" panose="020B0604020202020204" pitchFamily="34" charset="0"/>
              <a:buChar char="•"/>
            </a:pPr>
            <a:r>
              <a:rPr lang="en-US" sz="1800" b="0" i="0" u="none" strike="noStrike" baseline="0" dirty="0">
                <a:latin typeface="+mj-lt"/>
              </a:rPr>
              <a:t>In other methods, the verifier can extract some information about the secret from the claimant by choosing a preplanned set of challenges.</a:t>
            </a:r>
            <a:endParaRPr lang="en-IN" dirty="0">
              <a:latin typeface="+mj-lt"/>
            </a:endParaRPr>
          </a:p>
        </p:txBody>
      </p:sp>
    </p:spTree>
    <p:extLst>
      <p:ext uri="{BB962C8B-B14F-4D97-AF65-F5344CB8AC3E}">
        <p14:creationId xmlns:p14="http://schemas.microsoft.com/office/powerpoint/2010/main" val="1816118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599692"/>
            <a:ext cx="8141860" cy="400110"/>
          </a:xfrm>
          <a:prstGeom prst="rect">
            <a:avLst/>
          </a:prstGeom>
          <a:noFill/>
        </p:spPr>
        <p:txBody>
          <a:bodyPr wrap="square">
            <a:spAutoFit/>
          </a:bodyPr>
          <a:lstStyle/>
          <a:p>
            <a:pPr algn="l"/>
            <a:r>
              <a:rPr lang="en-IN" sz="2000" b="1" i="0" u="none" strike="noStrike" baseline="0" dirty="0">
                <a:solidFill>
                  <a:srgbClr val="FF0000"/>
                </a:solidFill>
                <a:latin typeface="+mj-lt"/>
              </a:rPr>
              <a:t>14.4 ZERO-KNOWLEDGE</a:t>
            </a:r>
            <a:endParaRPr lang="en-US" sz="2000" b="1" dirty="0">
              <a:solidFill>
                <a:srgbClr val="FF0000"/>
              </a:solidFill>
              <a:latin typeface="+mj-lt"/>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85855" y="1217370"/>
            <a:ext cx="8295480" cy="3416320"/>
          </a:xfrm>
          <a:prstGeom prst="rect">
            <a:avLst/>
          </a:prstGeom>
          <a:noFill/>
        </p:spPr>
        <p:txBody>
          <a:bodyPr wrap="square">
            <a:spAutoFit/>
          </a:bodyPr>
          <a:lstStyle/>
          <a:p>
            <a:pPr algn="just"/>
            <a:r>
              <a:rPr lang="en-US" sz="1800" b="0" i="0" u="none" strike="noStrike" baseline="0" dirty="0">
                <a:latin typeface="+mj-lt"/>
              </a:rPr>
              <a:t>In zero-knowledge authentication, the claimant does not reveal anything that might endanger the confidentiality of the secret. </a:t>
            </a:r>
          </a:p>
          <a:p>
            <a:pPr algn="just"/>
            <a:endParaRPr lang="en-US" sz="1800" dirty="0">
              <a:latin typeface="+mj-lt"/>
            </a:endParaRPr>
          </a:p>
          <a:p>
            <a:pPr algn="just"/>
            <a:r>
              <a:rPr lang="en-US" sz="1800" b="0" i="0" u="none" strike="noStrike" baseline="0" dirty="0">
                <a:latin typeface="+mj-lt"/>
              </a:rPr>
              <a:t>The claimant proves to the verifier that she knows a secret, without revealing it. </a:t>
            </a:r>
          </a:p>
          <a:p>
            <a:pPr algn="just"/>
            <a:endParaRPr lang="en-US" sz="1800" dirty="0">
              <a:latin typeface="+mj-lt"/>
            </a:endParaRPr>
          </a:p>
          <a:p>
            <a:pPr algn="just"/>
            <a:r>
              <a:rPr lang="en-US" sz="1800" b="0" i="0" u="none" strike="noStrike" baseline="0" dirty="0">
                <a:solidFill>
                  <a:srgbClr val="FF0000"/>
                </a:solidFill>
                <a:latin typeface="+mj-lt"/>
              </a:rPr>
              <a:t>The interactions are so designed that they cannot lead to revealing or guessing the secret. </a:t>
            </a:r>
          </a:p>
          <a:p>
            <a:pPr algn="just"/>
            <a:endParaRPr lang="en-US" sz="1800" dirty="0">
              <a:latin typeface="+mj-lt"/>
            </a:endParaRPr>
          </a:p>
          <a:p>
            <a:pPr algn="just"/>
            <a:r>
              <a:rPr lang="en-US" sz="1800" b="0" i="0" u="none" strike="noStrike" baseline="0" dirty="0">
                <a:solidFill>
                  <a:srgbClr val="FF0000"/>
                </a:solidFill>
                <a:latin typeface="+mj-lt"/>
              </a:rPr>
              <a:t>After exchanging messages, the verifier only knows that the claimant does or does not have the secret, nothing more. </a:t>
            </a:r>
          </a:p>
          <a:p>
            <a:pPr algn="just"/>
            <a:endParaRPr lang="en-US" sz="1800" dirty="0">
              <a:latin typeface="+mj-lt"/>
            </a:endParaRPr>
          </a:p>
          <a:p>
            <a:pPr algn="just"/>
            <a:r>
              <a:rPr lang="en-US" sz="1800" b="0" i="0" u="none" strike="noStrike" baseline="0" dirty="0">
                <a:solidFill>
                  <a:srgbClr val="FF0000"/>
                </a:solidFill>
                <a:latin typeface="+mj-lt"/>
              </a:rPr>
              <a:t>The result is a yes/no situation, just a single bit of information.</a:t>
            </a:r>
            <a:endParaRPr lang="en-IN" dirty="0">
              <a:solidFill>
                <a:srgbClr val="FF0000"/>
              </a:solidFill>
              <a:latin typeface="+mj-lt"/>
            </a:endParaRPr>
          </a:p>
        </p:txBody>
      </p:sp>
      <p:pic>
        <p:nvPicPr>
          <p:cNvPr id="3" name="Picture 2">
            <a:extLst>
              <a:ext uri="{FF2B5EF4-FFF2-40B4-BE49-F238E27FC236}">
                <a16:creationId xmlns:a16="http://schemas.microsoft.com/office/drawing/2014/main" id="{4F38463A-5A7E-35DB-EB7F-B685D2D1E19B}"/>
              </a:ext>
            </a:extLst>
          </p:cNvPr>
          <p:cNvPicPr>
            <a:picLocks noChangeAspect="1"/>
          </p:cNvPicPr>
          <p:nvPr/>
        </p:nvPicPr>
        <p:blipFill>
          <a:blip r:embed="rId3"/>
          <a:stretch>
            <a:fillRect/>
          </a:stretch>
        </p:blipFill>
        <p:spPr>
          <a:xfrm>
            <a:off x="1384385" y="5093445"/>
            <a:ext cx="5677192" cy="749339"/>
          </a:xfrm>
          <a:prstGeom prst="rect">
            <a:avLst/>
          </a:prstGeom>
        </p:spPr>
      </p:pic>
    </p:spTree>
    <p:extLst>
      <p:ext uri="{BB962C8B-B14F-4D97-AF65-F5344CB8AC3E}">
        <p14:creationId xmlns:p14="http://schemas.microsoft.com/office/powerpoint/2010/main" val="315831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09045" y="817460"/>
            <a:ext cx="8295480" cy="4001095"/>
          </a:xfrm>
          <a:prstGeom prst="rect">
            <a:avLst/>
          </a:prstGeom>
          <a:noFill/>
        </p:spPr>
        <p:txBody>
          <a:bodyPr wrap="square">
            <a:spAutoFit/>
          </a:bodyPr>
          <a:lstStyle/>
          <a:p>
            <a:pPr algn="just"/>
            <a:r>
              <a:rPr lang="en-IN" sz="20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a:p>
            <a:pPr algn="just"/>
            <a:r>
              <a:rPr lang="en-US" sz="1800" b="0" i="0" u="none" strike="noStrike" baseline="0" dirty="0">
                <a:latin typeface="+mj-lt"/>
              </a:rPr>
              <a:t>In this, a trusted third party  chooses two large prime numbers </a:t>
            </a:r>
            <a:r>
              <a:rPr lang="en-US" sz="1800" b="0" i="0" u="none" strike="noStrike" baseline="0" dirty="0">
                <a:solidFill>
                  <a:srgbClr val="FF0000"/>
                </a:solidFill>
                <a:latin typeface="+mj-lt"/>
              </a:rPr>
              <a:t>p</a:t>
            </a:r>
            <a:r>
              <a:rPr lang="en-US" sz="1800" b="0" i="0" u="none" strike="noStrike" baseline="0" dirty="0">
                <a:latin typeface="+mj-lt"/>
              </a:rPr>
              <a:t> and </a:t>
            </a:r>
            <a:r>
              <a:rPr lang="en-US" sz="1800" b="0" i="0" u="none" strike="noStrike" baseline="0" dirty="0">
                <a:solidFill>
                  <a:srgbClr val="FF0000"/>
                </a:solidFill>
                <a:latin typeface="+mj-lt"/>
              </a:rPr>
              <a:t>q</a:t>
            </a:r>
            <a:r>
              <a:rPr lang="en-US" sz="1800" b="0" i="0" u="none" strike="noStrike" baseline="0" dirty="0">
                <a:latin typeface="+mj-lt"/>
              </a:rPr>
              <a:t> to calculate the value of </a:t>
            </a:r>
            <a:r>
              <a:rPr lang="en-US" sz="1800" b="0" i="0" u="none" strike="noStrike" baseline="0" dirty="0">
                <a:solidFill>
                  <a:srgbClr val="FF0000"/>
                </a:solidFill>
                <a:latin typeface="+mj-lt"/>
              </a:rPr>
              <a:t>n = p × q. </a:t>
            </a:r>
          </a:p>
          <a:p>
            <a:pPr algn="just"/>
            <a:endParaRPr lang="en-US" sz="1800" dirty="0">
              <a:latin typeface="+mj-lt"/>
            </a:endParaRPr>
          </a:p>
          <a:p>
            <a:pPr algn="just"/>
            <a:r>
              <a:rPr lang="en-US" sz="1800" b="0" i="0" u="none" strike="noStrike" baseline="0" dirty="0">
                <a:latin typeface="+mj-lt"/>
              </a:rPr>
              <a:t>The value of </a:t>
            </a:r>
            <a:r>
              <a:rPr lang="en-US" sz="1800" b="0" i="0" u="none" strike="noStrike" baseline="0" dirty="0">
                <a:solidFill>
                  <a:srgbClr val="FF0000"/>
                </a:solidFill>
                <a:latin typeface="+mj-lt"/>
              </a:rPr>
              <a:t>n is announced to the public</a:t>
            </a:r>
            <a:r>
              <a:rPr lang="en-US" sz="1800" b="0" i="0" u="none" strike="noStrike" baseline="0" dirty="0">
                <a:latin typeface="+mj-lt"/>
              </a:rPr>
              <a:t>; the values of </a:t>
            </a:r>
            <a:r>
              <a:rPr lang="en-US" sz="1800" b="0" i="0" u="none" strike="noStrike" baseline="0" dirty="0">
                <a:solidFill>
                  <a:srgbClr val="FF0000"/>
                </a:solidFill>
                <a:latin typeface="+mj-lt"/>
              </a:rPr>
              <a:t>p and q are kept secret</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Alice, the claimant, chooses a secret number </a:t>
            </a:r>
            <a:r>
              <a:rPr lang="en-US" sz="1800" b="0" i="0" u="none" strike="noStrike" baseline="0" dirty="0">
                <a:solidFill>
                  <a:srgbClr val="FF0000"/>
                </a:solidFill>
                <a:latin typeface="+mj-lt"/>
              </a:rPr>
              <a:t>s</a:t>
            </a:r>
            <a:r>
              <a:rPr lang="en-US" sz="1800" b="0" i="0" u="none" strike="noStrike" baseline="0" dirty="0">
                <a:latin typeface="+mj-lt"/>
              </a:rPr>
              <a:t> between </a:t>
            </a:r>
            <a:r>
              <a:rPr lang="en-US" sz="1800" b="0" i="0" u="none" strike="noStrike" baseline="0" dirty="0">
                <a:solidFill>
                  <a:srgbClr val="FF0000"/>
                </a:solidFill>
                <a:latin typeface="+mj-lt"/>
              </a:rPr>
              <a:t>1</a:t>
            </a:r>
            <a:r>
              <a:rPr lang="en-US" sz="1800" b="0" i="0" u="none" strike="noStrike" baseline="0" dirty="0">
                <a:latin typeface="+mj-lt"/>
              </a:rPr>
              <a:t> and </a:t>
            </a:r>
            <a:r>
              <a:rPr lang="en-US" sz="1800" b="0" i="0" u="none" strike="noStrike" baseline="0" dirty="0">
                <a:solidFill>
                  <a:srgbClr val="FF0000"/>
                </a:solidFill>
                <a:latin typeface="+mj-lt"/>
              </a:rPr>
              <a:t>n − 1 </a:t>
            </a:r>
            <a:r>
              <a:rPr lang="en-US" sz="1800" b="0" i="0" u="none" strike="noStrike" baseline="0" dirty="0">
                <a:latin typeface="+mj-lt"/>
              </a:rPr>
              <a:t>(exclusive). </a:t>
            </a:r>
          </a:p>
          <a:p>
            <a:pPr algn="just"/>
            <a:endParaRPr lang="en-US" sz="1800" dirty="0">
              <a:latin typeface="+mj-lt"/>
            </a:endParaRPr>
          </a:p>
          <a:p>
            <a:pPr algn="just"/>
            <a:r>
              <a:rPr lang="en-US" sz="1800" b="0" i="0" u="none" strike="noStrike" baseline="0" dirty="0">
                <a:latin typeface="+mj-lt"/>
              </a:rPr>
              <a:t>She calculates </a:t>
            </a:r>
            <a:r>
              <a:rPr lang="en-US" sz="1800" b="0" i="0" u="none" strike="noStrike" baseline="0" dirty="0">
                <a:solidFill>
                  <a:srgbClr val="FF0000"/>
                </a:solidFill>
                <a:latin typeface="+mj-lt"/>
              </a:rPr>
              <a:t>v = s</a:t>
            </a:r>
            <a:r>
              <a:rPr lang="en-US" sz="1800" b="0" i="0" u="none" strike="noStrike" baseline="30000" dirty="0">
                <a:solidFill>
                  <a:srgbClr val="FF0000"/>
                </a:solidFill>
                <a:latin typeface="+mj-lt"/>
              </a:rPr>
              <a:t>2</a:t>
            </a:r>
            <a:r>
              <a:rPr lang="en-US" sz="1800" b="0" i="0" u="none" strike="noStrike" baseline="0" dirty="0">
                <a:solidFill>
                  <a:srgbClr val="FF0000"/>
                </a:solidFill>
                <a:latin typeface="+mj-lt"/>
              </a:rPr>
              <a:t> mod n. </a:t>
            </a:r>
          </a:p>
          <a:p>
            <a:pPr algn="just"/>
            <a:endParaRPr lang="en-US" sz="1800" dirty="0">
              <a:latin typeface="+mj-lt"/>
            </a:endParaRPr>
          </a:p>
          <a:p>
            <a:pPr algn="just"/>
            <a:r>
              <a:rPr lang="en-US" sz="1800" b="0" i="0" u="none" strike="noStrike" baseline="0" dirty="0">
                <a:latin typeface="+mj-lt"/>
              </a:rPr>
              <a:t>She keeps </a:t>
            </a:r>
            <a:r>
              <a:rPr lang="en-US" sz="1800" b="0" i="0" u="none" strike="noStrike" baseline="0" dirty="0">
                <a:solidFill>
                  <a:srgbClr val="FF0000"/>
                </a:solidFill>
                <a:latin typeface="+mj-lt"/>
              </a:rPr>
              <a:t>s as her private key and registers v as her public key</a:t>
            </a:r>
            <a:r>
              <a:rPr lang="en-US" sz="1800" b="0" i="0" u="none" strike="noStrike" baseline="0" dirty="0">
                <a:latin typeface="+mj-lt"/>
              </a:rPr>
              <a:t> with the third party. </a:t>
            </a:r>
          </a:p>
          <a:p>
            <a:pPr algn="just"/>
            <a:endParaRPr lang="en-US" sz="1800" dirty="0">
              <a:latin typeface="+mj-lt"/>
            </a:endParaRPr>
          </a:p>
        </p:txBody>
      </p:sp>
    </p:spTree>
    <p:extLst>
      <p:ext uri="{BB962C8B-B14F-4D97-AF65-F5344CB8AC3E}">
        <p14:creationId xmlns:p14="http://schemas.microsoft.com/office/powerpoint/2010/main" val="409304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324294" y="485256"/>
            <a:ext cx="8295480" cy="400110"/>
          </a:xfrm>
          <a:prstGeom prst="rect">
            <a:avLst/>
          </a:prstGeom>
          <a:noFill/>
        </p:spPr>
        <p:txBody>
          <a:bodyPr wrap="square">
            <a:spAutoFit/>
          </a:bodyPr>
          <a:lstStyle/>
          <a:p>
            <a:pPr algn="just"/>
            <a:r>
              <a:rPr lang="en-IN" sz="2000" b="1" i="0" u="none" strike="noStrike" baseline="0" dirty="0">
                <a:solidFill>
                  <a:srgbClr val="FF0000"/>
                </a:solidFill>
                <a:latin typeface="+mj-lt"/>
              </a:rPr>
              <a:t>Fiat-Shamir Protocol</a:t>
            </a:r>
          </a:p>
        </p:txBody>
      </p:sp>
      <p:pic>
        <p:nvPicPr>
          <p:cNvPr id="3" name="Picture 2">
            <a:extLst>
              <a:ext uri="{FF2B5EF4-FFF2-40B4-BE49-F238E27FC236}">
                <a16:creationId xmlns:a16="http://schemas.microsoft.com/office/drawing/2014/main" id="{E9D09518-89CC-7974-B95D-1C548F239C46}"/>
              </a:ext>
            </a:extLst>
          </p:cNvPr>
          <p:cNvPicPr>
            <a:picLocks noChangeAspect="1"/>
          </p:cNvPicPr>
          <p:nvPr/>
        </p:nvPicPr>
        <p:blipFill>
          <a:blip r:embed="rId3"/>
          <a:stretch>
            <a:fillRect/>
          </a:stretch>
        </p:blipFill>
        <p:spPr>
          <a:xfrm>
            <a:off x="1381079" y="1592305"/>
            <a:ext cx="5497604" cy="4270332"/>
          </a:xfrm>
          <a:prstGeom prst="rect">
            <a:avLst/>
          </a:prstGeom>
        </p:spPr>
      </p:pic>
      <p:sp>
        <p:nvSpPr>
          <p:cNvPr id="6" name="TextBox 5">
            <a:extLst>
              <a:ext uri="{FF2B5EF4-FFF2-40B4-BE49-F238E27FC236}">
                <a16:creationId xmlns:a16="http://schemas.microsoft.com/office/drawing/2014/main" id="{7A061EC3-7A29-362C-AC00-E1C0B4860557}"/>
              </a:ext>
            </a:extLst>
          </p:cNvPr>
          <p:cNvSpPr txBox="1"/>
          <p:nvPr/>
        </p:nvSpPr>
        <p:spPr>
          <a:xfrm>
            <a:off x="396324" y="1017588"/>
            <a:ext cx="7780965" cy="369332"/>
          </a:xfrm>
          <a:prstGeom prst="rect">
            <a:avLst/>
          </a:prstGeom>
          <a:noFill/>
        </p:spPr>
        <p:txBody>
          <a:bodyPr wrap="square">
            <a:spAutoFit/>
          </a:bodyPr>
          <a:lstStyle/>
          <a:p>
            <a:pPr algn="just"/>
            <a:r>
              <a:rPr lang="en-US" sz="1800" b="0" i="0" u="none" strike="noStrike" baseline="0" dirty="0">
                <a:latin typeface="+mj-lt"/>
              </a:rPr>
              <a:t>Verification of Alice by Bob can be done in four steps.</a:t>
            </a:r>
            <a:endParaRPr lang="en-IN" sz="1800" dirty="0">
              <a:latin typeface="+mj-lt"/>
            </a:endParaRPr>
          </a:p>
        </p:txBody>
      </p:sp>
      <p:sp>
        <p:nvSpPr>
          <p:cNvPr id="8" name="TextBox 7">
            <a:extLst>
              <a:ext uri="{FF2B5EF4-FFF2-40B4-BE49-F238E27FC236}">
                <a16:creationId xmlns:a16="http://schemas.microsoft.com/office/drawing/2014/main" id="{7E66A424-C3EE-CE75-6877-7653E9F1FB9C}"/>
              </a:ext>
            </a:extLst>
          </p:cNvPr>
          <p:cNvSpPr txBox="1"/>
          <p:nvPr/>
        </p:nvSpPr>
        <p:spPr>
          <a:xfrm>
            <a:off x="232235" y="6038641"/>
            <a:ext cx="2265895" cy="338554"/>
          </a:xfrm>
          <a:prstGeom prst="rect">
            <a:avLst/>
          </a:prstGeom>
          <a:noFill/>
        </p:spPr>
        <p:txBody>
          <a:bodyPr wrap="square">
            <a:spAutoFit/>
          </a:bodyPr>
          <a:lstStyle/>
          <a:p>
            <a:r>
              <a:rPr lang="en-US" b="0" i="0" u="none" strike="noStrike" baseline="0" dirty="0">
                <a:latin typeface="+mj-lt"/>
              </a:rPr>
              <a:t>r between 0 and n − 1 </a:t>
            </a:r>
            <a:endParaRPr lang="en-IN" dirty="0"/>
          </a:p>
        </p:txBody>
      </p:sp>
      <p:sp>
        <p:nvSpPr>
          <p:cNvPr id="7" name="TextBox 6">
            <a:extLst>
              <a:ext uri="{FF2B5EF4-FFF2-40B4-BE49-F238E27FC236}">
                <a16:creationId xmlns:a16="http://schemas.microsoft.com/office/drawing/2014/main" id="{5F2AFD63-50B1-CCF3-9F10-6FD3785F356C}"/>
              </a:ext>
            </a:extLst>
          </p:cNvPr>
          <p:cNvSpPr txBox="1"/>
          <p:nvPr/>
        </p:nvSpPr>
        <p:spPr>
          <a:xfrm>
            <a:off x="396324" y="5132526"/>
            <a:ext cx="2101806" cy="584775"/>
          </a:xfrm>
          <a:prstGeom prst="rect">
            <a:avLst/>
          </a:prstGeom>
          <a:noFill/>
        </p:spPr>
        <p:txBody>
          <a:bodyPr wrap="square">
            <a:spAutoFit/>
          </a:bodyPr>
          <a:lstStyle/>
          <a:p>
            <a:r>
              <a:rPr lang="en-US" sz="1600" b="0" i="0" u="none" strike="noStrike" baseline="0" dirty="0">
                <a:latin typeface="+mj-lt"/>
              </a:rPr>
              <a:t>s between 1 and n-1</a:t>
            </a:r>
          </a:p>
          <a:p>
            <a:r>
              <a:rPr lang="en-US" sz="1600" b="0" i="0" u="none" strike="noStrike" baseline="0" dirty="0">
                <a:solidFill>
                  <a:srgbClr val="FF0000"/>
                </a:solidFill>
                <a:latin typeface="+mj-lt"/>
              </a:rPr>
              <a:t>v = s</a:t>
            </a:r>
            <a:r>
              <a:rPr lang="en-US" sz="1600" b="0" i="0" u="none" strike="noStrike" baseline="30000" dirty="0">
                <a:solidFill>
                  <a:srgbClr val="FF0000"/>
                </a:solidFill>
                <a:latin typeface="+mj-lt"/>
              </a:rPr>
              <a:t>2</a:t>
            </a:r>
            <a:r>
              <a:rPr lang="en-US" sz="1600" b="0" i="0" u="none" strike="noStrike" baseline="0" dirty="0">
                <a:solidFill>
                  <a:srgbClr val="FF0000"/>
                </a:solidFill>
                <a:latin typeface="+mj-lt"/>
              </a:rPr>
              <a:t> mod n. </a:t>
            </a:r>
            <a:endParaRPr lang="en-IN" dirty="0">
              <a:solidFill>
                <a:srgbClr val="FF0000"/>
              </a:solidFill>
            </a:endParaRPr>
          </a:p>
        </p:txBody>
      </p:sp>
    </p:spTree>
    <p:extLst>
      <p:ext uri="{BB962C8B-B14F-4D97-AF65-F5344CB8AC3E}">
        <p14:creationId xmlns:p14="http://schemas.microsoft.com/office/powerpoint/2010/main" val="94882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4801314"/>
          </a:xfrm>
          <a:prstGeom prst="rect">
            <a:avLst/>
          </a:prstGeom>
          <a:noFill/>
        </p:spPr>
        <p:txBody>
          <a:bodyPr wrap="square">
            <a:spAutoFit/>
          </a:bodyPr>
          <a:lstStyle/>
          <a:p>
            <a:pPr algn="l"/>
            <a:r>
              <a:rPr lang="en-IN" sz="1800" b="1" i="0" u="none" strike="noStrike" baseline="0" dirty="0">
                <a:solidFill>
                  <a:srgbClr val="FF0000"/>
                </a:solidFill>
                <a:latin typeface="+mj-lt"/>
              </a:rPr>
              <a:t>Verification Categories</a:t>
            </a:r>
          </a:p>
          <a:p>
            <a:pPr algn="just"/>
            <a:r>
              <a:rPr lang="en-US" sz="1800" b="0" i="0" u="none" strike="noStrike" baseline="0" dirty="0">
                <a:latin typeface="+mj-lt"/>
              </a:rPr>
              <a:t>In entity authentication, the claimant must identify herself to the verifier. </a:t>
            </a:r>
          </a:p>
          <a:p>
            <a:pPr algn="just"/>
            <a:endParaRPr lang="en-US" sz="1800" dirty="0">
              <a:latin typeface="+mj-lt"/>
            </a:endParaRPr>
          </a:p>
          <a:p>
            <a:pPr algn="just"/>
            <a:r>
              <a:rPr lang="en-US" sz="1800" b="0" i="0" u="none" strike="noStrike" baseline="0" dirty="0">
                <a:latin typeface="+mj-lt"/>
              </a:rPr>
              <a:t>3 kinds of witnesses: something known, something possessed, or </a:t>
            </a:r>
            <a:r>
              <a:rPr lang="en-IN" sz="1800" b="0" i="0" u="none" strike="noStrike" baseline="0" dirty="0">
                <a:latin typeface="+mj-lt"/>
              </a:rPr>
              <a:t>something inherent.</a:t>
            </a:r>
          </a:p>
          <a:p>
            <a:pPr algn="just"/>
            <a:endParaRPr lang="en-IN" sz="1800" b="0" i="0" u="none" strike="noStrike" baseline="0" dirty="0">
              <a:latin typeface="+mj-lt"/>
            </a:endParaRPr>
          </a:p>
          <a:p>
            <a:pPr algn="just"/>
            <a:r>
              <a:rPr lang="en-US" sz="1800" b="0" i="0" u="none" strike="noStrike" baseline="0" dirty="0">
                <a:latin typeface="+mj-lt"/>
              </a:rPr>
              <a:t>❏ </a:t>
            </a:r>
            <a:r>
              <a:rPr lang="en-US" sz="1800" b="1" i="0" u="none" strike="noStrike" baseline="0" dirty="0">
                <a:latin typeface="+mj-lt"/>
              </a:rPr>
              <a:t>Something known. </a:t>
            </a:r>
            <a:r>
              <a:rPr lang="en-US" sz="1800" b="0" i="0" u="none" strike="noStrike" baseline="0" dirty="0">
                <a:latin typeface="+mj-lt"/>
              </a:rPr>
              <a:t>This is a secret known only by the claimant that can be checked by the verifier. Examples are a password, a PIN, a secret key, and a private key.</a:t>
            </a:r>
          </a:p>
          <a:p>
            <a:pPr algn="just"/>
            <a:endParaRPr lang="en-US" sz="1800" b="0" i="0" u="none" strike="noStrike" baseline="0" dirty="0">
              <a:latin typeface="+mj-lt"/>
            </a:endParaRPr>
          </a:p>
          <a:p>
            <a:pPr algn="just"/>
            <a:r>
              <a:rPr lang="en-US" sz="1800" b="0" i="0" u="none" strike="noStrike" baseline="0" dirty="0">
                <a:latin typeface="+mj-lt"/>
              </a:rPr>
              <a:t>❏ </a:t>
            </a:r>
            <a:r>
              <a:rPr lang="en-US" sz="1800" b="1" i="0" u="none" strike="noStrike" baseline="0" dirty="0">
                <a:latin typeface="+mj-lt"/>
              </a:rPr>
              <a:t>Something possessed. </a:t>
            </a:r>
            <a:r>
              <a:rPr lang="en-US" sz="1800" b="0" i="0" u="none" strike="noStrike" baseline="0" dirty="0">
                <a:latin typeface="+mj-lt"/>
              </a:rPr>
              <a:t>This is something that can prove the claimant’s identity. Examples are a passport, a driver’s license, an identification card, a credit card, and </a:t>
            </a:r>
            <a:r>
              <a:rPr lang="en-IN" sz="1800" b="0" i="0" u="none" strike="noStrike" baseline="0" dirty="0">
                <a:latin typeface="+mj-lt"/>
              </a:rPr>
              <a:t>a smart card.</a:t>
            </a:r>
          </a:p>
          <a:p>
            <a:pPr algn="just"/>
            <a:endParaRPr lang="en-IN" sz="1800" b="0" i="0" u="none" strike="noStrike" baseline="0" dirty="0">
              <a:latin typeface="+mj-lt"/>
            </a:endParaRPr>
          </a:p>
          <a:p>
            <a:pPr algn="just"/>
            <a:r>
              <a:rPr lang="en-US" sz="1800" b="0" i="0" u="none" strike="noStrike" baseline="0" dirty="0">
                <a:latin typeface="+mj-lt"/>
              </a:rPr>
              <a:t>❏ </a:t>
            </a:r>
            <a:r>
              <a:rPr lang="en-US" sz="1800" b="1" i="0" u="none" strike="noStrike" baseline="0" dirty="0">
                <a:latin typeface="+mj-lt"/>
              </a:rPr>
              <a:t>Something inherent. </a:t>
            </a:r>
            <a:r>
              <a:rPr lang="en-US" sz="1800" b="0" i="0" u="none" strike="noStrike" baseline="0" dirty="0">
                <a:latin typeface="+mj-lt"/>
              </a:rPr>
              <a:t>This is an inherent characteristic of the claimant. Examples </a:t>
            </a:r>
            <a:r>
              <a:rPr lang="en-IN" sz="1800" b="0" i="0" u="none" strike="noStrike" baseline="0" dirty="0">
                <a:latin typeface="+mj-lt"/>
              </a:rPr>
              <a:t>are conventional signatures, fingerprints, voice, facial characteristics, retinal pattern, and handwriting.</a:t>
            </a:r>
            <a:endParaRPr lang="en-IN" sz="1800" dirty="0">
              <a:latin typeface="+mj-lt"/>
            </a:endParaRPr>
          </a:p>
        </p:txBody>
      </p:sp>
    </p:spTree>
    <p:extLst>
      <p:ext uri="{BB962C8B-B14F-4D97-AF65-F5344CB8AC3E}">
        <p14:creationId xmlns:p14="http://schemas.microsoft.com/office/powerpoint/2010/main" val="3243377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3297" y="358312"/>
            <a:ext cx="8295480" cy="400110"/>
          </a:xfrm>
          <a:prstGeom prst="rect">
            <a:avLst/>
          </a:prstGeom>
          <a:noFill/>
        </p:spPr>
        <p:txBody>
          <a:bodyPr wrap="square">
            <a:spAutoFit/>
          </a:bodyPr>
          <a:lstStyle/>
          <a:p>
            <a:pPr algn="just"/>
            <a:r>
              <a:rPr lang="en-IN" sz="2000" b="1" i="0" u="none" strike="noStrike" baseline="0" dirty="0">
                <a:solidFill>
                  <a:srgbClr val="FF0000"/>
                </a:solidFill>
                <a:latin typeface="+mj-lt"/>
              </a:rPr>
              <a:t>Fiat-Shamir Protocol</a:t>
            </a: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4555093"/>
          </a:xfrm>
          <a:prstGeom prst="rect">
            <a:avLst/>
          </a:prstGeom>
          <a:noFill/>
        </p:spPr>
        <p:txBody>
          <a:bodyPr wrap="square">
            <a:spAutoFit/>
          </a:bodyPr>
          <a:lstStyle/>
          <a:p>
            <a:pPr marL="342900" indent="-342900" algn="just">
              <a:buAutoNum type="arabicPeriod"/>
            </a:pPr>
            <a:r>
              <a:rPr lang="en-US" b="0" i="0" u="none" strike="noStrike" baseline="0" dirty="0">
                <a:latin typeface="+mj-lt"/>
              </a:rPr>
              <a:t>Alice, the claimant, chooses a random number r between 0 and n − 1 (r is called the commitment). She then calculates the value of x = r</a:t>
            </a:r>
            <a:r>
              <a:rPr lang="en-US" b="0" i="0" u="none" strike="noStrike" baseline="30000" dirty="0">
                <a:latin typeface="+mj-lt"/>
              </a:rPr>
              <a:t>2</a:t>
            </a:r>
            <a:r>
              <a:rPr lang="en-US" b="0" i="0" u="none" strike="noStrike" baseline="0" dirty="0">
                <a:latin typeface="+mj-lt"/>
              </a:rPr>
              <a:t> mod n; </a:t>
            </a:r>
            <a:r>
              <a:rPr lang="en-US" b="0" i="0" u="none" strike="noStrike" baseline="0" dirty="0">
                <a:solidFill>
                  <a:srgbClr val="FF0000"/>
                </a:solidFill>
                <a:latin typeface="+mj-lt"/>
              </a:rPr>
              <a:t>x is called the witness</a:t>
            </a:r>
            <a:r>
              <a:rPr lang="en-US" sz="1800" b="0" i="0" u="none" strike="noStrike" baseline="0" dirty="0">
                <a:latin typeface="+mj-lt"/>
              </a:rPr>
              <a:t>.</a:t>
            </a:r>
          </a:p>
          <a:p>
            <a:pPr marL="342900" indent="-342900" algn="just">
              <a:buAutoNum type="arabicPeriod"/>
            </a:pPr>
            <a:endParaRPr lang="en-US" sz="1800" b="0" i="0" u="none" strike="noStrike" baseline="0" dirty="0">
              <a:latin typeface="+mj-lt"/>
            </a:endParaRPr>
          </a:p>
          <a:p>
            <a:pPr algn="just"/>
            <a:r>
              <a:rPr lang="en-US" sz="1800" b="0" i="0" u="none" strike="noStrike" baseline="0" dirty="0">
                <a:latin typeface="+mj-lt"/>
              </a:rPr>
              <a:t>2. </a:t>
            </a:r>
            <a:r>
              <a:rPr lang="en-US" b="0" i="0" u="none" strike="noStrike" baseline="0" dirty="0">
                <a:latin typeface="+mj-lt"/>
              </a:rPr>
              <a:t>Alice sends x to Bob as the witness.</a:t>
            </a:r>
          </a:p>
          <a:p>
            <a:pPr algn="just"/>
            <a:endParaRPr lang="en-US" b="0" i="0" u="none" strike="noStrike" baseline="0" dirty="0">
              <a:latin typeface="+mj-lt"/>
            </a:endParaRPr>
          </a:p>
          <a:p>
            <a:pPr algn="just"/>
            <a:r>
              <a:rPr lang="en-US" b="0" i="0" u="none" strike="noStrike" baseline="0" dirty="0">
                <a:latin typeface="+mj-lt"/>
              </a:rPr>
              <a:t>3. Bob, the verifier, sends the challenge </a:t>
            </a:r>
            <a:r>
              <a:rPr lang="en-US" b="0" i="0" u="none" strike="noStrike" baseline="0" dirty="0">
                <a:solidFill>
                  <a:srgbClr val="FF0000"/>
                </a:solidFill>
                <a:latin typeface="+mj-lt"/>
              </a:rPr>
              <a:t>c</a:t>
            </a:r>
            <a:r>
              <a:rPr lang="en-US" b="0" i="0" u="none" strike="noStrike" baseline="0" dirty="0">
                <a:latin typeface="+mj-lt"/>
              </a:rPr>
              <a:t> to Alice. The value of </a:t>
            </a:r>
            <a:r>
              <a:rPr lang="en-US" b="0" i="0" u="none" strike="noStrike" baseline="0" dirty="0">
                <a:solidFill>
                  <a:srgbClr val="FF0000"/>
                </a:solidFill>
                <a:latin typeface="+mj-lt"/>
              </a:rPr>
              <a:t>c</a:t>
            </a:r>
            <a:r>
              <a:rPr lang="en-US" b="0" i="0" u="none" strike="noStrike" baseline="0" dirty="0">
                <a:latin typeface="+mj-lt"/>
              </a:rPr>
              <a:t> is either 0 or 1.</a:t>
            </a:r>
          </a:p>
          <a:p>
            <a:pPr algn="just"/>
            <a:endParaRPr lang="en-US" sz="1800" b="0" i="0" u="none" strike="noStrike" baseline="0" dirty="0">
              <a:latin typeface="+mj-lt"/>
            </a:endParaRPr>
          </a:p>
          <a:p>
            <a:pPr algn="just"/>
            <a:r>
              <a:rPr lang="en-US" b="0" i="0" u="none" strike="noStrike" baseline="0" dirty="0">
                <a:latin typeface="+mj-lt"/>
              </a:rPr>
              <a:t>4. Alice calculates the response </a:t>
            </a:r>
            <a:r>
              <a:rPr lang="en-US" b="0" i="0" u="none" strike="noStrike" baseline="0" dirty="0">
                <a:solidFill>
                  <a:srgbClr val="FF0000"/>
                </a:solidFill>
                <a:latin typeface="+mj-lt"/>
              </a:rPr>
              <a:t>y = </a:t>
            </a:r>
            <a:r>
              <a:rPr lang="en-US" b="0" i="0" u="none" strike="noStrike" baseline="0" dirty="0" err="1">
                <a:solidFill>
                  <a:srgbClr val="FF0000"/>
                </a:solidFill>
                <a:latin typeface="+mj-lt"/>
              </a:rPr>
              <a:t>rs</a:t>
            </a:r>
            <a:r>
              <a:rPr lang="en-US" b="0" i="0" u="none" strike="noStrike" baseline="30000" dirty="0" err="1">
                <a:solidFill>
                  <a:srgbClr val="FF0000"/>
                </a:solidFill>
                <a:latin typeface="+mj-lt"/>
              </a:rPr>
              <a:t>c</a:t>
            </a:r>
            <a:r>
              <a:rPr lang="en-US" b="0" i="0" u="none" strike="noStrike" baseline="0" dirty="0">
                <a:solidFill>
                  <a:srgbClr val="FF0000"/>
                </a:solidFill>
                <a:latin typeface="+mj-lt"/>
              </a:rPr>
              <a:t>. </a:t>
            </a:r>
            <a:r>
              <a:rPr lang="en-US" b="0" i="0" u="none" strike="noStrike" baseline="0" dirty="0">
                <a:latin typeface="+mj-lt"/>
              </a:rPr>
              <a:t>Note that r is the random number selected by Alice in the first step, s is her private key, and c is the challenge (0 or 1).</a:t>
            </a:r>
          </a:p>
          <a:p>
            <a:pPr algn="just"/>
            <a:endParaRPr lang="en-US" b="0" i="0" u="none" strike="noStrike" baseline="0" dirty="0">
              <a:latin typeface="+mj-lt"/>
            </a:endParaRPr>
          </a:p>
          <a:p>
            <a:pPr algn="just"/>
            <a:r>
              <a:rPr lang="en-US" sz="1800" b="0" i="0" u="none" strike="noStrike" baseline="0" dirty="0">
                <a:latin typeface="+mj-lt"/>
              </a:rPr>
              <a:t>5. </a:t>
            </a:r>
            <a:r>
              <a:rPr lang="en-US" b="0" i="0" u="none" strike="noStrike" baseline="0" dirty="0">
                <a:latin typeface="+mj-lt"/>
              </a:rPr>
              <a:t>Alice sends the response to Bob to show that she knows the value of her private key, </a:t>
            </a:r>
            <a:r>
              <a:rPr lang="en-US" b="0" i="0" u="none" strike="noStrike" baseline="0" dirty="0">
                <a:solidFill>
                  <a:srgbClr val="FF0000"/>
                </a:solidFill>
                <a:latin typeface="+mj-lt"/>
              </a:rPr>
              <a:t>s.</a:t>
            </a:r>
            <a:r>
              <a:rPr lang="en-US" b="0" i="0" u="none" strike="noStrike" baseline="0" dirty="0">
                <a:latin typeface="+mj-lt"/>
              </a:rPr>
              <a:t> She claims to be Alice.</a:t>
            </a:r>
          </a:p>
          <a:p>
            <a:pPr algn="just"/>
            <a:endParaRPr lang="en-US" b="0" i="0" u="none" strike="noStrike" baseline="0" dirty="0">
              <a:latin typeface="+mj-lt"/>
            </a:endParaRPr>
          </a:p>
          <a:p>
            <a:pPr algn="just"/>
            <a:r>
              <a:rPr lang="en-US" b="0" i="0" u="none" strike="noStrike" baseline="0" dirty="0">
                <a:latin typeface="+mj-lt"/>
              </a:rPr>
              <a:t>6. Bob calculates </a:t>
            </a:r>
            <a:r>
              <a:rPr lang="en-US" b="0" i="0" u="none" strike="noStrike" baseline="0" dirty="0">
                <a:solidFill>
                  <a:srgbClr val="FF0000"/>
                </a:solidFill>
                <a:latin typeface="+mj-lt"/>
              </a:rPr>
              <a:t>y</a:t>
            </a:r>
            <a:r>
              <a:rPr lang="en-US" b="0" i="0" u="none" strike="noStrike" baseline="30000" dirty="0">
                <a:solidFill>
                  <a:srgbClr val="FF0000"/>
                </a:solidFill>
                <a:latin typeface="+mj-lt"/>
              </a:rPr>
              <a:t>2</a:t>
            </a:r>
            <a:r>
              <a:rPr lang="en-US" b="0" i="0" u="none" strike="noStrike" baseline="0" dirty="0">
                <a:solidFill>
                  <a:srgbClr val="FF0000"/>
                </a:solidFill>
                <a:latin typeface="+mj-lt"/>
              </a:rPr>
              <a:t> </a:t>
            </a:r>
            <a:r>
              <a:rPr lang="en-US" b="0" i="0" u="none" strike="noStrike" baseline="0" dirty="0">
                <a:latin typeface="+mj-lt"/>
              </a:rPr>
              <a:t>and </a:t>
            </a:r>
            <a:r>
              <a:rPr lang="en-US" b="0" i="0" u="none" strike="noStrike" baseline="0" dirty="0" err="1">
                <a:solidFill>
                  <a:srgbClr val="FF0000"/>
                </a:solidFill>
                <a:latin typeface="+mj-lt"/>
              </a:rPr>
              <a:t>xv</a:t>
            </a:r>
            <a:r>
              <a:rPr lang="en-US" b="0" i="0" u="none" strike="noStrike" baseline="30000" dirty="0" err="1">
                <a:solidFill>
                  <a:srgbClr val="FF0000"/>
                </a:solidFill>
                <a:latin typeface="+mj-lt"/>
              </a:rPr>
              <a:t>c</a:t>
            </a:r>
            <a:r>
              <a:rPr lang="en-US" b="0" i="0" u="none" strike="noStrike" baseline="0" dirty="0">
                <a:solidFill>
                  <a:srgbClr val="FF0000"/>
                </a:solidFill>
                <a:latin typeface="+mj-lt"/>
              </a:rPr>
              <a:t>. </a:t>
            </a:r>
            <a:r>
              <a:rPr lang="en-US" b="0" i="0" u="none" strike="noStrike" baseline="0" dirty="0">
                <a:latin typeface="+mj-lt"/>
              </a:rPr>
              <a:t>If these two values are congruent, then Alice either knows the value of s (she is honest) or she has calculated the value of y in some other ways (dishonest) because we can easily prove that </a:t>
            </a:r>
            <a:r>
              <a:rPr lang="en-US" b="0" i="0" u="none" strike="noStrike" baseline="0" dirty="0">
                <a:solidFill>
                  <a:srgbClr val="FF0000"/>
                </a:solidFill>
                <a:latin typeface="+mj-lt"/>
              </a:rPr>
              <a:t>y</a:t>
            </a:r>
            <a:r>
              <a:rPr lang="en-US" b="0" i="0" u="none" strike="noStrike" baseline="30000" dirty="0">
                <a:solidFill>
                  <a:srgbClr val="FF0000"/>
                </a:solidFill>
                <a:latin typeface="+mj-lt"/>
              </a:rPr>
              <a:t>2</a:t>
            </a:r>
            <a:r>
              <a:rPr lang="en-US" b="0" i="0" u="none" strike="noStrike" baseline="0" dirty="0">
                <a:latin typeface="+mj-lt"/>
              </a:rPr>
              <a:t> is the same as </a:t>
            </a:r>
            <a:r>
              <a:rPr lang="en-US" b="0" i="0" u="none" strike="noStrike" baseline="0" dirty="0" err="1">
                <a:solidFill>
                  <a:srgbClr val="FF0000"/>
                </a:solidFill>
                <a:latin typeface="+mj-lt"/>
              </a:rPr>
              <a:t>xv</a:t>
            </a:r>
            <a:r>
              <a:rPr lang="en-US" b="0" i="0" u="none" strike="noStrike" baseline="30000" dirty="0" err="1">
                <a:solidFill>
                  <a:srgbClr val="FF0000"/>
                </a:solidFill>
                <a:latin typeface="+mj-lt"/>
              </a:rPr>
              <a:t>c</a:t>
            </a:r>
            <a:r>
              <a:rPr lang="en-US" b="0" i="0" u="none" strike="noStrike" baseline="0" dirty="0">
                <a:latin typeface="+mj-lt"/>
              </a:rPr>
              <a:t> in modulo n arithmetic as shown below:</a:t>
            </a:r>
            <a:endParaRPr lang="en-IN" dirty="0">
              <a:latin typeface="+mj-lt"/>
            </a:endParaRPr>
          </a:p>
        </p:txBody>
      </p:sp>
      <p:pic>
        <p:nvPicPr>
          <p:cNvPr id="8" name="Picture 7">
            <a:extLst>
              <a:ext uri="{FF2B5EF4-FFF2-40B4-BE49-F238E27FC236}">
                <a16:creationId xmlns:a16="http://schemas.microsoft.com/office/drawing/2014/main" id="{ACDC5BE5-1E9E-AEC7-B2EA-0F368226E266}"/>
              </a:ext>
            </a:extLst>
          </p:cNvPr>
          <p:cNvPicPr>
            <a:picLocks noChangeAspect="1"/>
          </p:cNvPicPr>
          <p:nvPr/>
        </p:nvPicPr>
        <p:blipFill>
          <a:blip r:embed="rId3"/>
          <a:stretch>
            <a:fillRect/>
          </a:stretch>
        </p:blipFill>
        <p:spPr>
          <a:xfrm>
            <a:off x="2266950" y="5831322"/>
            <a:ext cx="3902469" cy="435625"/>
          </a:xfrm>
          <a:prstGeom prst="rect">
            <a:avLst/>
          </a:prstGeom>
        </p:spPr>
      </p:pic>
    </p:spTree>
    <p:extLst>
      <p:ext uri="{BB962C8B-B14F-4D97-AF65-F5344CB8AC3E}">
        <p14:creationId xmlns:p14="http://schemas.microsoft.com/office/powerpoint/2010/main" val="1724453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4260" y="560462"/>
            <a:ext cx="8295480" cy="677108"/>
          </a:xfrm>
          <a:prstGeom prst="rect">
            <a:avLst/>
          </a:prstGeom>
          <a:noFill/>
        </p:spPr>
        <p:txBody>
          <a:bodyPr wrap="square">
            <a:spAutoFit/>
          </a:bodyPr>
          <a:lstStyle/>
          <a:p>
            <a:pPr algn="just"/>
            <a:r>
              <a:rPr lang="en-IN" sz="20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4260" y="1124700"/>
            <a:ext cx="8295479" cy="2585323"/>
          </a:xfrm>
          <a:prstGeom prst="rect">
            <a:avLst/>
          </a:prstGeom>
          <a:noFill/>
        </p:spPr>
        <p:txBody>
          <a:bodyPr wrap="square">
            <a:spAutoFit/>
          </a:bodyPr>
          <a:lstStyle/>
          <a:p>
            <a:pPr algn="just"/>
            <a:r>
              <a:rPr lang="en-US" sz="1800" b="0" i="0" u="none" strike="noStrike" baseline="0" dirty="0">
                <a:latin typeface="+mj-lt"/>
              </a:rPr>
              <a:t>The six steps constitute a round;</a:t>
            </a:r>
          </a:p>
          <a:p>
            <a:pPr algn="just"/>
            <a:endParaRPr lang="en-US" sz="1800" dirty="0">
              <a:solidFill>
                <a:srgbClr val="C00000"/>
              </a:solidFill>
              <a:latin typeface="+mj-lt"/>
            </a:endParaRPr>
          </a:p>
          <a:p>
            <a:pPr algn="just"/>
            <a:r>
              <a:rPr lang="en-US" sz="1800" b="0" i="0" u="none" strike="noStrike" baseline="0" dirty="0">
                <a:solidFill>
                  <a:srgbClr val="C00000"/>
                </a:solidFill>
                <a:latin typeface="+mj-lt"/>
              </a:rPr>
              <a:t> The verification is repeated several times with the value of c equal to 0 or 1 (chosen randomly). </a:t>
            </a:r>
          </a:p>
          <a:p>
            <a:pPr algn="just"/>
            <a:endParaRPr lang="en-US" sz="1800" dirty="0">
              <a:latin typeface="+mj-lt"/>
            </a:endParaRPr>
          </a:p>
          <a:p>
            <a:pPr algn="just"/>
            <a:r>
              <a:rPr lang="en-US" sz="1800" b="0" i="0" u="none" strike="noStrike" baseline="0" dirty="0">
                <a:latin typeface="+mj-lt"/>
              </a:rPr>
              <a:t>The claimant must pass the test in each round to be verified. </a:t>
            </a:r>
          </a:p>
          <a:p>
            <a:pPr algn="just"/>
            <a:endParaRPr lang="en-US" sz="1800" dirty="0">
              <a:latin typeface="+mj-lt"/>
            </a:endParaRPr>
          </a:p>
          <a:p>
            <a:pPr algn="just"/>
            <a:r>
              <a:rPr lang="en-US" sz="1800" b="0" i="0" u="none" strike="noStrike" baseline="0" dirty="0">
                <a:latin typeface="+mj-lt"/>
              </a:rPr>
              <a:t>If she fails one single round, the process is aborted and she is not </a:t>
            </a:r>
            <a:r>
              <a:rPr lang="en-IN" sz="1800" b="0" i="0" u="none" strike="noStrike" baseline="0" dirty="0">
                <a:latin typeface="+mj-lt"/>
              </a:rPr>
              <a:t>authenticated.</a:t>
            </a:r>
          </a:p>
        </p:txBody>
      </p:sp>
    </p:spTree>
    <p:extLst>
      <p:ext uri="{BB962C8B-B14F-4D97-AF65-F5344CB8AC3E}">
        <p14:creationId xmlns:p14="http://schemas.microsoft.com/office/powerpoint/2010/main" val="2364118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4260" y="560462"/>
            <a:ext cx="8295480" cy="677108"/>
          </a:xfrm>
          <a:prstGeom prst="rect">
            <a:avLst/>
          </a:prstGeom>
          <a:noFill/>
        </p:spPr>
        <p:txBody>
          <a:bodyPr wrap="square">
            <a:spAutoFit/>
          </a:bodyPr>
          <a:lstStyle/>
          <a:p>
            <a:pPr algn="just"/>
            <a:r>
              <a:rPr lang="en-IN" sz="20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07180" y="1196440"/>
            <a:ext cx="8295479" cy="2585323"/>
          </a:xfrm>
          <a:prstGeom prst="rect">
            <a:avLst/>
          </a:prstGeom>
          <a:noFill/>
        </p:spPr>
        <p:txBody>
          <a:bodyPr wrap="square">
            <a:spAutoFit/>
          </a:bodyPr>
          <a:lstStyle/>
          <a:p>
            <a:pPr algn="just"/>
            <a:r>
              <a:rPr lang="en-US" sz="1800" b="0" i="0" u="none" strike="noStrike" baseline="0" dirty="0">
                <a:solidFill>
                  <a:srgbClr val="C00000"/>
                </a:solidFill>
                <a:latin typeface="+mj-lt"/>
              </a:rPr>
              <a:t>Elaboration:</a:t>
            </a:r>
          </a:p>
          <a:p>
            <a:pPr algn="just"/>
            <a:r>
              <a:rPr lang="en-US" sz="1800" b="0" i="0" u="none" strike="noStrike" baseline="0" dirty="0">
                <a:latin typeface="+mj-lt"/>
              </a:rPr>
              <a:t> Alice can be honest (knows the value of s) or dishonest (does not know the value of s). </a:t>
            </a:r>
          </a:p>
          <a:p>
            <a:pPr algn="just"/>
            <a:endParaRPr lang="en-US" sz="1800" dirty="0">
              <a:latin typeface="+mj-lt"/>
            </a:endParaRPr>
          </a:p>
          <a:p>
            <a:pPr algn="just"/>
            <a:r>
              <a:rPr lang="en-US" sz="1800" b="0" i="0" u="none" strike="noStrike" baseline="0" dirty="0">
                <a:latin typeface="+mj-lt"/>
              </a:rPr>
              <a:t>If she is honest, she passes each round. </a:t>
            </a:r>
          </a:p>
          <a:p>
            <a:pPr algn="just"/>
            <a:endParaRPr lang="en-US" sz="1800" dirty="0">
              <a:latin typeface="+mj-lt"/>
            </a:endParaRPr>
          </a:p>
          <a:p>
            <a:pPr algn="just"/>
            <a:r>
              <a:rPr lang="en-US" sz="1800" b="0" i="0" u="none" strike="noStrike" baseline="0" dirty="0">
                <a:latin typeface="+mj-lt"/>
              </a:rPr>
              <a:t>If she is not, she still can pass a round by predicting the value of challenge correctly.</a:t>
            </a:r>
          </a:p>
          <a:p>
            <a:pPr algn="just"/>
            <a:r>
              <a:rPr lang="en-IN" sz="1800" b="0" i="0" u="none" strike="noStrike" baseline="0" dirty="0">
                <a:latin typeface="+mj-lt"/>
              </a:rPr>
              <a:t>Two situations can happen:</a:t>
            </a:r>
            <a:endParaRPr lang="en-IN" sz="1800" dirty="0">
              <a:latin typeface="+mj-lt"/>
            </a:endParaRPr>
          </a:p>
        </p:txBody>
      </p:sp>
    </p:spTree>
    <p:extLst>
      <p:ext uri="{BB962C8B-B14F-4D97-AF65-F5344CB8AC3E}">
        <p14:creationId xmlns:p14="http://schemas.microsoft.com/office/powerpoint/2010/main" val="3806080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4260" y="560462"/>
            <a:ext cx="8295480" cy="646331"/>
          </a:xfrm>
          <a:prstGeom prst="rect">
            <a:avLst/>
          </a:prstGeom>
          <a:noFill/>
        </p:spPr>
        <p:txBody>
          <a:bodyPr wrap="square">
            <a:spAutoFit/>
          </a:bodyPr>
          <a:lstStyle/>
          <a:p>
            <a:pPr algn="just"/>
            <a:r>
              <a:rPr lang="en-IN" sz="18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2308324"/>
          </a:xfrm>
          <a:prstGeom prst="rect">
            <a:avLst/>
          </a:prstGeom>
          <a:noFill/>
        </p:spPr>
        <p:txBody>
          <a:bodyPr wrap="square">
            <a:spAutoFit/>
          </a:bodyPr>
          <a:lstStyle/>
          <a:p>
            <a:pPr algn="l"/>
            <a:r>
              <a:rPr lang="en-US" b="0" i="0" u="none" strike="noStrike" baseline="0" dirty="0">
                <a:latin typeface="+mj-lt"/>
              </a:rPr>
              <a:t>1. Alice guesses that the value of c (the challenge) will be </a:t>
            </a:r>
            <a:r>
              <a:rPr lang="en-US" b="0" i="0" u="none" strike="noStrike" baseline="0" dirty="0">
                <a:solidFill>
                  <a:srgbClr val="FF0000"/>
                </a:solidFill>
                <a:latin typeface="+mj-lt"/>
              </a:rPr>
              <a:t>1</a:t>
            </a:r>
            <a:r>
              <a:rPr lang="en-US" b="0" i="0" u="none" strike="noStrike" baseline="0" dirty="0">
                <a:latin typeface="+mj-lt"/>
              </a:rPr>
              <a:t> (a prediction). She calculates </a:t>
            </a:r>
            <a:r>
              <a:rPr lang="en-US" b="0" i="0" u="none" strike="noStrike" baseline="0" dirty="0">
                <a:solidFill>
                  <a:srgbClr val="FF0000"/>
                </a:solidFill>
                <a:latin typeface="+mj-lt"/>
              </a:rPr>
              <a:t>x = r</a:t>
            </a:r>
            <a:r>
              <a:rPr lang="en-US" b="0" i="0" u="none" strike="noStrike" baseline="30000" dirty="0">
                <a:solidFill>
                  <a:srgbClr val="FF0000"/>
                </a:solidFill>
                <a:latin typeface="+mj-lt"/>
              </a:rPr>
              <a:t>2</a:t>
            </a:r>
            <a:r>
              <a:rPr lang="en-US" b="0" i="0" u="none" strike="noStrike" baseline="0" dirty="0">
                <a:solidFill>
                  <a:srgbClr val="FF0000"/>
                </a:solidFill>
                <a:latin typeface="+mj-lt"/>
              </a:rPr>
              <a:t>/v </a:t>
            </a:r>
            <a:r>
              <a:rPr lang="en-US" b="0" i="0" u="none" strike="noStrike" baseline="0" dirty="0">
                <a:latin typeface="+mj-lt"/>
              </a:rPr>
              <a:t>and sends x as the witness.</a:t>
            </a:r>
          </a:p>
          <a:p>
            <a:pPr marL="800100" lvl="1" indent="-342900" algn="just">
              <a:buAutoNum type="alphaLcPeriod"/>
            </a:pPr>
            <a:r>
              <a:rPr lang="en-US" b="0" i="0" u="none" strike="noStrike" baseline="0" dirty="0">
                <a:latin typeface="+mj-lt"/>
              </a:rPr>
              <a:t>If her guess is correct (c turned out to be 1), she sends </a:t>
            </a:r>
            <a:r>
              <a:rPr lang="en-US" b="0" i="0" u="none" strike="noStrike" baseline="0" dirty="0">
                <a:solidFill>
                  <a:srgbClr val="FF0000"/>
                </a:solidFill>
                <a:latin typeface="+mj-lt"/>
              </a:rPr>
              <a:t>y = r </a:t>
            </a:r>
            <a:r>
              <a:rPr lang="en-US" b="0" i="0" u="none" strike="noStrike" baseline="0" dirty="0">
                <a:latin typeface="+mj-lt"/>
              </a:rPr>
              <a:t>as the response. We can see that she passes the test (y</a:t>
            </a:r>
            <a:r>
              <a:rPr lang="en-US" b="0" i="0" u="none" strike="noStrike" baseline="30000" dirty="0">
                <a:latin typeface="+mj-lt"/>
              </a:rPr>
              <a:t>2</a:t>
            </a:r>
            <a:r>
              <a:rPr lang="en-US" b="0" i="0" u="none" strike="noStrike" baseline="0" dirty="0">
                <a:latin typeface="+mj-lt"/>
              </a:rPr>
              <a:t> = </a:t>
            </a:r>
            <a:r>
              <a:rPr lang="en-US" b="0" i="0" u="none" strike="noStrike" baseline="0" dirty="0" err="1">
                <a:latin typeface="+mj-lt"/>
              </a:rPr>
              <a:t>xv</a:t>
            </a:r>
            <a:r>
              <a:rPr lang="en-US" b="0" i="0" u="none" strike="noStrike" baseline="30000" dirty="0" err="1">
                <a:latin typeface="+mj-lt"/>
              </a:rPr>
              <a:t>c</a:t>
            </a:r>
            <a:r>
              <a:rPr lang="en-US" b="0" i="0" u="none" strike="noStrike" baseline="0" dirty="0">
                <a:latin typeface="+mj-lt"/>
              </a:rPr>
              <a:t>).</a:t>
            </a:r>
          </a:p>
          <a:p>
            <a:pPr marL="800100" lvl="1" indent="-342900" algn="just">
              <a:buAutoNum type="alphaLcPeriod"/>
            </a:pPr>
            <a:endParaRPr lang="en-US" b="0" i="0" u="none" strike="noStrike" baseline="0" dirty="0">
              <a:latin typeface="+mj-lt"/>
            </a:endParaRPr>
          </a:p>
          <a:p>
            <a:pPr lvl="1" algn="just"/>
            <a:r>
              <a:rPr lang="en-US" b="0" i="0" u="none" strike="noStrike" baseline="0" dirty="0">
                <a:latin typeface="+mj-lt"/>
              </a:rPr>
              <a:t>b. If her guess is wrong (c turned out to be 0), she cannot find a value of y that passes the test. She probably quits or sends a value that does not pass the test and Bob will abort the process.</a:t>
            </a:r>
          </a:p>
          <a:p>
            <a:pPr lvl="1"/>
            <a:endParaRPr lang="en-US" b="0" i="0" u="none" strike="noStrike" baseline="0" dirty="0">
              <a:latin typeface="+mj-lt"/>
            </a:endParaRPr>
          </a:p>
        </p:txBody>
      </p:sp>
      <p:pic>
        <p:nvPicPr>
          <p:cNvPr id="2" name="Picture 1">
            <a:extLst>
              <a:ext uri="{FF2B5EF4-FFF2-40B4-BE49-F238E27FC236}">
                <a16:creationId xmlns:a16="http://schemas.microsoft.com/office/drawing/2014/main" id="{D2675AF5-5BE1-CB71-0962-2EB362E72331}"/>
              </a:ext>
            </a:extLst>
          </p:cNvPr>
          <p:cNvPicPr>
            <a:picLocks noChangeAspect="1"/>
          </p:cNvPicPr>
          <p:nvPr/>
        </p:nvPicPr>
        <p:blipFill>
          <a:blip r:embed="rId3"/>
          <a:stretch>
            <a:fillRect/>
          </a:stretch>
        </p:blipFill>
        <p:spPr>
          <a:xfrm>
            <a:off x="2747762" y="3401642"/>
            <a:ext cx="3648475" cy="2833997"/>
          </a:xfrm>
          <a:prstGeom prst="rect">
            <a:avLst/>
          </a:prstGeom>
        </p:spPr>
      </p:pic>
    </p:spTree>
    <p:extLst>
      <p:ext uri="{BB962C8B-B14F-4D97-AF65-F5344CB8AC3E}">
        <p14:creationId xmlns:p14="http://schemas.microsoft.com/office/powerpoint/2010/main" val="4095145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4260" y="560462"/>
            <a:ext cx="8295480" cy="646331"/>
          </a:xfrm>
          <a:prstGeom prst="rect">
            <a:avLst/>
          </a:prstGeom>
          <a:noFill/>
        </p:spPr>
        <p:txBody>
          <a:bodyPr wrap="square">
            <a:spAutoFit/>
          </a:bodyPr>
          <a:lstStyle/>
          <a:p>
            <a:pPr algn="just"/>
            <a:r>
              <a:rPr lang="en-IN" sz="18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2062103"/>
          </a:xfrm>
          <a:prstGeom prst="rect">
            <a:avLst/>
          </a:prstGeom>
          <a:noFill/>
        </p:spPr>
        <p:txBody>
          <a:bodyPr wrap="square">
            <a:spAutoFit/>
          </a:bodyPr>
          <a:lstStyle/>
          <a:p>
            <a:pPr algn="just"/>
            <a:r>
              <a:rPr lang="en-US" b="0" i="0" u="none" strike="noStrike" baseline="0" dirty="0">
                <a:latin typeface="+mj-lt"/>
              </a:rPr>
              <a:t>2. Alice guesses that the value of c (challenge) will be </a:t>
            </a:r>
            <a:r>
              <a:rPr lang="en-US" b="0" i="0" u="none" strike="noStrike" baseline="0" dirty="0">
                <a:solidFill>
                  <a:srgbClr val="FF0000"/>
                </a:solidFill>
                <a:latin typeface="+mj-lt"/>
              </a:rPr>
              <a:t>0. </a:t>
            </a:r>
            <a:r>
              <a:rPr lang="en-US" b="0" i="0" u="none" strike="noStrike" baseline="0" dirty="0">
                <a:latin typeface="+mj-lt"/>
              </a:rPr>
              <a:t>She calculates </a:t>
            </a:r>
            <a:r>
              <a:rPr lang="en-US" b="0" i="0" u="none" strike="noStrike" baseline="0" dirty="0">
                <a:solidFill>
                  <a:srgbClr val="FF0000"/>
                </a:solidFill>
                <a:latin typeface="+mj-lt"/>
              </a:rPr>
              <a:t>x = r</a:t>
            </a:r>
            <a:r>
              <a:rPr lang="en-US" b="0" i="0" u="none" strike="noStrike" baseline="30000" dirty="0">
                <a:solidFill>
                  <a:srgbClr val="FF0000"/>
                </a:solidFill>
                <a:latin typeface="+mj-lt"/>
              </a:rPr>
              <a:t>2</a:t>
            </a:r>
            <a:r>
              <a:rPr lang="en-US" b="0" i="0" u="none" strike="noStrike" baseline="0" dirty="0">
                <a:solidFill>
                  <a:srgbClr val="FF0000"/>
                </a:solidFill>
                <a:latin typeface="+mj-lt"/>
              </a:rPr>
              <a:t> </a:t>
            </a:r>
            <a:r>
              <a:rPr lang="en-US" b="0" i="0" u="none" strike="noStrike" baseline="0" dirty="0">
                <a:latin typeface="+mj-lt"/>
              </a:rPr>
              <a:t>and sends </a:t>
            </a:r>
            <a:r>
              <a:rPr lang="en-IN" b="0" i="0" u="none" strike="noStrike" baseline="0" dirty="0">
                <a:latin typeface="+mj-lt"/>
              </a:rPr>
              <a:t>x as the witness.</a:t>
            </a:r>
          </a:p>
          <a:p>
            <a:pPr lvl="1" algn="just"/>
            <a:r>
              <a:rPr lang="en-US" b="0" i="0" u="none" strike="noStrike" baseline="0" dirty="0">
                <a:latin typeface="+mj-lt"/>
              </a:rPr>
              <a:t>c. If her guess is correct (c turned out to be 0), she sends </a:t>
            </a:r>
            <a:r>
              <a:rPr lang="en-US" b="0" i="0" u="none" strike="noStrike" baseline="0" dirty="0">
                <a:solidFill>
                  <a:srgbClr val="FF0000"/>
                </a:solidFill>
                <a:latin typeface="+mj-lt"/>
              </a:rPr>
              <a:t>y = r </a:t>
            </a:r>
            <a:r>
              <a:rPr lang="en-US" b="0" i="0" u="none" strike="noStrike" baseline="0" dirty="0">
                <a:latin typeface="+mj-lt"/>
              </a:rPr>
              <a:t>as the response. We can see that she passes the test (y</a:t>
            </a:r>
            <a:r>
              <a:rPr lang="en-US" b="0" i="0" u="none" strike="noStrike" baseline="30000" dirty="0">
                <a:latin typeface="+mj-lt"/>
              </a:rPr>
              <a:t>2</a:t>
            </a:r>
            <a:r>
              <a:rPr lang="en-US" b="0" i="0" u="none" strike="noStrike" baseline="0" dirty="0">
                <a:latin typeface="+mj-lt"/>
              </a:rPr>
              <a:t> = </a:t>
            </a:r>
            <a:r>
              <a:rPr lang="en-US" b="0" i="0" u="none" strike="noStrike" baseline="0" dirty="0" err="1">
                <a:latin typeface="+mj-lt"/>
              </a:rPr>
              <a:t>xv</a:t>
            </a:r>
            <a:r>
              <a:rPr lang="en-US" b="0" i="0" u="none" strike="noStrike" baseline="30000" dirty="0" err="1">
                <a:latin typeface="+mj-lt"/>
              </a:rPr>
              <a:t>c</a:t>
            </a:r>
            <a:r>
              <a:rPr lang="en-US" b="0" i="0" u="none" strike="noStrike" baseline="0" dirty="0">
                <a:latin typeface="+mj-lt"/>
              </a:rPr>
              <a:t>).</a:t>
            </a:r>
          </a:p>
          <a:p>
            <a:pPr lvl="1" algn="just"/>
            <a:endParaRPr lang="en-US" b="0" i="0" u="none" strike="noStrike" baseline="0" dirty="0">
              <a:latin typeface="+mj-lt"/>
            </a:endParaRPr>
          </a:p>
          <a:p>
            <a:pPr lvl="1" algn="just"/>
            <a:r>
              <a:rPr lang="en-US" b="0" i="0" u="none" strike="noStrike" baseline="0" dirty="0">
                <a:latin typeface="+mj-lt"/>
              </a:rPr>
              <a:t>d. If her guess is wrong (c turned out to be 1), she cannot find a value of y that passes the rest. She probably quits or sends a value that does not pass the test and Bob will abort the process.</a:t>
            </a:r>
            <a:endParaRPr lang="en-IN" dirty="0">
              <a:latin typeface="+mj-lt"/>
            </a:endParaRPr>
          </a:p>
        </p:txBody>
      </p:sp>
      <p:pic>
        <p:nvPicPr>
          <p:cNvPr id="2" name="Picture 1">
            <a:extLst>
              <a:ext uri="{FF2B5EF4-FFF2-40B4-BE49-F238E27FC236}">
                <a16:creationId xmlns:a16="http://schemas.microsoft.com/office/drawing/2014/main" id="{D2675AF5-5BE1-CB71-0962-2EB362E72331}"/>
              </a:ext>
            </a:extLst>
          </p:cNvPr>
          <p:cNvPicPr>
            <a:picLocks noChangeAspect="1"/>
          </p:cNvPicPr>
          <p:nvPr/>
        </p:nvPicPr>
        <p:blipFill>
          <a:blip r:embed="rId3"/>
          <a:stretch>
            <a:fillRect/>
          </a:stretch>
        </p:blipFill>
        <p:spPr>
          <a:xfrm>
            <a:off x="2651750" y="3160165"/>
            <a:ext cx="4070930" cy="3162144"/>
          </a:xfrm>
          <a:prstGeom prst="rect">
            <a:avLst/>
          </a:prstGeom>
        </p:spPr>
      </p:pic>
    </p:spTree>
    <p:extLst>
      <p:ext uri="{BB962C8B-B14F-4D97-AF65-F5344CB8AC3E}">
        <p14:creationId xmlns:p14="http://schemas.microsoft.com/office/powerpoint/2010/main" val="2369414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467CF58-F16C-7181-1F5F-09DB2C43DB09}"/>
              </a:ext>
            </a:extLst>
          </p:cNvPr>
          <p:cNvSpPr txBox="1"/>
          <p:nvPr/>
        </p:nvSpPr>
        <p:spPr>
          <a:xfrm>
            <a:off x="424260" y="560462"/>
            <a:ext cx="8295480" cy="646331"/>
          </a:xfrm>
          <a:prstGeom prst="rect">
            <a:avLst/>
          </a:prstGeom>
          <a:noFill/>
        </p:spPr>
        <p:txBody>
          <a:bodyPr wrap="square">
            <a:spAutoFit/>
          </a:bodyPr>
          <a:lstStyle/>
          <a:p>
            <a:pPr algn="just"/>
            <a:r>
              <a:rPr lang="en-IN" sz="1800" b="1" i="0" u="none" strike="noStrike" baseline="0" dirty="0">
                <a:solidFill>
                  <a:srgbClr val="FF0000"/>
                </a:solidFill>
                <a:latin typeface="+mj-lt"/>
              </a:rPr>
              <a:t>Fiat-Shamir Protocol</a:t>
            </a:r>
          </a:p>
          <a:p>
            <a:pPr algn="just"/>
            <a:endParaRPr lang="en-IN" sz="1800" b="0" i="0" u="none" strike="noStrike" baseline="0" dirty="0">
              <a:solidFill>
                <a:srgbClr val="FF0000"/>
              </a:solidFill>
              <a:latin typeface="+mj-lt"/>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2585323"/>
          </a:xfrm>
          <a:prstGeom prst="rect">
            <a:avLst/>
          </a:prstGeom>
          <a:noFill/>
        </p:spPr>
        <p:txBody>
          <a:bodyPr wrap="square">
            <a:spAutoFit/>
          </a:bodyPr>
          <a:lstStyle/>
          <a:p>
            <a:pPr algn="l"/>
            <a:r>
              <a:rPr lang="en-US" sz="1800" b="0" i="0" u="none" strike="noStrike" baseline="0" dirty="0">
                <a:latin typeface="+mj-lt"/>
              </a:rPr>
              <a:t>We can see that a dishonest claimant has a 50 percent chance of fooling the verifier and passing the test (by predicting the value of the challenge). </a:t>
            </a:r>
          </a:p>
          <a:p>
            <a:pPr algn="l"/>
            <a:endParaRPr lang="en-US" sz="1800" dirty="0">
              <a:latin typeface="+mj-lt"/>
            </a:endParaRPr>
          </a:p>
          <a:p>
            <a:pPr algn="l"/>
            <a:r>
              <a:rPr lang="en-US" sz="1800" b="0" i="0" u="none" strike="noStrike" baseline="0" dirty="0">
                <a:latin typeface="+mj-lt"/>
              </a:rPr>
              <a:t>In other words, Bob assigns a probability of 1/2 to each round of the test. </a:t>
            </a:r>
          </a:p>
          <a:p>
            <a:pPr algn="l"/>
            <a:endParaRPr lang="en-US" sz="1800" dirty="0">
              <a:latin typeface="+mj-lt"/>
            </a:endParaRPr>
          </a:p>
          <a:p>
            <a:pPr algn="l"/>
            <a:r>
              <a:rPr lang="en-US" sz="1800" b="0" i="0" u="none" strike="noStrike" baseline="0" dirty="0">
                <a:latin typeface="+mj-lt"/>
              </a:rPr>
              <a:t>If the process is repeated 20 times, the probability decreases to (1/2)</a:t>
            </a:r>
            <a:r>
              <a:rPr lang="en-US" sz="1800" b="0" i="0" u="none" strike="noStrike" baseline="30000" dirty="0">
                <a:latin typeface="+mj-lt"/>
              </a:rPr>
              <a:t>20</a:t>
            </a:r>
            <a:r>
              <a:rPr lang="en-US" sz="1800" b="0" i="0" u="none" strike="noStrike" baseline="0" dirty="0">
                <a:latin typeface="+mj-lt"/>
              </a:rPr>
              <a:t> or 9.54 × 10</a:t>
            </a:r>
            <a:r>
              <a:rPr lang="en-US" sz="1800" b="0" i="0" u="none" strike="noStrike" baseline="30000" dirty="0">
                <a:latin typeface="+mj-lt"/>
              </a:rPr>
              <a:t>−7</a:t>
            </a:r>
            <a:r>
              <a:rPr lang="en-US" sz="1800" b="0" i="0" u="none" strike="noStrike" baseline="0" dirty="0">
                <a:latin typeface="+mj-lt"/>
              </a:rPr>
              <a:t>.</a:t>
            </a:r>
          </a:p>
          <a:p>
            <a:pPr algn="l"/>
            <a:endParaRPr lang="en-US" sz="1800" dirty="0">
              <a:latin typeface="+mj-lt"/>
            </a:endParaRPr>
          </a:p>
          <a:p>
            <a:pPr algn="l"/>
            <a:r>
              <a:rPr lang="en-US" sz="1800" b="0" i="0" u="none" strike="noStrike" baseline="0" dirty="0">
                <a:latin typeface="+mj-lt"/>
              </a:rPr>
              <a:t>In other words, it is highly improbable that Alice can guess correctly 20 times.</a:t>
            </a:r>
            <a:endParaRPr lang="en-IN" sz="1800" dirty="0">
              <a:latin typeface="+mj-lt"/>
            </a:endParaRPr>
          </a:p>
        </p:txBody>
      </p:sp>
    </p:spTree>
    <p:extLst>
      <p:ext uri="{BB962C8B-B14F-4D97-AF65-F5344CB8AC3E}">
        <p14:creationId xmlns:p14="http://schemas.microsoft.com/office/powerpoint/2010/main" val="1247211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646331"/>
          </a:xfrm>
          <a:prstGeom prst="rect">
            <a:avLst/>
          </a:prstGeom>
          <a:noFill/>
        </p:spPr>
        <p:txBody>
          <a:bodyPr wrap="square">
            <a:spAutoFit/>
          </a:bodyPr>
          <a:lstStyle/>
          <a:p>
            <a:pPr algn="just"/>
            <a:r>
              <a:rPr lang="en-US" sz="1800" b="0" i="0" u="none" strike="noStrike" baseline="0" dirty="0">
                <a:solidFill>
                  <a:srgbClr val="FF0000"/>
                </a:solidFill>
                <a:latin typeface="+mj-lt"/>
              </a:rPr>
              <a:t>Cave Example </a:t>
            </a:r>
            <a:r>
              <a:rPr lang="en-US" sz="1800" b="0" i="0" u="none" strike="noStrike" baseline="0" dirty="0">
                <a:latin typeface="+mj-lt"/>
              </a:rPr>
              <a:t>To show the logic behind the above protocol, </a:t>
            </a:r>
            <a:r>
              <a:rPr lang="en-US" sz="1800" b="0" i="0" u="none" strike="noStrike" baseline="0" dirty="0" err="1">
                <a:latin typeface="+mj-lt"/>
              </a:rPr>
              <a:t>Quisquater</a:t>
            </a:r>
            <a:r>
              <a:rPr lang="en-US" sz="1800" b="0" i="0" u="none" strike="noStrike" baseline="0" dirty="0">
                <a:latin typeface="+mj-lt"/>
              </a:rPr>
              <a:t> and Guillou </a:t>
            </a:r>
            <a:r>
              <a:rPr lang="en-IN" sz="1800" b="0" i="0" u="none" strike="noStrike" baseline="0" dirty="0">
                <a:latin typeface="+mj-lt"/>
              </a:rPr>
              <a:t>devised the cave example</a:t>
            </a:r>
            <a:endParaRPr lang="en-IN" sz="1800" dirty="0">
              <a:latin typeface="+mj-lt"/>
            </a:endParaRPr>
          </a:p>
        </p:txBody>
      </p:sp>
      <p:pic>
        <p:nvPicPr>
          <p:cNvPr id="3" name="Picture 2">
            <a:extLst>
              <a:ext uri="{FF2B5EF4-FFF2-40B4-BE49-F238E27FC236}">
                <a16:creationId xmlns:a16="http://schemas.microsoft.com/office/drawing/2014/main" id="{6909B0F0-A59A-21D1-9CFE-017D64C40EFE}"/>
              </a:ext>
            </a:extLst>
          </p:cNvPr>
          <p:cNvPicPr>
            <a:picLocks noChangeAspect="1"/>
          </p:cNvPicPr>
          <p:nvPr/>
        </p:nvPicPr>
        <p:blipFill>
          <a:blip r:embed="rId3"/>
          <a:stretch>
            <a:fillRect/>
          </a:stretch>
        </p:blipFill>
        <p:spPr>
          <a:xfrm>
            <a:off x="923525" y="2123230"/>
            <a:ext cx="6874332" cy="3242908"/>
          </a:xfrm>
          <a:prstGeom prst="rect">
            <a:avLst/>
          </a:prstGeom>
        </p:spPr>
      </p:pic>
    </p:spTree>
    <p:extLst>
      <p:ext uri="{BB962C8B-B14F-4D97-AF65-F5344CB8AC3E}">
        <p14:creationId xmlns:p14="http://schemas.microsoft.com/office/powerpoint/2010/main" val="22304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117020" y="979067"/>
            <a:ext cx="8871555" cy="3293209"/>
          </a:xfrm>
          <a:prstGeom prst="rect">
            <a:avLst/>
          </a:prstGeom>
          <a:noFill/>
        </p:spPr>
        <p:txBody>
          <a:bodyPr wrap="square">
            <a:spAutoFit/>
          </a:bodyPr>
          <a:lstStyle/>
          <a:p>
            <a:pPr algn="just"/>
            <a:r>
              <a:rPr lang="en-US" b="0" i="0" u="none" strike="noStrike" baseline="0" dirty="0">
                <a:latin typeface="+mj-lt"/>
              </a:rPr>
              <a:t>Suppose there is an </a:t>
            </a:r>
            <a:r>
              <a:rPr lang="en-US" b="0" i="0" u="none" strike="noStrike" baseline="0" dirty="0">
                <a:solidFill>
                  <a:srgbClr val="FF0000"/>
                </a:solidFill>
                <a:latin typeface="+mj-lt"/>
              </a:rPr>
              <a:t>underground cave with a door at the end of the cave </a:t>
            </a:r>
            <a:r>
              <a:rPr lang="en-US" b="0" i="0" u="none" strike="noStrike" baseline="0" dirty="0">
                <a:latin typeface="+mj-lt"/>
              </a:rPr>
              <a:t>that can only be opened with a magic word. </a:t>
            </a:r>
          </a:p>
          <a:p>
            <a:pPr algn="just"/>
            <a:endParaRPr lang="en-US" dirty="0">
              <a:latin typeface="+mj-lt"/>
            </a:endParaRPr>
          </a:p>
          <a:p>
            <a:pPr algn="just"/>
            <a:r>
              <a:rPr lang="en-US" b="0" i="0" u="none" strike="noStrike" baseline="0" dirty="0">
                <a:latin typeface="+mj-lt"/>
              </a:rPr>
              <a:t>Alice claims that she knows the word and that she can open the door. At the beginning, Alice and Bob are standing at the entrance (point 1).</a:t>
            </a:r>
          </a:p>
          <a:p>
            <a:pPr algn="just"/>
            <a:endParaRPr lang="en-US" b="0" i="0" u="none" strike="noStrike" baseline="0" dirty="0">
              <a:latin typeface="+mj-lt"/>
            </a:endParaRPr>
          </a:p>
          <a:p>
            <a:pPr algn="just"/>
            <a:r>
              <a:rPr lang="en-US" b="0" i="0" u="none" strike="noStrike" baseline="0" dirty="0">
                <a:latin typeface="+mj-lt"/>
              </a:rPr>
              <a:t>Alice enters the cave and reaches the fork (point 2). </a:t>
            </a:r>
          </a:p>
          <a:p>
            <a:pPr algn="just"/>
            <a:endParaRPr lang="en-US" dirty="0">
              <a:latin typeface="+mj-lt"/>
            </a:endParaRPr>
          </a:p>
          <a:p>
            <a:pPr algn="just"/>
            <a:r>
              <a:rPr lang="en-US" b="0" i="0" u="none" strike="noStrike" baseline="0" dirty="0">
                <a:latin typeface="+mj-lt"/>
              </a:rPr>
              <a:t>Bob cannot see Alice from the entrance. Now the game starts.</a:t>
            </a:r>
          </a:p>
          <a:p>
            <a:pPr lvl="1" algn="just"/>
            <a:r>
              <a:rPr lang="en-US" b="0" i="0" u="none" strike="noStrike" baseline="0" dirty="0">
                <a:latin typeface="+mj-lt"/>
              </a:rPr>
              <a:t>1. Alice chooses to go either right or left. This corresponds to the sending of the </a:t>
            </a:r>
            <a:r>
              <a:rPr lang="en-IN" b="0" i="0" u="none" strike="noStrike" baseline="0" dirty="0">
                <a:latin typeface="+mj-lt"/>
              </a:rPr>
              <a:t>witness (x).</a:t>
            </a:r>
          </a:p>
          <a:p>
            <a:pPr lvl="1" algn="just"/>
            <a:endParaRPr lang="en-US" b="0" i="0" u="none" strike="noStrike" baseline="0" dirty="0">
              <a:latin typeface="+mj-lt"/>
            </a:endParaRPr>
          </a:p>
          <a:p>
            <a:pPr lvl="1" algn="just"/>
            <a:r>
              <a:rPr lang="en-US" b="0" i="0" u="none" strike="noStrike" baseline="0" dirty="0">
                <a:latin typeface="+mj-lt"/>
              </a:rPr>
              <a:t>2. After Alice disappears into the cave, Bob comes to the fork (point 2) and asks Alice to come up from either the right or left. This corresponds to sending the </a:t>
            </a:r>
            <a:r>
              <a:rPr lang="en-IN" b="0" i="0" u="none" strike="noStrike" baseline="0" dirty="0">
                <a:latin typeface="+mj-lt"/>
              </a:rPr>
              <a:t>challenge (c).</a:t>
            </a:r>
            <a:endParaRPr lang="en-IN" dirty="0">
              <a:latin typeface="+mj-lt"/>
            </a:endParaRPr>
          </a:p>
        </p:txBody>
      </p:sp>
      <p:pic>
        <p:nvPicPr>
          <p:cNvPr id="3" name="Picture 2">
            <a:extLst>
              <a:ext uri="{FF2B5EF4-FFF2-40B4-BE49-F238E27FC236}">
                <a16:creationId xmlns:a16="http://schemas.microsoft.com/office/drawing/2014/main" id="{E370221F-603B-43B0-AF37-F30FB227380A}"/>
              </a:ext>
            </a:extLst>
          </p:cNvPr>
          <p:cNvPicPr>
            <a:picLocks noChangeAspect="1"/>
          </p:cNvPicPr>
          <p:nvPr/>
        </p:nvPicPr>
        <p:blipFill>
          <a:blip r:embed="rId3"/>
          <a:stretch>
            <a:fillRect/>
          </a:stretch>
        </p:blipFill>
        <p:spPr>
          <a:xfrm>
            <a:off x="5109670" y="4484351"/>
            <a:ext cx="3607207" cy="1807012"/>
          </a:xfrm>
          <a:prstGeom prst="rect">
            <a:avLst/>
          </a:prstGeom>
        </p:spPr>
      </p:pic>
    </p:spTree>
    <p:extLst>
      <p:ext uri="{BB962C8B-B14F-4D97-AF65-F5344CB8AC3E}">
        <p14:creationId xmlns:p14="http://schemas.microsoft.com/office/powerpoint/2010/main" val="40403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2800767"/>
          </a:xfrm>
          <a:prstGeom prst="rect">
            <a:avLst/>
          </a:prstGeom>
          <a:noFill/>
        </p:spPr>
        <p:txBody>
          <a:bodyPr wrap="square">
            <a:spAutoFit/>
          </a:bodyPr>
          <a:lstStyle/>
          <a:p>
            <a:pPr algn="just"/>
            <a:r>
              <a:rPr lang="en-US" b="0" i="0" u="none" strike="noStrike" baseline="0" dirty="0">
                <a:latin typeface="+mj-lt"/>
              </a:rPr>
              <a:t>3. If Alice knows the magic word (her private key), she can come up from the requested side. She may have to use the magic word (if she is on the wrong side) or she can just come up without using the magic word (if she is at the right side). However, if Alice does not know the magic word, she may come up from the correct side if she has guessed Bob’s challenge. With a probability of 1/2, Alice can fool Bob and make him believe that she knows the magic word. This corresponds to the response (y).</a:t>
            </a:r>
          </a:p>
          <a:p>
            <a:pPr algn="just"/>
            <a:endParaRPr lang="en-US" b="0" i="0" u="none" strike="noStrike" baseline="0" dirty="0">
              <a:latin typeface="+mj-lt"/>
            </a:endParaRPr>
          </a:p>
          <a:p>
            <a:pPr algn="just"/>
            <a:r>
              <a:rPr lang="en-US" b="0" i="0" u="none" strike="noStrike" baseline="0" dirty="0">
                <a:latin typeface="+mj-lt"/>
              </a:rPr>
              <a:t>4. The game is repeated many times. Alice will win if she passes the test all of the time. The probability that she wins the game is very low if she does not know the magic word. In other words, P = (1/2)</a:t>
            </a:r>
            <a:r>
              <a:rPr lang="en-US" b="0" i="0" u="none" strike="noStrike" baseline="30000" dirty="0">
                <a:latin typeface="+mj-lt"/>
              </a:rPr>
              <a:t>N</a:t>
            </a:r>
            <a:r>
              <a:rPr lang="en-US" b="0" i="0" u="none" strike="noStrike" baseline="0" dirty="0">
                <a:latin typeface="+mj-lt"/>
              </a:rPr>
              <a:t> where P is the probability of winning without knowing the magic word and N is the number of times the test is run.</a:t>
            </a:r>
            <a:endParaRPr lang="en-US" dirty="0">
              <a:latin typeface="+mj-lt"/>
            </a:endParaRPr>
          </a:p>
        </p:txBody>
      </p:sp>
      <p:pic>
        <p:nvPicPr>
          <p:cNvPr id="2" name="Picture 1">
            <a:extLst>
              <a:ext uri="{FF2B5EF4-FFF2-40B4-BE49-F238E27FC236}">
                <a16:creationId xmlns:a16="http://schemas.microsoft.com/office/drawing/2014/main" id="{BEC561F1-8A8C-A319-85CE-6665065BD1B0}"/>
              </a:ext>
            </a:extLst>
          </p:cNvPr>
          <p:cNvPicPr>
            <a:picLocks noChangeAspect="1"/>
          </p:cNvPicPr>
          <p:nvPr/>
        </p:nvPicPr>
        <p:blipFill>
          <a:blip r:embed="rId3"/>
          <a:stretch>
            <a:fillRect/>
          </a:stretch>
        </p:blipFill>
        <p:spPr>
          <a:xfrm>
            <a:off x="5109670" y="4484351"/>
            <a:ext cx="3607207" cy="1807012"/>
          </a:xfrm>
          <a:prstGeom prst="rect">
            <a:avLst/>
          </a:prstGeom>
        </p:spPr>
      </p:pic>
    </p:spTree>
    <p:extLst>
      <p:ext uri="{BB962C8B-B14F-4D97-AF65-F5344CB8AC3E}">
        <p14:creationId xmlns:p14="http://schemas.microsoft.com/office/powerpoint/2010/main" val="3070605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309045" y="628311"/>
            <a:ext cx="8449100" cy="1631216"/>
          </a:xfrm>
          <a:prstGeom prst="rect">
            <a:avLst/>
          </a:prstGeom>
          <a:noFill/>
        </p:spPr>
        <p:txBody>
          <a:bodyPr wrap="square">
            <a:spAutoFit/>
          </a:bodyPr>
          <a:lstStyle/>
          <a:p>
            <a:pPr algn="l"/>
            <a:r>
              <a:rPr lang="en-IN" sz="2000" b="1" i="0" u="none" strike="noStrike" baseline="0" dirty="0" err="1">
                <a:solidFill>
                  <a:srgbClr val="FF0000"/>
                </a:solidFill>
                <a:latin typeface="+mj-lt"/>
              </a:rPr>
              <a:t>Feige</a:t>
            </a:r>
            <a:r>
              <a:rPr lang="en-IN" sz="2000" b="1" i="0" u="none" strike="noStrike" baseline="0" dirty="0">
                <a:solidFill>
                  <a:srgbClr val="FF0000"/>
                </a:solidFill>
                <a:latin typeface="+mj-lt"/>
              </a:rPr>
              <a:t>-Fiat-Shamir Protocol</a:t>
            </a:r>
          </a:p>
          <a:p>
            <a:pPr algn="just"/>
            <a:r>
              <a:rPr lang="en-US" b="0" i="0" u="none" strike="noStrike" baseline="0" dirty="0" err="1">
                <a:latin typeface="+mj-lt"/>
              </a:rPr>
              <a:t>Feige</a:t>
            </a:r>
            <a:r>
              <a:rPr lang="en-US" b="0" i="0" u="none" strike="noStrike" baseline="0" dirty="0">
                <a:latin typeface="+mj-lt"/>
              </a:rPr>
              <a:t>-Fiat-Shamir protocol is similar to the first approach except that it uses a vector of private keys [s</a:t>
            </a:r>
            <a:r>
              <a:rPr lang="en-US" b="0" i="0" u="none" strike="noStrike" baseline="-25000" dirty="0">
                <a:latin typeface="+mj-lt"/>
              </a:rPr>
              <a:t>1</a:t>
            </a:r>
            <a:r>
              <a:rPr lang="en-US" b="0" i="0" u="none" strike="noStrike" baseline="0" dirty="0">
                <a:latin typeface="+mj-lt"/>
              </a:rPr>
              <a:t>, s</a:t>
            </a:r>
            <a:r>
              <a:rPr lang="en-US" b="0" i="0" u="none" strike="noStrike" baseline="-25000" dirty="0">
                <a:latin typeface="+mj-lt"/>
              </a:rPr>
              <a:t>2</a:t>
            </a:r>
            <a:r>
              <a:rPr lang="en-US" b="0" i="0" u="none" strike="noStrike" baseline="0" dirty="0">
                <a:latin typeface="+mj-lt"/>
              </a:rPr>
              <a:t>, …, </a:t>
            </a:r>
            <a:r>
              <a:rPr lang="en-US" b="0" i="0" u="none" strike="noStrike" baseline="0" dirty="0" err="1">
                <a:latin typeface="+mj-lt"/>
              </a:rPr>
              <a:t>s</a:t>
            </a:r>
            <a:r>
              <a:rPr lang="en-US" b="0" i="0" u="none" strike="noStrike" baseline="-25000" dirty="0" err="1">
                <a:latin typeface="+mj-lt"/>
              </a:rPr>
              <a:t>k</a:t>
            </a:r>
            <a:r>
              <a:rPr lang="en-US" b="0" i="0" u="none" strike="noStrike" baseline="0" dirty="0">
                <a:latin typeface="+mj-lt"/>
              </a:rPr>
              <a:t>], a vector of public keys [v</a:t>
            </a:r>
            <a:r>
              <a:rPr lang="en-US" b="0" i="0" u="none" strike="noStrike" baseline="-25000" dirty="0">
                <a:latin typeface="+mj-lt"/>
              </a:rPr>
              <a:t>1</a:t>
            </a:r>
            <a:r>
              <a:rPr lang="en-US" b="0" i="0" u="none" strike="noStrike" baseline="0" dirty="0">
                <a:latin typeface="+mj-lt"/>
              </a:rPr>
              <a:t>, v</a:t>
            </a:r>
            <a:r>
              <a:rPr lang="en-US" b="0" i="0" u="none" strike="noStrike" baseline="-25000" dirty="0">
                <a:latin typeface="+mj-lt"/>
              </a:rPr>
              <a:t>2</a:t>
            </a:r>
            <a:r>
              <a:rPr lang="en-US" b="0" i="0" u="none" strike="noStrike" baseline="0" dirty="0">
                <a:latin typeface="+mj-lt"/>
              </a:rPr>
              <a:t>, …, </a:t>
            </a:r>
            <a:r>
              <a:rPr lang="en-US" b="0" i="0" u="none" strike="noStrike" baseline="0" dirty="0" err="1">
                <a:latin typeface="+mj-lt"/>
              </a:rPr>
              <a:t>v</a:t>
            </a:r>
            <a:r>
              <a:rPr lang="en-US" b="0" i="0" u="none" strike="noStrike" baseline="-25000" dirty="0" err="1">
                <a:latin typeface="+mj-lt"/>
              </a:rPr>
              <a:t>k</a:t>
            </a:r>
            <a:r>
              <a:rPr lang="en-US" b="0" i="0" u="none" strike="noStrike" baseline="0" dirty="0">
                <a:latin typeface="+mj-lt"/>
              </a:rPr>
              <a:t>], and a vector of challenges (c</a:t>
            </a:r>
            <a:r>
              <a:rPr lang="en-US" b="0" i="0" u="none" strike="noStrike" baseline="-25000" dirty="0">
                <a:latin typeface="+mj-lt"/>
              </a:rPr>
              <a:t>1</a:t>
            </a:r>
            <a:r>
              <a:rPr lang="en-US" b="0" i="0" u="none" strike="noStrike" baseline="0" dirty="0">
                <a:latin typeface="+mj-lt"/>
              </a:rPr>
              <a:t>, c</a:t>
            </a:r>
            <a:r>
              <a:rPr lang="en-US" b="0" i="0" u="none" strike="noStrike" baseline="-25000" dirty="0">
                <a:latin typeface="+mj-lt"/>
              </a:rPr>
              <a:t>2</a:t>
            </a:r>
            <a:r>
              <a:rPr lang="en-US" b="0" i="0" u="none" strike="noStrike" baseline="0" dirty="0">
                <a:latin typeface="+mj-lt"/>
              </a:rPr>
              <a:t>, …, c</a:t>
            </a:r>
            <a:r>
              <a:rPr lang="en-US" b="0" i="0" u="none" strike="noStrike" baseline="-25000" dirty="0">
                <a:latin typeface="+mj-lt"/>
              </a:rPr>
              <a:t>k</a:t>
            </a:r>
            <a:r>
              <a:rPr lang="en-US" b="0" i="0" u="none" strike="noStrike" baseline="0" dirty="0">
                <a:latin typeface="+mj-lt"/>
              </a:rPr>
              <a:t>). </a:t>
            </a:r>
            <a:endParaRPr lang="en-US" dirty="0">
              <a:latin typeface="+mj-lt"/>
            </a:endParaRPr>
          </a:p>
          <a:p>
            <a:pPr algn="l"/>
            <a:r>
              <a:rPr lang="en-US" b="0" i="0" u="none" strike="noStrike" baseline="0" dirty="0">
                <a:latin typeface="+mj-lt"/>
              </a:rPr>
              <a:t>The private keys are chosen randomly, but they must be relatively prime to n. </a:t>
            </a:r>
          </a:p>
          <a:p>
            <a:pPr algn="l"/>
            <a:r>
              <a:rPr lang="en-US" b="0" i="0" u="none" strike="noStrike" baseline="0" dirty="0">
                <a:latin typeface="+mj-lt"/>
              </a:rPr>
              <a:t>The public keys are chosen such that </a:t>
            </a:r>
            <a:r>
              <a:rPr lang="en-US" b="1" i="0" u="none" strike="noStrike" baseline="0" dirty="0">
                <a:solidFill>
                  <a:srgbClr val="FF0000"/>
                </a:solidFill>
                <a:latin typeface="+mj-lt"/>
              </a:rPr>
              <a:t>v</a:t>
            </a:r>
            <a:r>
              <a:rPr lang="en-US" b="1" i="0" u="none" strike="noStrike" baseline="-25000" dirty="0">
                <a:solidFill>
                  <a:srgbClr val="FF0000"/>
                </a:solidFill>
                <a:latin typeface="+mj-lt"/>
              </a:rPr>
              <a:t>i</a:t>
            </a:r>
            <a:r>
              <a:rPr lang="en-US" b="1" i="0" u="none" strike="noStrike" baseline="0" dirty="0">
                <a:solidFill>
                  <a:srgbClr val="FF0000"/>
                </a:solidFill>
                <a:latin typeface="+mj-lt"/>
              </a:rPr>
              <a:t> = (</a:t>
            </a:r>
            <a:r>
              <a:rPr lang="en-US" b="1" i="0" u="none" strike="noStrike" baseline="0" dirty="0" err="1">
                <a:solidFill>
                  <a:srgbClr val="FF0000"/>
                </a:solidFill>
                <a:latin typeface="+mj-lt"/>
              </a:rPr>
              <a:t>s</a:t>
            </a:r>
            <a:r>
              <a:rPr lang="en-US" b="1" i="0" u="none" strike="noStrike" baseline="-25000" dirty="0" err="1">
                <a:solidFill>
                  <a:srgbClr val="FF0000"/>
                </a:solidFill>
                <a:latin typeface="+mj-lt"/>
              </a:rPr>
              <a:t>i</a:t>
            </a:r>
            <a:r>
              <a:rPr lang="en-US" b="1" dirty="0">
                <a:solidFill>
                  <a:srgbClr val="FF0000"/>
                </a:solidFill>
                <a:latin typeface="+mj-lt"/>
              </a:rPr>
              <a:t> </a:t>
            </a:r>
            <a:r>
              <a:rPr lang="en-US" b="1" i="0" u="none" strike="noStrike" baseline="30000" dirty="0">
                <a:solidFill>
                  <a:srgbClr val="FF0000"/>
                </a:solidFill>
                <a:latin typeface="+mj-lt"/>
              </a:rPr>
              <a:t>2</a:t>
            </a:r>
            <a:r>
              <a:rPr lang="en-US" b="1" i="0" u="none" strike="noStrike" baseline="0" dirty="0">
                <a:solidFill>
                  <a:srgbClr val="FF0000"/>
                </a:solidFill>
                <a:latin typeface="+mj-lt"/>
              </a:rPr>
              <a:t>)</a:t>
            </a:r>
            <a:r>
              <a:rPr lang="en-US" b="1" i="0" u="none" strike="noStrike" baseline="30000" dirty="0">
                <a:solidFill>
                  <a:srgbClr val="FF0000"/>
                </a:solidFill>
                <a:latin typeface="+mj-lt"/>
              </a:rPr>
              <a:t>−1 </a:t>
            </a:r>
            <a:r>
              <a:rPr lang="en-US" b="1" i="0" u="none" strike="noStrike" baseline="0" dirty="0">
                <a:solidFill>
                  <a:srgbClr val="FF0000"/>
                </a:solidFill>
                <a:latin typeface="+mj-lt"/>
              </a:rPr>
              <a:t>mod n. </a:t>
            </a:r>
          </a:p>
        </p:txBody>
      </p:sp>
      <p:pic>
        <p:nvPicPr>
          <p:cNvPr id="2" name="Picture 1">
            <a:extLst>
              <a:ext uri="{FF2B5EF4-FFF2-40B4-BE49-F238E27FC236}">
                <a16:creationId xmlns:a16="http://schemas.microsoft.com/office/drawing/2014/main" id="{48B4BD43-F4E0-4D0B-712D-41568FEFF0C9}"/>
              </a:ext>
            </a:extLst>
          </p:cNvPr>
          <p:cNvPicPr>
            <a:picLocks noChangeAspect="1"/>
          </p:cNvPicPr>
          <p:nvPr/>
        </p:nvPicPr>
        <p:blipFill>
          <a:blip r:embed="rId3"/>
          <a:stretch>
            <a:fillRect/>
          </a:stretch>
        </p:blipFill>
        <p:spPr>
          <a:xfrm>
            <a:off x="1831271" y="2557395"/>
            <a:ext cx="5083434" cy="3906947"/>
          </a:xfrm>
          <a:prstGeom prst="rect">
            <a:avLst/>
          </a:prstGeom>
        </p:spPr>
      </p:pic>
    </p:spTree>
    <p:extLst>
      <p:ext uri="{BB962C8B-B14F-4D97-AF65-F5344CB8AC3E}">
        <p14:creationId xmlns:p14="http://schemas.microsoft.com/office/powerpoint/2010/main" val="115462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2585323"/>
          </a:xfrm>
          <a:prstGeom prst="rect">
            <a:avLst/>
          </a:prstGeom>
          <a:noFill/>
        </p:spPr>
        <p:txBody>
          <a:bodyPr wrap="square">
            <a:spAutoFit/>
          </a:bodyPr>
          <a:lstStyle/>
          <a:p>
            <a:pPr algn="l"/>
            <a:r>
              <a:rPr lang="en-US" sz="1800" b="0" i="0" u="none" strike="noStrike" baseline="0" dirty="0">
                <a:solidFill>
                  <a:srgbClr val="FF0000"/>
                </a:solidFill>
                <a:latin typeface="+mj-lt"/>
              </a:rPr>
              <a:t>Entity Authentication and Key Management</a:t>
            </a:r>
          </a:p>
          <a:p>
            <a:pPr algn="l"/>
            <a:endParaRPr lang="en-US" sz="1800" b="0" i="0" u="none" strike="noStrike" baseline="0" dirty="0">
              <a:solidFill>
                <a:srgbClr val="FF0000"/>
              </a:solidFill>
              <a:latin typeface="+mj-lt"/>
            </a:endParaRPr>
          </a:p>
          <a:p>
            <a:pPr marL="285750" indent="-285750" algn="l">
              <a:buFont typeface="Arial" panose="020B0604020202020204" pitchFamily="34" charset="0"/>
              <a:buChar char="•"/>
            </a:pPr>
            <a:r>
              <a:rPr lang="en-US" sz="1800" b="0" i="0" u="none" strike="noStrike" baseline="0" dirty="0">
                <a:latin typeface="+mj-lt"/>
              </a:rPr>
              <a:t>This chapter discusses entity authentication. </a:t>
            </a:r>
          </a:p>
          <a:p>
            <a:pPr marL="285750" indent="-285750" algn="l">
              <a:buFont typeface="Arial" panose="020B0604020202020204" pitchFamily="34" charset="0"/>
              <a:buChar char="•"/>
            </a:pPr>
            <a:endParaRPr lang="en-US" sz="1800" dirty="0">
              <a:latin typeface="+mj-lt"/>
            </a:endParaRPr>
          </a:p>
          <a:p>
            <a:pPr marL="285750" indent="-285750" algn="l">
              <a:buFont typeface="Arial" panose="020B0604020202020204" pitchFamily="34" charset="0"/>
              <a:buChar char="•"/>
            </a:pPr>
            <a:r>
              <a:rPr lang="en-US" sz="1800" b="0" i="0" u="none" strike="noStrike" baseline="0" dirty="0">
                <a:latin typeface="+mj-lt"/>
              </a:rPr>
              <a:t>The next chapter discusses key </a:t>
            </a:r>
            <a:r>
              <a:rPr lang="en-US" sz="1800" b="0" i="0" u="none" strike="noStrike" baseline="0" dirty="0" err="1">
                <a:latin typeface="+mj-lt"/>
              </a:rPr>
              <a:t>managment</a:t>
            </a:r>
            <a:r>
              <a:rPr lang="en-US" sz="1800" b="0" i="0" u="none" strike="noStrike" baseline="0" dirty="0">
                <a:latin typeface="+mj-lt"/>
              </a:rPr>
              <a:t>.</a:t>
            </a:r>
          </a:p>
          <a:p>
            <a:pPr marL="285750" indent="-285750" algn="l">
              <a:buFont typeface="Arial" panose="020B0604020202020204" pitchFamily="34" charset="0"/>
              <a:buChar char="•"/>
            </a:pPr>
            <a:endParaRPr lang="en-US" sz="1800" b="0" i="0" u="none" strike="noStrike" baseline="0" dirty="0">
              <a:latin typeface="+mj-lt"/>
            </a:endParaRPr>
          </a:p>
          <a:p>
            <a:pPr marL="285750" indent="-285750" algn="just">
              <a:buFont typeface="Arial" panose="020B0604020202020204" pitchFamily="34" charset="0"/>
              <a:buChar char="•"/>
            </a:pPr>
            <a:r>
              <a:rPr lang="en-US" sz="1800" b="0" i="0" u="none" strike="noStrike" baseline="0" dirty="0">
                <a:latin typeface="+mj-lt"/>
              </a:rPr>
              <a:t>These two topics are very closely related; most key management protocols use entity authentication protocols. </a:t>
            </a:r>
          </a:p>
          <a:p>
            <a:pPr algn="l"/>
            <a:endParaRPr lang="en-US" sz="1800" dirty="0">
              <a:latin typeface="+mj-lt"/>
            </a:endParaRPr>
          </a:p>
        </p:txBody>
      </p:sp>
    </p:spTree>
    <p:extLst>
      <p:ext uri="{BB962C8B-B14F-4D97-AF65-F5344CB8AC3E}">
        <p14:creationId xmlns:p14="http://schemas.microsoft.com/office/powerpoint/2010/main" val="203514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9F7E929E-3105-5B8C-CC73-70217863C098}"/>
              </a:ext>
            </a:extLst>
          </p:cNvPr>
          <p:cNvSpPr txBox="1"/>
          <p:nvPr/>
        </p:nvSpPr>
        <p:spPr>
          <a:xfrm>
            <a:off x="423297" y="979067"/>
            <a:ext cx="8295479" cy="400110"/>
          </a:xfrm>
          <a:prstGeom prst="rect">
            <a:avLst/>
          </a:prstGeom>
          <a:noFill/>
        </p:spPr>
        <p:txBody>
          <a:bodyPr wrap="square">
            <a:spAutoFit/>
          </a:bodyPr>
          <a:lstStyle/>
          <a:p>
            <a:pPr algn="l"/>
            <a:r>
              <a:rPr lang="en-IN" sz="2000" b="1" i="0" u="none" strike="noStrike" baseline="0" dirty="0" err="1">
                <a:solidFill>
                  <a:srgbClr val="FF0000"/>
                </a:solidFill>
                <a:latin typeface="+mj-lt"/>
              </a:rPr>
              <a:t>Feige</a:t>
            </a:r>
            <a:r>
              <a:rPr lang="en-IN" sz="2000" b="1" i="0" u="none" strike="noStrike" baseline="0" dirty="0">
                <a:solidFill>
                  <a:srgbClr val="FF0000"/>
                </a:solidFill>
                <a:latin typeface="+mj-lt"/>
              </a:rPr>
              <a:t>-Fiat-Shamir Protocol</a:t>
            </a:r>
          </a:p>
        </p:txBody>
      </p:sp>
      <p:sp>
        <p:nvSpPr>
          <p:cNvPr id="4" name="TextBox 3">
            <a:extLst>
              <a:ext uri="{FF2B5EF4-FFF2-40B4-BE49-F238E27FC236}">
                <a16:creationId xmlns:a16="http://schemas.microsoft.com/office/drawing/2014/main" id="{1106B3C9-3E14-5CB8-E4DB-77EB4983C9EC}"/>
              </a:ext>
            </a:extLst>
          </p:cNvPr>
          <p:cNvSpPr txBox="1"/>
          <p:nvPr/>
        </p:nvSpPr>
        <p:spPr>
          <a:xfrm>
            <a:off x="501069" y="1615655"/>
            <a:ext cx="7181735" cy="369332"/>
          </a:xfrm>
          <a:prstGeom prst="rect">
            <a:avLst/>
          </a:prstGeom>
          <a:noFill/>
        </p:spPr>
        <p:txBody>
          <a:bodyPr wrap="square">
            <a:spAutoFit/>
          </a:bodyPr>
          <a:lstStyle/>
          <a:p>
            <a:pPr algn="l"/>
            <a:r>
              <a:rPr lang="en-US" sz="1800" b="0" i="0" u="none" strike="noStrike" baseline="0" dirty="0">
                <a:latin typeface="+mj-lt"/>
              </a:rPr>
              <a:t>We can prove that y</a:t>
            </a:r>
            <a:r>
              <a:rPr lang="en-US" sz="1800" b="0" i="0" u="none" strike="noStrike" baseline="30000" dirty="0">
                <a:latin typeface="+mj-lt"/>
              </a:rPr>
              <a:t>2</a:t>
            </a:r>
            <a:r>
              <a:rPr lang="en-US" sz="1800" b="0" i="0" u="none" strike="noStrike" baseline="0" dirty="0">
                <a:latin typeface="+mj-lt"/>
              </a:rPr>
              <a:t>v</a:t>
            </a:r>
            <a:r>
              <a:rPr lang="en-US" sz="1800" b="0" i="0" u="none" strike="noStrike" baseline="-25000" dirty="0">
                <a:latin typeface="+mj-lt"/>
              </a:rPr>
              <a:t>1</a:t>
            </a:r>
            <a:r>
              <a:rPr lang="en-IN" sz="1800" b="0" i="0" u="none" strike="noStrike" baseline="30000" dirty="0">
                <a:latin typeface="+mj-lt"/>
              </a:rPr>
              <a:t>c1</a:t>
            </a:r>
            <a:r>
              <a:rPr lang="en-IN" sz="1800" b="0" i="0" u="none" strike="noStrike" baseline="0" dirty="0">
                <a:latin typeface="+mj-lt"/>
              </a:rPr>
              <a:t>v</a:t>
            </a:r>
            <a:r>
              <a:rPr lang="en-IN" sz="1800" b="0" i="0" u="none" strike="noStrike" baseline="-25000" dirty="0">
                <a:latin typeface="+mj-lt"/>
              </a:rPr>
              <a:t>2</a:t>
            </a:r>
            <a:r>
              <a:rPr lang="en-IN" sz="1800" b="0" i="0" u="none" strike="noStrike" baseline="30000" dirty="0">
                <a:latin typeface="+mj-lt"/>
              </a:rPr>
              <a:t>c2</a:t>
            </a:r>
            <a:r>
              <a:rPr lang="en-IN" sz="1800" b="0" i="0" u="none" strike="noStrike" baseline="0" dirty="0">
                <a:latin typeface="+mj-lt"/>
              </a:rPr>
              <a:t> … </a:t>
            </a:r>
            <a:r>
              <a:rPr lang="en-IN" sz="1800" b="0" i="0" u="none" strike="noStrike" baseline="0" dirty="0" err="1">
                <a:latin typeface="+mj-lt"/>
              </a:rPr>
              <a:t>v</a:t>
            </a:r>
            <a:r>
              <a:rPr lang="en-IN" sz="1800" b="0" i="0" u="none" strike="noStrike" baseline="-25000" dirty="0" err="1">
                <a:latin typeface="+mj-lt"/>
              </a:rPr>
              <a:t>k</a:t>
            </a:r>
            <a:r>
              <a:rPr lang="en-US" sz="1800" b="0" i="0" u="none" strike="noStrike" baseline="30000" dirty="0">
                <a:latin typeface="+mj-lt"/>
              </a:rPr>
              <a:t>ck</a:t>
            </a:r>
            <a:r>
              <a:rPr lang="en-US" sz="1800" b="0" i="0" u="none" strike="noStrike" baseline="0" dirty="0">
                <a:latin typeface="+mj-lt"/>
              </a:rPr>
              <a:t> is the same as x:</a:t>
            </a:r>
            <a:endParaRPr lang="en-IN" sz="1800" dirty="0">
              <a:latin typeface="+mj-lt"/>
            </a:endParaRPr>
          </a:p>
        </p:txBody>
      </p:sp>
      <p:pic>
        <p:nvPicPr>
          <p:cNvPr id="3" name="Picture 2">
            <a:extLst>
              <a:ext uri="{FF2B5EF4-FFF2-40B4-BE49-F238E27FC236}">
                <a16:creationId xmlns:a16="http://schemas.microsoft.com/office/drawing/2014/main" id="{A5D13497-19F2-9749-664F-0FBFAA4C19CD}"/>
              </a:ext>
            </a:extLst>
          </p:cNvPr>
          <p:cNvPicPr>
            <a:picLocks noChangeAspect="1"/>
          </p:cNvPicPr>
          <p:nvPr/>
        </p:nvPicPr>
        <p:blipFill>
          <a:blip r:embed="rId3"/>
          <a:stretch>
            <a:fillRect/>
          </a:stretch>
        </p:blipFill>
        <p:spPr>
          <a:xfrm>
            <a:off x="731500" y="2315255"/>
            <a:ext cx="6371255" cy="1304847"/>
          </a:xfrm>
          <a:prstGeom prst="rect">
            <a:avLst/>
          </a:prstGeom>
        </p:spPr>
      </p:pic>
      <p:sp>
        <p:nvSpPr>
          <p:cNvPr id="8" name="TextBox 7">
            <a:extLst>
              <a:ext uri="{FF2B5EF4-FFF2-40B4-BE49-F238E27FC236}">
                <a16:creationId xmlns:a16="http://schemas.microsoft.com/office/drawing/2014/main" id="{221794AC-8C1A-2026-18D9-9C73D76FFEDC}"/>
              </a:ext>
            </a:extLst>
          </p:cNvPr>
          <p:cNvSpPr txBox="1"/>
          <p:nvPr/>
        </p:nvSpPr>
        <p:spPr>
          <a:xfrm>
            <a:off x="423296" y="4472620"/>
            <a:ext cx="7972825" cy="1569660"/>
          </a:xfrm>
          <a:prstGeom prst="rect">
            <a:avLst/>
          </a:prstGeom>
          <a:noFill/>
        </p:spPr>
        <p:txBody>
          <a:bodyPr wrap="square">
            <a:spAutoFit/>
          </a:bodyPr>
          <a:lstStyle/>
          <a:p>
            <a:pPr algn="just"/>
            <a:r>
              <a:rPr lang="en-US" b="0" i="0" u="none" strike="noStrike" baseline="0" dirty="0">
                <a:latin typeface="+mj-lt"/>
              </a:rPr>
              <a:t>The three exchanges constitute a round; verification is repeated several times with the value of c’s equal to 0 or 1 (chosen randomly). </a:t>
            </a:r>
          </a:p>
          <a:p>
            <a:pPr algn="just"/>
            <a:endParaRPr lang="en-US" dirty="0">
              <a:latin typeface="+mj-lt"/>
            </a:endParaRPr>
          </a:p>
          <a:p>
            <a:pPr algn="just"/>
            <a:r>
              <a:rPr lang="en-US" b="0" i="0" u="none" strike="noStrike" baseline="0" dirty="0">
                <a:latin typeface="+mj-lt"/>
              </a:rPr>
              <a:t>The claimant must pass the test in each round to be verified. </a:t>
            </a:r>
          </a:p>
          <a:p>
            <a:pPr algn="just"/>
            <a:endParaRPr lang="en-US" dirty="0">
              <a:latin typeface="+mj-lt"/>
            </a:endParaRPr>
          </a:p>
          <a:p>
            <a:pPr algn="just"/>
            <a:r>
              <a:rPr lang="en-US" b="0" i="0" u="none" strike="noStrike" baseline="0" dirty="0">
                <a:latin typeface="+mj-lt"/>
              </a:rPr>
              <a:t>If she fails a single round, the process is aborted and she is </a:t>
            </a:r>
            <a:r>
              <a:rPr lang="en-IN" b="0" i="0" u="none" strike="noStrike" baseline="0" dirty="0">
                <a:latin typeface="+mj-lt"/>
              </a:rPr>
              <a:t>not authenticated.</a:t>
            </a:r>
            <a:endParaRPr lang="en-IN" dirty="0">
              <a:latin typeface="+mj-lt"/>
            </a:endParaRPr>
          </a:p>
        </p:txBody>
      </p:sp>
    </p:spTree>
    <p:extLst>
      <p:ext uri="{BB962C8B-B14F-4D97-AF65-F5344CB8AC3E}">
        <p14:creationId xmlns:p14="http://schemas.microsoft.com/office/powerpoint/2010/main" val="2725450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8" name="TextBox 7">
            <a:extLst>
              <a:ext uri="{FF2B5EF4-FFF2-40B4-BE49-F238E27FC236}">
                <a16:creationId xmlns:a16="http://schemas.microsoft.com/office/drawing/2014/main" id="{221794AC-8C1A-2026-18D9-9C73D76FFEDC}"/>
              </a:ext>
            </a:extLst>
          </p:cNvPr>
          <p:cNvSpPr txBox="1"/>
          <p:nvPr/>
        </p:nvSpPr>
        <p:spPr>
          <a:xfrm>
            <a:off x="117020" y="545349"/>
            <a:ext cx="8871555" cy="5078313"/>
          </a:xfrm>
          <a:prstGeom prst="rect">
            <a:avLst/>
          </a:prstGeom>
          <a:noFill/>
        </p:spPr>
        <p:txBody>
          <a:bodyPr wrap="square">
            <a:spAutoFit/>
          </a:bodyPr>
          <a:lstStyle/>
          <a:p>
            <a:pPr algn="l"/>
            <a:r>
              <a:rPr lang="en-IN" sz="1800" b="1" i="0" u="none" strike="noStrike" baseline="0" dirty="0">
                <a:solidFill>
                  <a:srgbClr val="FF0000"/>
                </a:solidFill>
                <a:latin typeface="+mj-lt"/>
              </a:rPr>
              <a:t>Guillou-</a:t>
            </a:r>
            <a:r>
              <a:rPr lang="en-IN" sz="1800" b="1" i="0" u="none" strike="noStrike" baseline="0" dirty="0" err="1">
                <a:solidFill>
                  <a:srgbClr val="FF0000"/>
                </a:solidFill>
                <a:latin typeface="+mj-lt"/>
              </a:rPr>
              <a:t>Quisquater</a:t>
            </a:r>
            <a:r>
              <a:rPr lang="en-IN" sz="1800" b="1" i="0" u="none" strike="noStrike" baseline="0" dirty="0">
                <a:solidFill>
                  <a:srgbClr val="FF0000"/>
                </a:solidFill>
                <a:latin typeface="+mj-lt"/>
              </a:rPr>
              <a:t> Protocol</a:t>
            </a:r>
          </a:p>
          <a:p>
            <a:pPr algn="l"/>
            <a:endParaRPr lang="en-IN" sz="1800" b="1" i="0" u="none" strike="noStrike" baseline="0" dirty="0">
              <a:solidFill>
                <a:srgbClr val="FF0000"/>
              </a:solidFill>
              <a:latin typeface="+mj-lt"/>
            </a:endParaRPr>
          </a:p>
          <a:p>
            <a:pPr algn="just"/>
            <a:r>
              <a:rPr lang="en-US" b="0" i="0" u="none" strike="noStrike" baseline="0" dirty="0">
                <a:latin typeface="+mj-lt"/>
              </a:rPr>
              <a:t>Is an extension of the Fiat-Shamir protocol in which fewer number of rounds can be used to prove the identity of the claimant. </a:t>
            </a:r>
          </a:p>
          <a:p>
            <a:pPr algn="just"/>
            <a:endParaRPr lang="en-US" dirty="0">
              <a:latin typeface="+mj-lt"/>
            </a:endParaRPr>
          </a:p>
          <a:p>
            <a:pPr algn="just"/>
            <a:r>
              <a:rPr lang="en-US" b="0" i="0" u="none" strike="noStrike" baseline="0" dirty="0">
                <a:latin typeface="+mj-lt"/>
              </a:rPr>
              <a:t>A trusted </a:t>
            </a:r>
            <a:r>
              <a:rPr lang="en-US" dirty="0">
                <a:latin typeface="+mj-lt"/>
              </a:rPr>
              <a:t>3</a:t>
            </a:r>
            <a:r>
              <a:rPr lang="en-US" baseline="30000" dirty="0">
                <a:latin typeface="+mj-lt"/>
              </a:rPr>
              <a:t>rd</a:t>
            </a:r>
            <a:r>
              <a:rPr lang="en-US" dirty="0">
                <a:latin typeface="+mj-lt"/>
              </a:rPr>
              <a:t> </a:t>
            </a:r>
            <a:r>
              <a:rPr lang="en-US" b="0" i="0" u="none" strike="noStrike" baseline="0" dirty="0">
                <a:latin typeface="+mj-lt"/>
              </a:rPr>
              <a:t>party  chooses two large prime numbers p and q to calculate the value of n = p × q. </a:t>
            </a:r>
          </a:p>
          <a:p>
            <a:pPr algn="just"/>
            <a:endParaRPr lang="en-US" dirty="0">
              <a:latin typeface="+mj-lt"/>
            </a:endParaRPr>
          </a:p>
          <a:p>
            <a:pPr algn="just"/>
            <a:r>
              <a:rPr lang="en-US" b="0" i="0" u="none" strike="noStrike" baseline="0" dirty="0">
                <a:latin typeface="+mj-lt"/>
              </a:rPr>
              <a:t>Trusted party also chooses an exponent, </a:t>
            </a:r>
            <a:r>
              <a:rPr lang="en-US" b="0" i="0" u="none" strike="noStrike" baseline="0" dirty="0">
                <a:solidFill>
                  <a:srgbClr val="C00000"/>
                </a:solidFill>
                <a:latin typeface="+mj-lt"/>
              </a:rPr>
              <a:t>e</a:t>
            </a:r>
            <a:r>
              <a:rPr lang="en-US" b="0" i="0" u="none" strike="noStrike" baseline="0" dirty="0">
                <a:latin typeface="+mj-lt"/>
              </a:rPr>
              <a:t>, which is coprime with </a:t>
            </a:r>
            <a:r>
              <a:rPr lang="en-US" b="0" i="0" u="none" strike="noStrike" baseline="0" dirty="0">
                <a:solidFill>
                  <a:srgbClr val="C00000"/>
                </a:solidFill>
                <a:latin typeface="+mj-lt"/>
              </a:rPr>
              <a:t>φ</a:t>
            </a:r>
            <a:r>
              <a:rPr lang="en-US" b="0" i="0" u="none" strike="noStrike" baseline="0" dirty="0">
                <a:latin typeface="+mj-lt"/>
              </a:rPr>
              <a:t>, where </a:t>
            </a:r>
            <a:r>
              <a:rPr lang="en-US" b="0" i="0" u="none" strike="noStrike" baseline="0" dirty="0">
                <a:solidFill>
                  <a:srgbClr val="C00000"/>
                </a:solidFill>
                <a:latin typeface="+mj-lt"/>
              </a:rPr>
              <a:t>φ = (p − 1)(q − 1). </a:t>
            </a:r>
          </a:p>
          <a:p>
            <a:pPr algn="just"/>
            <a:endParaRPr lang="en-US" dirty="0">
              <a:latin typeface="+mj-lt"/>
            </a:endParaRPr>
          </a:p>
          <a:p>
            <a:pPr algn="just"/>
            <a:r>
              <a:rPr lang="en-US" b="0" i="0" u="none" strike="noStrike" baseline="0" dirty="0">
                <a:latin typeface="+mj-lt"/>
              </a:rPr>
              <a:t>The values of </a:t>
            </a:r>
            <a:r>
              <a:rPr lang="en-US" b="0" i="0" u="none" strike="noStrike" baseline="0" dirty="0">
                <a:solidFill>
                  <a:srgbClr val="C00000"/>
                </a:solidFill>
                <a:latin typeface="+mj-lt"/>
              </a:rPr>
              <a:t>n</a:t>
            </a:r>
            <a:r>
              <a:rPr lang="en-US" b="0" i="0" u="none" strike="noStrike" baseline="0" dirty="0">
                <a:latin typeface="+mj-lt"/>
              </a:rPr>
              <a:t> and </a:t>
            </a:r>
            <a:r>
              <a:rPr lang="en-US" b="0" i="0" u="none" strike="noStrike" baseline="0" dirty="0">
                <a:solidFill>
                  <a:srgbClr val="C00000"/>
                </a:solidFill>
                <a:latin typeface="+mj-lt"/>
              </a:rPr>
              <a:t>e</a:t>
            </a:r>
            <a:r>
              <a:rPr lang="en-US" b="0" i="0" u="none" strike="noStrike" baseline="0" dirty="0">
                <a:latin typeface="+mj-lt"/>
              </a:rPr>
              <a:t> are announced to the public; the values of </a:t>
            </a:r>
            <a:r>
              <a:rPr lang="en-US" b="0" i="0" u="none" strike="noStrike" baseline="0" dirty="0">
                <a:solidFill>
                  <a:srgbClr val="C00000"/>
                </a:solidFill>
                <a:latin typeface="+mj-lt"/>
              </a:rPr>
              <a:t>p</a:t>
            </a:r>
            <a:r>
              <a:rPr lang="en-US" b="0" i="0" u="none" strike="noStrike" baseline="0" dirty="0">
                <a:latin typeface="+mj-lt"/>
              </a:rPr>
              <a:t> and </a:t>
            </a:r>
            <a:r>
              <a:rPr lang="en-US" b="0" i="0" u="none" strike="noStrike" baseline="0" dirty="0">
                <a:solidFill>
                  <a:srgbClr val="C00000"/>
                </a:solidFill>
                <a:latin typeface="+mj-lt"/>
              </a:rPr>
              <a:t>q</a:t>
            </a:r>
            <a:r>
              <a:rPr lang="en-US" b="0" i="0" u="none" strike="noStrike" baseline="0" dirty="0">
                <a:latin typeface="+mj-lt"/>
              </a:rPr>
              <a:t> are kept secret. </a:t>
            </a:r>
          </a:p>
          <a:p>
            <a:pPr algn="just"/>
            <a:endParaRPr lang="en-US" dirty="0">
              <a:latin typeface="+mj-lt"/>
            </a:endParaRPr>
          </a:p>
          <a:p>
            <a:pPr algn="just"/>
            <a:r>
              <a:rPr lang="en-US" b="0" i="0" u="none" strike="noStrike" baseline="0" dirty="0">
                <a:latin typeface="+mj-lt"/>
              </a:rPr>
              <a:t>The trusted party chooses two numbers for each entity, </a:t>
            </a:r>
            <a:r>
              <a:rPr lang="en-US" b="0" i="0" u="none" strike="noStrike" baseline="0" dirty="0">
                <a:solidFill>
                  <a:srgbClr val="FF0000"/>
                </a:solidFill>
                <a:latin typeface="+mj-lt"/>
              </a:rPr>
              <a:t>v</a:t>
            </a:r>
            <a:r>
              <a:rPr lang="en-US" b="0" i="0" u="none" strike="noStrike" baseline="0" dirty="0">
                <a:latin typeface="+mj-lt"/>
              </a:rPr>
              <a:t> which is public and </a:t>
            </a:r>
            <a:r>
              <a:rPr lang="en-US" b="0" i="0" u="none" strike="noStrike" baseline="0" dirty="0">
                <a:solidFill>
                  <a:srgbClr val="FF0000"/>
                </a:solidFill>
                <a:latin typeface="+mj-lt"/>
              </a:rPr>
              <a:t>s </a:t>
            </a:r>
            <a:r>
              <a:rPr lang="en-US" b="0" i="0" u="none" strike="noStrike" baseline="0" dirty="0">
                <a:latin typeface="+mj-lt"/>
              </a:rPr>
              <a:t>which is secret. However, in this case, the relationship between v and s is different: </a:t>
            </a:r>
            <a:r>
              <a:rPr lang="en-US" b="0" i="0" u="none" strike="noStrike" baseline="0" dirty="0">
                <a:solidFill>
                  <a:srgbClr val="C00000"/>
                </a:solidFill>
                <a:latin typeface="+mj-lt"/>
              </a:rPr>
              <a:t>s</a:t>
            </a:r>
            <a:r>
              <a:rPr lang="en-US" b="0" i="0" u="none" strike="noStrike" baseline="30000" dirty="0">
                <a:solidFill>
                  <a:srgbClr val="C00000"/>
                </a:solidFill>
                <a:latin typeface="+mj-lt"/>
              </a:rPr>
              <a:t>e</a:t>
            </a:r>
            <a:r>
              <a:rPr lang="en-US" b="0" i="0" u="none" strike="noStrike" baseline="0" dirty="0">
                <a:solidFill>
                  <a:srgbClr val="C00000"/>
                </a:solidFill>
                <a:latin typeface="+mj-lt"/>
              </a:rPr>
              <a:t> × v = 1 mod n. </a:t>
            </a:r>
          </a:p>
          <a:p>
            <a:pPr algn="just"/>
            <a:endParaRPr lang="en-US" dirty="0">
              <a:latin typeface="+mj-lt"/>
            </a:endParaRPr>
          </a:p>
          <a:p>
            <a:pPr algn="just"/>
            <a:r>
              <a:rPr lang="en-US" b="0" i="0" u="none" strike="noStrike" baseline="0" dirty="0">
                <a:latin typeface="+mj-lt"/>
              </a:rPr>
              <a:t>The three exchanges constitute a round; </a:t>
            </a:r>
          </a:p>
          <a:p>
            <a:pPr algn="just"/>
            <a:endParaRPr lang="en-US" dirty="0">
              <a:latin typeface="+mj-lt"/>
            </a:endParaRPr>
          </a:p>
          <a:p>
            <a:pPr algn="just"/>
            <a:r>
              <a:rPr lang="en-US" b="0" i="0" u="none" strike="noStrike" baseline="0" dirty="0">
                <a:latin typeface="+mj-lt"/>
              </a:rPr>
              <a:t>verification is repeated several times with a random value </a:t>
            </a:r>
            <a:r>
              <a:rPr lang="en-US" b="0" i="0" u="none" strike="noStrike" baseline="0" dirty="0">
                <a:solidFill>
                  <a:srgbClr val="FF0000"/>
                </a:solidFill>
                <a:latin typeface="+mj-lt"/>
              </a:rPr>
              <a:t>of c (challenge) between 1 and e. </a:t>
            </a:r>
          </a:p>
          <a:p>
            <a:pPr algn="just"/>
            <a:endParaRPr lang="en-US" dirty="0">
              <a:solidFill>
                <a:srgbClr val="FF0000"/>
              </a:solidFill>
              <a:latin typeface="+mj-lt"/>
            </a:endParaRPr>
          </a:p>
          <a:p>
            <a:pPr algn="just"/>
            <a:r>
              <a:rPr lang="en-US" b="0" i="0" u="none" strike="noStrike" baseline="0" dirty="0">
                <a:latin typeface="+mj-lt"/>
              </a:rPr>
              <a:t>The claimant must pass the test in each round to be verified. If she fails a single round, the process is aborted and she is not authenticated. </a:t>
            </a:r>
            <a:endParaRPr lang="en-US" dirty="0">
              <a:latin typeface="+mj-lt"/>
            </a:endParaRPr>
          </a:p>
        </p:txBody>
      </p:sp>
    </p:spTree>
    <p:extLst>
      <p:ext uri="{BB962C8B-B14F-4D97-AF65-F5344CB8AC3E}">
        <p14:creationId xmlns:p14="http://schemas.microsoft.com/office/powerpoint/2010/main" val="115526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8" name="TextBox 7">
            <a:extLst>
              <a:ext uri="{FF2B5EF4-FFF2-40B4-BE49-F238E27FC236}">
                <a16:creationId xmlns:a16="http://schemas.microsoft.com/office/drawing/2014/main" id="{221794AC-8C1A-2026-18D9-9C73D76FFEDC}"/>
              </a:ext>
            </a:extLst>
          </p:cNvPr>
          <p:cNvSpPr txBox="1"/>
          <p:nvPr/>
        </p:nvSpPr>
        <p:spPr>
          <a:xfrm>
            <a:off x="347450" y="545349"/>
            <a:ext cx="8333885" cy="646331"/>
          </a:xfrm>
          <a:prstGeom prst="rect">
            <a:avLst/>
          </a:prstGeom>
          <a:noFill/>
        </p:spPr>
        <p:txBody>
          <a:bodyPr wrap="square">
            <a:spAutoFit/>
          </a:bodyPr>
          <a:lstStyle/>
          <a:p>
            <a:pPr algn="l"/>
            <a:r>
              <a:rPr lang="en-IN" sz="1800" b="1" i="0" u="none" strike="noStrike" baseline="0" dirty="0">
                <a:solidFill>
                  <a:srgbClr val="FF0000"/>
                </a:solidFill>
                <a:latin typeface="+mj-lt"/>
              </a:rPr>
              <a:t>Guillou-</a:t>
            </a:r>
            <a:r>
              <a:rPr lang="en-IN" sz="1800" b="1" i="0" u="none" strike="noStrike" baseline="0" dirty="0" err="1">
                <a:solidFill>
                  <a:srgbClr val="FF0000"/>
                </a:solidFill>
                <a:latin typeface="+mj-lt"/>
              </a:rPr>
              <a:t>Quisquater</a:t>
            </a:r>
            <a:r>
              <a:rPr lang="en-IN" sz="1800" b="1" i="0" u="none" strike="noStrike" baseline="0" dirty="0">
                <a:solidFill>
                  <a:srgbClr val="FF0000"/>
                </a:solidFill>
                <a:latin typeface="+mj-lt"/>
              </a:rPr>
              <a:t> Protocol</a:t>
            </a:r>
          </a:p>
          <a:p>
            <a:pPr algn="just"/>
            <a:r>
              <a:rPr lang="en-US" sz="1800" b="0" i="0" u="none" strike="noStrike" baseline="0" dirty="0">
                <a:latin typeface="+mj-lt"/>
              </a:rPr>
              <a:t>Figure 14.16 shows one round.</a:t>
            </a:r>
            <a:endParaRPr lang="en-IN" sz="1800" dirty="0">
              <a:latin typeface="+mj-lt"/>
            </a:endParaRPr>
          </a:p>
        </p:txBody>
      </p:sp>
      <p:pic>
        <p:nvPicPr>
          <p:cNvPr id="3" name="Picture 2">
            <a:extLst>
              <a:ext uri="{FF2B5EF4-FFF2-40B4-BE49-F238E27FC236}">
                <a16:creationId xmlns:a16="http://schemas.microsoft.com/office/drawing/2014/main" id="{40CF4824-3745-D6B5-C20A-710305DF45CB}"/>
              </a:ext>
            </a:extLst>
          </p:cNvPr>
          <p:cNvPicPr>
            <a:picLocks noChangeAspect="1"/>
          </p:cNvPicPr>
          <p:nvPr/>
        </p:nvPicPr>
        <p:blipFill>
          <a:blip r:embed="rId3"/>
          <a:stretch>
            <a:fillRect/>
          </a:stretch>
        </p:blipFill>
        <p:spPr>
          <a:xfrm>
            <a:off x="1614815" y="1121213"/>
            <a:ext cx="4723643" cy="3728693"/>
          </a:xfrm>
          <a:prstGeom prst="rect">
            <a:avLst/>
          </a:prstGeom>
        </p:spPr>
      </p:pic>
      <p:sp>
        <p:nvSpPr>
          <p:cNvPr id="6" name="TextBox 5">
            <a:extLst>
              <a:ext uri="{FF2B5EF4-FFF2-40B4-BE49-F238E27FC236}">
                <a16:creationId xmlns:a16="http://schemas.microsoft.com/office/drawing/2014/main" id="{4F2B8F88-A789-1020-795B-647BB3BD8940}"/>
              </a:ext>
            </a:extLst>
          </p:cNvPr>
          <p:cNvSpPr txBox="1"/>
          <p:nvPr/>
        </p:nvSpPr>
        <p:spPr>
          <a:xfrm>
            <a:off x="539474" y="5300003"/>
            <a:ext cx="4954245" cy="369332"/>
          </a:xfrm>
          <a:prstGeom prst="rect">
            <a:avLst/>
          </a:prstGeom>
          <a:noFill/>
        </p:spPr>
        <p:txBody>
          <a:bodyPr wrap="square">
            <a:spAutoFit/>
          </a:bodyPr>
          <a:lstStyle/>
          <a:p>
            <a:r>
              <a:rPr lang="en-US" sz="1800" b="0" i="0" u="none" strike="noStrike" baseline="0" dirty="0">
                <a:latin typeface="+mj-lt"/>
              </a:rPr>
              <a:t>The equality can be proven as shown below:</a:t>
            </a:r>
            <a:endParaRPr lang="en-IN" sz="1800" dirty="0">
              <a:latin typeface="+mj-lt"/>
            </a:endParaRPr>
          </a:p>
        </p:txBody>
      </p:sp>
      <p:pic>
        <p:nvPicPr>
          <p:cNvPr id="9" name="Picture 8">
            <a:extLst>
              <a:ext uri="{FF2B5EF4-FFF2-40B4-BE49-F238E27FC236}">
                <a16:creationId xmlns:a16="http://schemas.microsoft.com/office/drawing/2014/main" id="{549BD732-47B3-F17C-397F-2B74AEB3D463}"/>
              </a:ext>
            </a:extLst>
          </p:cNvPr>
          <p:cNvPicPr>
            <a:picLocks noChangeAspect="1"/>
          </p:cNvPicPr>
          <p:nvPr/>
        </p:nvPicPr>
        <p:blipFill>
          <a:blip r:embed="rId4"/>
          <a:stretch>
            <a:fillRect/>
          </a:stretch>
        </p:blipFill>
        <p:spPr>
          <a:xfrm>
            <a:off x="1496782" y="5838203"/>
            <a:ext cx="5684501" cy="369332"/>
          </a:xfrm>
          <a:prstGeom prst="rect">
            <a:avLst/>
          </a:prstGeom>
        </p:spPr>
      </p:pic>
    </p:spTree>
    <p:extLst>
      <p:ext uri="{BB962C8B-B14F-4D97-AF65-F5344CB8AC3E}">
        <p14:creationId xmlns:p14="http://schemas.microsoft.com/office/powerpoint/2010/main" val="1431586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8" name="TextBox 7">
            <a:extLst>
              <a:ext uri="{FF2B5EF4-FFF2-40B4-BE49-F238E27FC236}">
                <a16:creationId xmlns:a16="http://schemas.microsoft.com/office/drawing/2014/main" id="{221794AC-8C1A-2026-18D9-9C73D76FFEDC}"/>
              </a:ext>
            </a:extLst>
          </p:cNvPr>
          <p:cNvSpPr txBox="1"/>
          <p:nvPr/>
        </p:nvSpPr>
        <p:spPr>
          <a:xfrm>
            <a:off x="117020" y="545349"/>
            <a:ext cx="8641125" cy="5116785"/>
          </a:xfrm>
          <a:prstGeom prst="rect">
            <a:avLst/>
          </a:prstGeom>
          <a:noFill/>
        </p:spPr>
        <p:txBody>
          <a:bodyPr wrap="square">
            <a:spAutoFit/>
          </a:bodyPr>
          <a:lstStyle/>
          <a:p>
            <a:pPr algn="l"/>
            <a:r>
              <a:rPr lang="en-IN" sz="1800" b="1" i="0" u="none" strike="noStrike" baseline="0" dirty="0">
                <a:solidFill>
                  <a:srgbClr val="FF0000"/>
                </a:solidFill>
                <a:latin typeface="+mj-lt"/>
              </a:rPr>
              <a:t>14.5 BIOMETRICS</a:t>
            </a:r>
          </a:p>
          <a:p>
            <a:pPr algn="l"/>
            <a:endParaRPr lang="en-IN" sz="1800" b="1" i="0" u="none" strike="noStrike" baseline="0" dirty="0">
              <a:solidFill>
                <a:srgbClr val="FF0000"/>
              </a:solidFill>
              <a:latin typeface="+mj-lt"/>
            </a:endParaRPr>
          </a:p>
          <a:p>
            <a:pPr algn="just"/>
            <a:r>
              <a:rPr lang="en-US" sz="1800" b="0" i="0" u="none" strike="noStrike" baseline="0" dirty="0">
                <a:latin typeface="+mj-lt"/>
              </a:rPr>
              <a:t>Biometrics is the measurement of physiological or behavioral features that identify a person (authentication by something inherent). </a:t>
            </a:r>
          </a:p>
          <a:p>
            <a:pPr algn="just"/>
            <a:endParaRPr lang="en-US" sz="1800" dirty="0">
              <a:latin typeface="+mj-lt"/>
            </a:endParaRPr>
          </a:p>
          <a:p>
            <a:pPr algn="just"/>
            <a:r>
              <a:rPr lang="en-US" sz="1800" b="0" i="0" u="none" strike="noStrike" baseline="0" dirty="0">
                <a:latin typeface="+mj-lt"/>
              </a:rPr>
              <a:t>Biometrics measures features that cannot be guessed, stolen, or shared.</a:t>
            </a:r>
          </a:p>
          <a:p>
            <a:pPr algn="just"/>
            <a:endParaRPr lang="en-US" sz="1800" dirty="0">
              <a:latin typeface="+mj-lt"/>
            </a:endParaRPr>
          </a:p>
          <a:p>
            <a:pPr algn="just"/>
            <a:endParaRPr lang="en-US" sz="1800" dirty="0">
              <a:latin typeface="+mj-lt"/>
            </a:endParaRPr>
          </a:p>
          <a:p>
            <a:pPr algn="just"/>
            <a:r>
              <a:rPr lang="en-IN" sz="1800" b="1" i="0" u="none" strike="noStrike" baseline="0" dirty="0">
                <a:solidFill>
                  <a:srgbClr val="FF0000"/>
                </a:solidFill>
                <a:latin typeface="+mj-lt"/>
              </a:rPr>
              <a:t>Components</a:t>
            </a:r>
          </a:p>
          <a:p>
            <a:pPr marL="285750" indent="-285750" algn="just">
              <a:lnSpc>
                <a:spcPct val="150000"/>
              </a:lnSpc>
              <a:buFont typeface="Wingdings" panose="05000000000000000000" pitchFamily="2" charset="2"/>
              <a:buChar char="ü"/>
            </a:pPr>
            <a:r>
              <a:rPr lang="en-US" sz="1700" b="0" i="0" u="none" strike="noStrike" baseline="0" dirty="0">
                <a:solidFill>
                  <a:srgbClr val="FF0000"/>
                </a:solidFill>
                <a:latin typeface="+mj-lt"/>
              </a:rPr>
              <a:t>Capturing devices </a:t>
            </a:r>
            <a:r>
              <a:rPr lang="en-US" sz="1700" b="0" i="0" u="none" strike="noStrike" baseline="0" dirty="0">
                <a:latin typeface="+mj-lt"/>
              </a:rPr>
              <a:t>such as readers (or sensors) measure biometrics features.</a:t>
            </a:r>
          </a:p>
          <a:p>
            <a:pPr marL="285750" indent="-285750" algn="just">
              <a:lnSpc>
                <a:spcPct val="150000"/>
              </a:lnSpc>
              <a:buFont typeface="Wingdings" panose="05000000000000000000" pitchFamily="2" charset="2"/>
              <a:buChar char="ü"/>
            </a:pPr>
            <a:r>
              <a:rPr lang="en-US" sz="1700" b="0" i="0" u="none" strike="noStrike" baseline="0" dirty="0">
                <a:solidFill>
                  <a:srgbClr val="FF0000"/>
                </a:solidFill>
                <a:latin typeface="+mj-lt"/>
              </a:rPr>
              <a:t>Processors</a:t>
            </a:r>
            <a:r>
              <a:rPr lang="en-US" sz="1700" b="0" i="0" u="none" strike="noStrike" baseline="0" dirty="0">
                <a:latin typeface="+mj-lt"/>
              </a:rPr>
              <a:t> change the measured features to the type of data appropriate for saving. </a:t>
            </a:r>
          </a:p>
          <a:p>
            <a:pPr marL="285750" indent="-285750" algn="just">
              <a:lnSpc>
                <a:spcPct val="150000"/>
              </a:lnSpc>
              <a:buFont typeface="Wingdings" panose="05000000000000000000" pitchFamily="2" charset="2"/>
              <a:buChar char="ü"/>
            </a:pPr>
            <a:r>
              <a:rPr lang="en-US" sz="1700" dirty="0">
                <a:solidFill>
                  <a:srgbClr val="FF0000"/>
                </a:solidFill>
                <a:latin typeface="+mj-lt"/>
              </a:rPr>
              <a:t>Storage D</a:t>
            </a:r>
            <a:r>
              <a:rPr lang="en-US" sz="1700" b="0" i="0" u="none" strike="noStrike" baseline="0" dirty="0">
                <a:solidFill>
                  <a:srgbClr val="FF0000"/>
                </a:solidFill>
                <a:latin typeface="+mj-lt"/>
              </a:rPr>
              <a:t>evices </a:t>
            </a:r>
            <a:r>
              <a:rPr lang="en-US" sz="1700" b="0" i="0" u="none" strike="noStrike" baseline="0" dirty="0">
                <a:latin typeface="+mj-lt"/>
              </a:rPr>
              <a:t>save the result of processing for authentication.</a:t>
            </a:r>
          </a:p>
          <a:p>
            <a:pPr algn="just"/>
            <a:endParaRPr lang="en-US" sz="1800" dirty="0">
              <a:latin typeface="+mj-lt"/>
            </a:endParaRPr>
          </a:p>
          <a:p>
            <a:pPr algn="just"/>
            <a:endParaRPr lang="en-US" sz="1800" dirty="0">
              <a:latin typeface="+mj-lt"/>
            </a:endParaRPr>
          </a:p>
          <a:p>
            <a:pPr algn="l"/>
            <a:r>
              <a:rPr lang="en-IN" sz="1800" b="1" i="0" u="none" strike="noStrike" baseline="0" dirty="0" err="1">
                <a:solidFill>
                  <a:srgbClr val="FF0000"/>
                </a:solidFill>
                <a:latin typeface="+mj-lt"/>
              </a:rPr>
              <a:t>Enrollment</a:t>
            </a:r>
            <a:endParaRPr lang="en-IN" sz="1800" b="1" i="0" u="none" strike="noStrike" baseline="0" dirty="0">
              <a:solidFill>
                <a:srgbClr val="FF0000"/>
              </a:solidFill>
              <a:latin typeface="+mj-lt"/>
            </a:endParaRPr>
          </a:p>
          <a:p>
            <a:pPr algn="just"/>
            <a:r>
              <a:rPr lang="en-US" sz="1700" b="0" i="0" u="none" strike="noStrike" baseline="0" dirty="0">
                <a:latin typeface="+mj-lt"/>
              </a:rPr>
              <a:t>Before using any biometric techniques for authentication, the corresponding </a:t>
            </a:r>
            <a:r>
              <a:rPr lang="en-US" sz="1700" b="0" i="0" u="none" strike="noStrike" baseline="0" dirty="0">
                <a:solidFill>
                  <a:srgbClr val="FF0000"/>
                </a:solidFill>
                <a:latin typeface="+mj-lt"/>
              </a:rPr>
              <a:t>feature</a:t>
            </a:r>
            <a:r>
              <a:rPr lang="en-US" sz="1700" b="0" i="0" u="none" strike="noStrike" baseline="0" dirty="0">
                <a:latin typeface="+mj-lt"/>
              </a:rPr>
              <a:t> of each person </a:t>
            </a:r>
            <a:r>
              <a:rPr lang="en-US" sz="1700" b="0" i="0" u="none" strike="noStrike" baseline="0" dirty="0">
                <a:solidFill>
                  <a:srgbClr val="FF0000"/>
                </a:solidFill>
                <a:latin typeface="+mj-lt"/>
              </a:rPr>
              <a:t>should be available in the database</a:t>
            </a:r>
            <a:r>
              <a:rPr lang="en-US" sz="1700" b="0" i="0" u="none" strike="noStrike" baseline="0" dirty="0">
                <a:latin typeface="+mj-lt"/>
              </a:rPr>
              <a:t>. This is referred to as </a:t>
            </a:r>
            <a:r>
              <a:rPr lang="en-IN" sz="1700" b="0" i="0" u="none" strike="noStrike" baseline="0" dirty="0">
                <a:latin typeface="+mj-lt"/>
              </a:rPr>
              <a:t>enrolment.</a:t>
            </a:r>
            <a:endParaRPr lang="en-IN" sz="1700" dirty="0">
              <a:latin typeface="+mj-lt"/>
            </a:endParaRPr>
          </a:p>
        </p:txBody>
      </p:sp>
    </p:spTree>
    <p:extLst>
      <p:ext uri="{BB962C8B-B14F-4D97-AF65-F5344CB8AC3E}">
        <p14:creationId xmlns:p14="http://schemas.microsoft.com/office/powerpoint/2010/main" val="3128222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462664" y="510220"/>
            <a:ext cx="8333885" cy="4524315"/>
          </a:xfrm>
          <a:prstGeom prst="rect">
            <a:avLst/>
          </a:prstGeom>
          <a:noFill/>
        </p:spPr>
        <p:txBody>
          <a:bodyPr wrap="square">
            <a:spAutoFit/>
          </a:bodyPr>
          <a:lstStyle/>
          <a:p>
            <a:pPr algn="just"/>
            <a:r>
              <a:rPr lang="en-IN" sz="1800" b="1" i="0" u="none" strike="noStrike" baseline="0" dirty="0">
                <a:solidFill>
                  <a:srgbClr val="FF0000"/>
                </a:solidFill>
                <a:latin typeface="+mj-lt"/>
              </a:rPr>
              <a:t>Authentication</a:t>
            </a:r>
          </a:p>
          <a:p>
            <a:pPr algn="just"/>
            <a:r>
              <a:rPr lang="en-US" sz="1800" b="0" i="0" u="none" strike="noStrike" baseline="0" dirty="0">
                <a:latin typeface="+mj-lt"/>
              </a:rPr>
              <a:t>Authentication is done by </a:t>
            </a:r>
            <a:r>
              <a:rPr lang="en-US" sz="1800" b="0" i="0" u="none" strike="noStrike" baseline="0" dirty="0">
                <a:solidFill>
                  <a:srgbClr val="FF0000"/>
                </a:solidFill>
                <a:latin typeface="+mj-lt"/>
              </a:rPr>
              <a:t>verification </a:t>
            </a:r>
            <a:r>
              <a:rPr lang="en-US" sz="1800" b="0" i="0" u="none" strike="noStrike" baseline="0" dirty="0">
                <a:latin typeface="+mj-lt"/>
              </a:rPr>
              <a:t>or </a:t>
            </a:r>
            <a:r>
              <a:rPr lang="en-US" sz="1800" b="0" i="0" u="none" strike="noStrike" baseline="0" dirty="0">
                <a:solidFill>
                  <a:srgbClr val="FF0000"/>
                </a:solidFill>
                <a:latin typeface="+mj-lt"/>
              </a:rPr>
              <a:t>identification</a:t>
            </a:r>
            <a:r>
              <a:rPr lang="en-US" sz="1800" b="0" i="0" u="none" strike="noStrike" baseline="0" dirty="0">
                <a:latin typeface="+mj-lt"/>
              </a:rPr>
              <a:t>.</a:t>
            </a:r>
          </a:p>
          <a:p>
            <a:pPr algn="just"/>
            <a:endParaRPr lang="en-IN" sz="1800" b="0" i="0" u="none" strike="noStrike" baseline="0" dirty="0">
              <a:latin typeface="+mj-lt"/>
            </a:endParaRPr>
          </a:p>
          <a:p>
            <a:pPr algn="just"/>
            <a:endParaRPr lang="en-IN" sz="1800" b="0" i="0" u="none" strike="noStrike" baseline="0" dirty="0">
              <a:latin typeface="+mj-lt"/>
            </a:endParaRPr>
          </a:p>
          <a:p>
            <a:pPr algn="just"/>
            <a:r>
              <a:rPr lang="en-IN" sz="1800" b="1" i="0" u="none" strike="noStrike" baseline="0" dirty="0">
                <a:solidFill>
                  <a:srgbClr val="FF0000"/>
                </a:solidFill>
                <a:latin typeface="+mj-lt"/>
              </a:rPr>
              <a:t>Verification</a:t>
            </a:r>
          </a:p>
          <a:p>
            <a:pPr marL="285750" indent="-285750" algn="just">
              <a:buFont typeface="Wingdings" panose="05000000000000000000" pitchFamily="2" charset="2"/>
              <a:buChar char="ü"/>
            </a:pPr>
            <a:r>
              <a:rPr lang="en-US" sz="1800" b="0" i="0" u="none" strike="noStrike" baseline="0" dirty="0">
                <a:latin typeface="+mj-lt"/>
              </a:rPr>
              <a:t>In verification, a person’s feature is matched against a single record in the database (</a:t>
            </a:r>
            <a:r>
              <a:rPr lang="en-US" sz="1800" b="0" i="0" u="none" strike="noStrike" baseline="0" dirty="0">
                <a:solidFill>
                  <a:srgbClr val="FF0000"/>
                </a:solidFill>
                <a:latin typeface="+mj-lt"/>
              </a:rPr>
              <a:t>one-to-one</a:t>
            </a:r>
            <a:r>
              <a:rPr lang="en-US" sz="1800" b="0" i="0" u="none" strike="noStrike" baseline="0" dirty="0">
                <a:latin typeface="+mj-lt"/>
              </a:rPr>
              <a:t> matching) to find if she is who she is claiming to be.</a:t>
            </a:r>
          </a:p>
          <a:p>
            <a:pPr marL="285750" indent="-285750" algn="just">
              <a:buFont typeface="Wingdings" panose="05000000000000000000" pitchFamily="2" charset="2"/>
              <a:buChar char="ü"/>
            </a:pPr>
            <a:endParaRPr lang="en-US" sz="1800" b="0" i="0" u="none" strike="noStrike" baseline="0" dirty="0">
              <a:latin typeface="+mj-lt"/>
            </a:endParaRPr>
          </a:p>
          <a:p>
            <a:pPr marL="285750" indent="-285750" algn="just">
              <a:buFont typeface="Wingdings" panose="05000000000000000000" pitchFamily="2" charset="2"/>
              <a:buChar char="ü"/>
            </a:pPr>
            <a:r>
              <a:rPr lang="en-US" sz="1800" dirty="0">
                <a:latin typeface="+mj-lt"/>
              </a:rPr>
              <a:t>W</a:t>
            </a:r>
            <a:r>
              <a:rPr lang="en-US" sz="1800" b="0" i="0" u="none" strike="noStrike" baseline="0" dirty="0">
                <a:latin typeface="+mj-lt"/>
              </a:rPr>
              <a:t>hen a bank needs to verify a customer’s signature on a check.</a:t>
            </a:r>
          </a:p>
          <a:p>
            <a:pPr algn="just"/>
            <a:endParaRPr lang="en-US" sz="1800" dirty="0">
              <a:latin typeface="+mj-lt"/>
            </a:endParaRPr>
          </a:p>
          <a:p>
            <a:pPr algn="just"/>
            <a:endParaRPr lang="en-US" sz="1800" dirty="0">
              <a:latin typeface="+mj-lt"/>
            </a:endParaRPr>
          </a:p>
          <a:p>
            <a:pPr algn="just"/>
            <a:r>
              <a:rPr lang="en-IN" sz="1800" b="1" i="0" u="none" strike="noStrike" baseline="0" dirty="0">
                <a:solidFill>
                  <a:srgbClr val="FF0000"/>
                </a:solidFill>
                <a:latin typeface="+mj-lt"/>
              </a:rPr>
              <a:t>Identification</a:t>
            </a:r>
          </a:p>
          <a:p>
            <a:pPr marL="285750" indent="-285750" algn="just">
              <a:buFont typeface="Wingdings" panose="05000000000000000000" pitchFamily="2" charset="2"/>
              <a:buChar char="ü"/>
            </a:pPr>
            <a:r>
              <a:rPr lang="en-US" sz="1800" b="0" i="0" u="none" strike="noStrike" baseline="0" dirty="0">
                <a:latin typeface="+mj-lt"/>
              </a:rPr>
              <a:t>In identification, a person’s feature is matched against all records in the database (</a:t>
            </a:r>
            <a:r>
              <a:rPr lang="en-US" sz="1800" b="0" i="0" u="none" strike="noStrike" baseline="0" dirty="0">
                <a:solidFill>
                  <a:srgbClr val="FF0000"/>
                </a:solidFill>
                <a:latin typeface="+mj-lt"/>
              </a:rPr>
              <a:t>one-to-many</a:t>
            </a:r>
            <a:r>
              <a:rPr lang="en-US" sz="1800" b="0" i="0" u="none" strike="noStrike" baseline="0" dirty="0">
                <a:latin typeface="+mj-lt"/>
              </a:rPr>
              <a:t> matching) to find if she has a record in the database.</a:t>
            </a:r>
          </a:p>
          <a:p>
            <a:pPr algn="just"/>
            <a:endParaRPr lang="en-US" sz="1800" b="0" i="0" u="none" strike="noStrike" baseline="0" dirty="0">
              <a:latin typeface="+mj-lt"/>
            </a:endParaRPr>
          </a:p>
          <a:p>
            <a:pPr marL="285750" indent="-285750" algn="just">
              <a:buFont typeface="Wingdings" panose="05000000000000000000" pitchFamily="2" charset="2"/>
              <a:buChar char="ü"/>
            </a:pPr>
            <a:r>
              <a:rPr lang="en-US" sz="1800" dirty="0">
                <a:latin typeface="+mj-lt"/>
              </a:rPr>
              <a:t>W</a:t>
            </a:r>
            <a:r>
              <a:rPr lang="en-US" sz="1800" b="0" i="0" u="none" strike="noStrike" baseline="0" dirty="0">
                <a:latin typeface="+mj-lt"/>
              </a:rPr>
              <a:t>hen a company needs to allow access to the building only to employees.</a:t>
            </a:r>
            <a:endParaRPr lang="en-IN" sz="1800" dirty="0">
              <a:latin typeface="+mj-lt"/>
            </a:endParaRPr>
          </a:p>
        </p:txBody>
      </p:sp>
    </p:spTree>
    <p:extLst>
      <p:ext uri="{BB962C8B-B14F-4D97-AF65-F5344CB8AC3E}">
        <p14:creationId xmlns:p14="http://schemas.microsoft.com/office/powerpoint/2010/main" val="2409097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354088" y="506862"/>
            <a:ext cx="8442462" cy="923330"/>
          </a:xfrm>
          <a:prstGeom prst="rect">
            <a:avLst/>
          </a:prstGeom>
          <a:noFill/>
        </p:spPr>
        <p:txBody>
          <a:bodyPr wrap="square">
            <a:spAutoFit/>
          </a:bodyPr>
          <a:lstStyle/>
          <a:p>
            <a:pPr algn="l"/>
            <a:r>
              <a:rPr lang="en-IN" sz="1800" b="1" i="0" u="none" strike="noStrike" baseline="0" dirty="0">
                <a:solidFill>
                  <a:srgbClr val="FF0000"/>
                </a:solidFill>
                <a:latin typeface="+mj-lt"/>
              </a:rPr>
              <a:t>Techniques</a:t>
            </a:r>
          </a:p>
          <a:p>
            <a:pPr algn="just"/>
            <a:r>
              <a:rPr lang="en-US" sz="1800" b="0" i="0" u="none" strike="noStrike" baseline="0" dirty="0">
                <a:latin typeface="+mj-lt"/>
              </a:rPr>
              <a:t>Two broad categories of biometric techniques are physiological and behavioral. </a:t>
            </a:r>
          </a:p>
          <a:p>
            <a:pPr algn="just"/>
            <a:r>
              <a:rPr lang="en-US" sz="1800" b="0" i="0" u="none" strike="noStrike" baseline="0" dirty="0">
                <a:latin typeface="+mj-lt"/>
              </a:rPr>
              <a:t>Several common techniques under each category.</a:t>
            </a:r>
            <a:endParaRPr lang="en-IN" sz="1800" dirty="0">
              <a:latin typeface="+mj-lt"/>
            </a:endParaRPr>
          </a:p>
        </p:txBody>
      </p:sp>
      <p:pic>
        <p:nvPicPr>
          <p:cNvPr id="10" name="Picture 9">
            <a:extLst>
              <a:ext uri="{FF2B5EF4-FFF2-40B4-BE49-F238E27FC236}">
                <a16:creationId xmlns:a16="http://schemas.microsoft.com/office/drawing/2014/main" id="{9CF5035F-EAD1-CB6D-8E0F-69C2A61B595A}"/>
              </a:ext>
            </a:extLst>
          </p:cNvPr>
          <p:cNvPicPr>
            <a:picLocks noChangeAspect="1"/>
          </p:cNvPicPr>
          <p:nvPr/>
        </p:nvPicPr>
        <p:blipFill>
          <a:blip r:embed="rId3"/>
          <a:stretch>
            <a:fillRect/>
          </a:stretch>
        </p:blipFill>
        <p:spPr>
          <a:xfrm>
            <a:off x="1230765" y="1909253"/>
            <a:ext cx="6452040" cy="4076610"/>
          </a:xfrm>
          <a:prstGeom prst="rect">
            <a:avLst/>
          </a:prstGeom>
        </p:spPr>
      </p:pic>
    </p:spTree>
    <p:extLst>
      <p:ext uri="{BB962C8B-B14F-4D97-AF65-F5344CB8AC3E}">
        <p14:creationId xmlns:p14="http://schemas.microsoft.com/office/powerpoint/2010/main" val="1465889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10" name="Picture 9">
            <a:extLst>
              <a:ext uri="{FF2B5EF4-FFF2-40B4-BE49-F238E27FC236}">
                <a16:creationId xmlns:a16="http://schemas.microsoft.com/office/drawing/2014/main" id="{9CF5035F-EAD1-CB6D-8E0F-69C2A61B595A}"/>
              </a:ext>
            </a:extLst>
          </p:cNvPr>
          <p:cNvPicPr>
            <a:picLocks noChangeAspect="1"/>
          </p:cNvPicPr>
          <p:nvPr/>
        </p:nvPicPr>
        <p:blipFill>
          <a:blip r:embed="rId3"/>
          <a:stretch>
            <a:fillRect/>
          </a:stretch>
        </p:blipFill>
        <p:spPr>
          <a:xfrm>
            <a:off x="1748857" y="515730"/>
            <a:ext cx="4762048" cy="3008818"/>
          </a:xfrm>
          <a:prstGeom prst="rect">
            <a:avLst/>
          </a:prstGeom>
        </p:spPr>
      </p:pic>
      <p:sp>
        <p:nvSpPr>
          <p:cNvPr id="4" name="TextBox 3">
            <a:extLst>
              <a:ext uri="{FF2B5EF4-FFF2-40B4-BE49-F238E27FC236}">
                <a16:creationId xmlns:a16="http://schemas.microsoft.com/office/drawing/2014/main" id="{6CBB354D-F15F-1B02-4ACE-F5FA7473E4C2}"/>
              </a:ext>
            </a:extLst>
          </p:cNvPr>
          <p:cNvSpPr txBox="1"/>
          <p:nvPr/>
        </p:nvSpPr>
        <p:spPr>
          <a:xfrm>
            <a:off x="350769" y="4657960"/>
            <a:ext cx="8442461" cy="1323439"/>
          </a:xfrm>
          <a:prstGeom prst="rect">
            <a:avLst/>
          </a:prstGeom>
          <a:noFill/>
        </p:spPr>
        <p:txBody>
          <a:bodyPr wrap="square">
            <a:spAutoFit/>
          </a:bodyPr>
          <a:lstStyle/>
          <a:p>
            <a:pPr algn="just"/>
            <a:r>
              <a:rPr lang="en-IN" b="1" i="0" u="none" strike="noStrike" baseline="0" dirty="0">
                <a:solidFill>
                  <a:srgbClr val="FF0000"/>
                </a:solidFill>
                <a:latin typeface="+mj-lt"/>
              </a:rPr>
              <a:t>Physiological Techniques</a:t>
            </a:r>
          </a:p>
          <a:p>
            <a:pPr marL="285750" indent="-285750" algn="just">
              <a:buFont typeface="Wingdings" panose="05000000000000000000" pitchFamily="2" charset="2"/>
              <a:buChar char="ü"/>
            </a:pPr>
            <a:r>
              <a:rPr lang="en-US" b="0" i="0" u="none" strike="noStrike" baseline="0" dirty="0">
                <a:latin typeface="+mj-lt"/>
              </a:rPr>
              <a:t>Measure the physical traits of the human body for verification and identification. </a:t>
            </a:r>
          </a:p>
          <a:p>
            <a:pPr marL="285750" indent="-285750" algn="just">
              <a:buFont typeface="Wingdings" panose="05000000000000000000" pitchFamily="2" charset="2"/>
              <a:buChar char="ü"/>
            </a:pPr>
            <a:r>
              <a:rPr lang="en-US" b="0" i="0" u="none" strike="noStrike" baseline="0" dirty="0">
                <a:latin typeface="+mj-lt"/>
              </a:rPr>
              <a:t>To be effective, the trait should be unique among all or most of the population. </a:t>
            </a:r>
          </a:p>
          <a:p>
            <a:pPr marL="285750" indent="-285750" algn="just">
              <a:buFont typeface="Wingdings" panose="05000000000000000000" pitchFamily="2" charset="2"/>
              <a:buChar char="ü"/>
            </a:pPr>
            <a:r>
              <a:rPr lang="en-US" b="0" i="0" u="none" strike="noStrike" baseline="0" dirty="0">
                <a:latin typeface="+mj-lt"/>
              </a:rPr>
              <a:t>Feature should be changeable due to aging, surgery, illness, disease, and so on. </a:t>
            </a:r>
          </a:p>
          <a:p>
            <a:pPr marL="285750" indent="-285750" algn="just">
              <a:buFont typeface="Wingdings" panose="05000000000000000000" pitchFamily="2" charset="2"/>
              <a:buChar char="ü"/>
            </a:pPr>
            <a:r>
              <a:rPr lang="en-US" b="0" i="0" u="none" strike="noStrike" baseline="0" dirty="0">
                <a:latin typeface="+mj-lt"/>
              </a:rPr>
              <a:t>There are several physiological techniques.</a:t>
            </a:r>
          </a:p>
        </p:txBody>
      </p:sp>
    </p:spTree>
    <p:extLst>
      <p:ext uri="{BB962C8B-B14F-4D97-AF65-F5344CB8AC3E}">
        <p14:creationId xmlns:p14="http://schemas.microsoft.com/office/powerpoint/2010/main" val="2341186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270639" y="548625"/>
            <a:ext cx="8410695" cy="2554545"/>
          </a:xfrm>
          <a:prstGeom prst="rect">
            <a:avLst/>
          </a:prstGeom>
          <a:noFill/>
        </p:spPr>
        <p:txBody>
          <a:bodyPr wrap="square">
            <a:spAutoFit/>
          </a:bodyPr>
          <a:lstStyle/>
          <a:p>
            <a:pPr algn="just"/>
            <a:r>
              <a:rPr lang="en-US" b="1" i="0" u="none" strike="noStrike" baseline="0" dirty="0">
                <a:solidFill>
                  <a:srgbClr val="FF0000"/>
                </a:solidFill>
                <a:latin typeface="+mj-lt"/>
              </a:rPr>
              <a:t>Fingerprint</a:t>
            </a:r>
            <a:r>
              <a:rPr lang="en-US" b="0" i="0" u="none" strike="noStrike" baseline="0" dirty="0">
                <a:latin typeface="+mj-lt"/>
              </a:rPr>
              <a:t> </a:t>
            </a:r>
          </a:p>
          <a:p>
            <a:pPr marL="285750" indent="-285750" algn="just">
              <a:buFont typeface="Wingdings" panose="05000000000000000000" pitchFamily="2" charset="2"/>
              <a:buChar char="ü"/>
            </a:pPr>
            <a:r>
              <a:rPr lang="en-US" dirty="0">
                <a:latin typeface="+mj-lt"/>
              </a:rPr>
              <a:t>T</a:t>
            </a:r>
            <a:r>
              <a:rPr lang="en-US" b="0" i="0" u="none" strike="noStrike" baseline="0" dirty="0">
                <a:latin typeface="+mj-lt"/>
              </a:rPr>
              <a:t>wo most common are </a:t>
            </a:r>
            <a:r>
              <a:rPr lang="en-US" b="0" i="0" u="none" strike="noStrike" baseline="0" dirty="0">
                <a:solidFill>
                  <a:srgbClr val="FF0000"/>
                </a:solidFill>
                <a:latin typeface="+mj-lt"/>
              </a:rPr>
              <a:t>minutiae-based</a:t>
            </a:r>
            <a:r>
              <a:rPr lang="en-US" b="0" i="0" u="none" strike="noStrike" baseline="0" dirty="0">
                <a:latin typeface="+mj-lt"/>
              </a:rPr>
              <a:t> and </a:t>
            </a:r>
            <a:r>
              <a:rPr lang="en-US" b="0" i="0" u="none" strike="noStrike" baseline="0" dirty="0">
                <a:solidFill>
                  <a:srgbClr val="FF0000"/>
                </a:solidFill>
                <a:latin typeface="+mj-lt"/>
              </a:rPr>
              <a:t>image-based</a:t>
            </a:r>
            <a:r>
              <a:rPr lang="en-US" b="0" i="0" u="none" strike="noStrike" baseline="0" dirty="0">
                <a:latin typeface="+mj-lt"/>
              </a:rPr>
              <a:t>. </a:t>
            </a:r>
          </a:p>
          <a:p>
            <a:pPr marL="285750" indent="-285750" algn="just">
              <a:buFont typeface="Wingdings" panose="05000000000000000000" pitchFamily="2" charset="2"/>
              <a:buChar char="ü"/>
            </a:pPr>
            <a:r>
              <a:rPr lang="en-US" b="0" i="0" u="none" strike="noStrike" baseline="0" dirty="0">
                <a:solidFill>
                  <a:srgbClr val="FF0000"/>
                </a:solidFill>
                <a:latin typeface="+mj-lt"/>
              </a:rPr>
              <a:t>minutiae-based</a:t>
            </a:r>
            <a:r>
              <a:rPr lang="en-US" b="0" i="0" u="none" strike="noStrike" baseline="0" dirty="0">
                <a:latin typeface="+mj-lt"/>
              </a:rPr>
              <a:t> technique :  System creates a graph based on where individual ridges start/stop or branch. </a:t>
            </a:r>
          </a:p>
          <a:p>
            <a:pPr marL="285750" indent="-285750" algn="just">
              <a:buFont typeface="Wingdings" panose="05000000000000000000" pitchFamily="2" charset="2"/>
              <a:buChar char="ü"/>
            </a:pPr>
            <a:r>
              <a:rPr lang="en-US" dirty="0">
                <a:solidFill>
                  <a:srgbClr val="FF0000"/>
                </a:solidFill>
                <a:latin typeface="+mj-lt"/>
              </a:rPr>
              <a:t>I</a:t>
            </a:r>
            <a:r>
              <a:rPr lang="en-US" b="0" i="0" u="none" strike="noStrike" baseline="0" dirty="0">
                <a:solidFill>
                  <a:srgbClr val="FF0000"/>
                </a:solidFill>
                <a:latin typeface="+mj-lt"/>
              </a:rPr>
              <a:t>mage-based</a:t>
            </a:r>
            <a:r>
              <a:rPr lang="en-US" b="0" i="0" u="none" strike="noStrike" baseline="0" dirty="0">
                <a:latin typeface="+mj-lt"/>
              </a:rPr>
              <a:t> technique : System creates an image of the fingertip and finds similarities to the image in the database.</a:t>
            </a:r>
          </a:p>
          <a:p>
            <a:pPr marL="285750" indent="-285750" algn="just">
              <a:buFont typeface="Wingdings" panose="05000000000000000000" pitchFamily="2" charset="2"/>
              <a:buChar char="ü"/>
            </a:pPr>
            <a:r>
              <a:rPr lang="en-US" b="0" i="0" u="none" strike="noStrike" baseline="0" dirty="0">
                <a:latin typeface="+mj-lt"/>
              </a:rPr>
              <a:t>High level of accuracy and support verification and identification.</a:t>
            </a:r>
          </a:p>
          <a:p>
            <a:pPr marL="285750" indent="-285750" algn="just">
              <a:buFont typeface="Wingdings" panose="05000000000000000000" pitchFamily="2" charset="2"/>
              <a:buChar char="ü"/>
            </a:pPr>
            <a:r>
              <a:rPr lang="en-US" b="0" i="0" u="none" strike="noStrike" baseline="0" dirty="0">
                <a:latin typeface="+mj-lt"/>
              </a:rPr>
              <a:t> However, fingerprints can be altered by aging, injury, or diseases.</a:t>
            </a:r>
          </a:p>
          <a:p>
            <a:pPr algn="just"/>
            <a:endParaRPr lang="en-US" b="0" i="0" u="none" strike="noStrike" baseline="0" dirty="0">
              <a:latin typeface="+mj-lt"/>
            </a:endParaRPr>
          </a:p>
          <a:p>
            <a:pPr algn="just"/>
            <a:endParaRPr lang="en-US" b="0" i="0" u="none" strike="noStrike" baseline="0" dirty="0">
              <a:latin typeface="+mj-lt"/>
            </a:endParaRPr>
          </a:p>
        </p:txBody>
      </p:sp>
      <p:sp>
        <p:nvSpPr>
          <p:cNvPr id="4" name="TextBox 3">
            <a:extLst>
              <a:ext uri="{FF2B5EF4-FFF2-40B4-BE49-F238E27FC236}">
                <a16:creationId xmlns:a16="http://schemas.microsoft.com/office/drawing/2014/main" id="{24B9336D-FF85-4F16-397D-E88DFE6CC7C6}"/>
              </a:ext>
            </a:extLst>
          </p:cNvPr>
          <p:cNvSpPr txBox="1"/>
          <p:nvPr/>
        </p:nvSpPr>
        <p:spPr>
          <a:xfrm>
            <a:off x="270639" y="3308895"/>
            <a:ext cx="8410695" cy="1569660"/>
          </a:xfrm>
          <a:prstGeom prst="rect">
            <a:avLst/>
          </a:prstGeom>
          <a:noFill/>
        </p:spPr>
        <p:txBody>
          <a:bodyPr wrap="square">
            <a:spAutoFit/>
          </a:bodyPr>
          <a:lstStyle/>
          <a:p>
            <a:pPr algn="just"/>
            <a:r>
              <a:rPr lang="en-US" b="1" i="0" u="none" strike="noStrike" baseline="0" dirty="0">
                <a:solidFill>
                  <a:srgbClr val="FF0000"/>
                </a:solidFill>
                <a:latin typeface="+mj-lt"/>
              </a:rPr>
              <a:t>Iris </a:t>
            </a:r>
          </a:p>
          <a:p>
            <a:pPr marL="285750" indent="-285750" algn="just">
              <a:buFont typeface="Wingdings" panose="05000000000000000000" pitchFamily="2" charset="2"/>
              <a:buChar char="ü"/>
            </a:pPr>
            <a:r>
              <a:rPr lang="en-US" b="0" i="0" u="none" strike="noStrike" baseline="0" dirty="0">
                <a:latin typeface="+mj-lt"/>
              </a:rPr>
              <a:t>This technique measures the pattern within the iris that is unique for each person.</a:t>
            </a:r>
          </a:p>
          <a:p>
            <a:pPr marL="285750" indent="-285750" algn="just">
              <a:buFont typeface="Wingdings" panose="05000000000000000000" pitchFamily="2" charset="2"/>
              <a:buChar char="ü"/>
            </a:pPr>
            <a:r>
              <a:rPr lang="en-US" b="0" i="0" u="none" strike="noStrike" baseline="0" dirty="0">
                <a:latin typeface="+mj-lt"/>
              </a:rPr>
              <a:t>It normally requires a laser beam (infrared). </a:t>
            </a:r>
          </a:p>
          <a:p>
            <a:pPr marL="285750" indent="-285750" algn="just">
              <a:buFont typeface="Wingdings" panose="05000000000000000000" pitchFamily="2" charset="2"/>
              <a:buChar char="ü"/>
            </a:pPr>
            <a:r>
              <a:rPr lang="en-US" b="0" i="0" u="none" strike="noStrike" baseline="0" dirty="0">
                <a:latin typeface="+mj-lt"/>
              </a:rPr>
              <a:t>They are very accurate and stable over a person’s life. </a:t>
            </a:r>
          </a:p>
          <a:p>
            <a:pPr marL="285750" indent="-285750" algn="just">
              <a:buFont typeface="Wingdings" panose="05000000000000000000" pitchFamily="2" charset="2"/>
              <a:buChar char="ü"/>
            </a:pPr>
            <a:r>
              <a:rPr lang="en-US" b="0" i="0" u="none" strike="noStrike" baseline="0" dirty="0">
                <a:latin typeface="+mj-lt"/>
              </a:rPr>
              <a:t>They also support verification and identification. </a:t>
            </a:r>
          </a:p>
          <a:p>
            <a:pPr marL="285750" indent="-285750" algn="just">
              <a:buFont typeface="Wingdings" panose="05000000000000000000" pitchFamily="2" charset="2"/>
              <a:buChar char="ü"/>
            </a:pPr>
            <a:r>
              <a:rPr lang="en-US" b="0" i="0" u="none" strike="noStrike" baseline="0" dirty="0">
                <a:latin typeface="+mj-lt"/>
              </a:rPr>
              <a:t>However, some eye diseases, such as cataracts, can alter the iris pattern.</a:t>
            </a:r>
          </a:p>
        </p:txBody>
      </p:sp>
    </p:spTree>
    <p:extLst>
      <p:ext uri="{BB962C8B-B14F-4D97-AF65-F5344CB8AC3E}">
        <p14:creationId xmlns:p14="http://schemas.microsoft.com/office/powerpoint/2010/main" val="915306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366652" y="2276850"/>
            <a:ext cx="8410695" cy="1569660"/>
          </a:xfrm>
          <a:prstGeom prst="rect">
            <a:avLst/>
          </a:prstGeom>
          <a:noFill/>
        </p:spPr>
        <p:txBody>
          <a:bodyPr wrap="square">
            <a:spAutoFit/>
          </a:bodyPr>
          <a:lstStyle/>
          <a:p>
            <a:pPr algn="just"/>
            <a:r>
              <a:rPr lang="en-US" b="1" i="0" u="none" strike="noStrike" baseline="0" dirty="0">
                <a:solidFill>
                  <a:srgbClr val="FF0000"/>
                </a:solidFill>
                <a:latin typeface="+mj-lt"/>
              </a:rPr>
              <a:t>Face</a:t>
            </a:r>
            <a:r>
              <a:rPr lang="en-US" b="0" i="0" u="none" strike="noStrike" baseline="0" dirty="0">
                <a:latin typeface="+mj-lt"/>
              </a:rPr>
              <a:t> </a:t>
            </a:r>
          </a:p>
          <a:p>
            <a:pPr marL="285750" indent="-285750" algn="just">
              <a:buFont typeface="Wingdings" panose="05000000000000000000" pitchFamily="2" charset="2"/>
              <a:buChar char="ü"/>
            </a:pPr>
            <a:r>
              <a:rPr lang="en-US" b="0" i="0" u="none" strike="noStrike" baseline="0" dirty="0">
                <a:latin typeface="+mj-lt"/>
              </a:rPr>
              <a:t>Analyzes the geometry of the face based on the distance between facial features such as the nose, mouth, and eyes. </a:t>
            </a:r>
          </a:p>
          <a:p>
            <a:pPr marL="285750" indent="-285750" algn="just">
              <a:buFont typeface="Wingdings" panose="05000000000000000000" pitchFamily="2" charset="2"/>
              <a:buChar char="ü"/>
            </a:pPr>
            <a:r>
              <a:rPr lang="en-US" b="0" i="0" u="none" strike="noStrike" baseline="0" dirty="0">
                <a:latin typeface="+mj-lt"/>
              </a:rPr>
              <a:t>Standard video cameras and this technique support both verification and identification.</a:t>
            </a:r>
          </a:p>
          <a:p>
            <a:pPr marL="285750" indent="-285750" algn="just">
              <a:buFont typeface="Wingdings" panose="05000000000000000000" pitchFamily="2" charset="2"/>
              <a:buChar char="ü"/>
            </a:pPr>
            <a:r>
              <a:rPr lang="en-US" b="0" i="0" u="none" strike="noStrike" baseline="0" dirty="0">
                <a:latin typeface="+mj-lt"/>
              </a:rPr>
              <a:t> However, accuracy can be affected by eyeglasses, growing </a:t>
            </a:r>
            <a:r>
              <a:rPr lang="en-IN" b="0" i="0" u="none" strike="noStrike" baseline="0" dirty="0">
                <a:latin typeface="+mj-lt"/>
              </a:rPr>
              <a:t>facial hair, and aging.</a:t>
            </a:r>
          </a:p>
          <a:p>
            <a:pPr algn="just"/>
            <a:endParaRPr lang="en-IN" dirty="0">
              <a:latin typeface="+mj-lt"/>
            </a:endParaRPr>
          </a:p>
        </p:txBody>
      </p:sp>
      <p:sp>
        <p:nvSpPr>
          <p:cNvPr id="4" name="TextBox 3">
            <a:extLst>
              <a:ext uri="{FF2B5EF4-FFF2-40B4-BE49-F238E27FC236}">
                <a16:creationId xmlns:a16="http://schemas.microsoft.com/office/drawing/2014/main" id="{AA565268-9B69-8F9F-EB40-060F1B37D7F6}"/>
              </a:ext>
            </a:extLst>
          </p:cNvPr>
          <p:cNvSpPr txBox="1"/>
          <p:nvPr/>
        </p:nvSpPr>
        <p:spPr>
          <a:xfrm>
            <a:off x="366652" y="799120"/>
            <a:ext cx="8007443" cy="830997"/>
          </a:xfrm>
          <a:prstGeom prst="rect">
            <a:avLst/>
          </a:prstGeom>
          <a:noFill/>
        </p:spPr>
        <p:txBody>
          <a:bodyPr wrap="square">
            <a:spAutoFit/>
          </a:bodyPr>
          <a:lstStyle/>
          <a:p>
            <a:pPr algn="just"/>
            <a:r>
              <a:rPr lang="en-US" b="1" i="0" u="none" strike="noStrike" baseline="0" dirty="0">
                <a:solidFill>
                  <a:srgbClr val="FF0000"/>
                </a:solidFill>
                <a:latin typeface="+mj-lt"/>
              </a:rPr>
              <a:t>Retina</a:t>
            </a:r>
          </a:p>
          <a:p>
            <a:pPr marL="285750" indent="-285750" algn="just">
              <a:buFont typeface="Wingdings" panose="05000000000000000000" pitchFamily="2" charset="2"/>
              <a:buChar char="ü"/>
            </a:pPr>
            <a:r>
              <a:rPr lang="en-US" b="0" i="0" u="none" strike="noStrike" baseline="0" dirty="0">
                <a:latin typeface="+mj-lt"/>
              </a:rPr>
              <a:t>The devices for this purpose examine the blood vessels in the back of the eyes. </a:t>
            </a:r>
          </a:p>
          <a:p>
            <a:pPr marL="285750" indent="-285750" algn="just">
              <a:buFont typeface="Wingdings" panose="05000000000000000000" pitchFamily="2" charset="2"/>
              <a:buChar char="ü"/>
            </a:pPr>
            <a:r>
              <a:rPr lang="en-US" b="0" i="0" u="none" strike="noStrike" baseline="0" dirty="0">
                <a:latin typeface="+mj-lt"/>
              </a:rPr>
              <a:t>However, these devices are expensive and not common yet.</a:t>
            </a:r>
          </a:p>
        </p:txBody>
      </p:sp>
      <p:sp>
        <p:nvSpPr>
          <p:cNvPr id="7" name="TextBox 6">
            <a:extLst>
              <a:ext uri="{FF2B5EF4-FFF2-40B4-BE49-F238E27FC236}">
                <a16:creationId xmlns:a16="http://schemas.microsoft.com/office/drawing/2014/main" id="{E9EE359F-0B40-BAD9-BDA9-1423F0807DCF}"/>
              </a:ext>
            </a:extLst>
          </p:cNvPr>
          <p:cNvSpPr txBox="1"/>
          <p:nvPr/>
        </p:nvSpPr>
        <p:spPr>
          <a:xfrm>
            <a:off x="366652" y="4493243"/>
            <a:ext cx="8103455" cy="1077218"/>
          </a:xfrm>
          <a:prstGeom prst="rect">
            <a:avLst/>
          </a:prstGeom>
          <a:noFill/>
        </p:spPr>
        <p:txBody>
          <a:bodyPr wrap="square">
            <a:spAutoFit/>
          </a:bodyPr>
          <a:lstStyle/>
          <a:p>
            <a:pPr algn="just"/>
            <a:r>
              <a:rPr lang="en-US" b="1" i="0" u="none" strike="noStrike" baseline="0" dirty="0">
                <a:solidFill>
                  <a:srgbClr val="FF0000"/>
                </a:solidFill>
                <a:latin typeface="+mj-lt"/>
              </a:rPr>
              <a:t>Hands</a:t>
            </a:r>
            <a:r>
              <a:rPr lang="en-US" b="0" i="0" u="none" strike="noStrike" baseline="0" dirty="0">
                <a:latin typeface="+mj-lt"/>
              </a:rPr>
              <a:t> </a:t>
            </a:r>
          </a:p>
          <a:p>
            <a:pPr marL="285750" indent="-285750" algn="just">
              <a:buFont typeface="Wingdings" panose="05000000000000000000" pitchFamily="2" charset="2"/>
              <a:buChar char="ü"/>
            </a:pPr>
            <a:r>
              <a:rPr lang="en-US" b="0" i="0" u="none" strike="noStrike" baseline="0" dirty="0">
                <a:latin typeface="+mj-lt"/>
              </a:rPr>
              <a:t>Measures the dimension of hands, including the shape and length of the fingers. </a:t>
            </a:r>
          </a:p>
          <a:p>
            <a:pPr marL="285750" indent="-285750" algn="just">
              <a:buFont typeface="Wingdings" panose="05000000000000000000" pitchFamily="2" charset="2"/>
              <a:buChar char="ü"/>
            </a:pPr>
            <a:r>
              <a:rPr lang="en-US" b="0" i="0" u="none" strike="noStrike" baseline="0" dirty="0">
                <a:latin typeface="+mj-lt"/>
              </a:rPr>
              <a:t>This technique can be used indoors and outdoors. </a:t>
            </a:r>
          </a:p>
          <a:p>
            <a:pPr marL="285750" indent="-285750" algn="just">
              <a:buFont typeface="Wingdings" panose="05000000000000000000" pitchFamily="2" charset="2"/>
              <a:buChar char="ü"/>
            </a:pPr>
            <a:r>
              <a:rPr lang="en-US" b="0" i="0" u="none" strike="noStrike" baseline="0" dirty="0">
                <a:latin typeface="+mj-lt"/>
              </a:rPr>
              <a:t>However, it is better suited to verification rather than identification.</a:t>
            </a:r>
          </a:p>
        </p:txBody>
      </p:sp>
    </p:spTree>
    <p:extLst>
      <p:ext uri="{BB962C8B-B14F-4D97-AF65-F5344CB8AC3E}">
        <p14:creationId xmlns:p14="http://schemas.microsoft.com/office/powerpoint/2010/main" val="3250747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77BAA5EF-0593-52D7-8BEB-0749BD89BE0F}"/>
              </a:ext>
            </a:extLst>
          </p:cNvPr>
          <p:cNvSpPr txBox="1"/>
          <p:nvPr/>
        </p:nvSpPr>
        <p:spPr>
          <a:xfrm>
            <a:off x="366652" y="674683"/>
            <a:ext cx="8410695" cy="4278094"/>
          </a:xfrm>
          <a:prstGeom prst="rect">
            <a:avLst/>
          </a:prstGeom>
          <a:noFill/>
        </p:spPr>
        <p:txBody>
          <a:bodyPr wrap="square">
            <a:spAutoFit/>
          </a:bodyPr>
          <a:lstStyle/>
          <a:p>
            <a:pPr algn="l"/>
            <a:endParaRPr lang="en-IN" b="0" i="0" u="none" strike="noStrike" baseline="0" dirty="0">
              <a:latin typeface="+mj-lt"/>
            </a:endParaRPr>
          </a:p>
          <a:p>
            <a:pPr algn="l"/>
            <a:endParaRPr lang="en-US" b="0" i="0" u="none" strike="noStrike" baseline="0" dirty="0">
              <a:latin typeface="+mj-lt"/>
            </a:endParaRPr>
          </a:p>
          <a:p>
            <a:pPr algn="l"/>
            <a:r>
              <a:rPr lang="en-US" b="1" i="0" u="none" strike="noStrike" baseline="0" dirty="0">
                <a:solidFill>
                  <a:srgbClr val="FF0000"/>
                </a:solidFill>
                <a:latin typeface="+mj-lt"/>
              </a:rPr>
              <a:t>Voice</a:t>
            </a:r>
            <a:r>
              <a:rPr lang="en-US" b="0" i="0" u="none" strike="noStrike" baseline="0" dirty="0">
                <a:latin typeface="+mj-lt"/>
              </a:rPr>
              <a:t> </a:t>
            </a:r>
          </a:p>
          <a:p>
            <a:pPr marL="285750" indent="-285750" algn="l">
              <a:buFont typeface="Wingdings" panose="05000000000000000000" pitchFamily="2" charset="2"/>
              <a:buChar char="ü"/>
            </a:pPr>
            <a:r>
              <a:rPr lang="en-US" b="0" i="0" u="none" strike="noStrike" baseline="0" dirty="0">
                <a:latin typeface="+mj-lt"/>
              </a:rPr>
              <a:t>Voice recognition measures pitch, cadence, and tone in the voice. </a:t>
            </a:r>
          </a:p>
          <a:p>
            <a:pPr marL="285750" indent="-285750" algn="l">
              <a:buFont typeface="Wingdings" panose="05000000000000000000" pitchFamily="2" charset="2"/>
              <a:buChar char="ü"/>
            </a:pPr>
            <a:r>
              <a:rPr lang="en-US" b="0" i="0" u="none" strike="noStrike" baseline="0" dirty="0">
                <a:latin typeface="+mj-lt"/>
              </a:rPr>
              <a:t>It can be used locally (microphone) or remotely (audio channel). </a:t>
            </a:r>
          </a:p>
          <a:p>
            <a:pPr marL="285750" indent="-285750" algn="l">
              <a:buFont typeface="Wingdings" panose="05000000000000000000" pitchFamily="2" charset="2"/>
              <a:buChar char="ü"/>
            </a:pPr>
            <a:r>
              <a:rPr lang="en-US" b="0" i="0" u="none" strike="noStrike" baseline="0" dirty="0">
                <a:latin typeface="+mj-lt"/>
              </a:rPr>
              <a:t>This method is mostly used for verification. </a:t>
            </a:r>
          </a:p>
          <a:p>
            <a:pPr marL="285750" indent="-285750" algn="l">
              <a:buFont typeface="Wingdings" panose="05000000000000000000" pitchFamily="2" charset="2"/>
              <a:buChar char="ü"/>
            </a:pPr>
            <a:r>
              <a:rPr lang="en-US" b="0" i="0" u="none" strike="noStrike" baseline="0" dirty="0">
                <a:latin typeface="+mj-lt"/>
              </a:rPr>
              <a:t>However, accuracy can be diminished by background noise, illness, or age.</a:t>
            </a:r>
          </a:p>
          <a:p>
            <a:pPr algn="l"/>
            <a:endParaRPr lang="en-US" b="0" i="0" u="none" strike="noStrike" baseline="0" dirty="0">
              <a:latin typeface="+mj-lt"/>
            </a:endParaRPr>
          </a:p>
          <a:p>
            <a:pPr algn="just"/>
            <a:endParaRPr lang="en-US" b="1" i="0" u="none" strike="noStrike" baseline="0" dirty="0">
              <a:solidFill>
                <a:srgbClr val="FF0000"/>
              </a:solidFill>
              <a:latin typeface="+mj-lt"/>
            </a:endParaRPr>
          </a:p>
          <a:p>
            <a:pPr algn="just"/>
            <a:endParaRPr lang="en-US" b="1" dirty="0">
              <a:solidFill>
                <a:srgbClr val="FF0000"/>
              </a:solidFill>
              <a:latin typeface="+mj-lt"/>
            </a:endParaRPr>
          </a:p>
          <a:p>
            <a:pPr algn="just"/>
            <a:r>
              <a:rPr lang="en-US" b="1" i="0" u="none" strike="noStrike" baseline="0" dirty="0">
                <a:solidFill>
                  <a:srgbClr val="FF0000"/>
                </a:solidFill>
                <a:latin typeface="+mj-lt"/>
              </a:rPr>
              <a:t>DNA </a:t>
            </a:r>
          </a:p>
          <a:p>
            <a:pPr marL="285750" indent="-285750" algn="just">
              <a:buFont typeface="Wingdings" panose="05000000000000000000" pitchFamily="2" charset="2"/>
              <a:buChar char="ü"/>
            </a:pPr>
            <a:r>
              <a:rPr lang="en-US" b="0" i="0" u="none" strike="noStrike" baseline="0" dirty="0">
                <a:latin typeface="+mj-lt"/>
              </a:rPr>
              <a:t>DNA is the chemical found in the nucleus of all cells of humans and most other </a:t>
            </a:r>
            <a:r>
              <a:rPr lang="en-US" b="0" i="0" u="none" strike="noStrike" baseline="0" dirty="0" err="1">
                <a:latin typeface="+mj-lt"/>
              </a:rPr>
              <a:t>organsims</a:t>
            </a:r>
            <a:r>
              <a:rPr lang="en-US" b="0" i="0" u="none" strike="noStrike" baseline="0" dirty="0">
                <a:latin typeface="+mj-lt"/>
              </a:rPr>
              <a:t>. </a:t>
            </a:r>
          </a:p>
          <a:p>
            <a:pPr marL="285750" indent="-285750" algn="just">
              <a:buFont typeface="Wingdings" panose="05000000000000000000" pitchFamily="2" charset="2"/>
              <a:buChar char="ü"/>
            </a:pPr>
            <a:r>
              <a:rPr lang="en-US" b="0" i="0" u="none" strike="noStrike" baseline="0" dirty="0">
                <a:latin typeface="+mj-lt"/>
              </a:rPr>
              <a:t>The pattern is persistent throughout life and even after death. </a:t>
            </a:r>
          </a:p>
          <a:p>
            <a:pPr marL="285750" indent="-285750" algn="just">
              <a:buFont typeface="Wingdings" panose="05000000000000000000" pitchFamily="2" charset="2"/>
              <a:buChar char="ü"/>
            </a:pPr>
            <a:r>
              <a:rPr lang="en-US" b="0" i="0" u="none" strike="noStrike" baseline="0" dirty="0">
                <a:latin typeface="+mj-lt"/>
              </a:rPr>
              <a:t>It is extremely accurate. </a:t>
            </a:r>
          </a:p>
          <a:p>
            <a:pPr marL="285750" indent="-285750" algn="just">
              <a:buFont typeface="Wingdings" panose="05000000000000000000" pitchFamily="2" charset="2"/>
              <a:buChar char="ü"/>
            </a:pPr>
            <a:r>
              <a:rPr lang="en-US" b="0" i="0" u="none" strike="noStrike" baseline="0" dirty="0">
                <a:latin typeface="+mj-lt"/>
              </a:rPr>
              <a:t>It can be used for both verification and identification. </a:t>
            </a:r>
          </a:p>
          <a:p>
            <a:pPr marL="285750" indent="-285750" algn="just">
              <a:buFont typeface="Wingdings" panose="05000000000000000000" pitchFamily="2" charset="2"/>
              <a:buChar char="ü"/>
            </a:pPr>
            <a:r>
              <a:rPr lang="en-US" b="0" i="0" u="none" strike="noStrike" baseline="0" dirty="0">
                <a:latin typeface="+mj-lt"/>
              </a:rPr>
              <a:t>The only problem is that identical twins may share the same DNA.</a:t>
            </a:r>
            <a:endParaRPr lang="en-IN" b="0" i="0" u="none" strike="noStrike" baseline="0" dirty="0">
              <a:latin typeface="+mj-lt"/>
            </a:endParaRPr>
          </a:p>
        </p:txBody>
      </p:sp>
    </p:spTree>
    <p:extLst>
      <p:ext uri="{BB962C8B-B14F-4D97-AF65-F5344CB8AC3E}">
        <p14:creationId xmlns:p14="http://schemas.microsoft.com/office/powerpoint/2010/main" val="139821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4524315"/>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p>
          <a:p>
            <a:pPr algn="l"/>
            <a:endParaRPr lang="en-IN" sz="1800" b="1" i="0" u="none" strike="noStrike" baseline="0" dirty="0">
              <a:solidFill>
                <a:srgbClr val="FF0000"/>
              </a:solidFill>
              <a:latin typeface="+mj-lt"/>
            </a:endParaRPr>
          </a:p>
          <a:p>
            <a:pPr algn="just"/>
            <a:r>
              <a:rPr lang="en-US" sz="1800" b="0" i="0" u="none" strike="noStrike" baseline="0" dirty="0">
                <a:latin typeface="+mj-lt"/>
              </a:rPr>
              <a:t>The simplest and oldest method of entity authentication is the password-based</a:t>
            </a:r>
          </a:p>
          <a:p>
            <a:pPr algn="just"/>
            <a:r>
              <a:rPr lang="en-US" sz="1800" b="0" i="0" u="none" strike="noStrike" baseline="0" dirty="0">
                <a:latin typeface="+mj-lt"/>
              </a:rPr>
              <a:t>authentication, where the password is </a:t>
            </a:r>
            <a:r>
              <a:rPr lang="en-US" sz="1800" b="0" i="0" u="none" strike="noStrike" baseline="0" dirty="0">
                <a:solidFill>
                  <a:srgbClr val="FF0000"/>
                </a:solidFill>
                <a:latin typeface="+mj-lt"/>
              </a:rPr>
              <a:t>something</a:t>
            </a:r>
            <a:r>
              <a:rPr lang="en-US" sz="1800" b="0" i="0" u="none" strike="noStrike" baseline="0" dirty="0">
                <a:latin typeface="+mj-lt"/>
              </a:rPr>
              <a:t> that the claimant </a:t>
            </a:r>
            <a:r>
              <a:rPr lang="en-US" sz="1800" b="0" i="0" u="none" strike="noStrike" baseline="0" dirty="0">
                <a:solidFill>
                  <a:srgbClr val="FF0000"/>
                </a:solidFill>
                <a:latin typeface="+mj-lt"/>
              </a:rPr>
              <a:t>knows. </a:t>
            </a:r>
          </a:p>
          <a:p>
            <a:pPr algn="just"/>
            <a:endParaRPr lang="en-US" sz="1800" dirty="0">
              <a:solidFill>
                <a:srgbClr val="FF0000"/>
              </a:solidFill>
              <a:latin typeface="+mj-lt"/>
            </a:endParaRPr>
          </a:p>
          <a:p>
            <a:pPr algn="just"/>
            <a:r>
              <a:rPr lang="en-US" sz="1800" b="0" i="0" u="none" strike="noStrike" baseline="0" dirty="0">
                <a:latin typeface="+mj-lt"/>
              </a:rPr>
              <a:t>A password is used when a user needs to access a system to use the system’s resources (login). </a:t>
            </a:r>
          </a:p>
          <a:p>
            <a:pPr algn="just"/>
            <a:endParaRPr lang="en-US" sz="1800" dirty="0">
              <a:latin typeface="+mj-lt"/>
            </a:endParaRPr>
          </a:p>
          <a:p>
            <a:pPr algn="just"/>
            <a:r>
              <a:rPr lang="en-US" sz="1800" b="0" i="0" u="none" strike="noStrike" baseline="0" dirty="0">
                <a:solidFill>
                  <a:srgbClr val="FF0000"/>
                </a:solidFill>
                <a:latin typeface="+mj-lt"/>
              </a:rPr>
              <a:t>Each</a:t>
            </a:r>
            <a:r>
              <a:rPr lang="en-US" sz="1800" dirty="0">
                <a:solidFill>
                  <a:srgbClr val="FF0000"/>
                </a:solidFill>
                <a:latin typeface="+mj-lt"/>
              </a:rPr>
              <a:t> </a:t>
            </a:r>
            <a:r>
              <a:rPr lang="en-US" sz="1800" b="0" i="0" u="none" strike="noStrike" baseline="0" dirty="0">
                <a:solidFill>
                  <a:srgbClr val="FF0000"/>
                </a:solidFill>
                <a:latin typeface="+mj-lt"/>
              </a:rPr>
              <a:t>user has a user identification that is public, and a password that is private. </a:t>
            </a:r>
          </a:p>
          <a:p>
            <a:pPr algn="just"/>
            <a:endParaRPr lang="en-US" sz="1800" dirty="0">
              <a:latin typeface="+mj-lt"/>
            </a:endParaRPr>
          </a:p>
          <a:p>
            <a:pPr algn="just"/>
            <a:r>
              <a:rPr lang="en-US" sz="1800" b="0" i="0" u="none" strike="noStrike" baseline="0" dirty="0">
                <a:latin typeface="+mj-lt"/>
              </a:rPr>
              <a:t>We</a:t>
            </a:r>
            <a:r>
              <a:rPr lang="en-US" sz="1800" dirty="0">
                <a:latin typeface="+mj-lt"/>
              </a:rPr>
              <a:t> </a:t>
            </a:r>
            <a:r>
              <a:rPr lang="en-US" sz="1800" b="0" i="0" u="none" strike="noStrike" baseline="0" dirty="0">
                <a:latin typeface="+mj-lt"/>
              </a:rPr>
              <a:t>can divide these authentication schemes into two groups: </a:t>
            </a:r>
          </a:p>
          <a:p>
            <a:pPr algn="just"/>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the fixed password and </a:t>
            </a:r>
          </a:p>
          <a:p>
            <a:pPr marL="285750" indent="-285750" algn="just">
              <a:buFont typeface="Wingdings" panose="05000000000000000000" pitchFamily="2" charset="2"/>
              <a:buChar char="ü"/>
            </a:pPr>
            <a:endParaRPr lang="en-US" sz="1800" dirty="0">
              <a:latin typeface="+mj-lt"/>
            </a:endParaRPr>
          </a:p>
          <a:p>
            <a:pPr marL="285750" indent="-285750" algn="just">
              <a:buFont typeface="Wingdings" panose="05000000000000000000" pitchFamily="2" charset="2"/>
              <a:buChar char="ü"/>
            </a:pPr>
            <a:r>
              <a:rPr lang="en-US" sz="1800" b="0" i="0" u="none" strike="noStrike" baseline="0" dirty="0">
                <a:latin typeface="+mj-lt"/>
              </a:rPr>
              <a:t>The</a:t>
            </a:r>
            <a:r>
              <a:rPr lang="en-US" sz="1800" dirty="0">
                <a:latin typeface="+mj-lt"/>
              </a:rPr>
              <a:t> </a:t>
            </a:r>
            <a:r>
              <a:rPr lang="en-IN" sz="1800" b="0" i="0" u="none" strike="noStrike" baseline="0" dirty="0">
                <a:latin typeface="+mj-lt"/>
              </a:rPr>
              <a:t>one-time password.</a:t>
            </a:r>
            <a:endParaRPr lang="en-IN" sz="1800" dirty="0">
              <a:latin typeface="+mj-lt"/>
            </a:endParaRPr>
          </a:p>
        </p:txBody>
      </p:sp>
    </p:spTree>
    <p:extLst>
      <p:ext uri="{BB962C8B-B14F-4D97-AF65-F5344CB8AC3E}">
        <p14:creationId xmlns:p14="http://schemas.microsoft.com/office/powerpoint/2010/main" val="3206884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270639" y="548625"/>
            <a:ext cx="8487506" cy="5047536"/>
          </a:xfrm>
          <a:prstGeom prst="rect">
            <a:avLst/>
          </a:prstGeom>
          <a:noFill/>
        </p:spPr>
        <p:txBody>
          <a:bodyPr wrap="square">
            <a:spAutoFit/>
          </a:bodyPr>
          <a:lstStyle/>
          <a:p>
            <a:pPr algn="l"/>
            <a:r>
              <a:rPr lang="en-IN" sz="1800" b="1" i="0" u="none" strike="noStrike" baseline="0" dirty="0" err="1">
                <a:solidFill>
                  <a:srgbClr val="FF0000"/>
                </a:solidFill>
                <a:latin typeface="+mj-lt"/>
              </a:rPr>
              <a:t>Behavioral</a:t>
            </a:r>
            <a:r>
              <a:rPr lang="en-IN" sz="1800" b="1" i="0" u="none" strike="noStrike" baseline="0" dirty="0">
                <a:solidFill>
                  <a:srgbClr val="FF0000"/>
                </a:solidFill>
                <a:latin typeface="+mj-lt"/>
              </a:rPr>
              <a:t> Techniques</a:t>
            </a:r>
          </a:p>
          <a:p>
            <a:pPr marL="285750" indent="-285750" algn="l">
              <a:buFont typeface="Wingdings" panose="05000000000000000000" pitchFamily="2" charset="2"/>
              <a:buChar char="ü"/>
            </a:pPr>
            <a:r>
              <a:rPr lang="en-US" b="0" i="0" u="none" strike="noStrike" baseline="0" dirty="0">
                <a:latin typeface="+mj-lt"/>
              </a:rPr>
              <a:t>Behavioral techniques measure some human behavior traits. </a:t>
            </a:r>
          </a:p>
          <a:p>
            <a:pPr marL="285750" indent="-285750" algn="just">
              <a:buFont typeface="Wingdings" panose="05000000000000000000" pitchFamily="2" charset="2"/>
              <a:buChar char="ü"/>
            </a:pPr>
            <a:r>
              <a:rPr lang="en-US" b="0" i="0" u="none" strike="noStrike" baseline="0" dirty="0">
                <a:latin typeface="+mj-lt"/>
              </a:rPr>
              <a:t>Behavioral techniques need to be monitored to ensure the claimant behaves normally and does not attempt to impersonate someone else.</a:t>
            </a:r>
          </a:p>
          <a:p>
            <a:pPr algn="l"/>
            <a:endParaRPr lang="en-US" b="0" i="0" u="none" strike="noStrike" baseline="0" dirty="0">
              <a:latin typeface="+mj-lt"/>
            </a:endParaRPr>
          </a:p>
          <a:p>
            <a:pPr algn="l"/>
            <a:r>
              <a:rPr lang="en-US" b="1" i="0" u="none" strike="noStrike" baseline="0" dirty="0">
                <a:solidFill>
                  <a:srgbClr val="FF0000"/>
                </a:solidFill>
                <a:latin typeface="+mj-lt"/>
              </a:rPr>
              <a:t>Signature </a:t>
            </a:r>
          </a:p>
          <a:p>
            <a:pPr marL="285750" indent="-285750" algn="just">
              <a:buFont typeface="Wingdings" panose="05000000000000000000" pitchFamily="2" charset="2"/>
              <a:buChar char="ü"/>
            </a:pPr>
            <a:r>
              <a:rPr lang="en-US" b="0" i="0" u="none" strike="noStrike" baseline="0" dirty="0">
                <a:latin typeface="+mj-lt"/>
              </a:rPr>
              <a:t>signatures were used in the banking industry to verify the identity of the check writer. </a:t>
            </a:r>
          </a:p>
          <a:p>
            <a:pPr marL="285750" indent="-285750" algn="just">
              <a:buFont typeface="Wingdings" panose="05000000000000000000" pitchFamily="2" charset="2"/>
              <a:buChar char="ü"/>
            </a:pPr>
            <a:r>
              <a:rPr lang="en-US" b="0" i="0" u="none" strike="noStrike" baseline="0" dirty="0">
                <a:latin typeface="+mj-lt"/>
              </a:rPr>
              <a:t>Biometric approaches use signature tablets and special pens to identify the person. </a:t>
            </a:r>
          </a:p>
          <a:p>
            <a:pPr marL="285750" indent="-285750" algn="just">
              <a:buFont typeface="Wingdings" panose="05000000000000000000" pitchFamily="2" charset="2"/>
              <a:buChar char="ü"/>
            </a:pPr>
            <a:r>
              <a:rPr lang="en-US" b="0" i="0" u="none" strike="noStrike" baseline="0" dirty="0">
                <a:latin typeface="+mj-lt"/>
              </a:rPr>
              <a:t>These</a:t>
            </a:r>
            <a:r>
              <a:rPr lang="en-US" dirty="0">
                <a:latin typeface="+mj-lt"/>
              </a:rPr>
              <a:t> </a:t>
            </a:r>
            <a:r>
              <a:rPr lang="en-US" b="0" i="0" u="none" strike="noStrike" baseline="0" dirty="0">
                <a:latin typeface="+mj-lt"/>
              </a:rPr>
              <a:t>devices not only compare the signature, they also measure some other behavioral traits, such as the timing needed to write the signature. </a:t>
            </a:r>
          </a:p>
          <a:p>
            <a:pPr marL="285750" indent="-285750" algn="just">
              <a:buFont typeface="Wingdings" panose="05000000000000000000" pitchFamily="2" charset="2"/>
              <a:buChar char="ü"/>
            </a:pPr>
            <a:r>
              <a:rPr lang="en-US" b="0" i="0" u="none" strike="noStrike" baseline="0" dirty="0">
                <a:latin typeface="+mj-lt"/>
              </a:rPr>
              <a:t>Signatures are </a:t>
            </a:r>
            <a:r>
              <a:rPr lang="en-IN" b="0" i="0" u="none" strike="noStrike" baseline="0" dirty="0">
                <a:latin typeface="+mj-lt"/>
              </a:rPr>
              <a:t>mostly used for verification.</a:t>
            </a:r>
          </a:p>
          <a:p>
            <a:pPr algn="l"/>
            <a:endParaRPr lang="en-IN" b="0" i="0" u="none" strike="noStrike" baseline="0" dirty="0">
              <a:latin typeface="+mj-lt"/>
            </a:endParaRPr>
          </a:p>
          <a:p>
            <a:pPr algn="l"/>
            <a:r>
              <a:rPr lang="en-US" b="1" i="0" u="none" strike="noStrike" baseline="0" dirty="0">
                <a:solidFill>
                  <a:srgbClr val="FF0000"/>
                </a:solidFill>
                <a:latin typeface="+mj-lt"/>
              </a:rPr>
              <a:t>Keystroke</a:t>
            </a:r>
            <a:r>
              <a:rPr lang="en-US" b="0" i="0" u="none" strike="noStrike" baseline="0" dirty="0">
                <a:latin typeface="+mj-lt"/>
              </a:rPr>
              <a:t> </a:t>
            </a:r>
          </a:p>
          <a:p>
            <a:pPr marL="285750" indent="-285750" algn="just">
              <a:buFont typeface="Wingdings" panose="05000000000000000000" pitchFamily="2" charset="2"/>
              <a:buChar char="ü"/>
            </a:pPr>
            <a:r>
              <a:rPr lang="en-US" b="0" i="0" u="none" strike="noStrike" baseline="0" dirty="0">
                <a:latin typeface="+mj-lt"/>
              </a:rPr>
              <a:t>The keystrokes (typing rhythm) technique measures the behavior of a person related to working with a keyboard. </a:t>
            </a:r>
          </a:p>
          <a:p>
            <a:pPr marL="285750" indent="-285750" algn="just">
              <a:buFont typeface="Wingdings" panose="05000000000000000000" pitchFamily="2" charset="2"/>
              <a:buChar char="ü"/>
            </a:pPr>
            <a:r>
              <a:rPr lang="en-US" b="0" i="0" u="none" strike="noStrike" baseline="0" dirty="0">
                <a:latin typeface="+mj-lt"/>
              </a:rPr>
              <a:t>It can measure the duration of key depression, the time between keystrokes, number and frequency of errors, the pressure on the keys, and so on. </a:t>
            </a:r>
          </a:p>
          <a:p>
            <a:pPr marL="285750" indent="-285750" algn="just">
              <a:buFont typeface="Wingdings" panose="05000000000000000000" pitchFamily="2" charset="2"/>
              <a:buChar char="ü"/>
            </a:pPr>
            <a:r>
              <a:rPr lang="en-US" b="0" i="0" u="none" strike="noStrike" baseline="0" dirty="0">
                <a:latin typeface="+mj-lt"/>
              </a:rPr>
              <a:t>It is inexpensive because it does not require new equipment. </a:t>
            </a:r>
          </a:p>
          <a:p>
            <a:pPr marL="285750" indent="-285750" algn="just">
              <a:buFont typeface="Wingdings" panose="05000000000000000000" pitchFamily="2" charset="2"/>
              <a:buChar char="ü"/>
            </a:pPr>
            <a:r>
              <a:rPr lang="en-US" b="0" i="0" u="none" strike="noStrike" baseline="0" dirty="0">
                <a:latin typeface="+mj-lt"/>
              </a:rPr>
              <a:t>However, it is not very accurate because the trait can change with time (people become faster or slower typists). It is also text dependent.</a:t>
            </a:r>
          </a:p>
        </p:txBody>
      </p:sp>
    </p:spTree>
    <p:extLst>
      <p:ext uri="{BB962C8B-B14F-4D97-AF65-F5344CB8AC3E}">
        <p14:creationId xmlns:p14="http://schemas.microsoft.com/office/powerpoint/2010/main" val="1364827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270639" y="548625"/>
            <a:ext cx="8410695" cy="4524315"/>
          </a:xfrm>
          <a:prstGeom prst="rect">
            <a:avLst/>
          </a:prstGeom>
          <a:noFill/>
        </p:spPr>
        <p:txBody>
          <a:bodyPr wrap="square">
            <a:spAutoFit/>
          </a:bodyPr>
          <a:lstStyle/>
          <a:p>
            <a:pPr algn="l"/>
            <a:r>
              <a:rPr lang="en-IN" sz="2000" b="1" i="0" u="none" strike="noStrike" baseline="0" dirty="0">
                <a:solidFill>
                  <a:srgbClr val="FF0000"/>
                </a:solidFill>
                <a:latin typeface="+mj-lt"/>
              </a:rPr>
              <a:t>Accuracy</a:t>
            </a:r>
          </a:p>
          <a:p>
            <a:pPr algn="just"/>
            <a:r>
              <a:rPr lang="en-US" sz="1800" b="0" i="0" u="none" strike="noStrike" baseline="0" dirty="0">
                <a:latin typeface="+mj-lt"/>
              </a:rPr>
              <a:t>Accuracy of biometric techniques is measured using two parameters: false rejection rate (FRR) and false acceptance rate (FAR).</a:t>
            </a:r>
          </a:p>
          <a:p>
            <a:pPr algn="l"/>
            <a:endParaRPr lang="en-US" sz="1800" b="0" i="0" u="none" strike="noStrike" baseline="0" dirty="0">
              <a:latin typeface="+mj-lt"/>
            </a:endParaRPr>
          </a:p>
          <a:p>
            <a:pPr algn="l"/>
            <a:endParaRPr lang="en-US" sz="1800" b="0" i="0" u="none" strike="noStrike" baseline="0" dirty="0">
              <a:latin typeface="+mj-lt"/>
            </a:endParaRPr>
          </a:p>
          <a:p>
            <a:pPr algn="l"/>
            <a:r>
              <a:rPr lang="en-IN" sz="1800" b="1" i="0" u="none" strike="noStrike" baseline="0" dirty="0">
                <a:solidFill>
                  <a:srgbClr val="FF0000"/>
                </a:solidFill>
                <a:latin typeface="+mj-lt"/>
              </a:rPr>
              <a:t>False Rejection Rate (FRR)</a:t>
            </a:r>
          </a:p>
          <a:p>
            <a:pPr marL="285750" indent="-285750" algn="l">
              <a:buFont typeface="Wingdings" panose="05000000000000000000" pitchFamily="2" charset="2"/>
              <a:buChar char="ü"/>
            </a:pPr>
            <a:r>
              <a:rPr lang="en-US" sz="1800" b="0" i="0" u="none" strike="noStrike" baseline="0" dirty="0">
                <a:latin typeface="+mj-lt"/>
              </a:rPr>
              <a:t>This parameter measures how often a person, who should be recognized, is not recognized by the system. </a:t>
            </a:r>
          </a:p>
          <a:p>
            <a:pPr marL="285750" indent="-285750" algn="l">
              <a:buFont typeface="Wingdings" panose="05000000000000000000" pitchFamily="2" charset="2"/>
              <a:buChar char="ü"/>
            </a:pPr>
            <a:r>
              <a:rPr lang="en-US" sz="1800" b="0" i="0" u="none" strike="noStrike" baseline="0" dirty="0">
                <a:latin typeface="+mj-lt"/>
              </a:rPr>
              <a:t>FRR is measured as the ratio of false rejection to the total number </a:t>
            </a:r>
            <a:r>
              <a:rPr lang="en-IN" sz="1800" b="0" i="0" u="none" strike="noStrike" baseline="0" dirty="0">
                <a:latin typeface="+mj-lt"/>
              </a:rPr>
              <a:t>of attempts (in percentage).</a:t>
            </a:r>
          </a:p>
          <a:p>
            <a:pPr algn="l"/>
            <a:endParaRPr lang="en-IN" sz="1800" dirty="0">
              <a:latin typeface="+mj-lt"/>
            </a:endParaRPr>
          </a:p>
          <a:p>
            <a:pPr algn="l"/>
            <a:r>
              <a:rPr lang="en-IN" sz="1800" b="1" i="0" u="none" strike="noStrike" baseline="0" dirty="0">
                <a:solidFill>
                  <a:srgbClr val="FF0000"/>
                </a:solidFill>
                <a:latin typeface="+mj-lt"/>
              </a:rPr>
              <a:t>False Acceptance Rate (FAR)</a:t>
            </a:r>
          </a:p>
          <a:p>
            <a:pPr marL="285750" indent="-285750" algn="just">
              <a:buFont typeface="Wingdings" panose="05000000000000000000" pitchFamily="2" charset="2"/>
              <a:buChar char="ü"/>
            </a:pPr>
            <a:r>
              <a:rPr lang="en-US" sz="1800" b="0" i="0" u="none" strike="noStrike" baseline="0" dirty="0">
                <a:latin typeface="+mj-lt"/>
              </a:rPr>
              <a:t>This parameter measures how often a person, who should not be recognized, is recognized by the system. </a:t>
            </a:r>
          </a:p>
          <a:p>
            <a:pPr marL="285750" indent="-285750" algn="just">
              <a:buFont typeface="Wingdings" panose="05000000000000000000" pitchFamily="2" charset="2"/>
              <a:buChar char="ü"/>
            </a:pPr>
            <a:r>
              <a:rPr lang="en-US" sz="1800" b="0" i="0" u="none" strike="noStrike" baseline="0" dirty="0">
                <a:latin typeface="+mj-lt"/>
              </a:rPr>
              <a:t>FAR is measured as the ratio of false acceptance to the total number </a:t>
            </a:r>
            <a:r>
              <a:rPr lang="en-IN" sz="1800" b="0" i="0" u="none" strike="noStrike" baseline="0" dirty="0">
                <a:latin typeface="+mj-lt"/>
              </a:rPr>
              <a:t>of attempts (in percentage).</a:t>
            </a:r>
            <a:endParaRPr lang="en-US" sz="1800" b="0" i="0" u="none" strike="noStrike" baseline="0" dirty="0">
              <a:latin typeface="+mj-lt"/>
            </a:endParaRPr>
          </a:p>
        </p:txBody>
      </p:sp>
    </p:spTree>
    <p:extLst>
      <p:ext uri="{BB962C8B-B14F-4D97-AF65-F5344CB8AC3E}">
        <p14:creationId xmlns:p14="http://schemas.microsoft.com/office/powerpoint/2010/main" val="2256535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270639" y="548625"/>
            <a:ext cx="8564316" cy="3139321"/>
          </a:xfrm>
          <a:prstGeom prst="rect">
            <a:avLst/>
          </a:prstGeom>
          <a:noFill/>
        </p:spPr>
        <p:txBody>
          <a:bodyPr wrap="square">
            <a:spAutoFit/>
          </a:bodyPr>
          <a:lstStyle/>
          <a:p>
            <a:pPr algn="just"/>
            <a:r>
              <a:rPr lang="en-IN" sz="1800" b="1" i="0" u="none" strike="noStrike" baseline="0" dirty="0">
                <a:solidFill>
                  <a:srgbClr val="FF0000"/>
                </a:solidFill>
                <a:latin typeface="+mj-lt"/>
              </a:rPr>
              <a:t>Applications</a:t>
            </a:r>
          </a:p>
          <a:p>
            <a:pPr algn="just"/>
            <a:endParaRPr lang="en-IN" sz="1800" b="0" i="0" u="none" strike="noStrike" baseline="0" dirty="0">
              <a:latin typeface="+mj-lt"/>
            </a:endParaRPr>
          </a:p>
          <a:p>
            <a:pPr algn="just"/>
            <a:r>
              <a:rPr lang="en-US" sz="1800" b="0" i="0" u="none" strike="noStrike" baseline="0" dirty="0">
                <a:latin typeface="+mj-lt"/>
              </a:rPr>
              <a:t>Several applications of biometrics are already in use. </a:t>
            </a:r>
          </a:p>
          <a:p>
            <a:pPr algn="just"/>
            <a:endParaRPr lang="en-US" sz="1800" dirty="0">
              <a:latin typeface="+mj-lt"/>
            </a:endParaRPr>
          </a:p>
          <a:p>
            <a:pPr algn="just"/>
            <a:r>
              <a:rPr lang="en-US" sz="1800" b="0" i="0" u="none" strike="noStrike" baseline="0" dirty="0">
                <a:latin typeface="+mj-lt"/>
              </a:rPr>
              <a:t>In commercial environments, these include access to facilities, access to information systems, transaction at point-of sales, and employee timekeeping.</a:t>
            </a:r>
          </a:p>
          <a:p>
            <a:pPr algn="just"/>
            <a:endParaRPr lang="en-US" sz="1800" dirty="0">
              <a:latin typeface="+mj-lt"/>
            </a:endParaRPr>
          </a:p>
          <a:p>
            <a:pPr algn="just"/>
            <a:r>
              <a:rPr lang="en-US" sz="1800" b="0" i="0" u="none" strike="noStrike" baseline="0" dirty="0">
                <a:latin typeface="+mj-lt"/>
              </a:rPr>
              <a:t>In the law enforcement system, they include investigations (using fingerprints or DNA) and forensic analysis. </a:t>
            </a:r>
          </a:p>
          <a:p>
            <a:pPr algn="just"/>
            <a:endParaRPr lang="en-US" sz="1800" dirty="0">
              <a:latin typeface="+mj-lt"/>
            </a:endParaRPr>
          </a:p>
          <a:p>
            <a:pPr algn="just"/>
            <a:r>
              <a:rPr lang="en-US" sz="1800" b="0" i="0" u="none" strike="noStrike" baseline="0" dirty="0">
                <a:latin typeface="+mj-lt"/>
              </a:rPr>
              <a:t>Border control and immigration control also use some biometric techniques.</a:t>
            </a:r>
            <a:endParaRPr lang="en-IN" sz="1800" b="0" i="0" u="none" strike="noStrike" baseline="0" dirty="0">
              <a:latin typeface="+mj-lt"/>
            </a:endParaRPr>
          </a:p>
        </p:txBody>
      </p:sp>
    </p:spTree>
    <p:extLst>
      <p:ext uri="{BB962C8B-B14F-4D97-AF65-F5344CB8AC3E}">
        <p14:creationId xmlns:p14="http://schemas.microsoft.com/office/powerpoint/2010/main" val="2423008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5CD9A2-7364-4A70-7009-912AB58A031A}"/>
              </a:ext>
            </a:extLst>
          </p:cNvPr>
          <p:cNvSpPr txBox="1"/>
          <p:nvPr/>
        </p:nvSpPr>
        <p:spPr>
          <a:xfrm>
            <a:off x="270639" y="548625"/>
            <a:ext cx="8564316" cy="369332"/>
          </a:xfrm>
          <a:prstGeom prst="rect">
            <a:avLst/>
          </a:prstGeom>
          <a:noFill/>
        </p:spPr>
        <p:txBody>
          <a:bodyPr wrap="square">
            <a:spAutoFit/>
          </a:bodyPr>
          <a:lstStyle/>
          <a:p>
            <a:pPr algn="just"/>
            <a:r>
              <a:rPr lang="en-US" sz="1800" b="1" i="0" u="none" strike="noStrike" baseline="0" dirty="0">
                <a:solidFill>
                  <a:srgbClr val="FF0000"/>
                </a:solidFill>
                <a:latin typeface="+mj-lt"/>
              </a:rPr>
              <a:t>END</a:t>
            </a:r>
            <a:endParaRPr lang="en-IN" sz="1800" b="0" i="0" u="none" strike="noStrike" baseline="0" dirty="0">
              <a:latin typeface="+mj-lt"/>
            </a:endParaRPr>
          </a:p>
        </p:txBody>
      </p:sp>
    </p:spTree>
    <p:extLst>
      <p:ext uri="{BB962C8B-B14F-4D97-AF65-F5344CB8AC3E}">
        <p14:creationId xmlns:p14="http://schemas.microsoft.com/office/powerpoint/2010/main" val="115435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4247317"/>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p>
          <a:p>
            <a:pPr algn="l"/>
            <a:endParaRPr lang="en-IN" sz="1800" b="1" i="0" u="none" strike="noStrike" baseline="0" dirty="0">
              <a:solidFill>
                <a:srgbClr val="FF0000"/>
              </a:solidFill>
              <a:latin typeface="+mj-lt"/>
            </a:endParaRPr>
          </a:p>
          <a:p>
            <a:pPr algn="l"/>
            <a:r>
              <a:rPr lang="en-IN" sz="1800" b="0" i="0" u="none" strike="noStrike" baseline="0" dirty="0">
                <a:solidFill>
                  <a:srgbClr val="FF0000"/>
                </a:solidFill>
                <a:latin typeface="+mj-lt"/>
              </a:rPr>
              <a:t>Fixed Password</a:t>
            </a:r>
          </a:p>
          <a:p>
            <a:pPr algn="just"/>
            <a:r>
              <a:rPr lang="en-US" sz="1800" b="0" i="0" u="none" strike="noStrike" baseline="0" dirty="0">
                <a:latin typeface="+mj-lt"/>
              </a:rPr>
              <a:t>A fixed password is a password that is used over and over again for every access. </a:t>
            </a:r>
          </a:p>
          <a:p>
            <a:pPr algn="just"/>
            <a:r>
              <a:rPr lang="en-US" sz="1800" b="0" i="0" u="none" strike="noStrike" baseline="0" dirty="0">
                <a:latin typeface="+mj-lt"/>
              </a:rPr>
              <a:t>Several schemes have been built, one upon the other.</a:t>
            </a:r>
          </a:p>
          <a:p>
            <a:pPr algn="just"/>
            <a:endParaRPr lang="en-US" sz="1800" dirty="0">
              <a:latin typeface="+mj-lt"/>
            </a:endParaRPr>
          </a:p>
          <a:p>
            <a:pPr algn="l"/>
            <a:r>
              <a:rPr lang="en-IN" sz="1800" b="0" i="0" u="none" strike="noStrike" baseline="0" dirty="0">
                <a:solidFill>
                  <a:srgbClr val="FF0000"/>
                </a:solidFill>
                <a:latin typeface="+mj-lt"/>
              </a:rPr>
              <a:t>First Approach</a:t>
            </a:r>
          </a:p>
          <a:p>
            <a:pPr algn="just"/>
            <a:r>
              <a:rPr lang="en-US" sz="1800" b="0" i="0" u="none" strike="noStrike" baseline="0" dirty="0">
                <a:latin typeface="+mj-lt"/>
              </a:rPr>
              <a:t>In the very rudimentary approach, the system keeps a table (a file) that is sorted by user identification. </a:t>
            </a:r>
          </a:p>
          <a:p>
            <a:pPr algn="just"/>
            <a:r>
              <a:rPr lang="en-US" sz="1800" b="0" i="0" u="none" strike="noStrike" baseline="0" dirty="0">
                <a:latin typeface="+mj-lt"/>
              </a:rPr>
              <a:t>To access the system resources, the user sends her user identification and password, in plaintext, to the system. </a:t>
            </a:r>
          </a:p>
          <a:p>
            <a:pPr algn="just"/>
            <a:r>
              <a:rPr lang="en-US" sz="1800" b="0" i="0" u="none" strike="noStrike" baseline="0" dirty="0">
                <a:latin typeface="+mj-lt"/>
              </a:rPr>
              <a:t>The system uses the identification to find the password in the table. </a:t>
            </a:r>
          </a:p>
          <a:p>
            <a:pPr algn="just"/>
            <a:r>
              <a:rPr lang="en-US" sz="1800" b="0" i="0" u="none" strike="noStrike" baseline="0" dirty="0">
                <a:latin typeface="+mj-lt"/>
              </a:rPr>
              <a:t>If the password sent by the user matches the password in the table, access is granted; otherwise, it is denied. </a:t>
            </a:r>
          </a:p>
        </p:txBody>
      </p:sp>
    </p:spTree>
    <p:extLst>
      <p:ext uri="{BB962C8B-B14F-4D97-AF65-F5344CB8AC3E}">
        <p14:creationId xmlns:p14="http://schemas.microsoft.com/office/powerpoint/2010/main" val="181226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923330"/>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p>
          <a:p>
            <a:pPr algn="just"/>
            <a:endParaRPr lang="en-US" sz="1800" dirty="0">
              <a:latin typeface="+mj-lt"/>
            </a:endParaRPr>
          </a:p>
          <a:p>
            <a:pPr algn="l"/>
            <a:r>
              <a:rPr lang="en-IN" sz="1800" b="0" i="0" u="none" strike="noStrike" baseline="0" dirty="0">
                <a:solidFill>
                  <a:srgbClr val="FF0000"/>
                </a:solidFill>
                <a:latin typeface="+mj-lt"/>
              </a:rPr>
              <a:t>First Approach</a:t>
            </a:r>
          </a:p>
        </p:txBody>
      </p:sp>
      <p:pic>
        <p:nvPicPr>
          <p:cNvPr id="3" name="Picture 2">
            <a:extLst>
              <a:ext uri="{FF2B5EF4-FFF2-40B4-BE49-F238E27FC236}">
                <a16:creationId xmlns:a16="http://schemas.microsoft.com/office/drawing/2014/main" id="{AE9FFE02-5C0B-1EA9-B569-5E6E5022CFED}"/>
              </a:ext>
            </a:extLst>
          </p:cNvPr>
          <p:cNvPicPr>
            <a:picLocks noChangeAspect="1"/>
          </p:cNvPicPr>
          <p:nvPr/>
        </p:nvPicPr>
        <p:blipFill>
          <a:blip r:embed="rId3"/>
          <a:stretch>
            <a:fillRect/>
          </a:stretch>
        </p:blipFill>
        <p:spPr>
          <a:xfrm>
            <a:off x="539475" y="1809314"/>
            <a:ext cx="7296950" cy="3721009"/>
          </a:xfrm>
          <a:prstGeom prst="rect">
            <a:avLst/>
          </a:prstGeom>
        </p:spPr>
      </p:pic>
    </p:spTree>
    <p:extLst>
      <p:ext uri="{BB962C8B-B14F-4D97-AF65-F5344CB8AC3E}">
        <p14:creationId xmlns:p14="http://schemas.microsoft.com/office/powerpoint/2010/main" val="281224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46E37914-25C0-BEE8-E669-102E4BBB1DDC}"/>
              </a:ext>
            </a:extLst>
          </p:cNvPr>
          <p:cNvSpPr txBox="1"/>
          <p:nvPr/>
        </p:nvSpPr>
        <p:spPr>
          <a:xfrm>
            <a:off x="385855" y="712500"/>
            <a:ext cx="8141860" cy="646331"/>
          </a:xfrm>
          <a:prstGeom prst="rect">
            <a:avLst/>
          </a:prstGeom>
          <a:noFill/>
        </p:spPr>
        <p:txBody>
          <a:bodyPr wrap="square">
            <a:spAutoFit/>
          </a:bodyPr>
          <a:lstStyle/>
          <a:p>
            <a:pPr algn="l"/>
            <a:r>
              <a:rPr lang="en-IN" sz="1800" b="1" i="0" u="none" strike="noStrike" baseline="0" dirty="0">
                <a:solidFill>
                  <a:srgbClr val="FF0000"/>
                </a:solidFill>
                <a:latin typeface="+mj-lt"/>
              </a:rPr>
              <a:t>14.2 PASSWORDS</a:t>
            </a:r>
          </a:p>
          <a:p>
            <a:pPr algn="just"/>
            <a:endParaRPr lang="en-US" sz="1800" dirty="0">
              <a:latin typeface="+mj-lt"/>
            </a:endParaRPr>
          </a:p>
        </p:txBody>
      </p:sp>
      <p:sp>
        <p:nvSpPr>
          <p:cNvPr id="4" name="TextBox 3">
            <a:extLst>
              <a:ext uri="{FF2B5EF4-FFF2-40B4-BE49-F238E27FC236}">
                <a16:creationId xmlns:a16="http://schemas.microsoft.com/office/drawing/2014/main" id="{C25CB71C-994C-D96C-F0F2-4562495372A7}"/>
              </a:ext>
            </a:extLst>
          </p:cNvPr>
          <p:cNvSpPr txBox="1"/>
          <p:nvPr/>
        </p:nvSpPr>
        <p:spPr>
          <a:xfrm>
            <a:off x="402300" y="1739180"/>
            <a:ext cx="8279035" cy="3139321"/>
          </a:xfrm>
          <a:prstGeom prst="rect">
            <a:avLst/>
          </a:prstGeom>
          <a:noFill/>
        </p:spPr>
        <p:txBody>
          <a:bodyPr wrap="square">
            <a:spAutoFit/>
          </a:bodyPr>
          <a:lstStyle/>
          <a:p>
            <a:pPr algn="just"/>
            <a:r>
              <a:rPr lang="en-US" sz="1800" b="0" i="0" u="none" strike="noStrike" baseline="0" dirty="0">
                <a:solidFill>
                  <a:srgbClr val="FF0000"/>
                </a:solidFill>
                <a:latin typeface="+mj-lt"/>
              </a:rPr>
              <a:t>Attacks on the First Approach </a:t>
            </a:r>
            <a:r>
              <a:rPr lang="en-US" sz="1800" b="0" i="0" u="none" strike="noStrike" baseline="0" dirty="0">
                <a:latin typeface="+mj-lt"/>
              </a:rPr>
              <a:t>This approach is subject to several kinds of attack.</a:t>
            </a:r>
          </a:p>
          <a:p>
            <a:pPr algn="just"/>
            <a:endParaRPr lang="en-US" sz="1800" b="0" i="0" u="none" strike="noStrike" baseline="0" dirty="0">
              <a:latin typeface="+mj-lt"/>
            </a:endParaRPr>
          </a:p>
          <a:p>
            <a:pPr algn="just"/>
            <a:r>
              <a:rPr lang="en-US" sz="1800" b="0" i="0" u="none" strike="noStrike" baseline="0" dirty="0">
                <a:latin typeface="+mj-lt"/>
              </a:rPr>
              <a:t>❏ </a:t>
            </a:r>
            <a:r>
              <a:rPr lang="en-US" sz="1800" b="1" i="0" u="none" strike="noStrike" baseline="0" dirty="0">
                <a:latin typeface="+mj-lt"/>
              </a:rPr>
              <a:t>Eavesdropping. </a:t>
            </a:r>
            <a:r>
              <a:rPr lang="en-US" sz="1800" b="0" i="0" u="none" strike="noStrike" baseline="0" dirty="0">
                <a:latin typeface="+mj-lt"/>
              </a:rPr>
              <a:t>Eve can watch Alice when she types her password. Eavesdropping can take a more sophisticated form. Eve can listen to the line and intercept the message, thereby capturing the password for her own use.</a:t>
            </a:r>
          </a:p>
          <a:p>
            <a:pPr algn="just"/>
            <a:endParaRPr lang="en-US" sz="1800" b="0" i="0" u="none" strike="noStrike" baseline="0" dirty="0">
              <a:latin typeface="+mj-lt"/>
            </a:endParaRPr>
          </a:p>
          <a:p>
            <a:pPr algn="just"/>
            <a:r>
              <a:rPr lang="en-US" sz="1800" b="0" i="0" u="none" strike="noStrike" baseline="0" dirty="0">
                <a:latin typeface="+mj-lt"/>
              </a:rPr>
              <a:t>❏ </a:t>
            </a:r>
            <a:r>
              <a:rPr lang="en-US" sz="1800" b="1" i="0" u="none" strike="noStrike" baseline="0" dirty="0">
                <a:latin typeface="+mj-lt"/>
              </a:rPr>
              <a:t>Stealing a password</a:t>
            </a:r>
            <a:r>
              <a:rPr lang="en-US" sz="1800" b="0" i="0" u="none" strike="noStrike" baseline="0" dirty="0">
                <a:latin typeface="+mj-lt"/>
              </a:rPr>
              <a:t>. The second type of attack occurs when Eve tries to physically steal Alice’s password. This can be prevented if Alice does not write down the password. </a:t>
            </a:r>
          </a:p>
          <a:p>
            <a:pPr algn="just"/>
            <a:endParaRPr lang="en-US" sz="1800" dirty="0">
              <a:latin typeface="+mj-lt"/>
            </a:endParaRPr>
          </a:p>
        </p:txBody>
      </p:sp>
    </p:spTree>
    <p:extLst>
      <p:ext uri="{BB962C8B-B14F-4D97-AF65-F5344CB8AC3E}">
        <p14:creationId xmlns:p14="http://schemas.microsoft.com/office/powerpoint/2010/main" val="4178750234"/>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19707</TotalTime>
  <Words>5505</Words>
  <Application>Microsoft Office PowerPoint</Application>
  <PresentationFormat>On-screen Show (4:3)</PresentationFormat>
  <Paragraphs>643</Paragraphs>
  <Slides>63</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Generic598-Regular</vt:lpstr>
      <vt:lpstr>Generic601-Regular</vt:lpstr>
      <vt:lpstr>Generic602-Regular</vt:lpstr>
      <vt:lpstr>Times New Roman</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2164</cp:revision>
  <dcterms:created xsi:type="dcterms:W3CDTF">2009-06-28T04:21:19Z</dcterms:created>
  <dcterms:modified xsi:type="dcterms:W3CDTF">2023-11-08T08:07:36Z</dcterms:modified>
</cp:coreProperties>
</file>