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handoutMasterIdLst>
    <p:handoutMasterId r:id="rId65"/>
  </p:handoutMasterIdLst>
  <p:sldIdLst>
    <p:sldId id="272" r:id="rId2"/>
    <p:sldId id="913" r:id="rId3"/>
    <p:sldId id="914" r:id="rId4"/>
    <p:sldId id="1061" r:id="rId5"/>
    <p:sldId id="1057" r:id="rId6"/>
    <p:sldId id="1055" r:id="rId7"/>
    <p:sldId id="1062" r:id="rId8"/>
    <p:sldId id="1056" r:id="rId9"/>
    <p:sldId id="1054" r:id="rId10"/>
    <p:sldId id="917" r:id="rId11"/>
    <p:sldId id="918" r:id="rId12"/>
    <p:sldId id="919" r:id="rId13"/>
    <p:sldId id="921" r:id="rId14"/>
    <p:sldId id="922" r:id="rId15"/>
    <p:sldId id="1036" r:id="rId16"/>
    <p:sldId id="923" r:id="rId17"/>
    <p:sldId id="924" r:id="rId18"/>
    <p:sldId id="1048" r:id="rId19"/>
    <p:sldId id="925" r:id="rId20"/>
    <p:sldId id="926" r:id="rId21"/>
    <p:sldId id="927" r:id="rId22"/>
    <p:sldId id="928" r:id="rId23"/>
    <p:sldId id="929" r:id="rId24"/>
    <p:sldId id="930" r:id="rId25"/>
    <p:sldId id="931" r:id="rId26"/>
    <p:sldId id="932" r:id="rId27"/>
    <p:sldId id="1049" r:id="rId28"/>
    <p:sldId id="933" r:id="rId29"/>
    <p:sldId id="934" r:id="rId30"/>
    <p:sldId id="936" r:id="rId31"/>
    <p:sldId id="1050" r:id="rId32"/>
    <p:sldId id="937" r:id="rId33"/>
    <p:sldId id="1051" r:id="rId34"/>
    <p:sldId id="938" r:id="rId35"/>
    <p:sldId id="939" r:id="rId36"/>
    <p:sldId id="940" r:id="rId37"/>
    <p:sldId id="941" r:id="rId38"/>
    <p:sldId id="1063" r:id="rId39"/>
    <p:sldId id="942" r:id="rId40"/>
    <p:sldId id="943" r:id="rId41"/>
    <p:sldId id="944" r:id="rId42"/>
    <p:sldId id="945" r:id="rId43"/>
    <p:sldId id="946" r:id="rId44"/>
    <p:sldId id="947" r:id="rId45"/>
    <p:sldId id="948" r:id="rId46"/>
    <p:sldId id="949" r:id="rId47"/>
    <p:sldId id="950" r:id="rId48"/>
    <p:sldId id="951" r:id="rId49"/>
    <p:sldId id="952" r:id="rId50"/>
    <p:sldId id="953" r:id="rId51"/>
    <p:sldId id="954" r:id="rId52"/>
    <p:sldId id="955" r:id="rId53"/>
    <p:sldId id="956" r:id="rId54"/>
    <p:sldId id="957" r:id="rId55"/>
    <p:sldId id="1052" r:id="rId56"/>
    <p:sldId id="958" r:id="rId57"/>
    <p:sldId id="1031" r:id="rId58"/>
    <p:sldId id="1032" r:id="rId59"/>
    <p:sldId id="1033" r:id="rId60"/>
    <p:sldId id="1034" r:id="rId61"/>
    <p:sldId id="1035" r:id="rId62"/>
    <p:sldId id="960" r:id="rId63"/>
  </p:sldIdLst>
  <p:sldSz cx="9144000" cy="6858000" type="screen4x3"/>
  <p:notesSz cx="7099300" cy="10234613"/>
  <p:defaultTex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CC"/>
    <a:srgbClr val="993366"/>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500"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38405" cy="384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24579"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24580"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24581"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a:lvl1pPr>
          </a:lstStyle>
          <a:p>
            <a:pPr>
              <a:defRPr/>
            </a:pPr>
            <a:fld id="{77E50B8E-F93F-41F9-A655-DFB0C3C76729}" type="slidenum">
              <a:rPr lang="en-US"/>
              <a:pPr>
                <a:defRPr/>
              </a:pPr>
              <a:t>‹#›</a:t>
            </a:fld>
            <a:endParaRPr lang="en-US"/>
          </a:p>
        </p:txBody>
      </p:sp>
    </p:spTree>
    <p:extLst>
      <p:ext uri="{BB962C8B-B14F-4D97-AF65-F5344CB8AC3E}">
        <p14:creationId xmlns:p14="http://schemas.microsoft.com/office/powerpoint/2010/main" val="2746946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6147"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2052"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6151"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a:lvl1pPr>
          </a:lstStyle>
          <a:p>
            <a:pPr>
              <a:defRPr/>
            </a:pPr>
            <a:fld id="{105FC705-5F52-4357-8602-6AAE5B6DAA19}" type="slidenum">
              <a:rPr lang="en-US"/>
              <a:pPr>
                <a:defRPr/>
              </a:pPr>
              <a:t>‹#›</a:t>
            </a:fld>
            <a:endParaRPr lang="en-US"/>
          </a:p>
        </p:txBody>
      </p:sp>
    </p:spTree>
    <p:extLst>
      <p:ext uri="{BB962C8B-B14F-4D97-AF65-F5344CB8AC3E}">
        <p14:creationId xmlns:p14="http://schemas.microsoft.com/office/powerpoint/2010/main" val="33449783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2</a:t>
            </a:fld>
            <a:endParaRPr lang="en-US"/>
          </a:p>
        </p:txBody>
      </p:sp>
    </p:spTree>
    <p:extLst>
      <p:ext uri="{BB962C8B-B14F-4D97-AF65-F5344CB8AC3E}">
        <p14:creationId xmlns:p14="http://schemas.microsoft.com/office/powerpoint/2010/main" val="11126289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11</a:t>
            </a:fld>
            <a:endParaRPr lang="en-US"/>
          </a:p>
        </p:txBody>
      </p:sp>
    </p:spTree>
    <p:extLst>
      <p:ext uri="{BB962C8B-B14F-4D97-AF65-F5344CB8AC3E}">
        <p14:creationId xmlns:p14="http://schemas.microsoft.com/office/powerpoint/2010/main" val="1465536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12</a:t>
            </a:fld>
            <a:endParaRPr lang="en-US"/>
          </a:p>
        </p:txBody>
      </p:sp>
    </p:spTree>
    <p:extLst>
      <p:ext uri="{BB962C8B-B14F-4D97-AF65-F5344CB8AC3E}">
        <p14:creationId xmlns:p14="http://schemas.microsoft.com/office/powerpoint/2010/main" val="2613162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13</a:t>
            </a:fld>
            <a:endParaRPr lang="en-US"/>
          </a:p>
        </p:txBody>
      </p:sp>
    </p:spTree>
    <p:extLst>
      <p:ext uri="{BB962C8B-B14F-4D97-AF65-F5344CB8AC3E}">
        <p14:creationId xmlns:p14="http://schemas.microsoft.com/office/powerpoint/2010/main" val="73700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14</a:t>
            </a:fld>
            <a:endParaRPr lang="en-US"/>
          </a:p>
        </p:txBody>
      </p:sp>
    </p:spTree>
    <p:extLst>
      <p:ext uri="{BB962C8B-B14F-4D97-AF65-F5344CB8AC3E}">
        <p14:creationId xmlns:p14="http://schemas.microsoft.com/office/powerpoint/2010/main" val="1722790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15</a:t>
            </a:fld>
            <a:endParaRPr lang="en-US"/>
          </a:p>
        </p:txBody>
      </p:sp>
    </p:spTree>
    <p:extLst>
      <p:ext uri="{BB962C8B-B14F-4D97-AF65-F5344CB8AC3E}">
        <p14:creationId xmlns:p14="http://schemas.microsoft.com/office/powerpoint/2010/main" val="19898476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16</a:t>
            </a:fld>
            <a:endParaRPr lang="en-US"/>
          </a:p>
        </p:txBody>
      </p:sp>
    </p:spTree>
    <p:extLst>
      <p:ext uri="{BB962C8B-B14F-4D97-AF65-F5344CB8AC3E}">
        <p14:creationId xmlns:p14="http://schemas.microsoft.com/office/powerpoint/2010/main" val="34727697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17</a:t>
            </a:fld>
            <a:endParaRPr lang="en-US"/>
          </a:p>
        </p:txBody>
      </p:sp>
    </p:spTree>
    <p:extLst>
      <p:ext uri="{BB962C8B-B14F-4D97-AF65-F5344CB8AC3E}">
        <p14:creationId xmlns:p14="http://schemas.microsoft.com/office/powerpoint/2010/main" val="1171708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18</a:t>
            </a:fld>
            <a:endParaRPr lang="en-US"/>
          </a:p>
        </p:txBody>
      </p:sp>
    </p:spTree>
    <p:extLst>
      <p:ext uri="{BB962C8B-B14F-4D97-AF65-F5344CB8AC3E}">
        <p14:creationId xmlns:p14="http://schemas.microsoft.com/office/powerpoint/2010/main" val="30842870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19</a:t>
            </a:fld>
            <a:endParaRPr lang="en-US"/>
          </a:p>
        </p:txBody>
      </p:sp>
    </p:spTree>
    <p:extLst>
      <p:ext uri="{BB962C8B-B14F-4D97-AF65-F5344CB8AC3E}">
        <p14:creationId xmlns:p14="http://schemas.microsoft.com/office/powerpoint/2010/main" val="3906037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20</a:t>
            </a:fld>
            <a:endParaRPr lang="en-US"/>
          </a:p>
        </p:txBody>
      </p:sp>
    </p:spTree>
    <p:extLst>
      <p:ext uri="{BB962C8B-B14F-4D97-AF65-F5344CB8AC3E}">
        <p14:creationId xmlns:p14="http://schemas.microsoft.com/office/powerpoint/2010/main" val="710943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3</a:t>
            </a:fld>
            <a:endParaRPr lang="en-US"/>
          </a:p>
        </p:txBody>
      </p:sp>
    </p:spTree>
    <p:extLst>
      <p:ext uri="{BB962C8B-B14F-4D97-AF65-F5344CB8AC3E}">
        <p14:creationId xmlns:p14="http://schemas.microsoft.com/office/powerpoint/2010/main" val="23936233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21</a:t>
            </a:fld>
            <a:endParaRPr lang="en-US"/>
          </a:p>
        </p:txBody>
      </p:sp>
    </p:spTree>
    <p:extLst>
      <p:ext uri="{BB962C8B-B14F-4D97-AF65-F5344CB8AC3E}">
        <p14:creationId xmlns:p14="http://schemas.microsoft.com/office/powerpoint/2010/main" val="18217122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22</a:t>
            </a:fld>
            <a:endParaRPr lang="en-US"/>
          </a:p>
        </p:txBody>
      </p:sp>
    </p:spTree>
    <p:extLst>
      <p:ext uri="{BB962C8B-B14F-4D97-AF65-F5344CB8AC3E}">
        <p14:creationId xmlns:p14="http://schemas.microsoft.com/office/powerpoint/2010/main" val="11279295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23</a:t>
            </a:fld>
            <a:endParaRPr lang="en-US"/>
          </a:p>
        </p:txBody>
      </p:sp>
    </p:spTree>
    <p:extLst>
      <p:ext uri="{BB962C8B-B14F-4D97-AF65-F5344CB8AC3E}">
        <p14:creationId xmlns:p14="http://schemas.microsoft.com/office/powerpoint/2010/main" val="27852969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24</a:t>
            </a:fld>
            <a:endParaRPr lang="en-US"/>
          </a:p>
        </p:txBody>
      </p:sp>
    </p:spTree>
    <p:extLst>
      <p:ext uri="{BB962C8B-B14F-4D97-AF65-F5344CB8AC3E}">
        <p14:creationId xmlns:p14="http://schemas.microsoft.com/office/powerpoint/2010/main" val="40812790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25</a:t>
            </a:fld>
            <a:endParaRPr lang="en-US"/>
          </a:p>
        </p:txBody>
      </p:sp>
    </p:spTree>
    <p:extLst>
      <p:ext uri="{BB962C8B-B14F-4D97-AF65-F5344CB8AC3E}">
        <p14:creationId xmlns:p14="http://schemas.microsoft.com/office/powerpoint/2010/main" val="42124676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26</a:t>
            </a:fld>
            <a:endParaRPr lang="en-US"/>
          </a:p>
        </p:txBody>
      </p:sp>
    </p:spTree>
    <p:extLst>
      <p:ext uri="{BB962C8B-B14F-4D97-AF65-F5344CB8AC3E}">
        <p14:creationId xmlns:p14="http://schemas.microsoft.com/office/powerpoint/2010/main" val="8796518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27</a:t>
            </a:fld>
            <a:endParaRPr lang="en-US"/>
          </a:p>
        </p:txBody>
      </p:sp>
    </p:spTree>
    <p:extLst>
      <p:ext uri="{BB962C8B-B14F-4D97-AF65-F5344CB8AC3E}">
        <p14:creationId xmlns:p14="http://schemas.microsoft.com/office/powerpoint/2010/main" val="38742603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28</a:t>
            </a:fld>
            <a:endParaRPr lang="en-US"/>
          </a:p>
        </p:txBody>
      </p:sp>
    </p:spTree>
    <p:extLst>
      <p:ext uri="{BB962C8B-B14F-4D97-AF65-F5344CB8AC3E}">
        <p14:creationId xmlns:p14="http://schemas.microsoft.com/office/powerpoint/2010/main" val="39911215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29</a:t>
            </a:fld>
            <a:endParaRPr lang="en-US"/>
          </a:p>
        </p:txBody>
      </p:sp>
    </p:spTree>
    <p:extLst>
      <p:ext uri="{BB962C8B-B14F-4D97-AF65-F5344CB8AC3E}">
        <p14:creationId xmlns:p14="http://schemas.microsoft.com/office/powerpoint/2010/main" val="4401597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30</a:t>
            </a:fld>
            <a:endParaRPr lang="en-US"/>
          </a:p>
        </p:txBody>
      </p:sp>
    </p:spTree>
    <p:extLst>
      <p:ext uri="{BB962C8B-B14F-4D97-AF65-F5344CB8AC3E}">
        <p14:creationId xmlns:p14="http://schemas.microsoft.com/office/powerpoint/2010/main" val="626039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4</a:t>
            </a:fld>
            <a:endParaRPr lang="en-US"/>
          </a:p>
        </p:txBody>
      </p:sp>
    </p:spTree>
    <p:extLst>
      <p:ext uri="{BB962C8B-B14F-4D97-AF65-F5344CB8AC3E}">
        <p14:creationId xmlns:p14="http://schemas.microsoft.com/office/powerpoint/2010/main" val="11005284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31</a:t>
            </a:fld>
            <a:endParaRPr lang="en-US"/>
          </a:p>
        </p:txBody>
      </p:sp>
    </p:spTree>
    <p:extLst>
      <p:ext uri="{BB962C8B-B14F-4D97-AF65-F5344CB8AC3E}">
        <p14:creationId xmlns:p14="http://schemas.microsoft.com/office/powerpoint/2010/main" val="447592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32</a:t>
            </a:fld>
            <a:endParaRPr lang="en-US"/>
          </a:p>
        </p:txBody>
      </p:sp>
    </p:spTree>
    <p:extLst>
      <p:ext uri="{BB962C8B-B14F-4D97-AF65-F5344CB8AC3E}">
        <p14:creationId xmlns:p14="http://schemas.microsoft.com/office/powerpoint/2010/main" val="5336870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33</a:t>
            </a:fld>
            <a:endParaRPr lang="en-US"/>
          </a:p>
        </p:txBody>
      </p:sp>
    </p:spTree>
    <p:extLst>
      <p:ext uri="{BB962C8B-B14F-4D97-AF65-F5344CB8AC3E}">
        <p14:creationId xmlns:p14="http://schemas.microsoft.com/office/powerpoint/2010/main" val="7176537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34</a:t>
            </a:fld>
            <a:endParaRPr lang="en-US"/>
          </a:p>
        </p:txBody>
      </p:sp>
    </p:spTree>
    <p:extLst>
      <p:ext uri="{BB962C8B-B14F-4D97-AF65-F5344CB8AC3E}">
        <p14:creationId xmlns:p14="http://schemas.microsoft.com/office/powerpoint/2010/main" val="25968387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35</a:t>
            </a:fld>
            <a:endParaRPr lang="en-US"/>
          </a:p>
        </p:txBody>
      </p:sp>
    </p:spTree>
    <p:extLst>
      <p:ext uri="{BB962C8B-B14F-4D97-AF65-F5344CB8AC3E}">
        <p14:creationId xmlns:p14="http://schemas.microsoft.com/office/powerpoint/2010/main" val="34498426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36</a:t>
            </a:fld>
            <a:endParaRPr lang="en-US"/>
          </a:p>
        </p:txBody>
      </p:sp>
    </p:spTree>
    <p:extLst>
      <p:ext uri="{BB962C8B-B14F-4D97-AF65-F5344CB8AC3E}">
        <p14:creationId xmlns:p14="http://schemas.microsoft.com/office/powerpoint/2010/main" val="10942423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37</a:t>
            </a:fld>
            <a:endParaRPr lang="en-US"/>
          </a:p>
        </p:txBody>
      </p:sp>
    </p:spTree>
    <p:extLst>
      <p:ext uri="{BB962C8B-B14F-4D97-AF65-F5344CB8AC3E}">
        <p14:creationId xmlns:p14="http://schemas.microsoft.com/office/powerpoint/2010/main" val="12411683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38</a:t>
            </a:fld>
            <a:endParaRPr lang="en-US"/>
          </a:p>
        </p:txBody>
      </p:sp>
    </p:spTree>
    <p:extLst>
      <p:ext uri="{BB962C8B-B14F-4D97-AF65-F5344CB8AC3E}">
        <p14:creationId xmlns:p14="http://schemas.microsoft.com/office/powerpoint/2010/main" val="13182179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39</a:t>
            </a:fld>
            <a:endParaRPr lang="en-US"/>
          </a:p>
        </p:txBody>
      </p:sp>
    </p:spTree>
    <p:extLst>
      <p:ext uri="{BB962C8B-B14F-4D97-AF65-F5344CB8AC3E}">
        <p14:creationId xmlns:p14="http://schemas.microsoft.com/office/powerpoint/2010/main" val="5092181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40</a:t>
            </a:fld>
            <a:endParaRPr lang="en-US"/>
          </a:p>
        </p:txBody>
      </p:sp>
    </p:spTree>
    <p:extLst>
      <p:ext uri="{BB962C8B-B14F-4D97-AF65-F5344CB8AC3E}">
        <p14:creationId xmlns:p14="http://schemas.microsoft.com/office/powerpoint/2010/main" val="344888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5</a:t>
            </a:fld>
            <a:endParaRPr lang="en-US"/>
          </a:p>
        </p:txBody>
      </p:sp>
    </p:spTree>
    <p:extLst>
      <p:ext uri="{BB962C8B-B14F-4D97-AF65-F5344CB8AC3E}">
        <p14:creationId xmlns:p14="http://schemas.microsoft.com/office/powerpoint/2010/main" val="18766003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41</a:t>
            </a:fld>
            <a:endParaRPr lang="en-US"/>
          </a:p>
        </p:txBody>
      </p:sp>
    </p:spTree>
    <p:extLst>
      <p:ext uri="{BB962C8B-B14F-4D97-AF65-F5344CB8AC3E}">
        <p14:creationId xmlns:p14="http://schemas.microsoft.com/office/powerpoint/2010/main" val="6524236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42</a:t>
            </a:fld>
            <a:endParaRPr lang="en-US"/>
          </a:p>
        </p:txBody>
      </p:sp>
    </p:spTree>
    <p:extLst>
      <p:ext uri="{BB962C8B-B14F-4D97-AF65-F5344CB8AC3E}">
        <p14:creationId xmlns:p14="http://schemas.microsoft.com/office/powerpoint/2010/main" val="1487711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43</a:t>
            </a:fld>
            <a:endParaRPr lang="en-US"/>
          </a:p>
        </p:txBody>
      </p:sp>
    </p:spTree>
    <p:extLst>
      <p:ext uri="{BB962C8B-B14F-4D97-AF65-F5344CB8AC3E}">
        <p14:creationId xmlns:p14="http://schemas.microsoft.com/office/powerpoint/2010/main" val="13646482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44</a:t>
            </a:fld>
            <a:endParaRPr lang="en-US"/>
          </a:p>
        </p:txBody>
      </p:sp>
    </p:spTree>
    <p:extLst>
      <p:ext uri="{BB962C8B-B14F-4D97-AF65-F5344CB8AC3E}">
        <p14:creationId xmlns:p14="http://schemas.microsoft.com/office/powerpoint/2010/main" val="30066246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45</a:t>
            </a:fld>
            <a:endParaRPr lang="en-US"/>
          </a:p>
        </p:txBody>
      </p:sp>
    </p:spTree>
    <p:extLst>
      <p:ext uri="{BB962C8B-B14F-4D97-AF65-F5344CB8AC3E}">
        <p14:creationId xmlns:p14="http://schemas.microsoft.com/office/powerpoint/2010/main" val="40135951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46</a:t>
            </a:fld>
            <a:endParaRPr lang="en-US"/>
          </a:p>
        </p:txBody>
      </p:sp>
    </p:spTree>
    <p:extLst>
      <p:ext uri="{BB962C8B-B14F-4D97-AF65-F5344CB8AC3E}">
        <p14:creationId xmlns:p14="http://schemas.microsoft.com/office/powerpoint/2010/main" val="271313594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47</a:t>
            </a:fld>
            <a:endParaRPr lang="en-US"/>
          </a:p>
        </p:txBody>
      </p:sp>
    </p:spTree>
    <p:extLst>
      <p:ext uri="{BB962C8B-B14F-4D97-AF65-F5344CB8AC3E}">
        <p14:creationId xmlns:p14="http://schemas.microsoft.com/office/powerpoint/2010/main" val="11686015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48</a:t>
            </a:fld>
            <a:endParaRPr lang="en-US"/>
          </a:p>
        </p:txBody>
      </p:sp>
    </p:spTree>
    <p:extLst>
      <p:ext uri="{BB962C8B-B14F-4D97-AF65-F5344CB8AC3E}">
        <p14:creationId xmlns:p14="http://schemas.microsoft.com/office/powerpoint/2010/main" val="39613890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49</a:t>
            </a:fld>
            <a:endParaRPr lang="en-US"/>
          </a:p>
        </p:txBody>
      </p:sp>
    </p:spTree>
    <p:extLst>
      <p:ext uri="{BB962C8B-B14F-4D97-AF65-F5344CB8AC3E}">
        <p14:creationId xmlns:p14="http://schemas.microsoft.com/office/powerpoint/2010/main" val="27594400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50</a:t>
            </a:fld>
            <a:endParaRPr lang="en-US"/>
          </a:p>
        </p:txBody>
      </p:sp>
    </p:spTree>
    <p:extLst>
      <p:ext uri="{BB962C8B-B14F-4D97-AF65-F5344CB8AC3E}">
        <p14:creationId xmlns:p14="http://schemas.microsoft.com/office/powerpoint/2010/main" val="558918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6</a:t>
            </a:fld>
            <a:endParaRPr lang="en-US"/>
          </a:p>
        </p:txBody>
      </p:sp>
    </p:spTree>
    <p:extLst>
      <p:ext uri="{BB962C8B-B14F-4D97-AF65-F5344CB8AC3E}">
        <p14:creationId xmlns:p14="http://schemas.microsoft.com/office/powerpoint/2010/main" val="3101070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51</a:t>
            </a:fld>
            <a:endParaRPr lang="en-US"/>
          </a:p>
        </p:txBody>
      </p:sp>
    </p:spTree>
    <p:extLst>
      <p:ext uri="{BB962C8B-B14F-4D97-AF65-F5344CB8AC3E}">
        <p14:creationId xmlns:p14="http://schemas.microsoft.com/office/powerpoint/2010/main" val="13385769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52</a:t>
            </a:fld>
            <a:endParaRPr lang="en-US"/>
          </a:p>
        </p:txBody>
      </p:sp>
    </p:spTree>
    <p:extLst>
      <p:ext uri="{BB962C8B-B14F-4D97-AF65-F5344CB8AC3E}">
        <p14:creationId xmlns:p14="http://schemas.microsoft.com/office/powerpoint/2010/main" val="13164469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53</a:t>
            </a:fld>
            <a:endParaRPr lang="en-US"/>
          </a:p>
        </p:txBody>
      </p:sp>
    </p:spTree>
    <p:extLst>
      <p:ext uri="{BB962C8B-B14F-4D97-AF65-F5344CB8AC3E}">
        <p14:creationId xmlns:p14="http://schemas.microsoft.com/office/powerpoint/2010/main" val="161476646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54</a:t>
            </a:fld>
            <a:endParaRPr lang="en-US"/>
          </a:p>
        </p:txBody>
      </p:sp>
    </p:spTree>
    <p:extLst>
      <p:ext uri="{BB962C8B-B14F-4D97-AF65-F5344CB8AC3E}">
        <p14:creationId xmlns:p14="http://schemas.microsoft.com/office/powerpoint/2010/main" val="59400842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55</a:t>
            </a:fld>
            <a:endParaRPr lang="en-US"/>
          </a:p>
        </p:txBody>
      </p:sp>
    </p:spTree>
    <p:extLst>
      <p:ext uri="{BB962C8B-B14F-4D97-AF65-F5344CB8AC3E}">
        <p14:creationId xmlns:p14="http://schemas.microsoft.com/office/powerpoint/2010/main" val="4391813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56</a:t>
            </a:fld>
            <a:endParaRPr lang="en-US"/>
          </a:p>
        </p:txBody>
      </p:sp>
    </p:spTree>
    <p:extLst>
      <p:ext uri="{BB962C8B-B14F-4D97-AF65-F5344CB8AC3E}">
        <p14:creationId xmlns:p14="http://schemas.microsoft.com/office/powerpoint/2010/main" val="24288627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57</a:t>
            </a:fld>
            <a:endParaRPr lang="en-US"/>
          </a:p>
        </p:txBody>
      </p:sp>
    </p:spTree>
    <p:extLst>
      <p:ext uri="{BB962C8B-B14F-4D97-AF65-F5344CB8AC3E}">
        <p14:creationId xmlns:p14="http://schemas.microsoft.com/office/powerpoint/2010/main" val="285541317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58</a:t>
            </a:fld>
            <a:endParaRPr lang="en-US"/>
          </a:p>
        </p:txBody>
      </p:sp>
    </p:spTree>
    <p:extLst>
      <p:ext uri="{BB962C8B-B14F-4D97-AF65-F5344CB8AC3E}">
        <p14:creationId xmlns:p14="http://schemas.microsoft.com/office/powerpoint/2010/main" val="39401620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59</a:t>
            </a:fld>
            <a:endParaRPr lang="en-US"/>
          </a:p>
        </p:txBody>
      </p:sp>
    </p:spTree>
    <p:extLst>
      <p:ext uri="{BB962C8B-B14F-4D97-AF65-F5344CB8AC3E}">
        <p14:creationId xmlns:p14="http://schemas.microsoft.com/office/powerpoint/2010/main" val="336799638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60</a:t>
            </a:fld>
            <a:endParaRPr lang="en-US"/>
          </a:p>
        </p:txBody>
      </p:sp>
    </p:spTree>
    <p:extLst>
      <p:ext uri="{BB962C8B-B14F-4D97-AF65-F5344CB8AC3E}">
        <p14:creationId xmlns:p14="http://schemas.microsoft.com/office/powerpoint/2010/main" val="2919064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7</a:t>
            </a:fld>
            <a:endParaRPr lang="en-US"/>
          </a:p>
        </p:txBody>
      </p:sp>
    </p:spTree>
    <p:extLst>
      <p:ext uri="{BB962C8B-B14F-4D97-AF65-F5344CB8AC3E}">
        <p14:creationId xmlns:p14="http://schemas.microsoft.com/office/powerpoint/2010/main" val="424388622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61</a:t>
            </a:fld>
            <a:endParaRPr lang="en-US"/>
          </a:p>
        </p:txBody>
      </p:sp>
    </p:spTree>
    <p:extLst>
      <p:ext uri="{BB962C8B-B14F-4D97-AF65-F5344CB8AC3E}">
        <p14:creationId xmlns:p14="http://schemas.microsoft.com/office/powerpoint/2010/main" val="365605094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62</a:t>
            </a:fld>
            <a:endParaRPr lang="en-US"/>
          </a:p>
        </p:txBody>
      </p:sp>
    </p:spTree>
    <p:extLst>
      <p:ext uri="{BB962C8B-B14F-4D97-AF65-F5344CB8AC3E}">
        <p14:creationId xmlns:p14="http://schemas.microsoft.com/office/powerpoint/2010/main" val="2568894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8</a:t>
            </a:fld>
            <a:endParaRPr lang="en-US"/>
          </a:p>
        </p:txBody>
      </p:sp>
    </p:spTree>
    <p:extLst>
      <p:ext uri="{BB962C8B-B14F-4D97-AF65-F5344CB8AC3E}">
        <p14:creationId xmlns:p14="http://schemas.microsoft.com/office/powerpoint/2010/main" val="4018702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9</a:t>
            </a:fld>
            <a:endParaRPr lang="en-US"/>
          </a:p>
        </p:txBody>
      </p:sp>
    </p:spTree>
    <p:extLst>
      <p:ext uri="{BB962C8B-B14F-4D97-AF65-F5344CB8AC3E}">
        <p14:creationId xmlns:p14="http://schemas.microsoft.com/office/powerpoint/2010/main" val="3725171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10</a:t>
            </a:fld>
            <a:endParaRPr lang="en-US"/>
          </a:p>
        </p:txBody>
      </p:sp>
    </p:spTree>
    <p:extLst>
      <p:ext uri="{BB962C8B-B14F-4D97-AF65-F5344CB8AC3E}">
        <p14:creationId xmlns:p14="http://schemas.microsoft.com/office/powerpoint/2010/main" val="4194836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F7DA2C5-2BB8-4522-9A47-076A7DD0C497}" type="slidenum">
              <a:rPr lang="en-US"/>
              <a:pPr>
                <a:defRPr/>
              </a:pPr>
              <a:t>‹#›</a:t>
            </a:fld>
            <a:endParaRPr lang="en-US"/>
          </a:p>
        </p:txBody>
      </p:sp>
    </p:spTree>
    <p:extLst>
      <p:ext uri="{BB962C8B-B14F-4D97-AF65-F5344CB8AC3E}">
        <p14:creationId xmlns:p14="http://schemas.microsoft.com/office/powerpoint/2010/main" val="1692251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028BCE2-90CC-4814-B65E-DCF8DBC50354}" type="slidenum">
              <a:rPr lang="en-US"/>
              <a:pPr>
                <a:defRPr/>
              </a:pPr>
              <a:t>‹#›</a:t>
            </a:fld>
            <a:endParaRPr lang="en-US"/>
          </a:p>
        </p:txBody>
      </p:sp>
    </p:spTree>
    <p:extLst>
      <p:ext uri="{BB962C8B-B14F-4D97-AF65-F5344CB8AC3E}">
        <p14:creationId xmlns:p14="http://schemas.microsoft.com/office/powerpoint/2010/main" val="205663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CDA8E0B-6A8F-4DCF-AEF1-3E21DF7AC6E5}" type="slidenum">
              <a:rPr lang="en-US"/>
              <a:pPr>
                <a:defRPr/>
              </a:pPr>
              <a:t>‹#›</a:t>
            </a:fld>
            <a:endParaRPr lang="en-US"/>
          </a:p>
        </p:txBody>
      </p:sp>
    </p:spTree>
    <p:extLst>
      <p:ext uri="{BB962C8B-B14F-4D97-AF65-F5344CB8AC3E}">
        <p14:creationId xmlns:p14="http://schemas.microsoft.com/office/powerpoint/2010/main" val="4225379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9C960E8-E978-4BEA-9D97-7036CF6E680C}" type="slidenum">
              <a:rPr lang="en-US"/>
              <a:pPr>
                <a:defRPr/>
              </a:pPr>
              <a:t>‹#›</a:t>
            </a:fld>
            <a:endParaRPr lang="en-US"/>
          </a:p>
        </p:txBody>
      </p:sp>
    </p:spTree>
    <p:extLst>
      <p:ext uri="{BB962C8B-B14F-4D97-AF65-F5344CB8AC3E}">
        <p14:creationId xmlns:p14="http://schemas.microsoft.com/office/powerpoint/2010/main" val="4191289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3B0D6B6-BFB5-4194-836E-CD650205B770}" type="slidenum">
              <a:rPr lang="en-US"/>
              <a:pPr>
                <a:defRPr/>
              </a:pPr>
              <a:t>‹#›</a:t>
            </a:fld>
            <a:endParaRPr lang="en-US"/>
          </a:p>
        </p:txBody>
      </p:sp>
    </p:spTree>
    <p:extLst>
      <p:ext uri="{BB962C8B-B14F-4D97-AF65-F5344CB8AC3E}">
        <p14:creationId xmlns:p14="http://schemas.microsoft.com/office/powerpoint/2010/main" val="4272912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E25BD93-F1CB-4E8F-80E9-0A43E107C8EF}" type="slidenum">
              <a:rPr lang="en-US"/>
              <a:pPr>
                <a:defRPr/>
              </a:pPr>
              <a:t>‹#›</a:t>
            </a:fld>
            <a:endParaRPr lang="en-US"/>
          </a:p>
        </p:txBody>
      </p:sp>
    </p:spTree>
    <p:extLst>
      <p:ext uri="{BB962C8B-B14F-4D97-AF65-F5344CB8AC3E}">
        <p14:creationId xmlns:p14="http://schemas.microsoft.com/office/powerpoint/2010/main" val="1698107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4E45889-D3CE-4D62-91D5-BEA0F8918102}" type="slidenum">
              <a:rPr lang="en-US"/>
              <a:pPr>
                <a:defRPr/>
              </a:pPr>
              <a:t>‹#›</a:t>
            </a:fld>
            <a:endParaRPr lang="en-US"/>
          </a:p>
        </p:txBody>
      </p:sp>
    </p:spTree>
    <p:extLst>
      <p:ext uri="{BB962C8B-B14F-4D97-AF65-F5344CB8AC3E}">
        <p14:creationId xmlns:p14="http://schemas.microsoft.com/office/powerpoint/2010/main" val="1228460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C7CD2AD-4955-400B-8C57-3ABE06FC16E8}" type="slidenum">
              <a:rPr lang="en-US"/>
              <a:pPr>
                <a:defRPr/>
              </a:pPr>
              <a:t>‹#›</a:t>
            </a:fld>
            <a:endParaRPr lang="en-US"/>
          </a:p>
        </p:txBody>
      </p:sp>
    </p:spTree>
    <p:extLst>
      <p:ext uri="{BB962C8B-B14F-4D97-AF65-F5344CB8AC3E}">
        <p14:creationId xmlns:p14="http://schemas.microsoft.com/office/powerpoint/2010/main" val="192931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021CD6F-4286-4527-A08C-4D3E10FE5C9F}" type="slidenum">
              <a:rPr lang="en-US"/>
              <a:pPr>
                <a:defRPr/>
              </a:pPr>
              <a:t>‹#›</a:t>
            </a:fld>
            <a:endParaRPr lang="en-US"/>
          </a:p>
        </p:txBody>
      </p:sp>
    </p:spTree>
    <p:extLst>
      <p:ext uri="{BB962C8B-B14F-4D97-AF65-F5344CB8AC3E}">
        <p14:creationId xmlns:p14="http://schemas.microsoft.com/office/powerpoint/2010/main" val="2626087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C4E226B-D5DB-4065-B5DE-97FD057F8E85}" type="slidenum">
              <a:rPr lang="en-US"/>
              <a:pPr>
                <a:defRPr/>
              </a:pPr>
              <a:t>‹#›</a:t>
            </a:fld>
            <a:endParaRPr lang="en-US"/>
          </a:p>
        </p:txBody>
      </p:sp>
    </p:spTree>
    <p:extLst>
      <p:ext uri="{BB962C8B-B14F-4D97-AF65-F5344CB8AC3E}">
        <p14:creationId xmlns:p14="http://schemas.microsoft.com/office/powerpoint/2010/main" val="1529647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3177C91-4FF9-4713-9602-F1BC26582132}" type="slidenum">
              <a:rPr lang="en-US"/>
              <a:pPr>
                <a:defRPr/>
              </a:pPr>
              <a:t>‹#›</a:t>
            </a:fld>
            <a:endParaRPr lang="en-US"/>
          </a:p>
        </p:txBody>
      </p:sp>
    </p:spTree>
    <p:extLst>
      <p:ext uri="{BB962C8B-B14F-4D97-AF65-F5344CB8AC3E}">
        <p14:creationId xmlns:p14="http://schemas.microsoft.com/office/powerpoint/2010/main" val="226556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159FF940-99A9-44A3-9649-F974F07A955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C00000"/>
              </a:solidFill>
            </a:endParaRPr>
          </a:p>
        </p:txBody>
      </p:sp>
      <p:sp>
        <p:nvSpPr>
          <p:cNvPr id="4099" name="Text Box 4"/>
          <p:cNvSpPr txBox="1">
            <a:spLocks noChangeArrowheads="1"/>
          </p:cNvSpPr>
          <p:nvPr/>
        </p:nvSpPr>
        <p:spPr bwMode="auto">
          <a:xfrm>
            <a:off x="304800" y="1066800"/>
            <a:ext cx="236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sz="1800"/>
          </a:p>
        </p:txBody>
      </p:sp>
      <p:sp>
        <p:nvSpPr>
          <p:cNvPr id="4100"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101" name="Rectangle 2"/>
          <p:cNvSpPr>
            <a:spLocks noGrp="1" noChangeArrowheads="1"/>
          </p:cNvSpPr>
          <p:nvPr>
            <p:ph type="ctrTitle" sz="quarter"/>
          </p:nvPr>
        </p:nvSpPr>
        <p:spPr>
          <a:xfrm>
            <a:off x="654050" y="2392363"/>
            <a:ext cx="7772400" cy="1136650"/>
          </a:xfrm>
        </p:spPr>
        <p:txBody>
          <a:bodyPr/>
          <a:lstStyle/>
          <a:p>
            <a:pPr algn="ctr">
              <a:lnSpc>
                <a:spcPct val="150000"/>
              </a:lnSpc>
              <a:spcAft>
                <a:spcPts val="100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INFORMATION SECURITY [3 0 0 3]</a:t>
            </a:r>
            <a:b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ICT 3172:</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2" name="Rectangle 1"/>
          <p:cNvSpPr/>
          <p:nvPr/>
        </p:nvSpPr>
        <p:spPr>
          <a:xfrm>
            <a:off x="117020" y="443567"/>
            <a:ext cx="8602720" cy="1015663"/>
          </a:xfrm>
          <a:prstGeom prst="rect">
            <a:avLst/>
          </a:prstGeom>
        </p:spPr>
        <p:txBody>
          <a:bodyPr wrap="square">
            <a:spAutoFit/>
          </a:bodyPr>
          <a:lstStyle/>
          <a:p>
            <a:r>
              <a:rPr lang="en-US" sz="2000" b="1" dirty="0">
                <a:solidFill>
                  <a:srgbClr val="C00000"/>
                </a:solidFill>
              </a:rPr>
              <a:t>Overview</a:t>
            </a:r>
          </a:p>
          <a:p>
            <a:endParaRPr lang="en-US" sz="2000" dirty="0"/>
          </a:p>
          <a:p>
            <a:r>
              <a:rPr lang="en-US" sz="2000" dirty="0"/>
              <a:t>DES is a block cipher, as shown in Figure 6.1.</a:t>
            </a:r>
            <a:endParaRPr lang="en-US" sz="2000" dirty="0">
              <a:solidFill>
                <a:srgbClr val="C00000"/>
              </a:solidFill>
            </a:endParaRPr>
          </a:p>
        </p:txBody>
      </p:sp>
      <p:pic>
        <p:nvPicPr>
          <p:cNvPr id="3" name="Picture 2"/>
          <p:cNvPicPr>
            <a:picLocks noChangeAspect="1"/>
          </p:cNvPicPr>
          <p:nvPr/>
        </p:nvPicPr>
        <p:blipFill>
          <a:blip r:embed="rId3"/>
          <a:stretch>
            <a:fillRect/>
          </a:stretch>
        </p:blipFill>
        <p:spPr>
          <a:xfrm>
            <a:off x="885120" y="2008015"/>
            <a:ext cx="6960858" cy="2534730"/>
          </a:xfrm>
          <a:prstGeom prst="rect">
            <a:avLst/>
          </a:prstGeom>
        </p:spPr>
      </p:pic>
      <p:sp>
        <p:nvSpPr>
          <p:cNvPr id="4" name="Rectangle 3"/>
          <p:cNvSpPr/>
          <p:nvPr/>
        </p:nvSpPr>
        <p:spPr>
          <a:xfrm>
            <a:off x="195518" y="5408624"/>
            <a:ext cx="8524222" cy="830997"/>
          </a:xfrm>
          <a:prstGeom prst="rect">
            <a:avLst/>
          </a:prstGeom>
        </p:spPr>
        <p:txBody>
          <a:bodyPr wrap="square">
            <a:spAutoFit/>
          </a:bodyPr>
          <a:lstStyle/>
          <a:p>
            <a:pPr marL="285750" indent="-285750" algn="just">
              <a:buFont typeface="Arial" panose="020B0604020202020204" pitchFamily="34" charset="0"/>
              <a:buChar char="•"/>
            </a:pPr>
            <a:r>
              <a:rPr lang="en-US" dirty="0">
                <a:latin typeface="+mn-lt"/>
              </a:rPr>
              <a:t>DES takes a 64-bit plaintext and creates a 64-bit ciphertext;</a:t>
            </a:r>
          </a:p>
          <a:p>
            <a:pPr marL="285750" indent="-285750" algn="just">
              <a:buFont typeface="Arial" panose="020B0604020202020204" pitchFamily="34" charset="0"/>
              <a:buChar char="•"/>
            </a:pPr>
            <a:r>
              <a:rPr lang="en-US" dirty="0">
                <a:latin typeface="+mn-lt"/>
              </a:rPr>
              <a:t>DES takes a 64-bit ciphertext and creates a 64-bit  plaintext. </a:t>
            </a:r>
          </a:p>
          <a:p>
            <a:pPr marL="285750" indent="-285750" algn="just">
              <a:buFont typeface="Arial" panose="020B0604020202020204" pitchFamily="34" charset="0"/>
              <a:buChar char="•"/>
            </a:pPr>
            <a:r>
              <a:rPr lang="en-US" dirty="0">
                <a:latin typeface="+mn-lt"/>
              </a:rPr>
              <a:t>The same 56-bit cipher key is used for both encryption and decryption.</a:t>
            </a:r>
          </a:p>
        </p:txBody>
      </p:sp>
    </p:spTree>
    <p:extLst>
      <p:ext uri="{BB962C8B-B14F-4D97-AF65-F5344CB8AC3E}">
        <p14:creationId xmlns:p14="http://schemas.microsoft.com/office/powerpoint/2010/main" val="1842100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2" name="Rectangle 1"/>
          <p:cNvSpPr/>
          <p:nvPr/>
        </p:nvSpPr>
        <p:spPr>
          <a:xfrm>
            <a:off x="270640" y="485296"/>
            <a:ext cx="8602720" cy="400110"/>
          </a:xfrm>
          <a:prstGeom prst="rect">
            <a:avLst/>
          </a:prstGeom>
        </p:spPr>
        <p:txBody>
          <a:bodyPr wrap="square">
            <a:spAutoFit/>
          </a:bodyPr>
          <a:lstStyle/>
          <a:p>
            <a:r>
              <a:rPr lang="en-US" sz="2000" dirty="0"/>
              <a:t>6.2 DES STRUCTURE</a:t>
            </a:r>
            <a:r>
              <a:rPr lang="en-US" dirty="0"/>
              <a:t> </a:t>
            </a:r>
          </a:p>
        </p:txBody>
      </p:sp>
      <p:pic>
        <p:nvPicPr>
          <p:cNvPr id="5" name="Picture 4"/>
          <p:cNvPicPr>
            <a:picLocks noChangeAspect="1"/>
          </p:cNvPicPr>
          <p:nvPr/>
        </p:nvPicPr>
        <p:blipFill>
          <a:blip r:embed="rId3"/>
          <a:stretch>
            <a:fillRect/>
          </a:stretch>
        </p:blipFill>
        <p:spPr>
          <a:xfrm>
            <a:off x="2194491" y="946051"/>
            <a:ext cx="4755017" cy="3950033"/>
          </a:xfrm>
          <a:prstGeom prst="rect">
            <a:avLst/>
          </a:prstGeom>
        </p:spPr>
      </p:pic>
      <p:sp>
        <p:nvSpPr>
          <p:cNvPr id="4" name="TextBox 3">
            <a:extLst>
              <a:ext uri="{FF2B5EF4-FFF2-40B4-BE49-F238E27FC236}">
                <a16:creationId xmlns:a16="http://schemas.microsoft.com/office/drawing/2014/main" id="{A7509104-BF92-75E9-0A86-C72DEA21B6D3}"/>
              </a:ext>
            </a:extLst>
          </p:cNvPr>
          <p:cNvSpPr txBox="1"/>
          <p:nvPr/>
        </p:nvSpPr>
        <p:spPr>
          <a:xfrm>
            <a:off x="1730030" y="4952560"/>
            <a:ext cx="4890503" cy="304801"/>
          </a:xfrm>
          <a:prstGeom prst="rect">
            <a:avLst/>
          </a:prstGeom>
          <a:noFill/>
        </p:spPr>
        <p:txBody>
          <a:bodyPr wrap="square">
            <a:spAutoFit/>
          </a:bodyPr>
          <a:lstStyle/>
          <a:p>
            <a:pPr algn="just"/>
            <a:r>
              <a:rPr lang="en-US" sz="1400" dirty="0"/>
              <a:t>Figure 6.2 : elements of DES cipher at the encryption site.</a:t>
            </a:r>
            <a:endParaRPr lang="en-US" sz="1400" dirty="0">
              <a:solidFill>
                <a:srgbClr val="C00000"/>
              </a:solidFill>
            </a:endParaRPr>
          </a:p>
        </p:txBody>
      </p:sp>
      <p:sp>
        <p:nvSpPr>
          <p:cNvPr id="6" name="TextBox 5">
            <a:extLst>
              <a:ext uri="{FF2B5EF4-FFF2-40B4-BE49-F238E27FC236}">
                <a16:creationId xmlns:a16="http://schemas.microsoft.com/office/drawing/2014/main" id="{7E7CB727-BF64-BA5C-B4C5-97646117BD56}"/>
              </a:ext>
            </a:extLst>
          </p:cNvPr>
          <p:cNvSpPr txBox="1"/>
          <p:nvPr/>
        </p:nvSpPr>
        <p:spPr>
          <a:xfrm>
            <a:off x="220634" y="5589816"/>
            <a:ext cx="8602720" cy="954107"/>
          </a:xfrm>
          <a:prstGeom prst="rect">
            <a:avLst/>
          </a:prstGeom>
          <a:noFill/>
        </p:spPr>
        <p:txBody>
          <a:bodyPr wrap="square">
            <a:spAutoFit/>
          </a:bodyPr>
          <a:lstStyle/>
          <a:p>
            <a:pPr marL="285750" indent="-285750" algn="just">
              <a:buFont typeface="Arial" panose="020B0604020202020204" pitchFamily="34" charset="0"/>
              <a:buChar char="•"/>
            </a:pPr>
            <a:r>
              <a:rPr lang="en-US" sz="1400" dirty="0"/>
              <a:t>The encryption process is made of two permutations </a:t>
            </a:r>
            <a:r>
              <a:rPr lang="en-US" sz="1400" dirty="0">
                <a:solidFill>
                  <a:srgbClr val="FF0000"/>
                </a:solidFill>
              </a:rPr>
              <a:t>(P-boxes), </a:t>
            </a:r>
            <a:r>
              <a:rPr lang="en-US" sz="1400" dirty="0"/>
              <a:t>which is initial and final permutations, and </a:t>
            </a:r>
            <a:r>
              <a:rPr lang="en-US" sz="1400" dirty="0">
                <a:solidFill>
                  <a:srgbClr val="FF0000"/>
                </a:solidFill>
              </a:rPr>
              <a:t>16  Feistel rounds. </a:t>
            </a:r>
            <a:endParaRPr lang="en-US" sz="1400" dirty="0"/>
          </a:p>
          <a:p>
            <a:pPr marL="285750" indent="-285750" algn="just">
              <a:buFont typeface="Arial" panose="020B0604020202020204" pitchFamily="34" charset="0"/>
              <a:buChar char="•"/>
            </a:pPr>
            <a:r>
              <a:rPr lang="en-US" sz="1400" dirty="0"/>
              <a:t>Each round uses a different 48-bit round key generated from the cipher key according to a predefined algorithm. </a:t>
            </a:r>
          </a:p>
        </p:txBody>
      </p:sp>
    </p:spTree>
    <p:extLst>
      <p:ext uri="{BB962C8B-B14F-4D97-AF65-F5344CB8AC3E}">
        <p14:creationId xmlns:p14="http://schemas.microsoft.com/office/powerpoint/2010/main" val="3888801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2" name="Rectangle 1"/>
          <p:cNvSpPr/>
          <p:nvPr/>
        </p:nvSpPr>
        <p:spPr>
          <a:xfrm>
            <a:off x="270640" y="505122"/>
            <a:ext cx="8602720" cy="461665"/>
          </a:xfrm>
          <a:prstGeom prst="rect">
            <a:avLst/>
          </a:prstGeom>
        </p:spPr>
        <p:txBody>
          <a:bodyPr wrap="square">
            <a:spAutoFit/>
          </a:bodyPr>
          <a:lstStyle/>
          <a:p>
            <a:r>
              <a:rPr lang="en-US" sz="2400" dirty="0">
                <a:solidFill>
                  <a:srgbClr val="C00000"/>
                </a:solidFill>
              </a:rPr>
              <a:t>Initial and Final Permutations</a:t>
            </a:r>
          </a:p>
        </p:txBody>
      </p:sp>
      <p:pic>
        <p:nvPicPr>
          <p:cNvPr id="3" name="Picture 2"/>
          <p:cNvPicPr>
            <a:picLocks noChangeAspect="1"/>
          </p:cNvPicPr>
          <p:nvPr/>
        </p:nvPicPr>
        <p:blipFill>
          <a:blip r:embed="rId3"/>
          <a:stretch>
            <a:fillRect/>
          </a:stretch>
        </p:blipFill>
        <p:spPr>
          <a:xfrm>
            <a:off x="1730030" y="969837"/>
            <a:ext cx="5326018" cy="3376055"/>
          </a:xfrm>
          <a:prstGeom prst="rect">
            <a:avLst/>
          </a:prstGeom>
        </p:spPr>
      </p:pic>
      <p:sp>
        <p:nvSpPr>
          <p:cNvPr id="5" name="TextBox 4">
            <a:extLst>
              <a:ext uri="{FF2B5EF4-FFF2-40B4-BE49-F238E27FC236}">
                <a16:creationId xmlns:a16="http://schemas.microsoft.com/office/drawing/2014/main" id="{0E2C9347-575C-4457-88AD-76A149E6980B}"/>
              </a:ext>
            </a:extLst>
          </p:cNvPr>
          <p:cNvSpPr txBox="1"/>
          <p:nvPr/>
        </p:nvSpPr>
        <p:spPr>
          <a:xfrm>
            <a:off x="270640" y="5377221"/>
            <a:ext cx="8602720" cy="102188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400" dirty="0"/>
              <a:t>Each of these permutations takes a 64-bit input and permutes them according to a predefined rule.</a:t>
            </a:r>
          </a:p>
          <a:p>
            <a:pPr marL="285750" indent="-285750" algn="just">
              <a:lnSpc>
                <a:spcPct val="150000"/>
              </a:lnSpc>
              <a:buFont typeface="Arial" panose="020B0604020202020204" pitchFamily="34" charset="0"/>
              <a:buChar char="•"/>
            </a:pPr>
            <a:r>
              <a:rPr lang="en-US" sz="1400" dirty="0"/>
              <a:t>These permutations are keyless straight permutations that are the inverse of each other</a:t>
            </a:r>
            <a:r>
              <a:rPr lang="en-US" sz="1400" dirty="0">
                <a:solidFill>
                  <a:srgbClr val="C00000"/>
                </a:solidFill>
              </a:rPr>
              <a:t>. </a:t>
            </a:r>
          </a:p>
          <a:p>
            <a:pPr marL="285750" indent="-285750" algn="just">
              <a:lnSpc>
                <a:spcPct val="150000"/>
              </a:lnSpc>
              <a:buFont typeface="Arial" panose="020B0604020202020204" pitchFamily="34" charset="0"/>
              <a:buChar char="•"/>
            </a:pPr>
            <a:r>
              <a:rPr lang="en-US" sz="1400" dirty="0">
                <a:solidFill>
                  <a:srgbClr val="C00000"/>
                </a:solidFill>
              </a:rPr>
              <a:t>For example, in the initial permutation, the 58t</a:t>
            </a:r>
            <a:r>
              <a:rPr lang="en-US" sz="1400" dirty="0"/>
              <a:t>h bit in the input becomes the first bit in the output. </a:t>
            </a:r>
            <a:endParaRPr lang="en-US" sz="1400" dirty="0">
              <a:solidFill>
                <a:srgbClr val="C00000"/>
              </a:solidFill>
            </a:endParaRPr>
          </a:p>
        </p:txBody>
      </p:sp>
      <p:sp>
        <p:nvSpPr>
          <p:cNvPr id="6" name="TextBox 5">
            <a:extLst>
              <a:ext uri="{FF2B5EF4-FFF2-40B4-BE49-F238E27FC236}">
                <a16:creationId xmlns:a16="http://schemas.microsoft.com/office/drawing/2014/main" id="{3F88D3A4-B2E2-B8CF-4907-6CCEF4E2A2DD}"/>
              </a:ext>
            </a:extLst>
          </p:cNvPr>
          <p:cNvSpPr txBox="1"/>
          <p:nvPr/>
        </p:nvSpPr>
        <p:spPr>
          <a:xfrm>
            <a:off x="1730030" y="4456833"/>
            <a:ext cx="4877436" cy="307777"/>
          </a:xfrm>
          <a:prstGeom prst="rect">
            <a:avLst/>
          </a:prstGeom>
          <a:noFill/>
        </p:spPr>
        <p:txBody>
          <a:bodyPr wrap="square">
            <a:spAutoFit/>
          </a:bodyPr>
          <a:lstStyle/>
          <a:p>
            <a:pPr algn="just"/>
            <a:r>
              <a:rPr lang="en-US" sz="1400" dirty="0"/>
              <a:t>Figure 6.3 :  initial and final permutations (P-boxes). </a:t>
            </a:r>
          </a:p>
        </p:txBody>
      </p:sp>
    </p:spTree>
    <p:extLst>
      <p:ext uri="{BB962C8B-B14F-4D97-AF65-F5344CB8AC3E}">
        <p14:creationId xmlns:p14="http://schemas.microsoft.com/office/powerpoint/2010/main" val="543247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2" name="Rectangle 1"/>
          <p:cNvSpPr/>
          <p:nvPr/>
        </p:nvSpPr>
        <p:spPr>
          <a:xfrm>
            <a:off x="213032" y="4835594"/>
            <a:ext cx="8717935" cy="1569660"/>
          </a:xfrm>
          <a:prstGeom prst="rect">
            <a:avLst/>
          </a:prstGeom>
        </p:spPr>
        <p:txBody>
          <a:bodyPr wrap="square">
            <a:spAutoFit/>
          </a:bodyPr>
          <a:lstStyle/>
          <a:p>
            <a:pPr algn="just"/>
            <a:r>
              <a:rPr lang="en-US" dirty="0"/>
              <a:t>Table 6.1 is the </a:t>
            </a:r>
            <a:r>
              <a:rPr lang="en-US" dirty="0" err="1"/>
              <a:t>the</a:t>
            </a:r>
            <a:r>
              <a:rPr lang="en-US" dirty="0"/>
              <a:t> permutation rules for these P-boxes. </a:t>
            </a:r>
          </a:p>
          <a:p>
            <a:pPr algn="just"/>
            <a:endParaRPr lang="en-US" dirty="0"/>
          </a:p>
          <a:p>
            <a:pPr algn="just"/>
            <a:r>
              <a:rPr lang="en-US" dirty="0"/>
              <a:t>Each side of the table can be thought of as a 64-element array. </a:t>
            </a:r>
          </a:p>
          <a:p>
            <a:pPr algn="just"/>
            <a:endParaRPr lang="en-US" dirty="0"/>
          </a:p>
          <a:p>
            <a:pPr algn="just"/>
            <a:r>
              <a:rPr lang="en-US" dirty="0"/>
              <a:t>Here  the value of each element defines the input port number, and the order (index) of the element defines the output port number.</a:t>
            </a:r>
            <a:endParaRPr lang="en-US" dirty="0">
              <a:solidFill>
                <a:srgbClr val="C00000"/>
              </a:solidFill>
            </a:endParaRPr>
          </a:p>
        </p:txBody>
      </p:sp>
      <p:pic>
        <p:nvPicPr>
          <p:cNvPr id="4" name="Picture 3"/>
          <p:cNvPicPr>
            <a:picLocks noChangeAspect="1"/>
          </p:cNvPicPr>
          <p:nvPr/>
        </p:nvPicPr>
        <p:blipFill>
          <a:blip r:embed="rId3"/>
          <a:stretch>
            <a:fillRect/>
          </a:stretch>
        </p:blipFill>
        <p:spPr>
          <a:xfrm>
            <a:off x="846715" y="738609"/>
            <a:ext cx="6917709" cy="3663175"/>
          </a:xfrm>
          <a:prstGeom prst="rect">
            <a:avLst/>
          </a:prstGeom>
        </p:spPr>
      </p:pic>
    </p:spTree>
    <p:extLst>
      <p:ext uri="{BB962C8B-B14F-4D97-AF65-F5344CB8AC3E}">
        <p14:creationId xmlns:p14="http://schemas.microsoft.com/office/powerpoint/2010/main" val="1248903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Rectangle 2"/>
          <p:cNvSpPr/>
          <p:nvPr/>
        </p:nvSpPr>
        <p:spPr>
          <a:xfrm>
            <a:off x="309045" y="1124700"/>
            <a:ext cx="8295480" cy="1754326"/>
          </a:xfrm>
          <a:prstGeom prst="rect">
            <a:avLst/>
          </a:prstGeom>
        </p:spPr>
        <p:txBody>
          <a:bodyPr wrap="square">
            <a:spAutoFit/>
          </a:bodyPr>
          <a:lstStyle/>
          <a:p>
            <a:pPr algn="just"/>
            <a:r>
              <a:rPr lang="en-US" sz="1800" dirty="0">
                <a:latin typeface="+mn-lt"/>
              </a:rPr>
              <a:t>These two permutations have no cryptography significance in DES. </a:t>
            </a:r>
          </a:p>
          <a:p>
            <a:pPr algn="just"/>
            <a:endParaRPr lang="en-US" sz="1800" dirty="0">
              <a:latin typeface="+mn-lt"/>
            </a:endParaRPr>
          </a:p>
          <a:p>
            <a:pPr algn="just"/>
            <a:r>
              <a:rPr lang="en-US" sz="1800" dirty="0">
                <a:latin typeface="+mn-lt"/>
              </a:rPr>
              <a:t>Both permutations are keyless and predetermined.</a:t>
            </a:r>
          </a:p>
          <a:p>
            <a:pPr algn="just"/>
            <a:endParaRPr lang="en-US" sz="1800" dirty="0">
              <a:latin typeface="+mn-lt"/>
            </a:endParaRPr>
          </a:p>
          <a:p>
            <a:pPr algn="just"/>
            <a:r>
              <a:rPr lang="en-US" sz="1800" dirty="0">
                <a:latin typeface="+mn-lt"/>
              </a:rPr>
              <a:t> The reason they are included in DES is not clear and has not been revealed by the DES designers. </a:t>
            </a:r>
          </a:p>
        </p:txBody>
      </p:sp>
    </p:spTree>
    <p:extLst>
      <p:ext uri="{BB962C8B-B14F-4D97-AF65-F5344CB8AC3E}">
        <p14:creationId xmlns:p14="http://schemas.microsoft.com/office/powerpoint/2010/main" val="2611343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Rectangle 2"/>
          <p:cNvSpPr/>
          <p:nvPr/>
        </p:nvSpPr>
        <p:spPr>
          <a:xfrm>
            <a:off x="320448" y="463830"/>
            <a:ext cx="8295480" cy="1015663"/>
          </a:xfrm>
          <a:prstGeom prst="rect">
            <a:avLst/>
          </a:prstGeom>
        </p:spPr>
        <p:txBody>
          <a:bodyPr wrap="square">
            <a:spAutoFit/>
          </a:bodyPr>
          <a:lstStyle/>
          <a:p>
            <a:r>
              <a:rPr lang="en-US" sz="2000" dirty="0"/>
              <a:t>Example 6.1</a:t>
            </a:r>
          </a:p>
          <a:p>
            <a:pPr algn="just"/>
            <a:r>
              <a:rPr lang="en-US" sz="2000" dirty="0"/>
              <a:t>Find the output of the initial permutation box when the input is given in hexadecimal as:</a:t>
            </a:r>
            <a:endParaRPr lang="en-US" sz="2000" dirty="0">
              <a:latin typeface="+mn-lt"/>
            </a:endParaRPr>
          </a:p>
        </p:txBody>
      </p:sp>
      <p:pic>
        <p:nvPicPr>
          <p:cNvPr id="2" name="Picture 1"/>
          <p:cNvPicPr>
            <a:picLocks noChangeAspect="1"/>
          </p:cNvPicPr>
          <p:nvPr/>
        </p:nvPicPr>
        <p:blipFill>
          <a:blip r:embed="rId3"/>
          <a:stretch>
            <a:fillRect/>
          </a:stretch>
        </p:blipFill>
        <p:spPr>
          <a:xfrm>
            <a:off x="2360401" y="1702323"/>
            <a:ext cx="2901477" cy="387898"/>
          </a:xfrm>
          <a:prstGeom prst="rect">
            <a:avLst/>
          </a:prstGeom>
        </p:spPr>
      </p:pic>
      <p:sp>
        <p:nvSpPr>
          <p:cNvPr id="4" name="Rectangle 3"/>
          <p:cNvSpPr/>
          <p:nvPr/>
        </p:nvSpPr>
        <p:spPr>
          <a:xfrm>
            <a:off x="320448" y="2279659"/>
            <a:ext cx="8552911" cy="2585323"/>
          </a:xfrm>
          <a:prstGeom prst="rect">
            <a:avLst/>
          </a:prstGeom>
        </p:spPr>
        <p:txBody>
          <a:bodyPr wrap="square">
            <a:spAutoFit/>
          </a:bodyPr>
          <a:lstStyle/>
          <a:p>
            <a:r>
              <a:rPr lang="en-US" sz="1800" b="1" dirty="0">
                <a:latin typeface="Generic185-Regular"/>
              </a:rPr>
              <a:t>Solution</a:t>
            </a:r>
          </a:p>
          <a:p>
            <a:pPr algn="just"/>
            <a:r>
              <a:rPr lang="en-US" dirty="0">
                <a:latin typeface="+mn-lt"/>
              </a:rPr>
              <a:t>The input has only two 1s (bit 15 and bit 64); </a:t>
            </a:r>
          </a:p>
          <a:p>
            <a:pPr algn="just"/>
            <a:r>
              <a:rPr lang="en-US" dirty="0">
                <a:latin typeface="+mn-lt"/>
              </a:rPr>
              <a:t>the output must also have only two 1s (the nature of straight permutation). </a:t>
            </a:r>
          </a:p>
          <a:p>
            <a:pPr algn="just"/>
            <a:r>
              <a:rPr lang="en-US" dirty="0">
                <a:latin typeface="+mn-lt"/>
              </a:rPr>
              <a:t>Using Table 6.1, we can find the output related to these two bits.</a:t>
            </a:r>
          </a:p>
          <a:p>
            <a:pPr algn="just"/>
            <a:r>
              <a:rPr lang="en-US" dirty="0">
                <a:latin typeface="+mn-lt"/>
              </a:rPr>
              <a:t> Bit 15 in the input becomes bit 63 in the output. </a:t>
            </a:r>
          </a:p>
          <a:p>
            <a:pPr algn="just"/>
            <a:r>
              <a:rPr lang="en-US" dirty="0">
                <a:latin typeface="+mn-lt"/>
              </a:rPr>
              <a:t>Bit 64 in the input becomes bit 25 in the output. </a:t>
            </a:r>
          </a:p>
          <a:p>
            <a:pPr algn="just"/>
            <a:r>
              <a:rPr lang="en-US" dirty="0">
                <a:latin typeface="+mn-lt"/>
              </a:rPr>
              <a:t>So the output has only two 1s, bit 25 and bit 63.</a:t>
            </a:r>
          </a:p>
          <a:p>
            <a:pPr algn="just"/>
            <a:endParaRPr lang="en-US" dirty="0">
              <a:latin typeface="+mn-lt"/>
            </a:endParaRPr>
          </a:p>
          <a:p>
            <a:pPr algn="just"/>
            <a:endParaRPr lang="en-US" dirty="0">
              <a:latin typeface="+mn-lt"/>
            </a:endParaRPr>
          </a:p>
          <a:p>
            <a:pPr algn="just"/>
            <a:r>
              <a:rPr lang="en-US" dirty="0">
                <a:latin typeface="+mn-lt"/>
              </a:rPr>
              <a:t> </a:t>
            </a:r>
            <a:r>
              <a:rPr lang="en-US" dirty="0">
                <a:solidFill>
                  <a:srgbClr val="FF0000"/>
                </a:solidFill>
                <a:latin typeface="+mn-lt"/>
              </a:rPr>
              <a:t>The result in hexadecimal is</a:t>
            </a:r>
          </a:p>
        </p:txBody>
      </p:sp>
      <p:pic>
        <p:nvPicPr>
          <p:cNvPr id="6" name="Picture 5"/>
          <p:cNvPicPr>
            <a:picLocks noChangeAspect="1"/>
          </p:cNvPicPr>
          <p:nvPr/>
        </p:nvPicPr>
        <p:blipFill>
          <a:blip r:embed="rId4"/>
          <a:stretch>
            <a:fillRect/>
          </a:stretch>
        </p:blipFill>
        <p:spPr>
          <a:xfrm>
            <a:off x="5261878" y="4627074"/>
            <a:ext cx="3755830" cy="1779509"/>
          </a:xfrm>
          <a:prstGeom prst="rect">
            <a:avLst/>
          </a:prstGeom>
        </p:spPr>
      </p:pic>
    </p:spTree>
    <p:extLst>
      <p:ext uri="{BB962C8B-B14F-4D97-AF65-F5344CB8AC3E}">
        <p14:creationId xmlns:p14="http://schemas.microsoft.com/office/powerpoint/2010/main" val="3477758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Rectangle 2"/>
          <p:cNvSpPr/>
          <p:nvPr/>
        </p:nvSpPr>
        <p:spPr>
          <a:xfrm>
            <a:off x="320448" y="463830"/>
            <a:ext cx="8295480" cy="1015663"/>
          </a:xfrm>
          <a:prstGeom prst="rect">
            <a:avLst/>
          </a:prstGeom>
        </p:spPr>
        <p:txBody>
          <a:bodyPr wrap="square">
            <a:spAutoFit/>
          </a:bodyPr>
          <a:lstStyle/>
          <a:p>
            <a:r>
              <a:rPr lang="en-US" sz="2000" dirty="0"/>
              <a:t>Example 6.1</a:t>
            </a:r>
          </a:p>
          <a:p>
            <a:pPr algn="just"/>
            <a:r>
              <a:rPr lang="en-US" sz="2000" dirty="0"/>
              <a:t>Find the output of the initial permutation box when the input is given in hexadecimal as:</a:t>
            </a:r>
            <a:endParaRPr lang="en-US" sz="2000" dirty="0">
              <a:latin typeface="+mn-lt"/>
            </a:endParaRPr>
          </a:p>
        </p:txBody>
      </p:sp>
      <p:pic>
        <p:nvPicPr>
          <p:cNvPr id="2" name="Picture 1"/>
          <p:cNvPicPr>
            <a:picLocks noChangeAspect="1"/>
          </p:cNvPicPr>
          <p:nvPr/>
        </p:nvPicPr>
        <p:blipFill>
          <a:blip r:embed="rId3"/>
          <a:stretch>
            <a:fillRect/>
          </a:stretch>
        </p:blipFill>
        <p:spPr>
          <a:xfrm>
            <a:off x="2360401" y="1702323"/>
            <a:ext cx="2901477" cy="387898"/>
          </a:xfrm>
          <a:prstGeom prst="rect">
            <a:avLst/>
          </a:prstGeom>
        </p:spPr>
      </p:pic>
      <p:sp>
        <p:nvSpPr>
          <p:cNvPr id="4" name="Rectangle 3"/>
          <p:cNvSpPr/>
          <p:nvPr/>
        </p:nvSpPr>
        <p:spPr>
          <a:xfrm>
            <a:off x="320448" y="2279659"/>
            <a:ext cx="8552911" cy="2585323"/>
          </a:xfrm>
          <a:prstGeom prst="rect">
            <a:avLst/>
          </a:prstGeom>
        </p:spPr>
        <p:txBody>
          <a:bodyPr wrap="square">
            <a:spAutoFit/>
          </a:bodyPr>
          <a:lstStyle/>
          <a:p>
            <a:r>
              <a:rPr lang="en-US" sz="1800" b="1" dirty="0">
                <a:latin typeface="Generic185-Regular"/>
              </a:rPr>
              <a:t>Solution</a:t>
            </a:r>
          </a:p>
          <a:p>
            <a:pPr algn="just"/>
            <a:r>
              <a:rPr lang="en-US" dirty="0">
                <a:latin typeface="+mn-lt"/>
              </a:rPr>
              <a:t>The input has only two 1s (bit 15 and bit 64); </a:t>
            </a:r>
          </a:p>
          <a:p>
            <a:pPr algn="just"/>
            <a:r>
              <a:rPr lang="en-US" dirty="0">
                <a:latin typeface="+mn-lt"/>
              </a:rPr>
              <a:t>the output must also have only two 1s (the nature of straight permutation). </a:t>
            </a:r>
          </a:p>
          <a:p>
            <a:pPr algn="just"/>
            <a:r>
              <a:rPr lang="en-US" dirty="0">
                <a:latin typeface="+mn-lt"/>
              </a:rPr>
              <a:t>Using Table 6.1, we can find the output related to these two bits.</a:t>
            </a:r>
          </a:p>
          <a:p>
            <a:pPr algn="just"/>
            <a:r>
              <a:rPr lang="en-US" dirty="0">
                <a:latin typeface="+mn-lt"/>
              </a:rPr>
              <a:t> Bit 15 in the input becomes bit 63 in the output. </a:t>
            </a:r>
          </a:p>
          <a:p>
            <a:pPr algn="just"/>
            <a:r>
              <a:rPr lang="en-US" dirty="0">
                <a:latin typeface="+mn-lt"/>
              </a:rPr>
              <a:t>Bit 64 in the input becomes bit 25 in the output. </a:t>
            </a:r>
          </a:p>
          <a:p>
            <a:pPr algn="just"/>
            <a:r>
              <a:rPr lang="en-US" dirty="0">
                <a:latin typeface="+mn-lt"/>
              </a:rPr>
              <a:t>So the output has only two 1s, bit 25 and bit 63.</a:t>
            </a:r>
          </a:p>
          <a:p>
            <a:pPr algn="just"/>
            <a:endParaRPr lang="en-US" dirty="0">
              <a:latin typeface="+mn-lt"/>
            </a:endParaRPr>
          </a:p>
          <a:p>
            <a:pPr algn="just"/>
            <a:endParaRPr lang="en-US" dirty="0">
              <a:latin typeface="+mn-lt"/>
            </a:endParaRPr>
          </a:p>
          <a:p>
            <a:pPr algn="just"/>
            <a:r>
              <a:rPr lang="en-US" dirty="0">
                <a:latin typeface="+mn-lt"/>
              </a:rPr>
              <a:t> The result in hexadecimal is</a:t>
            </a:r>
          </a:p>
        </p:txBody>
      </p:sp>
      <p:pic>
        <p:nvPicPr>
          <p:cNvPr id="5" name="Picture 4"/>
          <p:cNvPicPr>
            <a:picLocks noChangeAspect="1"/>
          </p:cNvPicPr>
          <p:nvPr/>
        </p:nvPicPr>
        <p:blipFill>
          <a:blip r:embed="rId4"/>
          <a:stretch>
            <a:fillRect/>
          </a:stretch>
        </p:blipFill>
        <p:spPr>
          <a:xfrm>
            <a:off x="1307575" y="5216902"/>
            <a:ext cx="2827941" cy="430339"/>
          </a:xfrm>
          <a:prstGeom prst="rect">
            <a:avLst/>
          </a:prstGeom>
        </p:spPr>
      </p:pic>
      <p:pic>
        <p:nvPicPr>
          <p:cNvPr id="6" name="Picture 5"/>
          <p:cNvPicPr>
            <a:picLocks noChangeAspect="1"/>
          </p:cNvPicPr>
          <p:nvPr/>
        </p:nvPicPr>
        <p:blipFill>
          <a:blip r:embed="rId5"/>
          <a:stretch>
            <a:fillRect/>
          </a:stretch>
        </p:blipFill>
        <p:spPr>
          <a:xfrm>
            <a:off x="5261878" y="4627074"/>
            <a:ext cx="3755830" cy="1779509"/>
          </a:xfrm>
          <a:prstGeom prst="rect">
            <a:avLst/>
          </a:prstGeom>
        </p:spPr>
      </p:pic>
    </p:spTree>
    <p:extLst>
      <p:ext uri="{BB962C8B-B14F-4D97-AF65-F5344CB8AC3E}">
        <p14:creationId xmlns:p14="http://schemas.microsoft.com/office/powerpoint/2010/main" val="2004188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Rectangle 2"/>
          <p:cNvSpPr/>
          <p:nvPr/>
        </p:nvSpPr>
        <p:spPr>
          <a:xfrm>
            <a:off x="320448" y="463830"/>
            <a:ext cx="8295480" cy="1015663"/>
          </a:xfrm>
          <a:prstGeom prst="rect">
            <a:avLst/>
          </a:prstGeom>
        </p:spPr>
        <p:txBody>
          <a:bodyPr wrap="square">
            <a:spAutoFit/>
          </a:bodyPr>
          <a:lstStyle/>
          <a:p>
            <a:r>
              <a:rPr lang="en-US" sz="2000" dirty="0"/>
              <a:t>Example 6.2</a:t>
            </a:r>
          </a:p>
          <a:p>
            <a:r>
              <a:rPr lang="en-US" sz="2000" dirty="0"/>
              <a:t>Prove that the initial and final permutations are the inverse of each other by finding the output of the final permutation if the input is</a:t>
            </a:r>
            <a:endParaRPr lang="en-US" sz="2000" dirty="0">
              <a:latin typeface="+mn-lt"/>
            </a:endParaRPr>
          </a:p>
        </p:txBody>
      </p:sp>
      <p:pic>
        <p:nvPicPr>
          <p:cNvPr id="7" name="Picture 6"/>
          <p:cNvPicPr>
            <a:picLocks noChangeAspect="1"/>
          </p:cNvPicPr>
          <p:nvPr/>
        </p:nvPicPr>
        <p:blipFill>
          <a:blip r:embed="rId3"/>
          <a:stretch>
            <a:fillRect/>
          </a:stretch>
        </p:blipFill>
        <p:spPr>
          <a:xfrm>
            <a:off x="2882180" y="1969610"/>
            <a:ext cx="2575326" cy="464403"/>
          </a:xfrm>
          <a:prstGeom prst="rect">
            <a:avLst/>
          </a:prstGeom>
        </p:spPr>
      </p:pic>
      <p:sp>
        <p:nvSpPr>
          <p:cNvPr id="8" name="Rectangle 7"/>
          <p:cNvSpPr/>
          <p:nvPr/>
        </p:nvSpPr>
        <p:spPr>
          <a:xfrm>
            <a:off x="353741" y="2926291"/>
            <a:ext cx="8495819" cy="923330"/>
          </a:xfrm>
          <a:prstGeom prst="rect">
            <a:avLst/>
          </a:prstGeom>
        </p:spPr>
        <p:txBody>
          <a:bodyPr wrap="square">
            <a:spAutoFit/>
          </a:bodyPr>
          <a:lstStyle/>
          <a:p>
            <a:r>
              <a:rPr lang="en-US" sz="1800" b="1" dirty="0">
                <a:latin typeface="+mn-lt"/>
              </a:rPr>
              <a:t>Solution</a:t>
            </a:r>
          </a:p>
          <a:p>
            <a:r>
              <a:rPr lang="en-US" sz="1800" dirty="0">
                <a:latin typeface="Generic188-Regular"/>
              </a:rPr>
              <a:t>Only bit 25 and bit 64 are 1s; the other bits are 0s. In the final permutation, bit 25 becomes bit 64 and bit 63 becomes bit 15. </a:t>
            </a:r>
            <a:r>
              <a:rPr lang="en-US" sz="1800" dirty="0">
                <a:solidFill>
                  <a:srgbClr val="FF0000"/>
                </a:solidFill>
                <a:latin typeface="Generic188-Regular"/>
              </a:rPr>
              <a:t>The result is</a:t>
            </a:r>
            <a:endParaRPr lang="en-US" sz="1800" dirty="0">
              <a:solidFill>
                <a:srgbClr val="FF0000"/>
              </a:solidFill>
            </a:endParaRPr>
          </a:p>
        </p:txBody>
      </p:sp>
      <p:pic>
        <p:nvPicPr>
          <p:cNvPr id="2" name="Picture 1">
            <a:extLst>
              <a:ext uri="{FF2B5EF4-FFF2-40B4-BE49-F238E27FC236}">
                <a16:creationId xmlns:a16="http://schemas.microsoft.com/office/drawing/2014/main" id="{622E8E1E-32DE-26B8-62D2-1E25D0B7B5BD}"/>
              </a:ext>
            </a:extLst>
          </p:cNvPr>
          <p:cNvPicPr>
            <a:picLocks noChangeAspect="1"/>
          </p:cNvPicPr>
          <p:nvPr/>
        </p:nvPicPr>
        <p:blipFill>
          <a:blip r:embed="rId4"/>
          <a:stretch>
            <a:fillRect/>
          </a:stretch>
        </p:blipFill>
        <p:spPr>
          <a:xfrm>
            <a:off x="5301695" y="4770830"/>
            <a:ext cx="3755830" cy="1779509"/>
          </a:xfrm>
          <a:prstGeom prst="rect">
            <a:avLst/>
          </a:prstGeom>
        </p:spPr>
      </p:pic>
    </p:spTree>
    <p:extLst>
      <p:ext uri="{BB962C8B-B14F-4D97-AF65-F5344CB8AC3E}">
        <p14:creationId xmlns:p14="http://schemas.microsoft.com/office/powerpoint/2010/main" val="225819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Rectangle 2"/>
          <p:cNvSpPr/>
          <p:nvPr/>
        </p:nvSpPr>
        <p:spPr>
          <a:xfrm>
            <a:off x="320448" y="463830"/>
            <a:ext cx="8295480" cy="1015663"/>
          </a:xfrm>
          <a:prstGeom prst="rect">
            <a:avLst/>
          </a:prstGeom>
        </p:spPr>
        <p:txBody>
          <a:bodyPr wrap="square">
            <a:spAutoFit/>
          </a:bodyPr>
          <a:lstStyle/>
          <a:p>
            <a:r>
              <a:rPr lang="en-US" sz="2000" dirty="0"/>
              <a:t>Example 6.2</a:t>
            </a:r>
          </a:p>
          <a:p>
            <a:r>
              <a:rPr lang="en-US" sz="2000" dirty="0"/>
              <a:t>Prove that the initial and final permutations are the inverse of each other by finding the output of the final permutation if the input is</a:t>
            </a:r>
            <a:endParaRPr lang="en-US" sz="2000" dirty="0">
              <a:latin typeface="+mn-lt"/>
            </a:endParaRPr>
          </a:p>
        </p:txBody>
      </p:sp>
      <p:pic>
        <p:nvPicPr>
          <p:cNvPr id="7" name="Picture 6"/>
          <p:cNvPicPr>
            <a:picLocks noChangeAspect="1"/>
          </p:cNvPicPr>
          <p:nvPr/>
        </p:nvPicPr>
        <p:blipFill>
          <a:blip r:embed="rId3"/>
          <a:stretch>
            <a:fillRect/>
          </a:stretch>
        </p:blipFill>
        <p:spPr>
          <a:xfrm>
            <a:off x="2882180" y="1969610"/>
            <a:ext cx="2575326" cy="464403"/>
          </a:xfrm>
          <a:prstGeom prst="rect">
            <a:avLst/>
          </a:prstGeom>
        </p:spPr>
      </p:pic>
      <p:sp>
        <p:nvSpPr>
          <p:cNvPr id="8" name="Rectangle 7"/>
          <p:cNvSpPr/>
          <p:nvPr/>
        </p:nvSpPr>
        <p:spPr>
          <a:xfrm>
            <a:off x="353741" y="2926291"/>
            <a:ext cx="8495819" cy="923330"/>
          </a:xfrm>
          <a:prstGeom prst="rect">
            <a:avLst/>
          </a:prstGeom>
        </p:spPr>
        <p:txBody>
          <a:bodyPr wrap="square">
            <a:spAutoFit/>
          </a:bodyPr>
          <a:lstStyle/>
          <a:p>
            <a:r>
              <a:rPr lang="en-US" sz="1800" b="1" dirty="0">
                <a:latin typeface="+mn-lt"/>
              </a:rPr>
              <a:t>Solution</a:t>
            </a:r>
          </a:p>
          <a:p>
            <a:r>
              <a:rPr lang="en-US" sz="1800" dirty="0">
                <a:latin typeface="Generic188-Regular"/>
              </a:rPr>
              <a:t>Only bit 25 and bit 64 are 1s; the other bits are 0s. In the final permutation, bit 25 becomes bit 64 and bit 63 becomes bit 15. </a:t>
            </a:r>
            <a:r>
              <a:rPr lang="en-US" sz="1800" dirty="0">
                <a:solidFill>
                  <a:srgbClr val="FF0000"/>
                </a:solidFill>
                <a:latin typeface="Generic188-Regular"/>
              </a:rPr>
              <a:t>The result is</a:t>
            </a:r>
            <a:endParaRPr lang="en-US" sz="1800" dirty="0">
              <a:solidFill>
                <a:srgbClr val="FF0000"/>
              </a:solidFill>
            </a:endParaRPr>
          </a:p>
        </p:txBody>
      </p:sp>
      <p:pic>
        <p:nvPicPr>
          <p:cNvPr id="9" name="Picture 8"/>
          <p:cNvPicPr>
            <a:picLocks noChangeAspect="1"/>
          </p:cNvPicPr>
          <p:nvPr/>
        </p:nvPicPr>
        <p:blipFill>
          <a:blip r:embed="rId4"/>
          <a:stretch>
            <a:fillRect/>
          </a:stretch>
        </p:blipFill>
        <p:spPr>
          <a:xfrm>
            <a:off x="2997395" y="4183072"/>
            <a:ext cx="2611540" cy="375062"/>
          </a:xfrm>
          <a:prstGeom prst="rect">
            <a:avLst/>
          </a:prstGeom>
        </p:spPr>
      </p:pic>
      <p:pic>
        <p:nvPicPr>
          <p:cNvPr id="2" name="Picture 1">
            <a:extLst>
              <a:ext uri="{FF2B5EF4-FFF2-40B4-BE49-F238E27FC236}">
                <a16:creationId xmlns:a16="http://schemas.microsoft.com/office/drawing/2014/main" id="{622E8E1E-32DE-26B8-62D2-1E25D0B7B5BD}"/>
              </a:ext>
            </a:extLst>
          </p:cNvPr>
          <p:cNvPicPr>
            <a:picLocks noChangeAspect="1"/>
          </p:cNvPicPr>
          <p:nvPr/>
        </p:nvPicPr>
        <p:blipFill>
          <a:blip r:embed="rId5"/>
          <a:stretch>
            <a:fillRect/>
          </a:stretch>
        </p:blipFill>
        <p:spPr>
          <a:xfrm>
            <a:off x="5301695" y="4770830"/>
            <a:ext cx="3755830" cy="1779509"/>
          </a:xfrm>
          <a:prstGeom prst="rect">
            <a:avLst/>
          </a:prstGeom>
        </p:spPr>
      </p:pic>
    </p:spTree>
    <p:extLst>
      <p:ext uri="{BB962C8B-B14F-4D97-AF65-F5344CB8AC3E}">
        <p14:creationId xmlns:p14="http://schemas.microsoft.com/office/powerpoint/2010/main" val="4128490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Rectangle 2"/>
          <p:cNvSpPr/>
          <p:nvPr/>
        </p:nvSpPr>
        <p:spPr>
          <a:xfrm>
            <a:off x="320448" y="463830"/>
            <a:ext cx="8295480" cy="1015663"/>
          </a:xfrm>
          <a:prstGeom prst="rect">
            <a:avLst/>
          </a:prstGeom>
        </p:spPr>
        <p:txBody>
          <a:bodyPr wrap="square">
            <a:spAutoFit/>
          </a:bodyPr>
          <a:lstStyle/>
          <a:p>
            <a:r>
              <a:rPr lang="en-US" sz="2000" dirty="0">
                <a:solidFill>
                  <a:srgbClr val="C00000"/>
                </a:solidFill>
              </a:rPr>
              <a:t>Rounds</a:t>
            </a:r>
          </a:p>
          <a:p>
            <a:endParaRPr lang="en-US" sz="2000" dirty="0">
              <a:solidFill>
                <a:srgbClr val="C00000"/>
              </a:solidFill>
            </a:endParaRPr>
          </a:p>
          <a:p>
            <a:pPr algn="just"/>
            <a:r>
              <a:rPr lang="en-US" sz="2000" dirty="0"/>
              <a:t>DES uses 16 rounds. Each round of DES is a Feistel cipher.</a:t>
            </a:r>
            <a:endParaRPr lang="en-US" sz="2000" dirty="0">
              <a:latin typeface="+mn-lt"/>
            </a:endParaRPr>
          </a:p>
        </p:txBody>
      </p:sp>
      <p:pic>
        <p:nvPicPr>
          <p:cNvPr id="2" name="Picture 1"/>
          <p:cNvPicPr>
            <a:picLocks noChangeAspect="1"/>
          </p:cNvPicPr>
          <p:nvPr/>
        </p:nvPicPr>
        <p:blipFill>
          <a:blip r:embed="rId3"/>
          <a:stretch>
            <a:fillRect/>
          </a:stretch>
        </p:blipFill>
        <p:spPr>
          <a:xfrm>
            <a:off x="1998865" y="1651075"/>
            <a:ext cx="4109335" cy="4251930"/>
          </a:xfrm>
          <a:prstGeom prst="rect">
            <a:avLst/>
          </a:prstGeom>
        </p:spPr>
      </p:pic>
    </p:spTree>
    <p:extLst>
      <p:ext uri="{BB962C8B-B14F-4D97-AF65-F5344CB8AC3E}">
        <p14:creationId xmlns:p14="http://schemas.microsoft.com/office/powerpoint/2010/main" val="208980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2" name="Rectangle 1"/>
          <p:cNvSpPr/>
          <p:nvPr/>
        </p:nvSpPr>
        <p:spPr>
          <a:xfrm>
            <a:off x="1499599" y="2967334"/>
            <a:ext cx="5722345" cy="523220"/>
          </a:xfrm>
          <a:prstGeom prst="rect">
            <a:avLst/>
          </a:prstGeom>
        </p:spPr>
        <p:txBody>
          <a:bodyPr wrap="square">
            <a:spAutoFit/>
          </a:bodyPr>
          <a:lstStyle/>
          <a:p>
            <a:r>
              <a:rPr lang="en-US" sz="2800" dirty="0">
                <a:solidFill>
                  <a:srgbClr val="C00000"/>
                </a:solidFill>
              </a:rPr>
              <a:t>Data Encryption Standard (DES)</a:t>
            </a:r>
          </a:p>
        </p:txBody>
      </p:sp>
    </p:spTree>
    <p:extLst>
      <p:ext uri="{BB962C8B-B14F-4D97-AF65-F5344CB8AC3E}">
        <p14:creationId xmlns:p14="http://schemas.microsoft.com/office/powerpoint/2010/main" val="4264425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Rectangle 2"/>
          <p:cNvSpPr/>
          <p:nvPr/>
        </p:nvSpPr>
        <p:spPr>
          <a:xfrm>
            <a:off x="309045" y="702245"/>
            <a:ext cx="8295480" cy="3693319"/>
          </a:xfrm>
          <a:prstGeom prst="rect">
            <a:avLst/>
          </a:prstGeom>
        </p:spPr>
        <p:txBody>
          <a:bodyPr wrap="square">
            <a:spAutoFit/>
          </a:bodyPr>
          <a:lstStyle/>
          <a:p>
            <a:pPr algn="just"/>
            <a:r>
              <a:rPr lang="en-US" sz="1800" dirty="0"/>
              <a:t>The round takes L</a:t>
            </a:r>
            <a:r>
              <a:rPr lang="en-US" sz="1800" baseline="-25000" dirty="0"/>
              <a:t>I−1 </a:t>
            </a:r>
            <a:r>
              <a:rPr lang="en-US" sz="1800" dirty="0"/>
              <a:t>and R</a:t>
            </a:r>
            <a:r>
              <a:rPr lang="en-US" sz="1800" baseline="-25000" dirty="0"/>
              <a:t>I−1 </a:t>
            </a:r>
            <a:r>
              <a:rPr lang="en-US" sz="1800" dirty="0"/>
              <a:t>from previous round (or the initial permutation box)</a:t>
            </a:r>
          </a:p>
          <a:p>
            <a:pPr algn="just"/>
            <a:r>
              <a:rPr lang="en-US" sz="1800" dirty="0"/>
              <a:t>and creates L</a:t>
            </a:r>
            <a:r>
              <a:rPr lang="en-US" sz="1800" baseline="-25000" dirty="0"/>
              <a:t>I</a:t>
            </a:r>
            <a:r>
              <a:rPr lang="en-US" sz="1800" dirty="0"/>
              <a:t> and R</a:t>
            </a:r>
            <a:r>
              <a:rPr lang="en-US" sz="1800" baseline="-25000" dirty="0"/>
              <a:t>I</a:t>
            </a:r>
            <a:r>
              <a:rPr lang="en-US" sz="1800" dirty="0"/>
              <a:t>, which go to the next round (or final permutation box). </a:t>
            </a:r>
          </a:p>
          <a:p>
            <a:pPr algn="just"/>
            <a:endParaRPr lang="en-US" sz="1800" dirty="0"/>
          </a:p>
          <a:p>
            <a:pPr algn="just"/>
            <a:r>
              <a:rPr lang="en-US" sz="1800" dirty="0"/>
              <a:t> </a:t>
            </a:r>
            <a:r>
              <a:rPr lang="en-US" sz="1800" dirty="0">
                <a:solidFill>
                  <a:srgbClr val="C00000"/>
                </a:solidFill>
              </a:rPr>
              <a:t>Each round has two cipher elements (mixer and swapper). </a:t>
            </a:r>
          </a:p>
          <a:p>
            <a:pPr algn="just"/>
            <a:endParaRPr lang="en-US" sz="1800" dirty="0"/>
          </a:p>
          <a:p>
            <a:pPr algn="just"/>
            <a:r>
              <a:rPr lang="en-US" sz="1800" dirty="0"/>
              <a:t>Each of these elements is invertible. </a:t>
            </a:r>
          </a:p>
          <a:p>
            <a:pPr algn="just"/>
            <a:endParaRPr lang="en-US" sz="1800" dirty="0"/>
          </a:p>
          <a:p>
            <a:pPr algn="just"/>
            <a:r>
              <a:rPr lang="en-US" sz="1800" dirty="0"/>
              <a:t>The swapper is obviously invertible. It swaps the left half of the text with the right half. </a:t>
            </a:r>
          </a:p>
          <a:p>
            <a:pPr algn="just"/>
            <a:endParaRPr lang="en-US" sz="1800" dirty="0"/>
          </a:p>
          <a:p>
            <a:pPr algn="just"/>
            <a:r>
              <a:rPr lang="en-US" sz="1800" dirty="0"/>
              <a:t>The mixer is invertible because of the XOR operation. </a:t>
            </a:r>
          </a:p>
          <a:p>
            <a:pPr algn="just"/>
            <a:endParaRPr lang="en-US" sz="1800" dirty="0"/>
          </a:p>
          <a:p>
            <a:pPr algn="just"/>
            <a:r>
              <a:rPr lang="en-US" sz="1800" dirty="0"/>
              <a:t>All noninvertible elements are collected inside the function f (R</a:t>
            </a:r>
            <a:r>
              <a:rPr lang="en-US" sz="1800" baseline="-25000" dirty="0"/>
              <a:t>I−1</a:t>
            </a:r>
            <a:r>
              <a:rPr lang="en-US" sz="1800" dirty="0"/>
              <a:t>, K</a:t>
            </a:r>
            <a:r>
              <a:rPr lang="en-US" sz="1800" baseline="-25000" dirty="0"/>
              <a:t>I</a:t>
            </a:r>
            <a:r>
              <a:rPr lang="en-US" sz="1800" dirty="0"/>
              <a:t>).</a:t>
            </a:r>
            <a:endParaRPr lang="en-US" sz="1800" dirty="0">
              <a:latin typeface="+mn-lt"/>
            </a:endParaRPr>
          </a:p>
        </p:txBody>
      </p:sp>
    </p:spTree>
    <p:extLst>
      <p:ext uri="{BB962C8B-B14F-4D97-AF65-F5344CB8AC3E}">
        <p14:creationId xmlns:p14="http://schemas.microsoft.com/office/powerpoint/2010/main" val="2787684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Rectangle 2"/>
          <p:cNvSpPr/>
          <p:nvPr/>
        </p:nvSpPr>
        <p:spPr>
          <a:xfrm>
            <a:off x="270640" y="510220"/>
            <a:ext cx="8525910" cy="400110"/>
          </a:xfrm>
          <a:prstGeom prst="rect">
            <a:avLst/>
          </a:prstGeom>
        </p:spPr>
        <p:txBody>
          <a:bodyPr wrap="square">
            <a:spAutoFit/>
          </a:bodyPr>
          <a:lstStyle/>
          <a:p>
            <a:r>
              <a:rPr lang="en-US" sz="2000" dirty="0">
                <a:solidFill>
                  <a:srgbClr val="C00000"/>
                </a:solidFill>
              </a:rPr>
              <a:t>DES Function</a:t>
            </a:r>
          </a:p>
        </p:txBody>
      </p:sp>
      <p:pic>
        <p:nvPicPr>
          <p:cNvPr id="2" name="Picture 1"/>
          <p:cNvPicPr>
            <a:picLocks noChangeAspect="1"/>
          </p:cNvPicPr>
          <p:nvPr/>
        </p:nvPicPr>
        <p:blipFill>
          <a:blip r:embed="rId3"/>
          <a:stretch>
            <a:fillRect/>
          </a:stretch>
        </p:blipFill>
        <p:spPr>
          <a:xfrm>
            <a:off x="2382915" y="710275"/>
            <a:ext cx="4631026" cy="3762709"/>
          </a:xfrm>
          <a:prstGeom prst="rect">
            <a:avLst/>
          </a:prstGeom>
        </p:spPr>
      </p:pic>
      <p:sp>
        <p:nvSpPr>
          <p:cNvPr id="5" name="TextBox 4">
            <a:extLst>
              <a:ext uri="{FF2B5EF4-FFF2-40B4-BE49-F238E27FC236}">
                <a16:creationId xmlns:a16="http://schemas.microsoft.com/office/drawing/2014/main" id="{4DBC954B-456F-B14B-C072-68C7DBA059A6}"/>
              </a:ext>
            </a:extLst>
          </p:cNvPr>
          <p:cNvSpPr txBox="1"/>
          <p:nvPr/>
        </p:nvSpPr>
        <p:spPr>
          <a:xfrm>
            <a:off x="132339" y="4811580"/>
            <a:ext cx="8679530" cy="1600438"/>
          </a:xfrm>
          <a:prstGeom prst="rect">
            <a:avLst/>
          </a:prstGeom>
          <a:noFill/>
        </p:spPr>
        <p:txBody>
          <a:bodyPr wrap="square">
            <a:spAutoFit/>
          </a:bodyPr>
          <a:lstStyle/>
          <a:p>
            <a:pPr marL="285750" indent="-285750" algn="just">
              <a:buFont typeface="Arial" panose="020B0604020202020204" pitchFamily="34" charset="0"/>
              <a:buChar char="•"/>
            </a:pPr>
            <a:r>
              <a:rPr lang="en-US" sz="1400" dirty="0"/>
              <a:t>The heart of DES is the DES function. </a:t>
            </a:r>
          </a:p>
          <a:p>
            <a:pPr marL="285750" indent="-285750" algn="just">
              <a:buFont typeface="Arial" panose="020B0604020202020204" pitchFamily="34" charset="0"/>
              <a:buChar char="•"/>
            </a:pPr>
            <a:r>
              <a:rPr lang="en-US" sz="1400" dirty="0"/>
              <a:t>DES function applies a 48-bit key to the rightmost 32 bits (R</a:t>
            </a:r>
            <a:r>
              <a:rPr lang="en-US" sz="1400" baseline="-25000" dirty="0"/>
              <a:t>I−1</a:t>
            </a:r>
            <a:r>
              <a:rPr lang="en-US" sz="1400" dirty="0"/>
              <a:t>) to produce a 32-bit output. </a:t>
            </a:r>
          </a:p>
          <a:p>
            <a:pPr marL="285750" indent="-285750" algn="just">
              <a:buFont typeface="Arial" panose="020B0604020202020204" pitchFamily="34" charset="0"/>
              <a:buChar char="•"/>
            </a:pPr>
            <a:r>
              <a:rPr lang="en-US" sz="1400" dirty="0"/>
              <a:t>This function is made up of 4 sections: </a:t>
            </a:r>
          </a:p>
          <a:p>
            <a:pPr marL="742950" lvl="1" indent="-285750" algn="just">
              <a:buFont typeface="Wingdings" panose="05000000000000000000" pitchFamily="2" charset="2"/>
              <a:buChar char="ü"/>
            </a:pPr>
            <a:r>
              <a:rPr lang="en-US" sz="1400" dirty="0"/>
              <a:t>an </a:t>
            </a:r>
            <a:r>
              <a:rPr lang="en-US" sz="1400" dirty="0">
                <a:solidFill>
                  <a:srgbClr val="C00000"/>
                </a:solidFill>
              </a:rPr>
              <a:t>expansion P-box</a:t>
            </a:r>
            <a:r>
              <a:rPr lang="en-US" sz="1400" dirty="0"/>
              <a:t>, </a:t>
            </a:r>
          </a:p>
          <a:p>
            <a:pPr marL="742950" lvl="1" indent="-285750" algn="just">
              <a:buFont typeface="Wingdings" panose="05000000000000000000" pitchFamily="2" charset="2"/>
              <a:buChar char="ü"/>
            </a:pPr>
            <a:r>
              <a:rPr lang="en-US" sz="1400" dirty="0"/>
              <a:t>a </a:t>
            </a:r>
            <a:r>
              <a:rPr lang="en-US" sz="1400" dirty="0">
                <a:solidFill>
                  <a:srgbClr val="C00000"/>
                </a:solidFill>
              </a:rPr>
              <a:t>whitener</a:t>
            </a:r>
            <a:r>
              <a:rPr lang="en-US" sz="1400" dirty="0"/>
              <a:t> (that adds key), </a:t>
            </a:r>
          </a:p>
          <a:p>
            <a:pPr marL="742950" lvl="1" indent="-285750" algn="just">
              <a:buFont typeface="Wingdings" panose="05000000000000000000" pitchFamily="2" charset="2"/>
              <a:buChar char="ü"/>
            </a:pPr>
            <a:r>
              <a:rPr lang="en-US" sz="1400" dirty="0"/>
              <a:t>a </a:t>
            </a:r>
            <a:r>
              <a:rPr lang="en-US" sz="1400" dirty="0">
                <a:solidFill>
                  <a:srgbClr val="C00000"/>
                </a:solidFill>
              </a:rPr>
              <a:t>group of S-boxes</a:t>
            </a:r>
            <a:r>
              <a:rPr lang="en-US" sz="1400" dirty="0"/>
              <a:t>, and </a:t>
            </a:r>
          </a:p>
          <a:p>
            <a:pPr marL="742950" lvl="1" indent="-285750" algn="just">
              <a:buFont typeface="Wingdings" panose="05000000000000000000" pitchFamily="2" charset="2"/>
              <a:buChar char="ü"/>
            </a:pPr>
            <a:r>
              <a:rPr lang="en-US" sz="1400" dirty="0"/>
              <a:t>a </a:t>
            </a:r>
            <a:r>
              <a:rPr lang="en-US" sz="1400" dirty="0">
                <a:solidFill>
                  <a:srgbClr val="C00000"/>
                </a:solidFill>
              </a:rPr>
              <a:t>straight P-box.</a:t>
            </a:r>
            <a:endParaRPr lang="en-US" sz="1400" dirty="0">
              <a:latin typeface="+mn-lt"/>
            </a:endParaRPr>
          </a:p>
        </p:txBody>
      </p:sp>
    </p:spTree>
    <p:extLst>
      <p:ext uri="{BB962C8B-B14F-4D97-AF65-F5344CB8AC3E}">
        <p14:creationId xmlns:p14="http://schemas.microsoft.com/office/powerpoint/2010/main" val="978910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Rectangle 2"/>
          <p:cNvSpPr/>
          <p:nvPr/>
        </p:nvSpPr>
        <p:spPr>
          <a:xfrm>
            <a:off x="270640" y="510220"/>
            <a:ext cx="8525910" cy="1046440"/>
          </a:xfrm>
          <a:prstGeom prst="rect">
            <a:avLst/>
          </a:prstGeom>
        </p:spPr>
        <p:txBody>
          <a:bodyPr wrap="square">
            <a:spAutoFit/>
          </a:bodyPr>
          <a:lstStyle/>
          <a:p>
            <a:r>
              <a:rPr lang="en-US" sz="2400" b="1" dirty="0">
                <a:solidFill>
                  <a:srgbClr val="C00000"/>
                </a:solidFill>
              </a:rPr>
              <a:t>Expansion P-box </a:t>
            </a:r>
          </a:p>
          <a:p>
            <a:endParaRPr lang="en-US" sz="2000" dirty="0"/>
          </a:p>
          <a:p>
            <a:pPr algn="just"/>
            <a:r>
              <a:rPr lang="en-US" sz="1800" dirty="0"/>
              <a:t>R</a:t>
            </a:r>
            <a:r>
              <a:rPr lang="en-US" sz="1800" baseline="-25000" dirty="0"/>
              <a:t>I−1 </a:t>
            </a:r>
            <a:r>
              <a:rPr lang="en-US" sz="1800" dirty="0"/>
              <a:t>is divided into 8 4-bit sections.  Each 4-bit section is then expanded to 6 bits. </a:t>
            </a:r>
          </a:p>
        </p:txBody>
      </p:sp>
      <p:pic>
        <p:nvPicPr>
          <p:cNvPr id="4" name="Picture 3"/>
          <p:cNvPicPr>
            <a:picLocks noChangeAspect="1"/>
          </p:cNvPicPr>
          <p:nvPr/>
        </p:nvPicPr>
        <p:blipFill>
          <a:blip r:embed="rId3"/>
          <a:stretch>
            <a:fillRect/>
          </a:stretch>
        </p:blipFill>
        <p:spPr>
          <a:xfrm>
            <a:off x="481867" y="2207804"/>
            <a:ext cx="8180265" cy="1377729"/>
          </a:xfrm>
          <a:prstGeom prst="rect">
            <a:avLst/>
          </a:prstGeom>
        </p:spPr>
      </p:pic>
      <p:sp>
        <p:nvSpPr>
          <p:cNvPr id="5" name="Rectangle 4"/>
          <p:cNvSpPr/>
          <p:nvPr/>
        </p:nvSpPr>
        <p:spPr>
          <a:xfrm>
            <a:off x="2958990" y="3748072"/>
            <a:ext cx="2281394" cy="338554"/>
          </a:xfrm>
          <a:prstGeom prst="rect">
            <a:avLst/>
          </a:prstGeom>
        </p:spPr>
        <p:txBody>
          <a:bodyPr wrap="none">
            <a:spAutoFit/>
          </a:bodyPr>
          <a:lstStyle/>
          <a:p>
            <a:r>
              <a:rPr lang="en-US" dirty="0">
                <a:latin typeface="Generic192-Regular"/>
              </a:rPr>
              <a:t>Expansion permutation</a:t>
            </a:r>
            <a:endParaRPr lang="en-US" dirty="0"/>
          </a:p>
        </p:txBody>
      </p:sp>
      <p:sp>
        <p:nvSpPr>
          <p:cNvPr id="6" name="TextBox 5">
            <a:extLst>
              <a:ext uri="{FF2B5EF4-FFF2-40B4-BE49-F238E27FC236}">
                <a16:creationId xmlns:a16="http://schemas.microsoft.com/office/drawing/2014/main" id="{D67649CD-218B-138A-001F-56CD3E8D8BD4}"/>
              </a:ext>
            </a:extLst>
          </p:cNvPr>
          <p:cNvSpPr txBox="1"/>
          <p:nvPr/>
        </p:nvSpPr>
        <p:spPr>
          <a:xfrm>
            <a:off x="366651" y="4823535"/>
            <a:ext cx="8410695" cy="1508105"/>
          </a:xfrm>
          <a:prstGeom prst="rect">
            <a:avLst/>
          </a:prstGeom>
          <a:noFill/>
        </p:spPr>
        <p:txBody>
          <a:bodyPr wrap="square">
            <a:spAutoFit/>
          </a:bodyPr>
          <a:lstStyle/>
          <a:p>
            <a:pPr algn="just"/>
            <a:r>
              <a:rPr lang="en-US" sz="1800" dirty="0"/>
              <a:t>This expansion permutation follows a predetermined rule.</a:t>
            </a:r>
          </a:p>
          <a:p>
            <a:pPr algn="just"/>
            <a:r>
              <a:rPr lang="en-US" sz="1800" dirty="0"/>
              <a:t> </a:t>
            </a:r>
            <a:r>
              <a:rPr lang="en-US" sz="1800" dirty="0">
                <a:solidFill>
                  <a:srgbClr val="FF0000"/>
                </a:solidFill>
              </a:rPr>
              <a:t>For each Section</a:t>
            </a:r>
          </a:p>
          <a:p>
            <a:pPr marL="285750" indent="-285750" algn="just">
              <a:buFont typeface="Wingdings" panose="05000000000000000000" pitchFamily="2" charset="2"/>
              <a:buChar char="ü"/>
            </a:pPr>
            <a:r>
              <a:rPr lang="en-US" sz="1400" dirty="0"/>
              <a:t> Input bits 1, 2, 3, and 4 are copied to output bits 2, 3, 4, and 5, respectively. </a:t>
            </a:r>
          </a:p>
          <a:p>
            <a:pPr marL="285750" indent="-285750" algn="just">
              <a:buFont typeface="Wingdings" panose="05000000000000000000" pitchFamily="2" charset="2"/>
              <a:buChar char="ü"/>
            </a:pPr>
            <a:r>
              <a:rPr lang="en-US" sz="1400" dirty="0"/>
              <a:t>Output bit 1 comes from bit 4 of the previous section; </a:t>
            </a:r>
          </a:p>
          <a:p>
            <a:pPr marL="285750" indent="-285750" algn="just">
              <a:buFont typeface="Wingdings" panose="05000000000000000000" pitchFamily="2" charset="2"/>
              <a:buChar char="ü"/>
            </a:pPr>
            <a:r>
              <a:rPr lang="en-US" sz="1400" dirty="0"/>
              <a:t>output bit 6 comes from bit 1 of the next section.  </a:t>
            </a:r>
          </a:p>
          <a:p>
            <a:pPr marL="285750" indent="-285750" algn="just">
              <a:buFont typeface="Wingdings" panose="05000000000000000000" pitchFamily="2" charset="2"/>
              <a:buChar char="ü"/>
            </a:pPr>
            <a:r>
              <a:rPr lang="en-US" sz="1400" dirty="0"/>
              <a:t>If sections 1 and 8 can be considered adjacent sections, the same rule applies to bits 1 and 32. </a:t>
            </a:r>
          </a:p>
        </p:txBody>
      </p:sp>
    </p:spTree>
    <p:extLst>
      <p:ext uri="{BB962C8B-B14F-4D97-AF65-F5344CB8AC3E}">
        <p14:creationId xmlns:p14="http://schemas.microsoft.com/office/powerpoint/2010/main" val="2487098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Rectangle 2"/>
          <p:cNvSpPr/>
          <p:nvPr/>
        </p:nvSpPr>
        <p:spPr>
          <a:xfrm>
            <a:off x="117020" y="1609228"/>
            <a:ext cx="3456450" cy="369332"/>
          </a:xfrm>
          <a:prstGeom prst="rect">
            <a:avLst/>
          </a:prstGeom>
        </p:spPr>
        <p:txBody>
          <a:bodyPr wrap="square">
            <a:spAutoFit/>
          </a:bodyPr>
          <a:lstStyle/>
          <a:p>
            <a:pPr algn="just"/>
            <a:r>
              <a:rPr lang="en-US" sz="1800" dirty="0"/>
              <a:t>Table 6.2 to define this P-box. </a:t>
            </a:r>
          </a:p>
        </p:txBody>
      </p:sp>
      <p:pic>
        <p:nvPicPr>
          <p:cNvPr id="2" name="Picture 1"/>
          <p:cNvPicPr>
            <a:picLocks noChangeAspect="1"/>
          </p:cNvPicPr>
          <p:nvPr/>
        </p:nvPicPr>
        <p:blipFill>
          <a:blip r:embed="rId3"/>
          <a:stretch>
            <a:fillRect/>
          </a:stretch>
        </p:blipFill>
        <p:spPr>
          <a:xfrm>
            <a:off x="539475" y="2221824"/>
            <a:ext cx="5697026" cy="2918780"/>
          </a:xfrm>
          <a:prstGeom prst="rect">
            <a:avLst/>
          </a:prstGeom>
        </p:spPr>
      </p:pic>
      <p:sp>
        <p:nvSpPr>
          <p:cNvPr id="5" name="TextBox 4">
            <a:extLst>
              <a:ext uri="{FF2B5EF4-FFF2-40B4-BE49-F238E27FC236}">
                <a16:creationId xmlns:a16="http://schemas.microsoft.com/office/drawing/2014/main" id="{D27A6F6C-E1CC-06A0-0F8C-82C6EE310767}"/>
              </a:ext>
            </a:extLst>
          </p:cNvPr>
          <p:cNvSpPr txBox="1"/>
          <p:nvPr/>
        </p:nvSpPr>
        <p:spPr>
          <a:xfrm>
            <a:off x="309045" y="5709747"/>
            <a:ext cx="8333885" cy="584775"/>
          </a:xfrm>
          <a:prstGeom prst="rect">
            <a:avLst/>
          </a:prstGeom>
          <a:noFill/>
        </p:spPr>
        <p:txBody>
          <a:bodyPr wrap="square">
            <a:spAutoFit/>
          </a:bodyPr>
          <a:lstStyle/>
          <a:p>
            <a:pPr algn="just"/>
            <a:r>
              <a:rPr lang="en-US" sz="1600" dirty="0"/>
              <a:t>Number of output ports is 48, but the value range is only 1 to 32. Some of the inputs go to more than one output.</a:t>
            </a:r>
          </a:p>
        </p:txBody>
      </p:sp>
      <p:pic>
        <p:nvPicPr>
          <p:cNvPr id="4" name="Picture 3">
            <a:extLst>
              <a:ext uri="{FF2B5EF4-FFF2-40B4-BE49-F238E27FC236}">
                <a16:creationId xmlns:a16="http://schemas.microsoft.com/office/drawing/2014/main" id="{1A0F60AB-7A34-1E71-4663-791D0C344985}"/>
              </a:ext>
            </a:extLst>
          </p:cNvPr>
          <p:cNvPicPr>
            <a:picLocks noChangeAspect="1"/>
          </p:cNvPicPr>
          <p:nvPr/>
        </p:nvPicPr>
        <p:blipFill>
          <a:blip r:embed="rId4"/>
          <a:stretch>
            <a:fillRect/>
          </a:stretch>
        </p:blipFill>
        <p:spPr>
          <a:xfrm>
            <a:off x="3154782" y="391206"/>
            <a:ext cx="5696102" cy="959344"/>
          </a:xfrm>
          <a:prstGeom prst="rect">
            <a:avLst/>
          </a:prstGeom>
        </p:spPr>
      </p:pic>
    </p:spTree>
    <p:extLst>
      <p:ext uri="{BB962C8B-B14F-4D97-AF65-F5344CB8AC3E}">
        <p14:creationId xmlns:p14="http://schemas.microsoft.com/office/powerpoint/2010/main" val="1229157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Rectangle 2"/>
          <p:cNvSpPr/>
          <p:nvPr/>
        </p:nvSpPr>
        <p:spPr>
          <a:xfrm>
            <a:off x="309045" y="855865"/>
            <a:ext cx="8525910" cy="1754326"/>
          </a:xfrm>
          <a:prstGeom prst="rect">
            <a:avLst/>
          </a:prstGeom>
        </p:spPr>
        <p:txBody>
          <a:bodyPr wrap="square">
            <a:spAutoFit/>
          </a:bodyPr>
          <a:lstStyle/>
          <a:p>
            <a:pPr algn="just"/>
            <a:r>
              <a:rPr lang="en-US" sz="1800" b="1" dirty="0">
                <a:solidFill>
                  <a:srgbClr val="C00000"/>
                </a:solidFill>
              </a:rPr>
              <a:t>Whitener (XOR) </a:t>
            </a:r>
          </a:p>
          <a:p>
            <a:pPr algn="just"/>
            <a:endParaRPr lang="en-US" sz="1800" b="1" dirty="0">
              <a:solidFill>
                <a:srgbClr val="C00000"/>
              </a:solidFill>
            </a:endParaRPr>
          </a:p>
          <a:p>
            <a:pPr algn="just"/>
            <a:r>
              <a:rPr lang="en-US" sz="1800" dirty="0"/>
              <a:t>After the expansion permutation, DES uses the XOR operation on the expanded right section and the round key. </a:t>
            </a:r>
          </a:p>
          <a:p>
            <a:pPr algn="just"/>
            <a:endParaRPr lang="en-US" sz="1800" dirty="0"/>
          </a:p>
          <a:p>
            <a:pPr algn="just"/>
            <a:r>
              <a:rPr lang="en-US" sz="1800" dirty="0"/>
              <a:t>Note that both the right section and the key are 48-bits in length. </a:t>
            </a:r>
          </a:p>
        </p:txBody>
      </p:sp>
    </p:spTree>
    <p:extLst>
      <p:ext uri="{BB962C8B-B14F-4D97-AF65-F5344CB8AC3E}">
        <p14:creationId xmlns:p14="http://schemas.microsoft.com/office/powerpoint/2010/main" val="1907079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Rectangle 2"/>
          <p:cNvSpPr/>
          <p:nvPr/>
        </p:nvSpPr>
        <p:spPr>
          <a:xfrm>
            <a:off x="309045" y="452162"/>
            <a:ext cx="8525910" cy="1107996"/>
          </a:xfrm>
          <a:prstGeom prst="rect">
            <a:avLst/>
          </a:prstGeom>
        </p:spPr>
        <p:txBody>
          <a:bodyPr wrap="square">
            <a:spAutoFit/>
          </a:bodyPr>
          <a:lstStyle/>
          <a:p>
            <a:r>
              <a:rPr lang="en-US" sz="1800" b="1" dirty="0">
                <a:solidFill>
                  <a:srgbClr val="C00000"/>
                </a:solidFill>
              </a:rPr>
              <a:t>S-Boxes</a:t>
            </a:r>
            <a:r>
              <a:rPr lang="en-US" sz="1800" dirty="0"/>
              <a:t> </a:t>
            </a:r>
          </a:p>
          <a:p>
            <a:r>
              <a:rPr lang="en-US" dirty="0"/>
              <a:t>The S-boxes do the real mixing </a:t>
            </a:r>
            <a:r>
              <a:rPr lang="en-US" dirty="0">
                <a:solidFill>
                  <a:srgbClr val="FF0000"/>
                </a:solidFill>
              </a:rPr>
              <a:t>(confusion). </a:t>
            </a:r>
          </a:p>
          <a:p>
            <a:endParaRPr lang="en-US" dirty="0"/>
          </a:p>
          <a:p>
            <a:r>
              <a:rPr lang="en-US" dirty="0"/>
              <a:t>DES uses 8 S-boxes, each with a 6-bit input and a 4-bit output. </a:t>
            </a:r>
          </a:p>
        </p:txBody>
      </p:sp>
      <p:pic>
        <p:nvPicPr>
          <p:cNvPr id="4" name="Picture 3"/>
          <p:cNvPicPr>
            <a:picLocks noChangeAspect="1"/>
          </p:cNvPicPr>
          <p:nvPr/>
        </p:nvPicPr>
        <p:blipFill>
          <a:blip r:embed="rId3"/>
          <a:stretch>
            <a:fillRect/>
          </a:stretch>
        </p:blipFill>
        <p:spPr>
          <a:xfrm>
            <a:off x="904322" y="2443138"/>
            <a:ext cx="7335355" cy="2005506"/>
          </a:xfrm>
          <a:prstGeom prst="rect">
            <a:avLst/>
          </a:prstGeom>
        </p:spPr>
      </p:pic>
      <p:sp>
        <p:nvSpPr>
          <p:cNvPr id="5" name="Rectangle 4"/>
          <p:cNvSpPr/>
          <p:nvPr/>
        </p:nvSpPr>
        <p:spPr>
          <a:xfrm>
            <a:off x="309045" y="5298546"/>
            <a:ext cx="8525910" cy="830997"/>
          </a:xfrm>
          <a:prstGeom prst="rect">
            <a:avLst/>
          </a:prstGeom>
        </p:spPr>
        <p:txBody>
          <a:bodyPr wrap="square">
            <a:spAutoFit/>
          </a:bodyPr>
          <a:lstStyle/>
          <a:p>
            <a:pPr algn="just"/>
            <a:r>
              <a:rPr lang="en-US" dirty="0">
                <a:latin typeface="+mn-lt"/>
              </a:rPr>
              <a:t>48-bit data from the second operation is divided into eight 6-bit chunks, and each chunk is fed into a box. </a:t>
            </a:r>
          </a:p>
          <a:p>
            <a:pPr algn="just"/>
            <a:r>
              <a:rPr lang="en-US" dirty="0">
                <a:latin typeface="+mn-lt"/>
              </a:rPr>
              <a:t>Result of each box is a 4-bit chunk; when these are combined the result is a 32-bit text. </a:t>
            </a:r>
          </a:p>
        </p:txBody>
      </p:sp>
    </p:spTree>
    <p:extLst>
      <p:ext uri="{BB962C8B-B14F-4D97-AF65-F5344CB8AC3E}">
        <p14:creationId xmlns:p14="http://schemas.microsoft.com/office/powerpoint/2010/main" val="93330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pic>
        <p:nvPicPr>
          <p:cNvPr id="2" name="Picture 1"/>
          <p:cNvPicPr>
            <a:picLocks noChangeAspect="1"/>
          </p:cNvPicPr>
          <p:nvPr/>
        </p:nvPicPr>
        <p:blipFill>
          <a:blip r:embed="rId3"/>
          <a:stretch>
            <a:fillRect/>
          </a:stretch>
        </p:blipFill>
        <p:spPr>
          <a:xfrm>
            <a:off x="501070" y="748580"/>
            <a:ext cx="7485349" cy="4133324"/>
          </a:xfrm>
          <a:prstGeom prst="rect">
            <a:avLst/>
          </a:prstGeom>
        </p:spPr>
      </p:pic>
      <p:sp>
        <p:nvSpPr>
          <p:cNvPr id="4" name="TextBox 3">
            <a:extLst>
              <a:ext uri="{FF2B5EF4-FFF2-40B4-BE49-F238E27FC236}">
                <a16:creationId xmlns:a16="http://schemas.microsoft.com/office/drawing/2014/main" id="{08173296-8601-FC60-EFE5-01F301A23737}"/>
              </a:ext>
            </a:extLst>
          </p:cNvPr>
          <p:cNvSpPr txBox="1"/>
          <p:nvPr/>
        </p:nvSpPr>
        <p:spPr>
          <a:xfrm>
            <a:off x="328247" y="5325684"/>
            <a:ext cx="8487505" cy="1077218"/>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mn-lt"/>
              </a:rPr>
              <a:t>Substitution in each box follows a pre-determined rule based on a 4-row by 16-column table. </a:t>
            </a:r>
          </a:p>
          <a:p>
            <a:pPr marL="285750" indent="-285750" algn="just">
              <a:buFont typeface="Arial" panose="020B0604020202020204" pitchFamily="34" charset="0"/>
              <a:buChar char="•"/>
            </a:pPr>
            <a:r>
              <a:rPr lang="en-US" dirty="0">
                <a:latin typeface="+mn-lt"/>
              </a:rPr>
              <a:t>Combination of bits 1 and 6 of the input defines one of four rows;</a:t>
            </a:r>
          </a:p>
          <a:p>
            <a:pPr marL="285750" indent="-285750" algn="just">
              <a:buFont typeface="Arial" panose="020B0604020202020204" pitchFamily="34" charset="0"/>
              <a:buChar char="•"/>
            </a:pPr>
            <a:r>
              <a:rPr lang="en-US" dirty="0">
                <a:latin typeface="+mn-lt"/>
              </a:rPr>
              <a:t>Combination of bits 2 through 5 defines one of the sixteen columns</a:t>
            </a:r>
          </a:p>
        </p:txBody>
      </p:sp>
    </p:spTree>
    <p:extLst>
      <p:ext uri="{BB962C8B-B14F-4D97-AF65-F5344CB8AC3E}">
        <p14:creationId xmlns:p14="http://schemas.microsoft.com/office/powerpoint/2010/main" val="18654482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6" name="Rectangle 5"/>
          <p:cNvSpPr/>
          <p:nvPr/>
        </p:nvSpPr>
        <p:spPr>
          <a:xfrm>
            <a:off x="270640" y="1124700"/>
            <a:ext cx="8333885" cy="1323439"/>
          </a:xfrm>
          <a:prstGeom prst="rect">
            <a:avLst/>
          </a:prstGeom>
        </p:spPr>
        <p:txBody>
          <a:bodyPr wrap="square">
            <a:spAutoFit/>
          </a:bodyPr>
          <a:lstStyle/>
          <a:p>
            <a:pPr algn="just"/>
            <a:r>
              <a:rPr lang="en-US" dirty="0">
                <a:latin typeface="Generic188-Regular"/>
              </a:rPr>
              <a:t>Because </a:t>
            </a:r>
            <a:r>
              <a:rPr lang="en-US" dirty="0">
                <a:solidFill>
                  <a:srgbClr val="FF0000"/>
                </a:solidFill>
                <a:latin typeface="Generic188-Regular"/>
              </a:rPr>
              <a:t>each S-box has its own table</a:t>
            </a:r>
            <a:r>
              <a:rPr lang="en-US" dirty="0">
                <a:latin typeface="Generic188-Regular"/>
              </a:rPr>
              <a:t>, </a:t>
            </a:r>
            <a:r>
              <a:rPr lang="en-US" b="1" dirty="0">
                <a:solidFill>
                  <a:srgbClr val="FF0000"/>
                </a:solidFill>
                <a:latin typeface="Generic188-Regular"/>
              </a:rPr>
              <a:t>we need 8 tables</a:t>
            </a:r>
            <a:r>
              <a:rPr lang="en-US" dirty="0">
                <a:latin typeface="Generic188-Regular"/>
              </a:rPr>
              <a:t>, as shown in Tables 6.3 to 6.10, to define the output of these boxes. </a:t>
            </a:r>
          </a:p>
          <a:p>
            <a:pPr algn="just"/>
            <a:endParaRPr lang="en-US" dirty="0">
              <a:latin typeface="Generic188-Regular"/>
            </a:endParaRPr>
          </a:p>
          <a:p>
            <a:pPr algn="just"/>
            <a:r>
              <a:rPr lang="en-US" dirty="0">
                <a:latin typeface="Generic188-Regular"/>
              </a:rPr>
              <a:t>The values of the inputs (row number and column number) and the values of the outputs are given as decimal numbers to save space. These need to be changed to binary.</a:t>
            </a:r>
            <a:endParaRPr lang="en-US" dirty="0"/>
          </a:p>
        </p:txBody>
      </p:sp>
      <p:pic>
        <p:nvPicPr>
          <p:cNvPr id="3" name="Picture 2">
            <a:extLst>
              <a:ext uri="{FF2B5EF4-FFF2-40B4-BE49-F238E27FC236}">
                <a16:creationId xmlns:a16="http://schemas.microsoft.com/office/drawing/2014/main" id="{D12117F7-561E-807A-8808-ACBDDBC01B71}"/>
              </a:ext>
            </a:extLst>
          </p:cNvPr>
          <p:cNvPicPr>
            <a:picLocks noChangeAspect="1"/>
          </p:cNvPicPr>
          <p:nvPr/>
        </p:nvPicPr>
        <p:blipFill>
          <a:blip r:embed="rId3"/>
          <a:stretch>
            <a:fillRect/>
          </a:stretch>
        </p:blipFill>
        <p:spPr>
          <a:xfrm>
            <a:off x="616285" y="2833794"/>
            <a:ext cx="6524625" cy="1666875"/>
          </a:xfrm>
          <a:prstGeom prst="rect">
            <a:avLst/>
          </a:prstGeom>
        </p:spPr>
      </p:pic>
    </p:spTree>
    <p:extLst>
      <p:ext uri="{BB962C8B-B14F-4D97-AF65-F5344CB8AC3E}">
        <p14:creationId xmlns:p14="http://schemas.microsoft.com/office/powerpoint/2010/main" val="42477657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pic>
        <p:nvPicPr>
          <p:cNvPr id="4" name="Picture 3"/>
          <p:cNvPicPr>
            <a:picLocks noChangeAspect="1"/>
          </p:cNvPicPr>
          <p:nvPr/>
        </p:nvPicPr>
        <p:blipFill>
          <a:blip r:embed="rId3"/>
          <a:stretch>
            <a:fillRect/>
          </a:stretch>
        </p:blipFill>
        <p:spPr>
          <a:xfrm>
            <a:off x="1000335" y="471815"/>
            <a:ext cx="5722345" cy="2894250"/>
          </a:xfrm>
          <a:prstGeom prst="rect">
            <a:avLst/>
          </a:prstGeom>
        </p:spPr>
      </p:pic>
      <p:pic>
        <p:nvPicPr>
          <p:cNvPr id="2" name="Picture 1">
            <a:extLst>
              <a:ext uri="{FF2B5EF4-FFF2-40B4-BE49-F238E27FC236}">
                <a16:creationId xmlns:a16="http://schemas.microsoft.com/office/drawing/2014/main" id="{A22D7CD7-6B81-643E-AC58-D277D98C4C53}"/>
              </a:ext>
            </a:extLst>
          </p:cNvPr>
          <p:cNvPicPr>
            <a:picLocks noChangeAspect="1"/>
          </p:cNvPicPr>
          <p:nvPr/>
        </p:nvPicPr>
        <p:blipFill>
          <a:blip r:embed="rId4"/>
          <a:stretch>
            <a:fillRect/>
          </a:stretch>
        </p:blipFill>
        <p:spPr>
          <a:xfrm>
            <a:off x="1115550" y="3453352"/>
            <a:ext cx="5607130" cy="2852750"/>
          </a:xfrm>
          <a:prstGeom prst="rect">
            <a:avLst/>
          </a:prstGeom>
        </p:spPr>
      </p:pic>
    </p:spTree>
    <p:extLst>
      <p:ext uri="{BB962C8B-B14F-4D97-AF65-F5344CB8AC3E}">
        <p14:creationId xmlns:p14="http://schemas.microsoft.com/office/powerpoint/2010/main" val="5599345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pic>
        <p:nvPicPr>
          <p:cNvPr id="5" name="Picture 4"/>
          <p:cNvPicPr>
            <a:picLocks noChangeAspect="1"/>
          </p:cNvPicPr>
          <p:nvPr/>
        </p:nvPicPr>
        <p:blipFill>
          <a:blip r:embed="rId3"/>
          <a:stretch>
            <a:fillRect/>
          </a:stretch>
        </p:blipFill>
        <p:spPr>
          <a:xfrm>
            <a:off x="822902" y="728697"/>
            <a:ext cx="6524625" cy="1666875"/>
          </a:xfrm>
          <a:prstGeom prst="rect">
            <a:avLst/>
          </a:prstGeom>
        </p:spPr>
      </p:pic>
      <p:pic>
        <p:nvPicPr>
          <p:cNvPr id="3" name="Picture 2">
            <a:extLst>
              <a:ext uri="{FF2B5EF4-FFF2-40B4-BE49-F238E27FC236}">
                <a16:creationId xmlns:a16="http://schemas.microsoft.com/office/drawing/2014/main" id="{68F6E529-4EF9-9897-7841-096623F4FDD9}"/>
              </a:ext>
            </a:extLst>
          </p:cNvPr>
          <p:cNvPicPr>
            <a:picLocks noChangeAspect="1"/>
          </p:cNvPicPr>
          <p:nvPr/>
        </p:nvPicPr>
        <p:blipFill>
          <a:blip r:embed="rId4"/>
          <a:stretch>
            <a:fillRect/>
          </a:stretch>
        </p:blipFill>
        <p:spPr>
          <a:xfrm>
            <a:off x="852931" y="2526354"/>
            <a:ext cx="6477000" cy="1657350"/>
          </a:xfrm>
          <a:prstGeom prst="rect">
            <a:avLst/>
          </a:prstGeom>
        </p:spPr>
      </p:pic>
      <p:pic>
        <p:nvPicPr>
          <p:cNvPr id="4" name="Picture 3">
            <a:extLst>
              <a:ext uri="{FF2B5EF4-FFF2-40B4-BE49-F238E27FC236}">
                <a16:creationId xmlns:a16="http://schemas.microsoft.com/office/drawing/2014/main" id="{974AF499-6778-0C87-CC41-D6A1D9F688D9}"/>
              </a:ext>
            </a:extLst>
          </p:cNvPr>
          <p:cNvPicPr>
            <a:picLocks noChangeAspect="1"/>
          </p:cNvPicPr>
          <p:nvPr/>
        </p:nvPicPr>
        <p:blipFill>
          <a:blip r:embed="rId5"/>
          <a:stretch>
            <a:fillRect/>
          </a:stretch>
        </p:blipFill>
        <p:spPr>
          <a:xfrm>
            <a:off x="880052" y="4480141"/>
            <a:ext cx="6467475" cy="1657350"/>
          </a:xfrm>
          <a:prstGeom prst="rect">
            <a:avLst/>
          </a:prstGeom>
        </p:spPr>
      </p:pic>
    </p:spTree>
    <p:extLst>
      <p:ext uri="{BB962C8B-B14F-4D97-AF65-F5344CB8AC3E}">
        <p14:creationId xmlns:p14="http://schemas.microsoft.com/office/powerpoint/2010/main" val="4119389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itle 6">
            <a:extLst>
              <a:ext uri="{FF2B5EF4-FFF2-40B4-BE49-F238E27FC236}">
                <a16:creationId xmlns:a16="http://schemas.microsoft.com/office/drawing/2014/main" id="{BCA3D2A3-15AE-17C5-8887-8C2037F8C7D5}"/>
              </a:ext>
            </a:extLst>
          </p:cNvPr>
          <p:cNvSpPr txBox="1">
            <a:spLocks/>
          </p:cNvSpPr>
          <p:nvPr/>
        </p:nvSpPr>
        <p:spPr bwMode="auto">
          <a:xfrm>
            <a:off x="927100" y="471815"/>
            <a:ext cx="72898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7500"/>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eaLnBrk="1" hangingPunct="1">
              <a:defRPr/>
            </a:pPr>
            <a:r>
              <a:rPr lang="en-US" sz="2400" kern="0" dirty="0">
                <a:solidFill>
                  <a:srgbClr val="FF0000"/>
                </a:solidFill>
              </a:rPr>
              <a:t>CONFUSION VS DIFFUSION</a:t>
            </a:r>
          </a:p>
        </p:txBody>
      </p:sp>
      <p:sp>
        <p:nvSpPr>
          <p:cNvPr id="10" name="TextBox 9">
            <a:extLst>
              <a:ext uri="{FF2B5EF4-FFF2-40B4-BE49-F238E27FC236}">
                <a16:creationId xmlns:a16="http://schemas.microsoft.com/office/drawing/2014/main" id="{88657D9C-85BF-98ED-5DB7-321789EFDCC3}"/>
              </a:ext>
            </a:extLst>
          </p:cNvPr>
          <p:cNvSpPr txBox="1"/>
          <p:nvPr/>
        </p:nvSpPr>
        <p:spPr>
          <a:xfrm>
            <a:off x="232235" y="1536174"/>
            <a:ext cx="8410695" cy="3477875"/>
          </a:xfrm>
          <a:prstGeom prst="rect">
            <a:avLst/>
          </a:prstGeom>
          <a:noFill/>
        </p:spPr>
        <p:txBody>
          <a:bodyPr wrap="square">
            <a:spAutoFit/>
          </a:bodyPr>
          <a:lstStyle/>
          <a:p>
            <a:pPr algn="just"/>
            <a:r>
              <a:rPr lang="en-US" sz="2000" b="1" i="0" u="none" strike="noStrike" baseline="0" dirty="0">
                <a:latin typeface="+mn-lt"/>
              </a:rPr>
              <a:t>Confusion:  </a:t>
            </a:r>
            <a:r>
              <a:rPr lang="en-US" sz="2000" b="0" i="0" u="none" strike="noStrike" baseline="0" dirty="0">
                <a:latin typeface="+mn-lt"/>
              </a:rPr>
              <a:t>is an encryption operation where the relationship between key and ciphertext is obscured. A common element for achieving confusion is substitution.</a:t>
            </a:r>
          </a:p>
          <a:p>
            <a:pPr algn="just"/>
            <a:endParaRPr lang="en-US" sz="2000" dirty="0">
              <a:latin typeface="+mn-lt"/>
            </a:endParaRPr>
          </a:p>
          <a:p>
            <a:pPr algn="just"/>
            <a:endParaRPr lang="en-US" sz="2000" b="0" i="0" u="none" strike="noStrike" baseline="0" dirty="0">
              <a:latin typeface="+mn-lt"/>
            </a:endParaRPr>
          </a:p>
          <a:p>
            <a:pPr algn="just"/>
            <a:r>
              <a:rPr lang="en-US" sz="2000" b="1" i="0" u="none" strike="noStrike" baseline="0" dirty="0">
                <a:latin typeface="+mn-lt"/>
              </a:rPr>
              <a:t>Diffusion:  </a:t>
            </a:r>
            <a:r>
              <a:rPr lang="en-US" sz="2000" b="0" i="0" u="none" strike="noStrike" baseline="0" dirty="0">
                <a:latin typeface="+mn-lt"/>
              </a:rPr>
              <a:t>is an encryption operation where the influence of one plaintext symbol is spread over many ciphertext symbols with the goal of hiding statistical properties of the plaintext. </a:t>
            </a:r>
          </a:p>
          <a:p>
            <a:pPr algn="just"/>
            <a:endParaRPr lang="en-US" sz="2000" dirty="0">
              <a:latin typeface="+mn-lt"/>
            </a:endParaRPr>
          </a:p>
          <a:p>
            <a:pPr algn="just"/>
            <a:r>
              <a:rPr lang="en-US" sz="2000" b="0" i="0" u="none" strike="noStrike" baseline="0" dirty="0">
                <a:latin typeface="+mn-lt"/>
              </a:rPr>
              <a:t>A simple diffusion element is the bit permutation, which is used frequently within DES. </a:t>
            </a:r>
            <a:endParaRPr lang="en-IN" sz="2000" dirty="0">
              <a:latin typeface="+mn-lt"/>
            </a:endParaRPr>
          </a:p>
        </p:txBody>
      </p:sp>
    </p:spTree>
    <p:extLst>
      <p:ext uri="{BB962C8B-B14F-4D97-AF65-F5344CB8AC3E}">
        <p14:creationId xmlns:p14="http://schemas.microsoft.com/office/powerpoint/2010/main" val="16614523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2" name="Rectangle 1"/>
          <p:cNvSpPr/>
          <p:nvPr/>
        </p:nvSpPr>
        <p:spPr>
          <a:xfrm>
            <a:off x="347449" y="779055"/>
            <a:ext cx="8410696" cy="615553"/>
          </a:xfrm>
          <a:prstGeom prst="rect">
            <a:avLst/>
          </a:prstGeom>
        </p:spPr>
        <p:txBody>
          <a:bodyPr wrap="square">
            <a:spAutoFit/>
          </a:bodyPr>
          <a:lstStyle/>
          <a:p>
            <a:r>
              <a:rPr lang="en-US" sz="1800" dirty="0">
                <a:latin typeface="+mn-lt"/>
              </a:rPr>
              <a:t>Example 6.3 : </a:t>
            </a:r>
            <a:r>
              <a:rPr lang="en-US" dirty="0">
                <a:latin typeface="+mn-lt"/>
              </a:rPr>
              <a:t>The input to S-box 1 is 100011. What is the output?</a:t>
            </a:r>
          </a:p>
          <a:p>
            <a:endParaRPr lang="en-US" dirty="0">
              <a:latin typeface="+mn-lt"/>
            </a:endParaRPr>
          </a:p>
        </p:txBody>
      </p:sp>
      <p:pic>
        <p:nvPicPr>
          <p:cNvPr id="3" name="Picture 2">
            <a:extLst>
              <a:ext uri="{FF2B5EF4-FFF2-40B4-BE49-F238E27FC236}">
                <a16:creationId xmlns:a16="http://schemas.microsoft.com/office/drawing/2014/main" id="{00F0DD70-0B41-8B3D-A666-4729929E1777}"/>
              </a:ext>
            </a:extLst>
          </p:cNvPr>
          <p:cNvPicPr>
            <a:picLocks noChangeAspect="1"/>
          </p:cNvPicPr>
          <p:nvPr/>
        </p:nvPicPr>
        <p:blipFill>
          <a:blip r:embed="rId3"/>
          <a:stretch>
            <a:fillRect/>
          </a:stretch>
        </p:blipFill>
        <p:spPr>
          <a:xfrm>
            <a:off x="501070" y="1700775"/>
            <a:ext cx="7817063" cy="1997060"/>
          </a:xfrm>
          <a:prstGeom prst="rect">
            <a:avLst/>
          </a:prstGeom>
        </p:spPr>
      </p:pic>
    </p:spTree>
    <p:extLst>
      <p:ext uri="{BB962C8B-B14F-4D97-AF65-F5344CB8AC3E}">
        <p14:creationId xmlns:p14="http://schemas.microsoft.com/office/powerpoint/2010/main" val="34123566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2" name="Rectangle 1"/>
          <p:cNvSpPr/>
          <p:nvPr/>
        </p:nvSpPr>
        <p:spPr>
          <a:xfrm>
            <a:off x="347449" y="779055"/>
            <a:ext cx="8410696" cy="615553"/>
          </a:xfrm>
          <a:prstGeom prst="rect">
            <a:avLst/>
          </a:prstGeom>
        </p:spPr>
        <p:txBody>
          <a:bodyPr wrap="square">
            <a:spAutoFit/>
          </a:bodyPr>
          <a:lstStyle/>
          <a:p>
            <a:r>
              <a:rPr lang="en-US" sz="1800" dirty="0">
                <a:latin typeface="+mn-lt"/>
              </a:rPr>
              <a:t>Example 6.3 : </a:t>
            </a:r>
            <a:r>
              <a:rPr lang="en-US" dirty="0">
                <a:latin typeface="+mn-lt"/>
              </a:rPr>
              <a:t>The input to S-box 1 is 100011. What is the output?</a:t>
            </a:r>
          </a:p>
          <a:p>
            <a:endParaRPr lang="en-US" dirty="0">
              <a:latin typeface="+mn-lt"/>
            </a:endParaRPr>
          </a:p>
        </p:txBody>
      </p:sp>
      <p:pic>
        <p:nvPicPr>
          <p:cNvPr id="3" name="Picture 2">
            <a:extLst>
              <a:ext uri="{FF2B5EF4-FFF2-40B4-BE49-F238E27FC236}">
                <a16:creationId xmlns:a16="http://schemas.microsoft.com/office/drawing/2014/main" id="{00F0DD70-0B41-8B3D-A666-4729929E1777}"/>
              </a:ext>
            </a:extLst>
          </p:cNvPr>
          <p:cNvPicPr>
            <a:picLocks noChangeAspect="1"/>
          </p:cNvPicPr>
          <p:nvPr/>
        </p:nvPicPr>
        <p:blipFill>
          <a:blip r:embed="rId3"/>
          <a:stretch>
            <a:fillRect/>
          </a:stretch>
        </p:blipFill>
        <p:spPr>
          <a:xfrm>
            <a:off x="424260" y="1700775"/>
            <a:ext cx="7817063" cy="1997060"/>
          </a:xfrm>
          <a:prstGeom prst="rect">
            <a:avLst/>
          </a:prstGeom>
        </p:spPr>
      </p:pic>
      <p:sp>
        <p:nvSpPr>
          <p:cNvPr id="5" name="TextBox 4">
            <a:extLst>
              <a:ext uri="{FF2B5EF4-FFF2-40B4-BE49-F238E27FC236}">
                <a16:creationId xmlns:a16="http://schemas.microsoft.com/office/drawing/2014/main" id="{99812DA8-B788-E510-4CA5-6FC4324CD675}"/>
              </a:ext>
            </a:extLst>
          </p:cNvPr>
          <p:cNvSpPr txBox="1"/>
          <p:nvPr/>
        </p:nvSpPr>
        <p:spPr>
          <a:xfrm>
            <a:off x="462665" y="4473816"/>
            <a:ext cx="8218670" cy="1600438"/>
          </a:xfrm>
          <a:prstGeom prst="rect">
            <a:avLst/>
          </a:prstGeom>
          <a:noFill/>
        </p:spPr>
        <p:txBody>
          <a:bodyPr wrap="square">
            <a:spAutoFit/>
          </a:bodyPr>
          <a:lstStyle/>
          <a:p>
            <a:r>
              <a:rPr lang="en-US" sz="1800" dirty="0">
                <a:latin typeface="+mn-lt"/>
              </a:rPr>
              <a:t>Solution</a:t>
            </a:r>
          </a:p>
          <a:p>
            <a:pPr algn="just"/>
            <a:r>
              <a:rPr lang="en-US" dirty="0">
                <a:latin typeface="+mn-lt"/>
              </a:rPr>
              <a:t>If we write the first and the sixth bits together, we get 11 in binary, which is 3 in decimal. The remaining bits are 0001 in binary, which is 1 in decimal. We look for the value in row 3, column 1, in Table 6.3 (S-box 1). </a:t>
            </a:r>
          </a:p>
          <a:p>
            <a:pPr algn="just"/>
            <a:endParaRPr lang="en-US" dirty="0">
              <a:latin typeface="+mn-lt"/>
            </a:endParaRPr>
          </a:p>
          <a:p>
            <a:pPr algn="just"/>
            <a:r>
              <a:rPr lang="en-US" dirty="0">
                <a:latin typeface="+mn-lt"/>
              </a:rPr>
              <a:t>The result is </a:t>
            </a:r>
            <a:r>
              <a:rPr lang="en-US" dirty="0">
                <a:solidFill>
                  <a:srgbClr val="FF0000"/>
                </a:solidFill>
                <a:latin typeface="+mn-lt"/>
              </a:rPr>
              <a:t>12</a:t>
            </a:r>
            <a:r>
              <a:rPr lang="en-US" dirty="0">
                <a:latin typeface="+mn-lt"/>
              </a:rPr>
              <a:t> in decimal, which in binary is </a:t>
            </a:r>
            <a:r>
              <a:rPr lang="en-US" dirty="0">
                <a:solidFill>
                  <a:srgbClr val="FF0000"/>
                </a:solidFill>
                <a:latin typeface="+mn-lt"/>
              </a:rPr>
              <a:t>1100</a:t>
            </a:r>
            <a:r>
              <a:rPr lang="en-US" dirty="0">
                <a:latin typeface="+mn-lt"/>
              </a:rPr>
              <a:t>. </a:t>
            </a:r>
          </a:p>
        </p:txBody>
      </p:sp>
    </p:spTree>
    <p:extLst>
      <p:ext uri="{BB962C8B-B14F-4D97-AF65-F5344CB8AC3E}">
        <p14:creationId xmlns:p14="http://schemas.microsoft.com/office/powerpoint/2010/main" val="7541877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2" name="Rectangle 1"/>
          <p:cNvSpPr/>
          <p:nvPr/>
        </p:nvSpPr>
        <p:spPr>
          <a:xfrm>
            <a:off x="347449" y="779055"/>
            <a:ext cx="8410696" cy="584775"/>
          </a:xfrm>
          <a:prstGeom prst="rect">
            <a:avLst/>
          </a:prstGeom>
        </p:spPr>
        <p:txBody>
          <a:bodyPr wrap="square">
            <a:spAutoFit/>
          </a:bodyPr>
          <a:lstStyle/>
          <a:p>
            <a:r>
              <a:rPr lang="en-US" dirty="0">
                <a:solidFill>
                  <a:srgbClr val="FF0000"/>
                </a:solidFill>
              </a:rPr>
              <a:t>Example 6.4 </a:t>
            </a:r>
            <a:r>
              <a:rPr lang="en-US" dirty="0"/>
              <a:t>: The input to S-box 8 is 000000. What is the output?</a:t>
            </a:r>
          </a:p>
          <a:p>
            <a:endParaRPr lang="en-US" dirty="0"/>
          </a:p>
        </p:txBody>
      </p:sp>
      <p:pic>
        <p:nvPicPr>
          <p:cNvPr id="3" name="Picture 2">
            <a:extLst>
              <a:ext uri="{FF2B5EF4-FFF2-40B4-BE49-F238E27FC236}">
                <a16:creationId xmlns:a16="http://schemas.microsoft.com/office/drawing/2014/main" id="{38145B6B-CC61-5049-60BD-FA8539E14E34}"/>
              </a:ext>
            </a:extLst>
          </p:cNvPr>
          <p:cNvPicPr>
            <a:picLocks noChangeAspect="1"/>
          </p:cNvPicPr>
          <p:nvPr/>
        </p:nvPicPr>
        <p:blipFill>
          <a:blip r:embed="rId3"/>
          <a:stretch>
            <a:fillRect/>
          </a:stretch>
        </p:blipFill>
        <p:spPr>
          <a:xfrm>
            <a:off x="1038740" y="1662370"/>
            <a:ext cx="6467475" cy="1657350"/>
          </a:xfrm>
          <a:prstGeom prst="rect">
            <a:avLst/>
          </a:prstGeom>
        </p:spPr>
      </p:pic>
    </p:spTree>
    <p:extLst>
      <p:ext uri="{BB962C8B-B14F-4D97-AF65-F5344CB8AC3E}">
        <p14:creationId xmlns:p14="http://schemas.microsoft.com/office/powerpoint/2010/main" val="24909417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2" name="Rectangle 1"/>
          <p:cNvSpPr/>
          <p:nvPr/>
        </p:nvSpPr>
        <p:spPr>
          <a:xfrm>
            <a:off x="347449" y="779055"/>
            <a:ext cx="8410696" cy="584775"/>
          </a:xfrm>
          <a:prstGeom prst="rect">
            <a:avLst/>
          </a:prstGeom>
        </p:spPr>
        <p:txBody>
          <a:bodyPr wrap="square">
            <a:spAutoFit/>
          </a:bodyPr>
          <a:lstStyle/>
          <a:p>
            <a:r>
              <a:rPr lang="en-US" dirty="0">
                <a:solidFill>
                  <a:srgbClr val="FF0000"/>
                </a:solidFill>
              </a:rPr>
              <a:t>Example 6.4 : </a:t>
            </a:r>
            <a:r>
              <a:rPr lang="en-US" dirty="0"/>
              <a:t>The input to S-box 8 is 000000. What is the output?</a:t>
            </a:r>
          </a:p>
          <a:p>
            <a:endParaRPr lang="en-US" dirty="0"/>
          </a:p>
        </p:txBody>
      </p:sp>
      <p:pic>
        <p:nvPicPr>
          <p:cNvPr id="3" name="Picture 2">
            <a:extLst>
              <a:ext uri="{FF2B5EF4-FFF2-40B4-BE49-F238E27FC236}">
                <a16:creationId xmlns:a16="http://schemas.microsoft.com/office/drawing/2014/main" id="{38145B6B-CC61-5049-60BD-FA8539E14E34}"/>
              </a:ext>
            </a:extLst>
          </p:cNvPr>
          <p:cNvPicPr>
            <a:picLocks noChangeAspect="1"/>
          </p:cNvPicPr>
          <p:nvPr/>
        </p:nvPicPr>
        <p:blipFill>
          <a:blip r:embed="rId3"/>
          <a:stretch>
            <a:fillRect/>
          </a:stretch>
        </p:blipFill>
        <p:spPr>
          <a:xfrm>
            <a:off x="636791" y="1838085"/>
            <a:ext cx="7852518" cy="2012280"/>
          </a:xfrm>
          <a:prstGeom prst="rect">
            <a:avLst/>
          </a:prstGeom>
        </p:spPr>
      </p:pic>
      <p:sp>
        <p:nvSpPr>
          <p:cNvPr id="5" name="TextBox 4">
            <a:extLst>
              <a:ext uri="{FF2B5EF4-FFF2-40B4-BE49-F238E27FC236}">
                <a16:creationId xmlns:a16="http://schemas.microsoft.com/office/drawing/2014/main" id="{A3A7B7CD-693C-0C0C-9195-6FF3D5823049}"/>
              </a:ext>
            </a:extLst>
          </p:cNvPr>
          <p:cNvSpPr txBox="1"/>
          <p:nvPr/>
        </p:nvSpPr>
        <p:spPr>
          <a:xfrm>
            <a:off x="347449" y="4709340"/>
            <a:ext cx="8141860" cy="1569660"/>
          </a:xfrm>
          <a:prstGeom prst="rect">
            <a:avLst/>
          </a:prstGeom>
          <a:noFill/>
        </p:spPr>
        <p:txBody>
          <a:bodyPr wrap="square">
            <a:spAutoFit/>
          </a:bodyPr>
          <a:lstStyle/>
          <a:p>
            <a:r>
              <a:rPr lang="en-US" dirty="0"/>
              <a:t>Solution</a:t>
            </a:r>
          </a:p>
          <a:p>
            <a:pPr algn="just"/>
            <a:r>
              <a:rPr lang="en-US" dirty="0"/>
              <a:t>If we write the first and the sixth bits together, we get 00 in binary, which is 0 in decimal. </a:t>
            </a:r>
          </a:p>
          <a:p>
            <a:pPr algn="just"/>
            <a:r>
              <a:rPr lang="en-US" dirty="0"/>
              <a:t>The remaining bits are 0000 in binary, which is 0 in decimal. We look for the value in row 0, column 0, in Table 6.10 (S-box 8). </a:t>
            </a:r>
          </a:p>
          <a:p>
            <a:pPr algn="just"/>
            <a:endParaRPr lang="en-US" dirty="0"/>
          </a:p>
          <a:p>
            <a:pPr algn="just"/>
            <a:r>
              <a:rPr lang="en-US" dirty="0"/>
              <a:t>The result is </a:t>
            </a:r>
            <a:r>
              <a:rPr lang="en-US" dirty="0">
                <a:solidFill>
                  <a:srgbClr val="FF0000"/>
                </a:solidFill>
              </a:rPr>
              <a:t>13</a:t>
            </a:r>
            <a:r>
              <a:rPr lang="en-US" dirty="0"/>
              <a:t> in decimal, which is </a:t>
            </a:r>
            <a:r>
              <a:rPr lang="en-US" dirty="0">
                <a:solidFill>
                  <a:srgbClr val="FF0000"/>
                </a:solidFill>
              </a:rPr>
              <a:t>1101</a:t>
            </a:r>
            <a:r>
              <a:rPr lang="en-US" dirty="0"/>
              <a:t> in binary. </a:t>
            </a:r>
          </a:p>
        </p:txBody>
      </p:sp>
    </p:spTree>
    <p:extLst>
      <p:ext uri="{BB962C8B-B14F-4D97-AF65-F5344CB8AC3E}">
        <p14:creationId xmlns:p14="http://schemas.microsoft.com/office/powerpoint/2010/main" val="17648183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2" name="Rectangle 1"/>
          <p:cNvSpPr/>
          <p:nvPr/>
        </p:nvSpPr>
        <p:spPr>
          <a:xfrm>
            <a:off x="424260" y="779055"/>
            <a:ext cx="8525909" cy="1138773"/>
          </a:xfrm>
          <a:prstGeom prst="rect">
            <a:avLst/>
          </a:prstGeom>
        </p:spPr>
        <p:txBody>
          <a:bodyPr wrap="square">
            <a:spAutoFit/>
          </a:bodyPr>
          <a:lstStyle/>
          <a:p>
            <a:pPr algn="just"/>
            <a:r>
              <a:rPr lang="en-US" sz="1800" b="1" dirty="0">
                <a:solidFill>
                  <a:srgbClr val="C00000"/>
                </a:solidFill>
              </a:rPr>
              <a:t>Straight Permutation </a:t>
            </a:r>
          </a:p>
          <a:p>
            <a:pPr algn="just"/>
            <a:endParaRPr lang="en-US" sz="1800" b="1" dirty="0">
              <a:solidFill>
                <a:srgbClr val="C00000"/>
              </a:solidFill>
            </a:endParaRPr>
          </a:p>
          <a:p>
            <a:pPr algn="just"/>
            <a:r>
              <a:rPr lang="en-US" dirty="0"/>
              <a:t>Last operation in the DES function is a straight permutation with a 32-bit input and a 32-bit output. </a:t>
            </a:r>
          </a:p>
        </p:txBody>
      </p:sp>
      <p:pic>
        <p:nvPicPr>
          <p:cNvPr id="3" name="Picture 2"/>
          <p:cNvPicPr>
            <a:picLocks noChangeAspect="1"/>
          </p:cNvPicPr>
          <p:nvPr/>
        </p:nvPicPr>
        <p:blipFill>
          <a:blip r:embed="rId3"/>
          <a:stretch>
            <a:fillRect/>
          </a:stretch>
        </p:blipFill>
        <p:spPr>
          <a:xfrm>
            <a:off x="577880" y="2161644"/>
            <a:ext cx="7604190" cy="2073870"/>
          </a:xfrm>
          <a:prstGeom prst="rect">
            <a:avLst/>
          </a:prstGeom>
        </p:spPr>
      </p:pic>
      <p:sp>
        <p:nvSpPr>
          <p:cNvPr id="5" name="TextBox 4">
            <a:extLst>
              <a:ext uri="{FF2B5EF4-FFF2-40B4-BE49-F238E27FC236}">
                <a16:creationId xmlns:a16="http://schemas.microsoft.com/office/drawing/2014/main" id="{01429CEF-598B-C2BD-8E2C-62AE3FB9ECEA}"/>
              </a:ext>
            </a:extLst>
          </p:cNvPr>
          <p:cNvSpPr txBox="1"/>
          <p:nvPr/>
        </p:nvSpPr>
        <p:spPr>
          <a:xfrm>
            <a:off x="424260" y="5272440"/>
            <a:ext cx="8333885" cy="1107996"/>
          </a:xfrm>
          <a:prstGeom prst="rect">
            <a:avLst/>
          </a:prstGeom>
          <a:noFill/>
        </p:spPr>
        <p:txBody>
          <a:bodyPr wrap="square">
            <a:spAutoFit/>
          </a:bodyPr>
          <a:lstStyle/>
          <a:p>
            <a:pPr algn="just"/>
            <a:r>
              <a:rPr lang="en-US" dirty="0"/>
              <a:t>The input/output relationship for this operation is shown in and follows the same general rule as previous permutation tables.</a:t>
            </a:r>
          </a:p>
          <a:p>
            <a:pPr algn="just"/>
            <a:endParaRPr lang="en-US" dirty="0"/>
          </a:p>
          <a:p>
            <a:pPr algn="just"/>
            <a:r>
              <a:rPr lang="en-US" dirty="0"/>
              <a:t>For example, the </a:t>
            </a:r>
            <a:r>
              <a:rPr lang="en-US" dirty="0">
                <a:solidFill>
                  <a:srgbClr val="FF0000"/>
                </a:solidFill>
              </a:rPr>
              <a:t>7</a:t>
            </a:r>
            <a:r>
              <a:rPr lang="en-US" baseline="30000" dirty="0">
                <a:solidFill>
                  <a:srgbClr val="FF0000"/>
                </a:solidFill>
              </a:rPr>
              <a:t>th</a:t>
            </a:r>
            <a:r>
              <a:rPr lang="en-US" dirty="0">
                <a:solidFill>
                  <a:srgbClr val="FF0000"/>
                </a:solidFill>
              </a:rPr>
              <a:t> </a:t>
            </a:r>
            <a:r>
              <a:rPr lang="en-US" dirty="0"/>
              <a:t> bit of the input becomes the </a:t>
            </a:r>
            <a:r>
              <a:rPr lang="en-US" dirty="0">
                <a:solidFill>
                  <a:srgbClr val="FF0000"/>
                </a:solidFill>
              </a:rPr>
              <a:t>2</a:t>
            </a:r>
            <a:r>
              <a:rPr lang="en-US" baseline="30000" dirty="0">
                <a:solidFill>
                  <a:srgbClr val="FF0000"/>
                </a:solidFill>
              </a:rPr>
              <a:t>nd</a:t>
            </a:r>
            <a:r>
              <a:rPr lang="en-US" dirty="0">
                <a:solidFill>
                  <a:srgbClr val="FF0000"/>
                </a:solidFill>
              </a:rPr>
              <a:t> </a:t>
            </a:r>
            <a:r>
              <a:rPr lang="en-US" dirty="0"/>
              <a:t> bit of the output</a:t>
            </a:r>
            <a:r>
              <a:rPr lang="en-US" sz="1800" dirty="0"/>
              <a:t>.</a:t>
            </a:r>
            <a:endParaRPr lang="en-US" dirty="0"/>
          </a:p>
        </p:txBody>
      </p:sp>
    </p:spTree>
    <p:extLst>
      <p:ext uri="{BB962C8B-B14F-4D97-AF65-F5344CB8AC3E}">
        <p14:creationId xmlns:p14="http://schemas.microsoft.com/office/powerpoint/2010/main" val="13843118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2" name="Rectangle 1"/>
          <p:cNvSpPr/>
          <p:nvPr/>
        </p:nvSpPr>
        <p:spPr>
          <a:xfrm>
            <a:off x="347449" y="779055"/>
            <a:ext cx="8410696" cy="2862322"/>
          </a:xfrm>
          <a:prstGeom prst="rect">
            <a:avLst/>
          </a:prstGeom>
        </p:spPr>
        <p:txBody>
          <a:bodyPr wrap="square">
            <a:spAutoFit/>
          </a:bodyPr>
          <a:lstStyle/>
          <a:p>
            <a:r>
              <a:rPr lang="en-US" sz="1800" b="1" dirty="0">
                <a:solidFill>
                  <a:srgbClr val="C00000"/>
                </a:solidFill>
              </a:rPr>
              <a:t>Cipher and Reverse Cipher</a:t>
            </a:r>
          </a:p>
          <a:p>
            <a:endParaRPr lang="en-US" sz="1800" b="1" dirty="0">
              <a:solidFill>
                <a:srgbClr val="C00000"/>
              </a:solidFill>
            </a:endParaRPr>
          </a:p>
          <a:p>
            <a:pPr algn="just"/>
            <a:r>
              <a:rPr lang="en-US" sz="1800" dirty="0"/>
              <a:t>Using mixers and swappers, we can create the cipher and reverse cipher, each having 16 rounds. </a:t>
            </a:r>
          </a:p>
          <a:p>
            <a:pPr algn="just"/>
            <a:endParaRPr lang="en-US" sz="1800" dirty="0"/>
          </a:p>
          <a:p>
            <a:pPr algn="just"/>
            <a:r>
              <a:rPr lang="en-US" sz="1800" dirty="0"/>
              <a:t>The cipher is used at the encryption site; </a:t>
            </a:r>
          </a:p>
          <a:p>
            <a:pPr algn="just"/>
            <a:endParaRPr lang="en-US" sz="1800" dirty="0"/>
          </a:p>
          <a:p>
            <a:pPr algn="just"/>
            <a:r>
              <a:rPr lang="en-US" sz="1800" dirty="0"/>
              <a:t>The reverse cipher is used at the decryption site. </a:t>
            </a:r>
          </a:p>
          <a:p>
            <a:pPr algn="just"/>
            <a:endParaRPr lang="en-US" sz="1800" dirty="0"/>
          </a:p>
          <a:p>
            <a:pPr algn="just"/>
            <a:r>
              <a:rPr lang="en-US" sz="1800" dirty="0"/>
              <a:t>The whole idea is to make the cipher and the reverse cipher algorithms similar.</a:t>
            </a:r>
            <a:endParaRPr lang="en-US" dirty="0"/>
          </a:p>
        </p:txBody>
      </p:sp>
    </p:spTree>
    <p:extLst>
      <p:ext uri="{BB962C8B-B14F-4D97-AF65-F5344CB8AC3E}">
        <p14:creationId xmlns:p14="http://schemas.microsoft.com/office/powerpoint/2010/main" val="38172233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2" name="Rectangle 1"/>
          <p:cNvSpPr/>
          <p:nvPr/>
        </p:nvSpPr>
        <p:spPr>
          <a:xfrm>
            <a:off x="269551" y="399519"/>
            <a:ext cx="3073489" cy="2585323"/>
          </a:xfrm>
          <a:prstGeom prst="rect">
            <a:avLst/>
          </a:prstGeom>
        </p:spPr>
        <p:txBody>
          <a:bodyPr wrap="square">
            <a:spAutoFit/>
          </a:bodyPr>
          <a:lstStyle/>
          <a:p>
            <a:pPr algn="l"/>
            <a:r>
              <a:rPr lang="en-IN" sz="1800" b="1" i="0" u="none" strike="noStrike" baseline="0" dirty="0">
                <a:solidFill>
                  <a:srgbClr val="C00000"/>
                </a:solidFill>
                <a:latin typeface="Generic187-Regular"/>
              </a:rPr>
              <a:t>First Approach</a:t>
            </a:r>
          </a:p>
          <a:p>
            <a:pPr algn="l"/>
            <a:endParaRPr lang="en-IN" sz="1800" b="1" i="0" u="none" strike="noStrike" baseline="0" dirty="0">
              <a:solidFill>
                <a:srgbClr val="C00000"/>
              </a:solidFill>
              <a:latin typeface="Generic187-Regular"/>
            </a:endParaRPr>
          </a:p>
          <a:p>
            <a:pPr algn="just"/>
            <a:r>
              <a:rPr lang="en-US" sz="1800" b="0" i="0" u="none" strike="noStrike" baseline="0" dirty="0">
                <a:latin typeface="+mn-lt"/>
              </a:rPr>
              <a:t>To achieve this goal, one approach is to make the last round (round 16) different from the others; </a:t>
            </a:r>
            <a:r>
              <a:rPr lang="en-US" sz="1800" i="0" u="none" strike="noStrike" baseline="0" dirty="0">
                <a:latin typeface="+mn-lt"/>
              </a:rPr>
              <a:t>it has only a mixer and no swapper. </a:t>
            </a:r>
          </a:p>
          <a:p>
            <a:pPr algn="just"/>
            <a:endParaRPr lang="en-US" sz="1800" dirty="0">
              <a:latin typeface="+mn-lt"/>
            </a:endParaRPr>
          </a:p>
          <a:p>
            <a:pPr algn="just"/>
            <a:r>
              <a:rPr lang="en-US" sz="1800" b="0" i="0" u="none" strike="noStrike" baseline="0" dirty="0">
                <a:latin typeface="+mn-lt"/>
              </a:rPr>
              <a:t>This is done in Figure 6.9.</a:t>
            </a:r>
            <a:endParaRPr lang="en-US" sz="1800" dirty="0">
              <a:latin typeface="+mn-lt"/>
            </a:endParaRPr>
          </a:p>
        </p:txBody>
      </p:sp>
      <p:pic>
        <p:nvPicPr>
          <p:cNvPr id="4" name="Picture 3">
            <a:extLst>
              <a:ext uri="{FF2B5EF4-FFF2-40B4-BE49-F238E27FC236}">
                <a16:creationId xmlns:a16="http://schemas.microsoft.com/office/drawing/2014/main" id="{08FD4436-7981-8625-1C8B-1F1656450C67}"/>
              </a:ext>
            </a:extLst>
          </p:cNvPr>
          <p:cNvPicPr>
            <a:picLocks noChangeAspect="1"/>
          </p:cNvPicPr>
          <p:nvPr/>
        </p:nvPicPr>
        <p:blipFill>
          <a:blip r:embed="rId3"/>
          <a:stretch>
            <a:fillRect/>
          </a:stretch>
        </p:blipFill>
        <p:spPr>
          <a:xfrm>
            <a:off x="4111139" y="482021"/>
            <a:ext cx="4262955" cy="5820873"/>
          </a:xfrm>
          <a:prstGeom prst="rect">
            <a:avLst/>
          </a:prstGeom>
        </p:spPr>
      </p:pic>
    </p:spTree>
    <p:extLst>
      <p:ext uri="{BB962C8B-B14F-4D97-AF65-F5344CB8AC3E}">
        <p14:creationId xmlns:p14="http://schemas.microsoft.com/office/powerpoint/2010/main" val="7037414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2" name="Rectangle 1"/>
          <p:cNvSpPr/>
          <p:nvPr/>
        </p:nvSpPr>
        <p:spPr>
          <a:xfrm>
            <a:off x="347450" y="587030"/>
            <a:ext cx="8449100" cy="3970318"/>
          </a:xfrm>
          <a:prstGeom prst="rect">
            <a:avLst/>
          </a:prstGeom>
        </p:spPr>
        <p:txBody>
          <a:bodyPr wrap="square">
            <a:spAutoFit/>
          </a:bodyPr>
          <a:lstStyle/>
          <a:p>
            <a:pPr algn="just"/>
            <a:r>
              <a:rPr lang="en-US" sz="1800" b="0" i="0" u="none" strike="noStrike" baseline="0" dirty="0">
                <a:latin typeface="+mn-lt"/>
              </a:rPr>
              <a:t>Although the rounds are not aligned, the elements (mixer or swapper) are aligned. </a:t>
            </a:r>
          </a:p>
          <a:p>
            <a:pPr algn="just"/>
            <a:endParaRPr lang="en-US" sz="1800" u="sng" dirty="0">
              <a:latin typeface="+mn-lt"/>
            </a:endParaRPr>
          </a:p>
          <a:p>
            <a:pPr algn="just"/>
            <a:r>
              <a:rPr lang="en-US" sz="1800" b="0" i="0" strike="noStrike" baseline="0" dirty="0">
                <a:solidFill>
                  <a:srgbClr val="FF0000"/>
                </a:solidFill>
                <a:latin typeface="+mn-lt"/>
              </a:rPr>
              <a:t>Mixer is a self-inverse; </a:t>
            </a:r>
            <a:r>
              <a:rPr lang="en-US" sz="1800" b="0" i="0" u="none" strike="noStrike" baseline="0" dirty="0">
                <a:solidFill>
                  <a:srgbClr val="FF0000"/>
                </a:solidFill>
                <a:latin typeface="+mn-lt"/>
              </a:rPr>
              <a:t>so is a swapper.</a:t>
            </a:r>
          </a:p>
          <a:p>
            <a:pPr algn="just"/>
            <a:endParaRPr lang="en-US" sz="1800" b="0" i="0" u="none" strike="noStrike" baseline="0" dirty="0">
              <a:latin typeface="+mn-lt"/>
            </a:endParaRPr>
          </a:p>
          <a:p>
            <a:pPr algn="just"/>
            <a:r>
              <a:rPr lang="en-US" sz="1800" b="0" i="0" u="none" strike="noStrike" baseline="0" dirty="0">
                <a:solidFill>
                  <a:srgbClr val="FF0000"/>
                </a:solidFill>
                <a:latin typeface="+mn-lt"/>
              </a:rPr>
              <a:t>The final and initial permutations are also inverses of each other. </a:t>
            </a:r>
          </a:p>
          <a:p>
            <a:pPr algn="just"/>
            <a:endParaRPr lang="en-US" sz="1800" dirty="0">
              <a:latin typeface="+mn-lt"/>
            </a:endParaRPr>
          </a:p>
          <a:p>
            <a:pPr algn="just"/>
            <a:r>
              <a:rPr lang="en-US" sz="1800" b="0" i="0" u="none" strike="noStrike" baseline="0" dirty="0">
                <a:latin typeface="+mn-lt"/>
              </a:rPr>
              <a:t>The left section of the plaintext at the encryption site, L</a:t>
            </a:r>
            <a:r>
              <a:rPr lang="en-US" sz="1800" b="0" i="0" u="none" strike="noStrike" baseline="-25000" dirty="0">
                <a:latin typeface="+mn-lt"/>
              </a:rPr>
              <a:t>0</a:t>
            </a:r>
            <a:r>
              <a:rPr lang="en-US" sz="1800" b="0" i="0" u="none" strike="noStrike" baseline="0" dirty="0">
                <a:latin typeface="+mn-lt"/>
              </a:rPr>
              <a:t>, is enciphered as L</a:t>
            </a:r>
            <a:r>
              <a:rPr lang="en-US" sz="1800" b="0" i="0" u="none" strike="noStrike" baseline="-25000" dirty="0">
                <a:latin typeface="+mn-lt"/>
              </a:rPr>
              <a:t>16</a:t>
            </a:r>
            <a:r>
              <a:rPr lang="en-US" sz="1800" b="0" i="0" u="none" strike="noStrike" baseline="0" dirty="0">
                <a:latin typeface="+mn-lt"/>
              </a:rPr>
              <a:t> at the encryption site;</a:t>
            </a:r>
          </a:p>
          <a:p>
            <a:pPr algn="just"/>
            <a:endParaRPr lang="en-US" sz="1800" dirty="0">
              <a:latin typeface="+mn-lt"/>
            </a:endParaRPr>
          </a:p>
          <a:p>
            <a:pPr algn="just"/>
            <a:r>
              <a:rPr lang="en-US" sz="1800" b="0" i="0" u="none" strike="noStrike" baseline="0" dirty="0">
                <a:latin typeface="+mn-lt"/>
              </a:rPr>
              <a:t> L</a:t>
            </a:r>
            <a:r>
              <a:rPr lang="en-US" sz="1800" b="0" i="0" u="none" strike="noStrike" baseline="-25000" dirty="0">
                <a:latin typeface="+mn-lt"/>
              </a:rPr>
              <a:t>16</a:t>
            </a:r>
            <a:r>
              <a:rPr lang="en-US" sz="1800" b="0" i="0" u="none" strike="noStrike" baseline="0" dirty="0">
                <a:latin typeface="+mn-lt"/>
              </a:rPr>
              <a:t> at the decryption is deciphered as L</a:t>
            </a:r>
            <a:r>
              <a:rPr lang="en-US" sz="1800" b="0" i="0" u="none" strike="noStrike" baseline="-25000" dirty="0">
                <a:latin typeface="+mn-lt"/>
              </a:rPr>
              <a:t>0</a:t>
            </a:r>
            <a:r>
              <a:rPr lang="en-US" sz="1800" b="0" i="0" u="none" strike="noStrike" baseline="0" dirty="0">
                <a:latin typeface="+mn-lt"/>
              </a:rPr>
              <a:t> at the decryption site. </a:t>
            </a:r>
          </a:p>
          <a:p>
            <a:pPr algn="just"/>
            <a:endParaRPr lang="en-US" sz="1800" dirty="0">
              <a:latin typeface="+mn-lt"/>
            </a:endParaRPr>
          </a:p>
          <a:p>
            <a:pPr algn="just"/>
            <a:r>
              <a:rPr lang="en-US" sz="1800" b="0" i="0" u="none" strike="noStrike" baseline="0" dirty="0">
                <a:latin typeface="+mn-lt"/>
              </a:rPr>
              <a:t>The situation is the same </a:t>
            </a:r>
            <a:r>
              <a:rPr lang="en-IN" sz="1800" b="0" i="0" u="none" strike="noStrike" baseline="0" dirty="0">
                <a:latin typeface="+mn-lt"/>
              </a:rPr>
              <a:t>with R</a:t>
            </a:r>
            <a:r>
              <a:rPr lang="en-IN" sz="1800" b="0" i="0" u="none" strike="noStrike" baseline="-25000" dirty="0">
                <a:latin typeface="+mn-lt"/>
              </a:rPr>
              <a:t>0</a:t>
            </a:r>
            <a:r>
              <a:rPr lang="en-IN" sz="1800" b="0" i="0" u="none" strike="noStrike" baseline="0" dirty="0">
                <a:latin typeface="+mn-lt"/>
              </a:rPr>
              <a:t> and R</a:t>
            </a:r>
            <a:r>
              <a:rPr lang="en-IN" sz="1800" b="0" i="0" u="none" strike="noStrike" baseline="-25000" dirty="0">
                <a:latin typeface="+mn-lt"/>
              </a:rPr>
              <a:t>16</a:t>
            </a:r>
            <a:r>
              <a:rPr lang="en-IN" sz="1800" b="0" i="0" u="none" strike="noStrike" baseline="0" dirty="0">
                <a:latin typeface="+mn-lt"/>
              </a:rPr>
              <a:t>.</a:t>
            </a:r>
          </a:p>
          <a:p>
            <a:pPr algn="just"/>
            <a:endParaRPr lang="en-IN" sz="1800" b="0" i="0" u="none" strike="noStrike" baseline="0" dirty="0">
              <a:latin typeface="+mn-lt"/>
            </a:endParaRPr>
          </a:p>
        </p:txBody>
      </p:sp>
    </p:spTree>
    <p:extLst>
      <p:ext uri="{BB962C8B-B14F-4D97-AF65-F5344CB8AC3E}">
        <p14:creationId xmlns:p14="http://schemas.microsoft.com/office/powerpoint/2010/main" val="21788307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2" name="Rectangle 1"/>
          <p:cNvSpPr/>
          <p:nvPr/>
        </p:nvSpPr>
        <p:spPr>
          <a:xfrm>
            <a:off x="347450" y="1163105"/>
            <a:ext cx="8449100" cy="1754326"/>
          </a:xfrm>
          <a:prstGeom prst="rect">
            <a:avLst/>
          </a:prstGeom>
        </p:spPr>
        <p:txBody>
          <a:bodyPr wrap="square">
            <a:spAutoFit/>
          </a:bodyPr>
          <a:lstStyle/>
          <a:p>
            <a:pPr algn="just"/>
            <a:r>
              <a:rPr lang="en-US" sz="1800" b="0" i="0" u="none" strike="noStrike" baseline="0" dirty="0">
                <a:solidFill>
                  <a:srgbClr val="FF0000"/>
                </a:solidFill>
                <a:latin typeface="+mn-lt"/>
              </a:rPr>
              <a:t>The round keys (K</a:t>
            </a:r>
            <a:r>
              <a:rPr lang="en-US" sz="1800" b="0" i="0" u="none" strike="noStrike" baseline="-25000" dirty="0">
                <a:solidFill>
                  <a:srgbClr val="FF0000"/>
                </a:solidFill>
                <a:latin typeface="+mn-lt"/>
              </a:rPr>
              <a:t>1 </a:t>
            </a:r>
            <a:r>
              <a:rPr lang="en-US" sz="1800" b="0" i="0" u="none" strike="noStrike" baseline="0" dirty="0">
                <a:solidFill>
                  <a:srgbClr val="FF0000"/>
                </a:solidFill>
                <a:latin typeface="+mn-lt"/>
              </a:rPr>
              <a:t>to K</a:t>
            </a:r>
            <a:r>
              <a:rPr lang="en-US" sz="1800" b="0" i="0" u="none" strike="noStrike" baseline="-25000" dirty="0">
                <a:solidFill>
                  <a:srgbClr val="FF0000"/>
                </a:solidFill>
                <a:latin typeface="+mn-lt"/>
              </a:rPr>
              <a:t>16</a:t>
            </a:r>
            <a:r>
              <a:rPr lang="en-US" sz="1800" b="0" i="0" u="none" strike="noStrike" baseline="0" dirty="0">
                <a:solidFill>
                  <a:srgbClr val="FF0000"/>
                </a:solidFill>
                <a:latin typeface="+mn-lt"/>
              </a:rPr>
              <a:t>) should be applied in the reverse order. </a:t>
            </a:r>
          </a:p>
          <a:p>
            <a:pPr algn="just"/>
            <a:endParaRPr lang="en-US" sz="1800" dirty="0">
              <a:latin typeface="+mn-lt"/>
            </a:endParaRPr>
          </a:p>
          <a:p>
            <a:pPr algn="just"/>
            <a:r>
              <a:rPr lang="en-US" sz="1800" b="0" i="0" u="none" strike="noStrike" baseline="0" dirty="0">
                <a:latin typeface="+mn-lt"/>
              </a:rPr>
              <a:t>At the encryption site, round 1 uses K</a:t>
            </a:r>
            <a:r>
              <a:rPr lang="en-US" sz="1800" b="0" i="0" u="none" strike="noStrike" baseline="-25000" dirty="0">
                <a:latin typeface="+mn-lt"/>
              </a:rPr>
              <a:t>1</a:t>
            </a:r>
            <a:r>
              <a:rPr lang="en-US" sz="1800" b="0" i="0" u="none" strike="noStrike" baseline="0" dirty="0">
                <a:latin typeface="+mn-lt"/>
              </a:rPr>
              <a:t> and round 16 uses K</a:t>
            </a:r>
            <a:r>
              <a:rPr lang="en-US" sz="1800" b="0" i="0" u="none" strike="noStrike" baseline="-25000" dirty="0">
                <a:latin typeface="+mn-lt"/>
              </a:rPr>
              <a:t>16</a:t>
            </a:r>
            <a:r>
              <a:rPr lang="en-US" sz="1800" b="0" i="0" u="none" strike="noStrike" baseline="0" dirty="0">
                <a:latin typeface="+mn-lt"/>
              </a:rPr>
              <a:t>; </a:t>
            </a:r>
          </a:p>
          <a:p>
            <a:pPr algn="just"/>
            <a:endParaRPr lang="en-US" sz="1800" dirty="0">
              <a:latin typeface="+mn-lt"/>
            </a:endParaRPr>
          </a:p>
          <a:p>
            <a:pPr algn="just"/>
            <a:endParaRPr lang="en-US" sz="1800" b="0" i="0" u="none" strike="noStrike" baseline="0" dirty="0">
              <a:latin typeface="+mn-lt"/>
            </a:endParaRPr>
          </a:p>
          <a:p>
            <a:pPr algn="just"/>
            <a:r>
              <a:rPr lang="en-US" sz="1800" b="0" i="0" u="none" strike="noStrike" baseline="0" dirty="0">
                <a:latin typeface="+mn-lt"/>
              </a:rPr>
              <a:t>at the decryption site, round 1 uses K</a:t>
            </a:r>
            <a:r>
              <a:rPr lang="en-US" sz="1800" b="0" i="0" u="none" strike="noStrike" baseline="-25000" dirty="0">
                <a:latin typeface="+mn-lt"/>
              </a:rPr>
              <a:t>16</a:t>
            </a:r>
            <a:r>
              <a:rPr lang="en-US" sz="1800" b="0" i="0" u="none" strike="noStrike" baseline="0" dirty="0">
                <a:latin typeface="+mn-lt"/>
              </a:rPr>
              <a:t> and round 16 </a:t>
            </a:r>
            <a:r>
              <a:rPr lang="en-IN" sz="1800" b="0" i="0" u="none" strike="noStrike" baseline="0" dirty="0">
                <a:latin typeface="+mn-lt"/>
              </a:rPr>
              <a:t>uses </a:t>
            </a:r>
            <a:r>
              <a:rPr lang="en-IN" sz="1800" b="0" i="0" u="none" strike="noStrike" dirty="0">
                <a:latin typeface="+mn-lt"/>
              </a:rPr>
              <a:t>K</a:t>
            </a:r>
            <a:r>
              <a:rPr lang="en-IN" sz="1800" b="0" i="0" u="none" strike="noStrike" baseline="-25000" dirty="0">
                <a:latin typeface="+mn-lt"/>
              </a:rPr>
              <a:t>1</a:t>
            </a:r>
            <a:r>
              <a:rPr lang="en-IN" sz="1800" b="0" i="0" u="none" strike="noStrike" baseline="0" dirty="0">
                <a:latin typeface="+mn-lt"/>
              </a:rPr>
              <a:t>.</a:t>
            </a:r>
            <a:endParaRPr lang="en-US" sz="1800" dirty="0">
              <a:latin typeface="+mn-lt"/>
            </a:endParaRPr>
          </a:p>
        </p:txBody>
      </p:sp>
    </p:spTree>
    <p:extLst>
      <p:ext uri="{BB962C8B-B14F-4D97-AF65-F5344CB8AC3E}">
        <p14:creationId xmlns:p14="http://schemas.microsoft.com/office/powerpoint/2010/main" val="12360963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pic>
        <p:nvPicPr>
          <p:cNvPr id="4" name="Picture 3">
            <a:extLst>
              <a:ext uri="{FF2B5EF4-FFF2-40B4-BE49-F238E27FC236}">
                <a16:creationId xmlns:a16="http://schemas.microsoft.com/office/drawing/2014/main" id="{3373805E-B46D-46A1-43F3-274C9F0AA9C2}"/>
              </a:ext>
            </a:extLst>
          </p:cNvPr>
          <p:cNvPicPr>
            <a:picLocks noChangeAspect="1"/>
          </p:cNvPicPr>
          <p:nvPr/>
        </p:nvPicPr>
        <p:blipFill>
          <a:blip r:embed="rId3"/>
          <a:stretch>
            <a:fillRect/>
          </a:stretch>
        </p:blipFill>
        <p:spPr>
          <a:xfrm>
            <a:off x="712297" y="932675"/>
            <a:ext cx="7719405" cy="5430554"/>
          </a:xfrm>
          <a:prstGeom prst="rect">
            <a:avLst/>
          </a:prstGeom>
        </p:spPr>
      </p:pic>
    </p:spTree>
    <p:extLst>
      <p:ext uri="{BB962C8B-B14F-4D97-AF65-F5344CB8AC3E}">
        <p14:creationId xmlns:p14="http://schemas.microsoft.com/office/powerpoint/2010/main" val="2494352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pic>
        <p:nvPicPr>
          <p:cNvPr id="4" name="Picture 3">
            <a:extLst>
              <a:ext uri="{FF2B5EF4-FFF2-40B4-BE49-F238E27FC236}">
                <a16:creationId xmlns:a16="http://schemas.microsoft.com/office/drawing/2014/main" id="{B44D97EC-6E6B-8749-36AD-DD96EC452707}"/>
              </a:ext>
            </a:extLst>
          </p:cNvPr>
          <p:cNvPicPr>
            <a:picLocks noChangeAspect="1"/>
          </p:cNvPicPr>
          <p:nvPr/>
        </p:nvPicPr>
        <p:blipFill>
          <a:blip r:embed="rId3"/>
          <a:stretch>
            <a:fillRect/>
          </a:stretch>
        </p:blipFill>
        <p:spPr>
          <a:xfrm>
            <a:off x="846715" y="2232783"/>
            <a:ext cx="6642365" cy="1965598"/>
          </a:xfrm>
          <a:prstGeom prst="rect">
            <a:avLst/>
          </a:prstGeom>
        </p:spPr>
      </p:pic>
    </p:spTree>
    <p:extLst>
      <p:ext uri="{BB962C8B-B14F-4D97-AF65-F5344CB8AC3E}">
        <p14:creationId xmlns:p14="http://schemas.microsoft.com/office/powerpoint/2010/main" val="7920737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pic>
        <p:nvPicPr>
          <p:cNvPr id="3" name="Picture 2">
            <a:extLst>
              <a:ext uri="{FF2B5EF4-FFF2-40B4-BE49-F238E27FC236}">
                <a16:creationId xmlns:a16="http://schemas.microsoft.com/office/drawing/2014/main" id="{1B299514-2574-3743-3EF0-5601E7031D3E}"/>
              </a:ext>
            </a:extLst>
          </p:cNvPr>
          <p:cNvPicPr>
            <a:picLocks noChangeAspect="1"/>
          </p:cNvPicPr>
          <p:nvPr/>
        </p:nvPicPr>
        <p:blipFill>
          <a:blip r:embed="rId3"/>
          <a:stretch>
            <a:fillRect/>
          </a:stretch>
        </p:blipFill>
        <p:spPr>
          <a:xfrm>
            <a:off x="577880" y="625435"/>
            <a:ext cx="7719405" cy="1734862"/>
          </a:xfrm>
          <a:prstGeom prst="rect">
            <a:avLst/>
          </a:prstGeom>
        </p:spPr>
      </p:pic>
      <p:pic>
        <p:nvPicPr>
          <p:cNvPr id="6" name="Picture 5">
            <a:extLst>
              <a:ext uri="{FF2B5EF4-FFF2-40B4-BE49-F238E27FC236}">
                <a16:creationId xmlns:a16="http://schemas.microsoft.com/office/drawing/2014/main" id="{AC6F05F7-E5F1-91CE-A5AB-AF8A76A6B370}"/>
              </a:ext>
            </a:extLst>
          </p:cNvPr>
          <p:cNvPicPr>
            <a:picLocks noChangeAspect="1"/>
          </p:cNvPicPr>
          <p:nvPr/>
        </p:nvPicPr>
        <p:blipFill>
          <a:blip r:embed="rId4"/>
          <a:stretch>
            <a:fillRect/>
          </a:stretch>
        </p:blipFill>
        <p:spPr>
          <a:xfrm>
            <a:off x="589891" y="3044950"/>
            <a:ext cx="7707394" cy="2053349"/>
          </a:xfrm>
          <a:prstGeom prst="rect">
            <a:avLst/>
          </a:prstGeom>
        </p:spPr>
      </p:pic>
    </p:spTree>
    <p:extLst>
      <p:ext uri="{BB962C8B-B14F-4D97-AF65-F5344CB8AC3E}">
        <p14:creationId xmlns:p14="http://schemas.microsoft.com/office/powerpoint/2010/main" val="5363356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pic>
        <p:nvPicPr>
          <p:cNvPr id="4" name="Picture 3">
            <a:extLst>
              <a:ext uri="{FF2B5EF4-FFF2-40B4-BE49-F238E27FC236}">
                <a16:creationId xmlns:a16="http://schemas.microsoft.com/office/drawing/2014/main" id="{DA03C4F9-691D-DA6D-A75E-F465B9D4EDD9}"/>
              </a:ext>
            </a:extLst>
          </p:cNvPr>
          <p:cNvPicPr>
            <a:picLocks noChangeAspect="1"/>
          </p:cNvPicPr>
          <p:nvPr/>
        </p:nvPicPr>
        <p:blipFill>
          <a:blip r:embed="rId3"/>
          <a:stretch>
            <a:fillRect/>
          </a:stretch>
        </p:blipFill>
        <p:spPr>
          <a:xfrm>
            <a:off x="808310" y="1278320"/>
            <a:ext cx="7642595" cy="4258740"/>
          </a:xfrm>
          <a:prstGeom prst="rect">
            <a:avLst/>
          </a:prstGeom>
        </p:spPr>
      </p:pic>
    </p:spTree>
    <p:extLst>
      <p:ext uri="{BB962C8B-B14F-4D97-AF65-F5344CB8AC3E}">
        <p14:creationId xmlns:p14="http://schemas.microsoft.com/office/powerpoint/2010/main" val="10921591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TextBox 2">
            <a:extLst>
              <a:ext uri="{FF2B5EF4-FFF2-40B4-BE49-F238E27FC236}">
                <a16:creationId xmlns:a16="http://schemas.microsoft.com/office/drawing/2014/main" id="{B02EB3EF-04D0-526A-AB5A-F7F1380CDADC}"/>
              </a:ext>
            </a:extLst>
          </p:cNvPr>
          <p:cNvSpPr txBox="1"/>
          <p:nvPr/>
        </p:nvSpPr>
        <p:spPr>
          <a:xfrm>
            <a:off x="385855" y="779055"/>
            <a:ext cx="8333885" cy="2923877"/>
          </a:xfrm>
          <a:prstGeom prst="rect">
            <a:avLst/>
          </a:prstGeom>
          <a:noFill/>
        </p:spPr>
        <p:txBody>
          <a:bodyPr wrap="square">
            <a:spAutoFit/>
          </a:bodyPr>
          <a:lstStyle/>
          <a:p>
            <a:pPr algn="just"/>
            <a:r>
              <a:rPr lang="en-IN" sz="2000" b="1" i="0" u="none" strike="noStrike" baseline="0" dirty="0">
                <a:solidFill>
                  <a:srgbClr val="C00000"/>
                </a:solidFill>
                <a:latin typeface="+mn-lt"/>
              </a:rPr>
              <a:t>Alternative Approach</a:t>
            </a:r>
          </a:p>
          <a:p>
            <a:pPr algn="just"/>
            <a:endParaRPr lang="en-IN" sz="2000" b="1" i="0" u="none" strike="noStrike" baseline="0" dirty="0">
              <a:solidFill>
                <a:srgbClr val="C00000"/>
              </a:solidFill>
              <a:latin typeface="+mn-lt"/>
            </a:endParaRPr>
          </a:p>
          <a:p>
            <a:pPr algn="just"/>
            <a:r>
              <a:rPr lang="en-US" sz="1800" b="0" i="0" u="none" strike="noStrike" baseline="0" dirty="0">
                <a:latin typeface="+mn-lt"/>
              </a:rPr>
              <a:t>In the first approach, round 16 is different from other rounds; </a:t>
            </a:r>
            <a:r>
              <a:rPr lang="en-US" sz="1800" dirty="0">
                <a:latin typeface="+mn-lt"/>
              </a:rPr>
              <a:t> </a:t>
            </a:r>
            <a:r>
              <a:rPr lang="en-US" sz="1800" b="0" i="0" u="none" strike="noStrike" baseline="0" dirty="0">
                <a:latin typeface="+mn-lt"/>
              </a:rPr>
              <a:t>there is no swapper in this round. </a:t>
            </a:r>
          </a:p>
          <a:p>
            <a:pPr algn="just"/>
            <a:r>
              <a:rPr lang="en-US" sz="1800" b="0" i="0" u="none" strike="noStrike" baseline="0" dirty="0">
                <a:latin typeface="+mn-lt"/>
              </a:rPr>
              <a:t>This is needed to make the last mixer in the cipher and the first mixer in the reverse cipher aligned. </a:t>
            </a:r>
          </a:p>
          <a:p>
            <a:pPr algn="just"/>
            <a:endParaRPr lang="en-US" sz="1800" b="0" i="0" u="none" strike="noStrike" baseline="0" dirty="0">
              <a:latin typeface="+mn-lt"/>
            </a:endParaRPr>
          </a:p>
          <a:p>
            <a:pPr algn="just"/>
            <a:r>
              <a:rPr lang="en-US" sz="1800" b="0" i="0" u="none" strike="noStrike" baseline="0" dirty="0">
                <a:latin typeface="+mn-lt"/>
              </a:rPr>
              <a:t>We can make all 16 rounds the same by including one swapper to the 16th round and add an extra swapper after that (two swappers cancel the effect of each other). </a:t>
            </a:r>
          </a:p>
        </p:txBody>
      </p:sp>
    </p:spTree>
    <p:extLst>
      <p:ext uri="{BB962C8B-B14F-4D97-AF65-F5344CB8AC3E}">
        <p14:creationId xmlns:p14="http://schemas.microsoft.com/office/powerpoint/2010/main" val="24792306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TextBox 2">
            <a:extLst>
              <a:ext uri="{FF2B5EF4-FFF2-40B4-BE49-F238E27FC236}">
                <a16:creationId xmlns:a16="http://schemas.microsoft.com/office/drawing/2014/main" id="{B02EB3EF-04D0-526A-AB5A-F7F1380CDADC}"/>
              </a:ext>
            </a:extLst>
          </p:cNvPr>
          <p:cNvSpPr txBox="1"/>
          <p:nvPr/>
        </p:nvSpPr>
        <p:spPr>
          <a:xfrm>
            <a:off x="385855" y="779055"/>
            <a:ext cx="8333885" cy="2092881"/>
          </a:xfrm>
          <a:prstGeom prst="rect">
            <a:avLst/>
          </a:prstGeom>
          <a:noFill/>
        </p:spPr>
        <p:txBody>
          <a:bodyPr wrap="square">
            <a:spAutoFit/>
          </a:bodyPr>
          <a:lstStyle/>
          <a:p>
            <a:pPr algn="just"/>
            <a:r>
              <a:rPr lang="en-IN" sz="2000" b="1" i="0" u="none" strike="noStrike" baseline="0" dirty="0">
                <a:solidFill>
                  <a:srgbClr val="C00000"/>
                </a:solidFill>
                <a:latin typeface="+mn-lt"/>
              </a:rPr>
              <a:t>Key Generation</a:t>
            </a:r>
          </a:p>
          <a:p>
            <a:pPr algn="just"/>
            <a:endParaRPr lang="en-IN" sz="2000" b="1" i="0" u="none" strike="noStrike" baseline="0" dirty="0">
              <a:solidFill>
                <a:srgbClr val="C00000"/>
              </a:solidFill>
              <a:latin typeface="+mn-lt"/>
            </a:endParaRPr>
          </a:p>
          <a:p>
            <a:pPr algn="just"/>
            <a:r>
              <a:rPr lang="en-US" sz="1800" b="0" i="0" u="none" strike="noStrike" baseline="0" dirty="0">
                <a:latin typeface="+mn-lt"/>
              </a:rPr>
              <a:t>The round-key generator creates sixteen </a:t>
            </a:r>
            <a:r>
              <a:rPr lang="en-US" sz="1800" b="0" i="0" u="none" strike="noStrike" baseline="0" dirty="0">
                <a:solidFill>
                  <a:srgbClr val="C00000"/>
                </a:solidFill>
                <a:latin typeface="+mn-lt"/>
              </a:rPr>
              <a:t>48-bit keys </a:t>
            </a:r>
            <a:r>
              <a:rPr lang="en-US" sz="1800" b="0" i="0" u="none" strike="noStrike" baseline="0" dirty="0">
                <a:latin typeface="+mn-lt"/>
              </a:rPr>
              <a:t>out of a </a:t>
            </a:r>
            <a:r>
              <a:rPr lang="en-US" sz="1800" b="0" i="0" u="none" strike="noStrike" baseline="0" dirty="0">
                <a:solidFill>
                  <a:srgbClr val="C00000"/>
                </a:solidFill>
                <a:latin typeface="+mn-lt"/>
              </a:rPr>
              <a:t>56-bit</a:t>
            </a:r>
            <a:r>
              <a:rPr lang="en-US" sz="1800" b="0" i="0" u="none" strike="noStrike" baseline="0" dirty="0">
                <a:latin typeface="+mn-lt"/>
              </a:rPr>
              <a:t> cipher key.</a:t>
            </a:r>
          </a:p>
          <a:p>
            <a:pPr algn="just"/>
            <a:r>
              <a:rPr lang="en-US" sz="1800" b="0" i="0" u="none" strike="noStrike" baseline="0" dirty="0">
                <a:latin typeface="+mn-lt"/>
              </a:rPr>
              <a:t> </a:t>
            </a:r>
          </a:p>
          <a:p>
            <a:pPr algn="just"/>
            <a:r>
              <a:rPr lang="en-US" sz="1800" b="0" i="0" u="none" strike="noStrike" baseline="0" dirty="0">
                <a:latin typeface="+mn-lt"/>
              </a:rPr>
              <a:t>However, the cipher key is normally given as a </a:t>
            </a:r>
            <a:r>
              <a:rPr lang="en-US" sz="1800" b="0" i="0" u="none" strike="noStrike" baseline="0" dirty="0">
                <a:solidFill>
                  <a:srgbClr val="FF0000"/>
                </a:solidFill>
                <a:latin typeface="+mn-lt"/>
              </a:rPr>
              <a:t>64-bit key </a:t>
            </a:r>
            <a:r>
              <a:rPr lang="en-US" sz="1800" b="0" i="0" u="none" strike="noStrike" baseline="0" dirty="0">
                <a:latin typeface="+mn-lt"/>
              </a:rPr>
              <a:t>in which 8 extra bits are the parity bits, which are dropped before the actual key-generation process, as shown in Figure 6.10.</a:t>
            </a:r>
          </a:p>
        </p:txBody>
      </p:sp>
    </p:spTree>
    <p:extLst>
      <p:ext uri="{BB962C8B-B14F-4D97-AF65-F5344CB8AC3E}">
        <p14:creationId xmlns:p14="http://schemas.microsoft.com/office/powerpoint/2010/main" val="29488415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pic>
        <p:nvPicPr>
          <p:cNvPr id="4" name="Picture 3">
            <a:extLst>
              <a:ext uri="{FF2B5EF4-FFF2-40B4-BE49-F238E27FC236}">
                <a16:creationId xmlns:a16="http://schemas.microsoft.com/office/drawing/2014/main" id="{85C9282F-B2C9-03F7-BAAE-288B7ECEAD9E}"/>
              </a:ext>
            </a:extLst>
          </p:cNvPr>
          <p:cNvPicPr>
            <a:picLocks noChangeAspect="1"/>
          </p:cNvPicPr>
          <p:nvPr/>
        </p:nvPicPr>
        <p:blipFill>
          <a:blip r:embed="rId3"/>
          <a:stretch>
            <a:fillRect/>
          </a:stretch>
        </p:blipFill>
        <p:spPr>
          <a:xfrm>
            <a:off x="1768435" y="587030"/>
            <a:ext cx="4992650" cy="5754834"/>
          </a:xfrm>
          <a:prstGeom prst="rect">
            <a:avLst/>
          </a:prstGeom>
        </p:spPr>
      </p:pic>
    </p:spTree>
    <p:extLst>
      <p:ext uri="{BB962C8B-B14F-4D97-AF65-F5344CB8AC3E}">
        <p14:creationId xmlns:p14="http://schemas.microsoft.com/office/powerpoint/2010/main" val="31046339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TextBox 2">
            <a:extLst>
              <a:ext uri="{FF2B5EF4-FFF2-40B4-BE49-F238E27FC236}">
                <a16:creationId xmlns:a16="http://schemas.microsoft.com/office/drawing/2014/main" id="{36C974D8-B8A1-C69D-CE38-9CBA26814C67}"/>
              </a:ext>
            </a:extLst>
          </p:cNvPr>
          <p:cNvSpPr txBox="1"/>
          <p:nvPr/>
        </p:nvSpPr>
        <p:spPr>
          <a:xfrm>
            <a:off x="270640" y="779055"/>
            <a:ext cx="8679530" cy="1631216"/>
          </a:xfrm>
          <a:prstGeom prst="rect">
            <a:avLst/>
          </a:prstGeom>
          <a:noFill/>
        </p:spPr>
        <p:txBody>
          <a:bodyPr wrap="square">
            <a:spAutoFit/>
          </a:bodyPr>
          <a:lstStyle/>
          <a:p>
            <a:pPr algn="just"/>
            <a:r>
              <a:rPr lang="en-IN" sz="2000" b="1" i="0" u="none" strike="noStrike" baseline="0" dirty="0">
                <a:solidFill>
                  <a:srgbClr val="C00000"/>
                </a:solidFill>
                <a:latin typeface="+mn-lt"/>
              </a:rPr>
              <a:t>Parity Drop</a:t>
            </a:r>
          </a:p>
          <a:p>
            <a:pPr algn="just"/>
            <a:r>
              <a:rPr lang="en-US" b="0" i="0" u="none" strike="noStrike" baseline="0" dirty="0">
                <a:latin typeface="+mn-lt"/>
              </a:rPr>
              <a:t> </a:t>
            </a:r>
          </a:p>
          <a:p>
            <a:pPr marL="285750" indent="-285750" algn="just">
              <a:buFont typeface="Arial" panose="020B0604020202020204" pitchFamily="34" charset="0"/>
              <a:buChar char="•"/>
            </a:pPr>
            <a:r>
              <a:rPr lang="en-US" b="0" i="0" u="none" strike="noStrike" baseline="0" dirty="0">
                <a:latin typeface="+mn-lt"/>
              </a:rPr>
              <a:t>It drops the parity bits (bits 8, 16, 24, 32, …, 64) from the 64-bit key and permutes the rest of the bits according to Table 6.12. </a:t>
            </a:r>
          </a:p>
          <a:p>
            <a:pPr marL="285750" indent="-285750" algn="just">
              <a:buFont typeface="Arial" panose="020B0604020202020204" pitchFamily="34" charset="0"/>
              <a:buChar char="•"/>
            </a:pPr>
            <a:r>
              <a:rPr lang="en-US" b="0" i="0" u="none" strike="noStrike" baseline="0" dirty="0">
                <a:latin typeface="+mn-lt"/>
              </a:rPr>
              <a:t>The remaining 56-bit value is the actual cipher key which is used to generate round keys. </a:t>
            </a:r>
          </a:p>
          <a:p>
            <a:pPr marL="285750" indent="-285750" algn="just">
              <a:buFont typeface="Arial" panose="020B0604020202020204" pitchFamily="34" charset="0"/>
              <a:buChar char="•"/>
            </a:pPr>
            <a:r>
              <a:rPr lang="en-US" b="0" i="0" u="none" strike="noStrike" baseline="0" dirty="0">
                <a:latin typeface="+mn-lt"/>
              </a:rPr>
              <a:t>The parity drop permutation (a compression P-box) is shown in Table 6.12.</a:t>
            </a:r>
            <a:endParaRPr lang="en-IN" dirty="0">
              <a:latin typeface="+mn-lt"/>
            </a:endParaRPr>
          </a:p>
        </p:txBody>
      </p:sp>
      <p:pic>
        <p:nvPicPr>
          <p:cNvPr id="6" name="Picture 5">
            <a:extLst>
              <a:ext uri="{FF2B5EF4-FFF2-40B4-BE49-F238E27FC236}">
                <a16:creationId xmlns:a16="http://schemas.microsoft.com/office/drawing/2014/main" id="{EC358DCB-E329-49CE-2052-09B9D5BCB849}"/>
              </a:ext>
            </a:extLst>
          </p:cNvPr>
          <p:cNvPicPr>
            <a:picLocks noChangeAspect="1"/>
          </p:cNvPicPr>
          <p:nvPr/>
        </p:nvPicPr>
        <p:blipFill>
          <a:blip r:embed="rId3"/>
          <a:stretch>
            <a:fillRect/>
          </a:stretch>
        </p:blipFill>
        <p:spPr>
          <a:xfrm>
            <a:off x="1576410" y="3083354"/>
            <a:ext cx="6129502" cy="2573135"/>
          </a:xfrm>
          <a:prstGeom prst="rect">
            <a:avLst/>
          </a:prstGeom>
        </p:spPr>
      </p:pic>
    </p:spTree>
    <p:extLst>
      <p:ext uri="{BB962C8B-B14F-4D97-AF65-F5344CB8AC3E}">
        <p14:creationId xmlns:p14="http://schemas.microsoft.com/office/powerpoint/2010/main" val="21920490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extBox 3">
            <a:extLst>
              <a:ext uri="{FF2B5EF4-FFF2-40B4-BE49-F238E27FC236}">
                <a16:creationId xmlns:a16="http://schemas.microsoft.com/office/drawing/2014/main" id="{CB55CA14-BB76-BBEA-817C-4FBCD5DD2B98}"/>
              </a:ext>
            </a:extLst>
          </p:cNvPr>
          <p:cNvSpPr txBox="1"/>
          <p:nvPr/>
        </p:nvSpPr>
        <p:spPr>
          <a:xfrm>
            <a:off x="270640" y="553704"/>
            <a:ext cx="8218670" cy="3139321"/>
          </a:xfrm>
          <a:prstGeom prst="rect">
            <a:avLst/>
          </a:prstGeom>
          <a:noFill/>
        </p:spPr>
        <p:txBody>
          <a:bodyPr wrap="square">
            <a:spAutoFit/>
          </a:bodyPr>
          <a:lstStyle/>
          <a:p>
            <a:pPr algn="just"/>
            <a:r>
              <a:rPr lang="en-IN" sz="1800" b="1" i="0" u="none" strike="noStrike" baseline="0" dirty="0">
                <a:solidFill>
                  <a:srgbClr val="C00000"/>
                </a:solidFill>
                <a:latin typeface="+mn-lt"/>
              </a:rPr>
              <a:t>Shift Left</a:t>
            </a:r>
          </a:p>
          <a:p>
            <a:pPr algn="just"/>
            <a:endParaRPr lang="en-IN" sz="1800" b="1" i="0" u="none" strike="noStrike" baseline="0" dirty="0">
              <a:solidFill>
                <a:srgbClr val="C00000"/>
              </a:solidFill>
              <a:latin typeface="+mn-lt"/>
            </a:endParaRPr>
          </a:p>
          <a:p>
            <a:pPr algn="just"/>
            <a:r>
              <a:rPr lang="en-US" sz="1800" b="0" i="0" u="none" strike="noStrike" baseline="0" dirty="0">
                <a:latin typeface="+mn-lt"/>
              </a:rPr>
              <a:t>After the straight permutation, the key is divided into two 28-bit parts. </a:t>
            </a:r>
          </a:p>
          <a:p>
            <a:pPr algn="just"/>
            <a:endParaRPr lang="en-US" sz="1800" dirty="0">
              <a:latin typeface="+mn-lt"/>
            </a:endParaRPr>
          </a:p>
          <a:p>
            <a:pPr algn="just"/>
            <a:r>
              <a:rPr lang="en-US" sz="1800" b="0" i="0" u="none" strike="noStrike" baseline="0" dirty="0">
                <a:latin typeface="+mn-lt"/>
              </a:rPr>
              <a:t>Each part is shifted left (circular shift) one or two bits. </a:t>
            </a:r>
          </a:p>
          <a:p>
            <a:pPr algn="just"/>
            <a:endParaRPr lang="en-US" sz="1800" dirty="0">
              <a:latin typeface="+mn-lt"/>
            </a:endParaRPr>
          </a:p>
          <a:p>
            <a:pPr algn="just"/>
            <a:r>
              <a:rPr lang="en-US" sz="1800" b="0" i="0" u="none" strike="noStrike" baseline="0" dirty="0">
                <a:latin typeface="+mn-lt"/>
              </a:rPr>
              <a:t>In rounds 1, 2, 9, and 16, shifting is one bit; in the other rounds, it is two bits. </a:t>
            </a:r>
          </a:p>
          <a:p>
            <a:pPr algn="just"/>
            <a:endParaRPr lang="en-US" sz="1800" dirty="0">
              <a:latin typeface="+mn-lt"/>
            </a:endParaRPr>
          </a:p>
          <a:p>
            <a:pPr algn="just"/>
            <a:r>
              <a:rPr lang="en-US" sz="1800" b="0" i="0" u="none" strike="noStrike" baseline="0" dirty="0">
                <a:latin typeface="+mn-lt"/>
              </a:rPr>
              <a:t>The two parts are then combined to form a 56-bit part.</a:t>
            </a:r>
          </a:p>
          <a:p>
            <a:pPr algn="just"/>
            <a:endParaRPr lang="en-US" sz="1800" b="0" i="0" u="none" strike="noStrike" baseline="0" dirty="0">
              <a:latin typeface="+mn-lt"/>
            </a:endParaRPr>
          </a:p>
          <a:p>
            <a:pPr algn="just"/>
            <a:r>
              <a:rPr lang="en-US" sz="1800" b="0" i="0" u="none" strike="noStrike" baseline="0" dirty="0">
                <a:latin typeface="+mn-lt"/>
              </a:rPr>
              <a:t>Table 6.13 shows the number of shifts for each round.</a:t>
            </a:r>
            <a:endParaRPr lang="en-IN" sz="1800" dirty="0">
              <a:latin typeface="+mn-lt"/>
            </a:endParaRPr>
          </a:p>
        </p:txBody>
      </p:sp>
      <p:pic>
        <p:nvPicPr>
          <p:cNvPr id="7" name="Picture 6">
            <a:extLst>
              <a:ext uri="{FF2B5EF4-FFF2-40B4-BE49-F238E27FC236}">
                <a16:creationId xmlns:a16="http://schemas.microsoft.com/office/drawing/2014/main" id="{BA0AE6E5-9FD4-76FD-BA04-1E76F2D965EB}"/>
              </a:ext>
            </a:extLst>
          </p:cNvPr>
          <p:cNvPicPr>
            <a:picLocks noChangeAspect="1"/>
          </p:cNvPicPr>
          <p:nvPr/>
        </p:nvPicPr>
        <p:blipFill>
          <a:blip r:embed="rId3"/>
          <a:stretch>
            <a:fillRect/>
          </a:stretch>
        </p:blipFill>
        <p:spPr>
          <a:xfrm>
            <a:off x="393360" y="4427530"/>
            <a:ext cx="7973229" cy="998530"/>
          </a:xfrm>
          <a:prstGeom prst="rect">
            <a:avLst/>
          </a:prstGeom>
        </p:spPr>
      </p:pic>
    </p:spTree>
    <p:extLst>
      <p:ext uri="{BB962C8B-B14F-4D97-AF65-F5344CB8AC3E}">
        <p14:creationId xmlns:p14="http://schemas.microsoft.com/office/powerpoint/2010/main" val="17264672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extBox 3">
            <a:extLst>
              <a:ext uri="{FF2B5EF4-FFF2-40B4-BE49-F238E27FC236}">
                <a16:creationId xmlns:a16="http://schemas.microsoft.com/office/drawing/2014/main" id="{CB55CA14-BB76-BBEA-817C-4FBCD5DD2B98}"/>
              </a:ext>
            </a:extLst>
          </p:cNvPr>
          <p:cNvSpPr txBox="1"/>
          <p:nvPr/>
        </p:nvSpPr>
        <p:spPr>
          <a:xfrm>
            <a:off x="270640" y="553704"/>
            <a:ext cx="8218670" cy="1754326"/>
          </a:xfrm>
          <a:prstGeom prst="rect">
            <a:avLst/>
          </a:prstGeom>
          <a:noFill/>
        </p:spPr>
        <p:txBody>
          <a:bodyPr wrap="square">
            <a:spAutoFit/>
          </a:bodyPr>
          <a:lstStyle/>
          <a:p>
            <a:pPr algn="l"/>
            <a:r>
              <a:rPr lang="en-IN" sz="1800" b="1" i="0" u="none" strike="noStrike" baseline="0" dirty="0">
                <a:solidFill>
                  <a:srgbClr val="C00000"/>
                </a:solidFill>
                <a:latin typeface="+mn-lt"/>
              </a:rPr>
              <a:t>Compression Permutation</a:t>
            </a:r>
          </a:p>
          <a:p>
            <a:pPr algn="l"/>
            <a:endParaRPr lang="en-IN" sz="1800" b="1" i="0" u="none" strike="noStrike" baseline="0" dirty="0">
              <a:solidFill>
                <a:srgbClr val="C00000"/>
              </a:solidFill>
              <a:latin typeface="+mn-lt"/>
            </a:endParaRPr>
          </a:p>
          <a:p>
            <a:pPr algn="l"/>
            <a:r>
              <a:rPr lang="en-US" sz="1800" b="0" i="0" u="none" strike="noStrike" baseline="0" dirty="0">
                <a:latin typeface="+mn-lt"/>
              </a:rPr>
              <a:t>The compression permutation (P-box) changes the </a:t>
            </a:r>
            <a:r>
              <a:rPr lang="en-US" sz="1800" b="0" i="0" u="none" strike="noStrike" baseline="0" dirty="0">
                <a:solidFill>
                  <a:srgbClr val="FF0000"/>
                </a:solidFill>
                <a:latin typeface="+mn-lt"/>
              </a:rPr>
              <a:t>58 bits to 48 bits</a:t>
            </a:r>
            <a:r>
              <a:rPr lang="en-US" sz="1800" b="0" i="0" u="none" strike="noStrike" baseline="0" dirty="0">
                <a:latin typeface="+mn-lt"/>
              </a:rPr>
              <a:t>, which are used as a key for a round. </a:t>
            </a:r>
          </a:p>
          <a:p>
            <a:pPr algn="l"/>
            <a:endParaRPr lang="en-US" sz="1800" dirty="0">
              <a:latin typeface="+mn-lt"/>
            </a:endParaRPr>
          </a:p>
          <a:p>
            <a:pPr algn="l"/>
            <a:r>
              <a:rPr lang="en-US" sz="1800" b="0" i="0" u="none" strike="noStrike" baseline="0" dirty="0">
                <a:latin typeface="+mn-lt"/>
              </a:rPr>
              <a:t>The compression permutation is shown in Table 6.14.</a:t>
            </a:r>
            <a:endParaRPr lang="en-IN" sz="1800" dirty="0">
              <a:latin typeface="+mn-lt"/>
            </a:endParaRPr>
          </a:p>
        </p:txBody>
      </p:sp>
      <p:pic>
        <p:nvPicPr>
          <p:cNvPr id="3" name="Picture 2">
            <a:extLst>
              <a:ext uri="{FF2B5EF4-FFF2-40B4-BE49-F238E27FC236}">
                <a16:creationId xmlns:a16="http://schemas.microsoft.com/office/drawing/2014/main" id="{09B5BB6E-7CD6-D57D-D792-E3FAAFF110D2}"/>
              </a:ext>
            </a:extLst>
          </p:cNvPr>
          <p:cNvPicPr>
            <a:picLocks noChangeAspect="1"/>
          </p:cNvPicPr>
          <p:nvPr/>
        </p:nvPicPr>
        <p:blipFill>
          <a:blip r:embed="rId3"/>
          <a:stretch>
            <a:fillRect/>
          </a:stretch>
        </p:blipFill>
        <p:spPr>
          <a:xfrm>
            <a:off x="1269170" y="3083355"/>
            <a:ext cx="5988358" cy="2076557"/>
          </a:xfrm>
          <a:prstGeom prst="rect">
            <a:avLst/>
          </a:prstGeom>
        </p:spPr>
      </p:pic>
    </p:spTree>
    <p:extLst>
      <p:ext uri="{BB962C8B-B14F-4D97-AF65-F5344CB8AC3E}">
        <p14:creationId xmlns:p14="http://schemas.microsoft.com/office/powerpoint/2010/main" val="10288370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pic>
        <p:nvPicPr>
          <p:cNvPr id="5" name="Picture 4">
            <a:extLst>
              <a:ext uri="{FF2B5EF4-FFF2-40B4-BE49-F238E27FC236}">
                <a16:creationId xmlns:a16="http://schemas.microsoft.com/office/drawing/2014/main" id="{EC97E56B-6147-19F1-CE18-9E7249C33B5E}"/>
              </a:ext>
            </a:extLst>
          </p:cNvPr>
          <p:cNvPicPr>
            <a:picLocks noChangeAspect="1"/>
          </p:cNvPicPr>
          <p:nvPr/>
        </p:nvPicPr>
        <p:blipFill>
          <a:blip r:embed="rId3"/>
          <a:stretch>
            <a:fillRect/>
          </a:stretch>
        </p:blipFill>
        <p:spPr>
          <a:xfrm>
            <a:off x="1014271" y="433410"/>
            <a:ext cx="6322890" cy="3087093"/>
          </a:xfrm>
          <a:prstGeom prst="rect">
            <a:avLst/>
          </a:prstGeom>
        </p:spPr>
      </p:pic>
      <p:pic>
        <p:nvPicPr>
          <p:cNvPr id="7" name="Picture 6">
            <a:extLst>
              <a:ext uri="{FF2B5EF4-FFF2-40B4-BE49-F238E27FC236}">
                <a16:creationId xmlns:a16="http://schemas.microsoft.com/office/drawing/2014/main" id="{C8CBD488-38EB-7D86-758D-1954CD57F050}"/>
              </a:ext>
            </a:extLst>
          </p:cNvPr>
          <p:cNvPicPr>
            <a:picLocks noChangeAspect="1"/>
          </p:cNvPicPr>
          <p:nvPr/>
        </p:nvPicPr>
        <p:blipFill>
          <a:blip r:embed="rId4"/>
          <a:stretch>
            <a:fillRect/>
          </a:stretch>
        </p:blipFill>
        <p:spPr>
          <a:xfrm>
            <a:off x="1078975" y="3664011"/>
            <a:ext cx="6193481" cy="2805594"/>
          </a:xfrm>
          <a:prstGeom prst="rect">
            <a:avLst/>
          </a:prstGeom>
        </p:spPr>
      </p:pic>
    </p:spTree>
    <p:extLst>
      <p:ext uri="{BB962C8B-B14F-4D97-AF65-F5344CB8AC3E}">
        <p14:creationId xmlns:p14="http://schemas.microsoft.com/office/powerpoint/2010/main" val="20176366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TextBox 2">
            <a:extLst>
              <a:ext uri="{FF2B5EF4-FFF2-40B4-BE49-F238E27FC236}">
                <a16:creationId xmlns:a16="http://schemas.microsoft.com/office/drawing/2014/main" id="{E0797CE4-6B61-D51B-87F4-A7D1F66ABBA2}"/>
              </a:ext>
            </a:extLst>
          </p:cNvPr>
          <p:cNvSpPr txBox="1"/>
          <p:nvPr/>
        </p:nvSpPr>
        <p:spPr>
          <a:xfrm>
            <a:off x="654690" y="625435"/>
            <a:ext cx="4572000" cy="400110"/>
          </a:xfrm>
          <a:prstGeom prst="rect">
            <a:avLst/>
          </a:prstGeom>
          <a:noFill/>
        </p:spPr>
        <p:txBody>
          <a:bodyPr wrap="square">
            <a:spAutoFit/>
          </a:bodyPr>
          <a:lstStyle/>
          <a:p>
            <a:r>
              <a:rPr lang="en-IN" sz="2000" b="1" i="0" u="none" strike="noStrike" baseline="0" dirty="0">
                <a:latin typeface="+mn-lt"/>
              </a:rPr>
              <a:t>Example 6.5</a:t>
            </a:r>
            <a:endParaRPr lang="en-IN" sz="2000" b="1" dirty="0">
              <a:latin typeface="+mn-lt"/>
            </a:endParaRPr>
          </a:p>
        </p:txBody>
      </p:sp>
      <p:pic>
        <p:nvPicPr>
          <p:cNvPr id="6" name="Picture 5">
            <a:extLst>
              <a:ext uri="{FF2B5EF4-FFF2-40B4-BE49-F238E27FC236}">
                <a16:creationId xmlns:a16="http://schemas.microsoft.com/office/drawing/2014/main" id="{E3944CE1-0965-AC72-FD0D-C84D491B11B2}"/>
              </a:ext>
            </a:extLst>
          </p:cNvPr>
          <p:cNvPicPr>
            <a:picLocks noChangeAspect="1"/>
          </p:cNvPicPr>
          <p:nvPr/>
        </p:nvPicPr>
        <p:blipFill>
          <a:blip r:embed="rId3"/>
          <a:stretch>
            <a:fillRect/>
          </a:stretch>
        </p:blipFill>
        <p:spPr>
          <a:xfrm>
            <a:off x="424260" y="1486405"/>
            <a:ext cx="8049382" cy="652885"/>
          </a:xfrm>
          <a:prstGeom prst="rect">
            <a:avLst/>
          </a:prstGeom>
        </p:spPr>
      </p:pic>
    </p:spTree>
    <p:extLst>
      <p:ext uri="{BB962C8B-B14F-4D97-AF65-F5344CB8AC3E}">
        <p14:creationId xmlns:p14="http://schemas.microsoft.com/office/powerpoint/2010/main" val="2072618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2" name="Rectangle 1"/>
          <p:cNvSpPr/>
          <p:nvPr/>
        </p:nvSpPr>
        <p:spPr>
          <a:xfrm>
            <a:off x="117020" y="443567"/>
            <a:ext cx="8602720" cy="523220"/>
          </a:xfrm>
          <a:prstGeom prst="rect">
            <a:avLst/>
          </a:prstGeom>
        </p:spPr>
        <p:txBody>
          <a:bodyPr wrap="square">
            <a:spAutoFit/>
          </a:bodyPr>
          <a:lstStyle/>
          <a:p>
            <a:r>
              <a:rPr lang="en-US" sz="2800" dirty="0">
                <a:solidFill>
                  <a:srgbClr val="C00000"/>
                </a:solidFill>
              </a:rPr>
              <a:t>Feistel structure</a:t>
            </a:r>
          </a:p>
        </p:txBody>
      </p:sp>
      <p:pic>
        <p:nvPicPr>
          <p:cNvPr id="3" name="Picture 4">
            <a:extLst>
              <a:ext uri="{FF2B5EF4-FFF2-40B4-BE49-F238E27FC236}">
                <a16:creationId xmlns:a16="http://schemas.microsoft.com/office/drawing/2014/main" id="{A9BEF09B-3EDC-C4C1-DB67-DDE956C4CEB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1930" y="966787"/>
            <a:ext cx="6275390" cy="5273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44255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TextBox 2">
            <a:extLst>
              <a:ext uri="{FF2B5EF4-FFF2-40B4-BE49-F238E27FC236}">
                <a16:creationId xmlns:a16="http://schemas.microsoft.com/office/drawing/2014/main" id="{E0797CE4-6B61-D51B-87F4-A7D1F66ABBA2}"/>
              </a:ext>
            </a:extLst>
          </p:cNvPr>
          <p:cNvSpPr txBox="1"/>
          <p:nvPr/>
        </p:nvSpPr>
        <p:spPr>
          <a:xfrm>
            <a:off x="654690" y="625435"/>
            <a:ext cx="4572000" cy="400110"/>
          </a:xfrm>
          <a:prstGeom prst="rect">
            <a:avLst/>
          </a:prstGeom>
          <a:noFill/>
        </p:spPr>
        <p:txBody>
          <a:bodyPr wrap="square">
            <a:spAutoFit/>
          </a:bodyPr>
          <a:lstStyle/>
          <a:p>
            <a:r>
              <a:rPr lang="en-IN" sz="2000" b="1" i="0" u="none" strike="noStrike" baseline="0" dirty="0">
                <a:latin typeface="+mn-lt"/>
              </a:rPr>
              <a:t>Example 6.5</a:t>
            </a:r>
            <a:endParaRPr lang="en-IN" sz="2000" b="1" dirty="0">
              <a:latin typeface="+mn-lt"/>
            </a:endParaRPr>
          </a:p>
        </p:txBody>
      </p:sp>
      <p:pic>
        <p:nvPicPr>
          <p:cNvPr id="7" name="Picture 6">
            <a:extLst>
              <a:ext uri="{FF2B5EF4-FFF2-40B4-BE49-F238E27FC236}">
                <a16:creationId xmlns:a16="http://schemas.microsoft.com/office/drawing/2014/main" id="{10CB9D5D-1BB1-0A2F-186A-8FD20F8C7E12}"/>
              </a:ext>
            </a:extLst>
          </p:cNvPr>
          <p:cNvPicPr>
            <a:picLocks noChangeAspect="1"/>
          </p:cNvPicPr>
          <p:nvPr/>
        </p:nvPicPr>
        <p:blipFill>
          <a:blip r:embed="rId3"/>
          <a:stretch>
            <a:fillRect/>
          </a:stretch>
        </p:blipFill>
        <p:spPr>
          <a:xfrm>
            <a:off x="710033" y="1041990"/>
            <a:ext cx="5885021" cy="2115276"/>
          </a:xfrm>
          <a:prstGeom prst="rect">
            <a:avLst/>
          </a:prstGeom>
        </p:spPr>
      </p:pic>
      <p:pic>
        <p:nvPicPr>
          <p:cNvPr id="9" name="Picture 8">
            <a:extLst>
              <a:ext uri="{FF2B5EF4-FFF2-40B4-BE49-F238E27FC236}">
                <a16:creationId xmlns:a16="http://schemas.microsoft.com/office/drawing/2014/main" id="{DD5AB36C-B75F-3560-FC9B-B87A098872A0}"/>
              </a:ext>
            </a:extLst>
          </p:cNvPr>
          <p:cNvPicPr>
            <a:picLocks noChangeAspect="1"/>
          </p:cNvPicPr>
          <p:nvPr/>
        </p:nvPicPr>
        <p:blipFill>
          <a:blip r:embed="rId4"/>
          <a:stretch>
            <a:fillRect/>
          </a:stretch>
        </p:blipFill>
        <p:spPr>
          <a:xfrm>
            <a:off x="728239" y="3157266"/>
            <a:ext cx="5885021" cy="3197285"/>
          </a:xfrm>
          <a:prstGeom prst="rect">
            <a:avLst/>
          </a:prstGeom>
        </p:spPr>
      </p:pic>
    </p:spTree>
    <p:extLst>
      <p:ext uri="{BB962C8B-B14F-4D97-AF65-F5344CB8AC3E}">
        <p14:creationId xmlns:p14="http://schemas.microsoft.com/office/powerpoint/2010/main" val="15576557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extBox 3">
            <a:extLst>
              <a:ext uri="{FF2B5EF4-FFF2-40B4-BE49-F238E27FC236}">
                <a16:creationId xmlns:a16="http://schemas.microsoft.com/office/drawing/2014/main" id="{823795D5-6A36-0B41-54D9-619859C1AAFB}"/>
              </a:ext>
            </a:extLst>
          </p:cNvPr>
          <p:cNvSpPr txBox="1"/>
          <p:nvPr/>
        </p:nvSpPr>
        <p:spPr>
          <a:xfrm>
            <a:off x="424260" y="971080"/>
            <a:ext cx="8372290" cy="3693319"/>
          </a:xfrm>
          <a:prstGeom prst="rect">
            <a:avLst/>
          </a:prstGeom>
          <a:noFill/>
        </p:spPr>
        <p:txBody>
          <a:bodyPr wrap="square">
            <a:spAutoFit/>
          </a:bodyPr>
          <a:lstStyle/>
          <a:p>
            <a:pPr algn="just"/>
            <a:r>
              <a:rPr lang="en-US" sz="1800" b="0" i="0" u="none" strike="noStrike" baseline="0" dirty="0">
                <a:latin typeface="+mn-lt"/>
              </a:rPr>
              <a:t>Some points are worth mentioning here. </a:t>
            </a:r>
          </a:p>
          <a:p>
            <a:pPr algn="just"/>
            <a:endParaRPr lang="en-US" sz="1800" dirty="0">
              <a:latin typeface="+mn-lt"/>
            </a:endParaRPr>
          </a:p>
          <a:p>
            <a:pPr algn="just"/>
            <a:r>
              <a:rPr lang="en-US" sz="1800" b="0" i="0" u="none" strike="noStrike" baseline="0" dirty="0">
                <a:solidFill>
                  <a:srgbClr val="C00000"/>
                </a:solidFill>
                <a:latin typeface="+mn-lt"/>
              </a:rPr>
              <a:t>First, the right section out of each round is the same as the left section out of the next round. </a:t>
            </a:r>
          </a:p>
          <a:p>
            <a:pPr algn="just"/>
            <a:endParaRPr lang="en-US" sz="1800" dirty="0">
              <a:latin typeface="+mn-lt"/>
            </a:endParaRPr>
          </a:p>
          <a:p>
            <a:pPr algn="just"/>
            <a:r>
              <a:rPr lang="en-US" sz="1800" b="0" i="0" u="none" strike="noStrike" baseline="0" dirty="0">
                <a:latin typeface="+mn-lt"/>
              </a:rPr>
              <a:t>The reason is that the right section goes through the mixer without change, but the swapper moves it to the left section. </a:t>
            </a:r>
          </a:p>
          <a:p>
            <a:pPr algn="just"/>
            <a:endParaRPr lang="en-US" sz="1800" dirty="0">
              <a:latin typeface="+mn-lt"/>
            </a:endParaRPr>
          </a:p>
          <a:p>
            <a:pPr algn="just"/>
            <a:r>
              <a:rPr lang="en-US" sz="1800" b="0" i="0" u="none" strike="noStrike" baseline="0" dirty="0">
                <a:latin typeface="+mn-lt"/>
              </a:rPr>
              <a:t>For example, R</a:t>
            </a:r>
            <a:r>
              <a:rPr lang="en-US" sz="1800" b="0" i="0" u="none" strike="noStrike" baseline="-25000" dirty="0">
                <a:latin typeface="+mn-lt"/>
              </a:rPr>
              <a:t>1</a:t>
            </a:r>
            <a:r>
              <a:rPr lang="en-US" sz="1800" b="0" i="0" u="none" strike="noStrike" baseline="0" dirty="0">
                <a:latin typeface="+mn-lt"/>
              </a:rPr>
              <a:t> passes through the mixer of the second round without change, but then it becomes L</a:t>
            </a:r>
            <a:r>
              <a:rPr lang="en-US" sz="1800" b="0" i="0" u="none" strike="noStrike" baseline="-25000" dirty="0">
                <a:latin typeface="+mn-lt"/>
              </a:rPr>
              <a:t>2</a:t>
            </a:r>
            <a:r>
              <a:rPr lang="en-US" sz="1800" b="0" i="0" u="none" strike="noStrike" baseline="0" dirty="0">
                <a:latin typeface="+mn-lt"/>
              </a:rPr>
              <a:t> because of the swapper. </a:t>
            </a:r>
          </a:p>
          <a:p>
            <a:pPr algn="just"/>
            <a:endParaRPr lang="en-US" sz="1800" dirty="0">
              <a:latin typeface="+mn-lt"/>
            </a:endParaRPr>
          </a:p>
          <a:p>
            <a:pPr algn="just"/>
            <a:r>
              <a:rPr lang="en-US" sz="1800" b="0" i="0" u="none" strike="noStrike" baseline="0" dirty="0">
                <a:solidFill>
                  <a:srgbClr val="C00000"/>
                </a:solidFill>
                <a:latin typeface="+mn-lt"/>
              </a:rPr>
              <a:t>The interesting point is that we do not have a swapper at the last round. That is why R</a:t>
            </a:r>
            <a:r>
              <a:rPr lang="en-US" sz="1800" b="0" i="0" u="none" strike="noStrike" baseline="-25000" dirty="0">
                <a:solidFill>
                  <a:srgbClr val="C00000"/>
                </a:solidFill>
                <a:latin typeface="+mn-lt"/>
              </a:rPr>
              <a:t>15</a:t>
            </a:r>
            <a:r>
              <a:rPr lang="en-US" sz="1800" b="0" i="0" u="none" strike="noStrike" baseline="0" dirty="0">
                <a:solidFill>
                  <a:srgbClr val="C00000"/>
                </a:solidFill>
                <a:latin typeface="+mn-lt"/>
              </a:rPr>
              <a:t> becomes R</a:t>
            </a:r>
            <a:r>
              <a:rPr lang="en-US" sz="1800" b="0" i="0" u="none" strike="noStrike" baseline="-25000" dirty="0">
                <a:solidFill>
                  <a:srgbClr val="C00000"/>
                </a:solidFill>
                <a:latin typeface="+mn-lt"/>
              </a:rPr>
              <a:t>16</a:t>
            </a:r>
            <a:r>
              <a:rPr lang="en-US" sz="1800" b="0" i="0" u="none" strike="noStrike" baseline="0" dirty="0">
                <a:solidFill>
                  <a:srgbClr val="C00000"/>
                </a:solidFill>
                <a:latin typeface="+mn-lt"/>
              </a:rPr>
              <a:t> instead of </a:t>
            </a:r>
            <a:r>
              <a:rPr lang="en-IN" sz="1800" b="0" i="0" u="none" strike="noStrike" baseline="0" dirty="0">
                <a:solidFill>
                  <a:srgbClr val="C00000"/>
                </a:solidFill>
                <a:latin typeface="+mn-lt"/>
              </a:rPr>
              <a:t>becoming L</a:t>
            </a:r>
            <a:r>
              <a:rPr lang="en-IN" sz="1800" b="0" i="0" u="none" strike="noStrike" baseline="-25000" dirty="0">
                <a:solidFill>
                  <a:srgbClr val="C00000"/>
                </a:solidFill>
                <a:latin typeface="+mn-lt"/>
              </a:rPr>
              <a:t>16</a:t>
            </a:r>
            <a:r>
              <a:rPr lang="en-IN" sz="1800" b="0" i="0" u="none" strike="noStrike" baseline="0" dirty="0">
                <a:solidFill>
                  <a:srgbClr val="C00000"/>
                </a:solidFill>
                <a:latin typeface="+mn-lt"/>
              </a:rPr>
              <a:t>.</a:t>
            </a:r>
            <a:endParaRPr lang="en-IN" sz="1800" dirty="0">
              <a:solidFill>
                <a:srgbClr val="C00000"/>
              </a:solidFill>
              <a:latin typeface="+mn-lt"/>
            </a:endParaRPr>
          </a:p>
        </p:txBody>
      </p:sp>
    </p:spTree>
    <p:extLst>
      <p:ext uri="{BB962C8B-B14F-4D97-AF65-F5344CB8AC3E}">
        <p14:creationId xmlns:p14="http://schemas.microsoft.com/office/powerpoint/2010/main" val="16925763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extBox 3">
            <a:extLst>
              <a:ext uri="{FF2B5EF4-FFF2-40B4-BE49-F238E27FC236}">
                <a16:creationId xmlns:a16="http://schemas.microsoft.com/office/drawing/2014/main" id="{823795D5-6A36-0B41-54D9-619859C1AAFB}"/>
              </a:ext>
            </a:extLst>
          </p:cNvPr>
          <p:cNvSpPr txBox="1"/>
          <p:nvPr/>
        </p:nvSpPr>
        <p:spPr>
          <a:xfrm>
            <a:off x="385855" y="548625"/>
            <a:ext cx="8372290" cy="1261884"/>
          </a:xfrm>
          <a:prstGeom prst="rect">
            <a:avLst/>
          </a:prstGeom>
          <a:noFill/>
        </p:spPr>
        <p:txBody>
          <a:bodyPr wrap="square">
            <a:spAutoFit/>
          </a:bodyPr>
          <a:lstStyle/>
          <a:p>
            <a:pPr algn="just"/>
            <a:r>
              <a:rPr lang="en-IN" sz="2000" b="0" i="0" u="none" strike="noStrike" baseline="0" dirty="0">
                <a:latin typeface="+mn-lt"/>
              </a:rPr>
              <a:t>Example 6.6</a:t>
            </a:r>
          </a:p>
          <a:p>
            <a:pPr algn="just"/>
            <a:endParaRPr lang="en-IN" sz="2000" b="0" i="0" u="none" strike="noStrike" baseline="0" dirty="0">
              <a:latin typeface="+mn-lt"/>
            </a:endParaRPr>
          </a:p>
          <a:p>
            <a:pPr algn="just"/>
            <a:r>
              <a:rPr lang="en-US" sz="1800" b="0" i="0" u="none" strike="noStrike" baseline="0" dirty="0">
                <a:latin typeface="+mn-lt"/>
              </a:rPr>
              <a:t>At the destination, Bob decipher the ciphertext received from Alice using </a:t>
            </a:r>
            <a:r>
              <a:rPr lang="en-IN" sz="1800" b="0" i="0" u="none" strike="noStrike" baseline="0" dirty="0">
                <a:latin typeface="+mn-lt"/>
              </a:rPr>
              <a:t>the same key.</a:t>
            </a:r>
            <a:endParaRPr lang="en-IN" sz="1800" dirty="0">
              <a:latin typeface="+mn-lt"/>
            </a:endParaRPr>
          </a:p>
        </p:txBody>
      </p:sp>
      <p:pic>
        <p:nvPicPr>
          <p:cNvPr id="8" name="Picture 7">
            <a:extLst>
              <a:ext uri="{FF2B5EF4-FFF2-40B4-BE49-F238E27FC236}">
                <a16:creationId xmlns:a16="http://schemas.microsoft.com/office/drawing/2014/main" id="{94B4DCE5-7B87-D04D-9B78-B7FCCDDFC922}"/>
              </a:ext>
            </a:extLst>
          </p:cNvPr>
          <p:cNvPicPr>
            <a:picLocks noChangeAspect="1"/>
          </p:cNvPicPr>
          <p:nvPr/>
        </p:nvPicPr>
        <p:blipFill>
          <a:blip r:embed="rId3"/>
          <a:stretch>
            <a:fillRect/>
          </a:stretch>
        </p:blipFill>
        <p:spPr>
          <a:xfrm>
            <a:off x="953307" y="2276850"/>
            <a:ext cx="7237386" cy="3302830"/>
          </a:xfrm>
          <a:prstGeom prst="rect">
            <a:avLst/>
          </a:prstGeom>
        </p:spPr>
      </p:pic>
    </p:spTree>
    <p:extLst>
      <p:ext uri="{BB962C8B-B14F-4D97-AF65-F5344CB8AC3E}">
        <p14:creationId xmlns:p14="http://schemas.microsoft.com/office/powerpoint/2010/main" val="57230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extBox 3">
            <a:extLst>
              <a:ext uri="{FF2B5EF4-FFF2-40B4-BE49-F238E27FC236}">
                <a16:creationId xmlns:a16="http://schemas.microsoft.com/office/drawing/2014/main" id="{823795D5-6A36-0B41-54D9-619859C1AAFB}"/>
              </a:ext>
            </a:extLst>
          </p:cNvPr>
          <p:cNvSpPr txBox="1"/>
          <p:nvPr/>
        </p:nvSpPr>
        <p:spPr>
          <a:xfrm>
            <a:off x="385855" y="548625"/>
            <a:ext cx="8372290" cy="400110"/>
          </a:xfrm>
          <a:prstGeom prst="rect">
            <a:avLst/>
          </a:prstGeom>
          <a:noFill/>
        </p:spPr>
        <p:txBody>
          <a:bodyPr wrap="square">
            <a:spAutoFit/>
          </a:bodyPr>
          <a:lstStyle/>
          <a:p>
            <a:pPr algn="just"/>
            <a:r>
              <a:rPr lang="en-IN" sz="2000" b="1" i="0" u="none" strike="noStrike" baseline="0" dirty="0">
                <a:solidFill>
                  <a:srgbClr val="C00000"/>
                </a:solidFill>
                <a:latin typeface="+mn-lt"/>
              </a:rPr>
              <a:t>6.3 DES ANALYSIS</a:t>
            </a:r>
            <a:endParaRPr lang="en-IN" sz="2000" b="1" dirty="0">
              <a:solidFill>
                <a:srgbClr val="C00000"/>
              </a:solidFill>
              <a:latin typeface="+mn-lt"/>
            </a:endParaRPr>
          </a:p>
        </p:txBody>
      </p:sp>
      <p:sp>
        <p:nvSpPr>
          <p:cNvPr id="3" name="TextBox 2">
            <a:extLst>
              <a:ext uri="{FF2B5EF4-FFF2-40B4-BE49-F238E27FC236}">
                <a16:creationId xmlns:a16="http://schemas.microsoft.com/office/drawing/2014/main" id="{A94FA51E-FCA7-147A-D159-620B7C8003EC}"/>
              </a:ext>
            </a:extLst>
          </p:cNvPr>
          <p:cNvSpPr txBox="1"/>
          <p:nvPr/>
        </p:nvSpPr>
        <p:spPr>
          <a:xfrm>
            <a:off x="385855" y="1316725"/>
            <a:ext cx="8103455" cy="2862322"/>
          </a:xfrm>
          <a:prstGeom prst="rect">
            <a:avLst/>
          </a:prstGeom>
          <a:noFill/>
        </p:spPr>
        <p:txBody>
          <a:bodyPr wrap="square">
            <a:spAutoFit/>
          </a:bodyPr>
          <a:lstStyle/>
          <a:p>
            <a:pPr algn="just"/>
            <a:r>
              <a:rPr lang="en-IN" sz="1800" b="1" i="0" u="none" strike="noStrike" baseline="0" dirty="0">
                <a:solidFill>
                  <a:srgbClr val="C00000"/>
                </a:solidFill>
                <a:latin typeface="+mn-lt"/>
              </a:rPr>
              <a:t>Properties</a:t>
            </a:r>
          </a:p>
          <a:p>
            <a:pPr algn="just"/>
            <a:endParaRPr lang="en-IN" sz="1800" b="0" i="0" u="none" strike="noStrike" baseline="0" dirty="0">
              <a:solidFill>
                <a:srgbClr val="C00000"/>
              </a:solidFill>
              <a:latin typeface="+mn-lt"/>
            </a:endParaRPr>
          </a:p>
          <a:p>
            <a:pPr algn="just"/>
            <a:r>
              <a:rPr lang="en-US" sz="1800" b="0" i="0" u="none" strike="noStrike" baseline="0" dirty="0">
                <a:latin typeface="+mn-lt"/>
              </a:rPr>
              <a:t>Two desired properties of a block cipher are the </a:t>
            </a:r>
            <a:r>
              <a:rPr lang="en-US" sz="1800" b="0" i="0" u="none" strike="noStrike" baseline="0" dirty="0">
                <a:solidFill>
                  <a:srgbClr val="C00000"/>
                </a:solidFill>
                <a:latin typeface="+mn-lt"/>
              </a:rPr>
              <a:t>avalanche effect </a:t>
            </a:r>
            <a:r>
              <a:rPr lang="en-US" sz="1800" b="0" i="0" u="none" strike="noStrike" baseline="0" dirty="0">
                <a:latin typeface="+mn-lt"/>
              </a:rPr>
              <a:t>and the </a:t>
            </a:r>
            <a:r>
              <a:rPr lang="en-US" sz="1800" b="0" i="0" u="none" strike="noStrike" baseline="0" dirty="0">
                <a:solidFill>
                  <a:srgbClr val="C00000"/>
                </a:solidFill>
                <a:latin typeface="+mn-lt"/>
              </a:rPr>
              <a:t>completeness.</a:t>
            </a:r>
          </a:p>
          <a:p>
            <a:pPr algn="just"/>
            <a:endParaRPr lang="en-US" sz="1800" b="0" i="0" u="none" strike="noStrike" baseline="0" dirty="0">
              <a:latin typeface="+mn-lt"/>
            </a:endParaRPr>
          </a:p>
          <a:p>
            <a:pPr algn="just"/>
            <a:r>
              <a:rPr lang="en-IN" sz="1800" b="0" i="0" u="none" strike="noStrike" baseline="0" dirty="0">
                <a:solidFill>
                  <a:srgbClr val="C00000"/>
                </a:solidFill>
                <a:latin typeface="+mn-lt"/>
              </a:rPr>
              <a:t>Avalanche Effect</a:t>
            </a:r>
          </a:p>
          <a:p>
            <a:pPr marL="285750" indent="-285750" algn="just">
              <a:buFont typeface="Arial" panose="020B0604020202020204" pitchFamily="34" charset="0"/>
              <a:buChar char="•"/>
            </a:pPr>
            <a:r>
              <a:rPr lang="en-US" sz="1800" b="0" i="0" u="none" strike="noStrike" baseline="0" dirty="0">
                <a:latin typeface="+mn-lt"/>
              </a:rPr>
              <a:t>Avalanche effect means a small change in the plaintext (or key) should create a significant change in the ciphertext. </a:t>
            </a:r>
          </a:p>
          <a:p>
            <a:pPr marL="285750" indent="-285750" algn="just">
              <a:buFont typeface="Arial" panose="020B0604020202020204" pitchFamily="34" charset="0"/>
              <a:buChar char="•"/>
            </a:pPr>
            <a:endParaRPr lang="en-US" sz="1800" dirty="0">
              <a:latin typeface="+mn-lt"/>
            </a:endParaRPr>
          </a:p>
          <a:p>
            <a:pPr marL="285750" indent="-285750" algn="just">
              <a:buFont typeface="Arial" panose="020B0604020202020204" pitchFamily="34" charset="0"/>
              <a:buChar char="•"/>
            </a:pPr>
            <a:r>
              <a:rPr lang="en-US" sz="1800" b="0" i="0" u="none" strike="noStrike" baseline="0" dirty="0">
                <a:latin typeface="+mn-lt"/>
              </a:rPr>
              <a:t>DES has been proved to be strong with regard to this property.</a:t>
            </a:r>
            <a:endParaRPr lang="en-IN" sz="1800" dirty="0">
              <a:latin typeface="+mn-lt"/>
            </a:endParaRPr>
          </a:p>
        </p:txBody>
      </p:sp>
    </p:spTree>
    <p:extLst>
      <p:ext uri="{BB962C8B-B14F-4D97-AF65-F5344CB8AC3E}">
        <p14:creationId xmlns:p14="http://schemas.microsoft.com/office/powerpoint/2010/main" val="23620622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extBox 3">
            <a:extLst>
              <a:ext uri="{FF2B5EF4-FFF2-40B4-BE49-F238E27FC236}">
                <a16:creationId xmlns:a16="http://schemas.microsoft.com/office/drawing/2014/main" id="{823795D5-6A36-0B41-54D9-619859C1AAFB}"/>
              </a:ext>
            </a:extLst>
          </p:cNvPr>
          <p:cNvSpPr txBox="1"/>
          <p:nvPr/>
        </p:nvSpPr>
        <p:spPr>
          <a:xfrm>
            <a:off x="335378" y="413264"/>
            <a:ext cx="8372290" cy="400110"/>
          </a:xfrm>
          <a:prstGeom prst="rect">
            <a:avLst/>
          </a:prstGeom>
          <a:noFill/>
        </p:spPr>
        <p:txBody>
          <a:bodyPr wrap="square">
            <a:spAutoFit/>
          </a:bodyPr>
          <a:lstStyle/>
          <a:p>
            <a:pPr algn="just"/>
            <a:r>
              <a:rPr lang="en-IN" sz="2000" b="1" i="0" u="none" strike="noStrike" baseline="0" dirty="0">
                <a:solidFill>
                  <a:srgbClr val="C00000"/>
                </a:solidFill>
                <a:latin typeface="+mn-lt"/>
              </a:rPr>
              <a:t>6.3 DES ANALYSIS</a:t>
            </a:r>
            <a:endParaRPr lang="en-IN" sz="2000" b="1" dirty="0">
              <a:solidFill>
                <a:srgbClr val="C00000"/>
              </a:solidFill>
              <a:latin typeface="+mn-lt"/>
            </a:endParaRPr>
          </a:p>
        </p:txBody>
      </p:sp>
      <p:sp>
        <p:nvSpPr>
          <p:cNvPr id="3" name="TextBox 2">
            <a:extLst>
              <a:ext uri="{FF2B5EF4-FFF2-40B4-BE49-F238E27FC236}">
                <a16:creationId xmlns:a16="http://schemas.microsoft.com/office/drawing/2014/main" id="{A94FA51E-FCA7-147A-D159-620B7C8003EC}"/>
              </a:ext>
            </a:extLst>
          </p:cNvPr>
          <p:cNvSpPr txBox="1"/>
          <p:nvPr/>
        </p:nvSpPr>
        <p:spPr>
          <a:xfrm>
            <a:off x="335378" y="1009237"/>
            <a:ext cx="8473244" cy="369332"/>
          </a:xfrm>
          <a:prstGeom prst="rect">
            <a:avLst/>
          </a:prstGeom>
          <a:noFill/>
        </p:spPr>
        <p:txBody>
          <a:bodyPr wrap="square">
            <a:spAutoFit/>
          </a:bodyPr>
          <a:lstStyle/>
          <a:p>
            <a:pPr algn="just"/>
            <a:r>
              <a:rPr lang="en-IN" sz="1800" b="0" i="0" u="none" strike="noStrike" baseline="0" dirty="0">
                <a:solidFill>
                  <a:srgbClr val="C00000"/>
                </a:solidFill>
                <a:latin typeface="+mn-lt"/>
              </a:rPr>
              <a:t>Example </a:t>
            </a:r>
            <a:r>
              <a:rPr lang="en-IN" sz="1800" dirty="0">
                <a:solidFill>
                  <a:srgbClr val="C00000"/>
                </a:solidFill>
                <a:latin typeface="+mn-lt"/>
              </a:rPr>
              <a:t>: </a:t>
            </a:r>
            <a:r>
              <a:rPr lang="en-US" sz="1800" b="0" i="0" u="none" strike="noStrike" baseline="0" dirty="0">
                <a:latin typeface="+mn-lt"/>
              </a:rPr>
              <a:t>Encrypt 2 plaintext blocks (with the same key) that differ only in one bit.</a:t>
            </a:r>
            <a:endParaRPr lang="en-IN" sz="1800" dirty="0">
              <a:latin typeface="+mn-lt"/>
            </a:endParaRPr>
          </a:p>
        </p:txBody>
      </p:sp>
      <p:pic>
        <p:nvPicPr>
          <p:cNvPr id="7" name="Picture 6">
            <a:extLst>
              <a:ext uri="{FF2B5EF4-FFF2-40B4-BE49-F238E27FC236}">
                <a16:creationId xmlns:a16="http://schemas.microsoft.com/office/drawing/2014/main" id="{C993724E-1EAE-4AB8-DC62-6DC4960D27EF}"/>
              </a:ext>
            </a:extLst>
          </p:cNvPr>
          <p:cNvPicPr>
            <a:picLocks noChangeAspect="1"/>
          </p:cNvPicPr>
          <p:nvPr/>
        </p:nvPicPr>
        <p:blipFill>
          <a:blip r:embed="rId3"/>
          <a:stretch>
            <a:fillRect/>
          </a:stretch>
        </p:blipFill>
        <p:spPr>
          <a:xfrm>
            <a:off x="580327" y="2395380"/>
            <a:ext cx="8127341" cy="1645660"/>
          </a:xfrm>
          <a:prstGeom prst="rect">
            <a:avLst/>
          </a:prstGeom>
        </p:spPr>
      </p:pic>
      <p:sp>
        <p:nvSpPr>
          <p:cNvPr id="9" name="TextBox 8">
            <a:extLst>
              <a:ext uri="{FF2B5EF4-FFF2-40B4-BE49-F238E27FC236}">
                <a16:creationId xmlns:a16="http://schemas.microsoft.com/office/drawing/2014/main" id="{9C0250F7-0794-E4D5-335C-29C9142FE3D5}"/>
              </a:ext>
            </a:extLst>
          </p:cNvPr>
          <p:cNvSpPr txBox="1"/>
          <p:nvPr/>
        </p:nvSpPr>
        <p:spPr>
          <a:xfrm>
            <a:off x="443463" y="4926795"/>
            <a:ext cx="8257074" cy="1323439"/>
          </a:xfrm>
          <a:prstGeom prst="rect">
            <a:avLst/>
          </a:prstGeom>
          <a:noFill/>
        </p:spPr>
        <p:txBody>
          <a:bodyPr wrap="square">
            <a:spAutoFit/>
          </a:bodyPr>
          <a:lstStyle/>
          <a:p>
            <a:pPr algn="just"/>
            <a:r>
              <a:rPr lang="en-US" sz="1600" b="0" i="0" u="none" strike="noStrike" baseline="0" dirty="0">
                <a:latin typeface="+mn-lt"/>
              </a:rPr>
              <a:t>Although the two plaintext blocks differ only in the rightmost bit, the ciphertext blocks differ in 29 bits. </a:t>
            </a:r>
            <a:r>
              <a:rPr lang="en-US" dirty="0">
                <a:latin typeface="+mn-lt"/>
              </a:rPr>
              <a:t> </a:t>
            </a:r>
          </a:p>
          <a:p>
            <a:pPr algn="just"/>
            <a:endParaRPr lang="en-US" sz="1600" b="0" i="0" u="none" strike="noStrike" baseline="0" dirty="0">
              <a:latin typeface="+mn-lt"/>
            </a:endParaRPr>
          </a:p>
          <a:p>
            <a:pPr algn="just"/>
            <a:r>
              <a:rPr lang="en-US" sz="1600" b="0" i="0" u="none" strike="noStrike" baseline="0" dirty="0">
                <a:latin typeface="+mn-lt"/>
              </a:rPr>
              <a:t>This means that changing approximately 1.5 percent of the plaintext creates a change of approximately 45 percent in the ciphertext. </a:t>
            </a:r>
          </a:p>
        </p:txBody>
      </p:sp>
    </p:spTree>
    <p:extLst>
      <p:ext uri="{BB962C8B-B14F-4D97-AF65-F5344CB8AC3E}">
        <p14:creationId xmlns:p14="http://schemas.microsoft.com/office/powerpoint/2010/main" val="5585652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extBox 3">
            <a:extLst>
              <a:ext uri="{FF2B5EF4-FFF2-40B4-BE49-F238E27FC236}">
                <a16:creationId xmlns:a16="http://schemas.microsoft.com/office/drawing/2014/main" id="{823795D5-6A36-0B41-54D9-619859C1AAFB}"/>
              </a:ext>
            </a:extLst>
          </p:cNvPr>
          <p:cNvSpPr txBox="1"/>
          <p:nvPr/>
        </p:nvSpPr>
        <p:spPr>
          <a:xfrm>
            <a:off x="335378" y="413264"/>
            <a:ext cx="8372290" cy="400110"/>
          </a:xfrm>
          <a:prstGeom prst="rect">
            <a:avLst/>
          </a:prstGeom>
          <a:noFill/>
        </p:spPr>
        <p:txBody>
          <a:bodyPr wrap="square">
            <a:spAutoFit/>
          </a:bodyPr>
          <a:lstStyle/>
          <a:p>
            <a:pPr algn="just"/>
            <a:r>
              <a:rPr lang="en-IN" sz="2000" b="1" i="0" u="none" strike="noStrike" baseline="0" dirty="0">
                <a:solidFill>
                  <a:srgbClr val="C00000"/>
                </a:solidFill>
                <a:latin typeface="+mn-lt"/>
              </a:rPr>
              <a:t>6.3 DES ANALYSIS</a:t>
            </a:r>
            <a:endParaRPr lang="en-IN" sz="2000" b="1" dirty="0">
              <a:solidFill>
                <a:srgbClr val="C00000"/>
              </a:solidFill>
              <a:latin typeface="+mn-lt"/>
            </a:endParaRPr>
          </a:p>
        </p:txBody>
      </p:sp>
      <p:sp>
        <p:nvSpPr>
          <p:cNvPr id="9" name="TextBox 8">
            <a:extLst>
              <a:ext uri="{FF2B5EF4-FFF2-40B4-BE49-F238E27FC236}">
                <a16:creationId xmlns:a16="http://schemas.microsoft.com/office/drawing/2014/main" id="{9C0250F7-0794-E4D5-335C-29C9142FE3D5}"/>
              </a:ext>
            </a:extLst>
          </p:cNvPr>
          <p:cNvSpPr txBox="1"/>
          <p:nvPr/>
        </p:nvSpPr>
        <p:spPr>
          <a:xfrm>
            <a:off x="463498" y="1529186"/>
            <a:ext cx="8257074" cy="584775"/>
          </a:xfrm>
          <a:prstGeom prst="rect">
            <a:avLst/>
          </a:prstGeom>
          <a:noFill/>
        </p:spPr>
        <p:txBody>
          <a:bodyPr wrap="square">
            <a:spAutoFit/>
          </a:bodyPr>
          <a:lstStyle/>
          <a:p>
            <a:pPr algn="just"/>
            <a:r>
              <a:rPr lang="en-US" sz="1600" b="0" i="0" u="none" strike="noStrike" baseline="0" dirty="0">
                <a:latin typeface="+mn-lt"/>
              </a:rPr>
              <a:t>Table 6.17 shows the change in each round. It shows that significant changes occur as early as the third round.</a:t>
            </a:r>
            <a:endParaRPr lang="en-IN" dirty="0">
              <a:latin typeface="+mn-lt"/>
            </a:endParaRPr>
          </a:p>
        </p:txBody>
      </p:sp>
      <p:pic>
        <p:nvPicPr>
          <p:cNvPr id="13" name="Picture 12">
            <a:extLst>
              <a:ext uri="{FF2B5EF4-FFF2-40B4-BE49-F238E27FC236}">
                <a16:creationId xmlns:a16="http://schemas.microsoft.com/office/drawing/2014/main" id="{347C90D2-93ED-39B5-4B71-881D48A2FFAC}"/>
              </a:ext>
            </a:extLst>
          </p:cNvPr>
          <p:cNvPicPr>
            <a:picLocks noChangeAspect="1"/>
          </p:cNvPicPr>
          <p:nvPr/>
        </p:nvPicPr>
        <p:blipFill>
          <a:blip r:embed="rId3"/>
          <a:stretch>
            <a:fillRect/>
          </a:stretch>
        </p:blipFill>
        <p:spPr>
          <a:xfrm>
            <a:off x="525936" y="2791243"/>
            <a:ext cx="8132197" cy="1027143"/>
          </a:xfrm>
          <a:prstGeom prst="rect">
            <a:avLst/>
          </a:prstGeom>
        </p:spPr>
      </p:pic>
    </p:spTree>
    <p:extLst>
      <p:ext uri="{BB962C8B-B14F-4D97-AF65-F5344CB8AC3E}">
        <p14:creationId xmlns:p14="http://schemas.microsoft.com/office/powerpoint/2010/main" val="3554462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extBox 3">
            <a:extLst>
              <a:ext uri="{FF2B5EF4-FFF2-40B4-BE49-F238E27FC236}">
                <a16:creationId xmlns:a16="http://schemas.microsoft.com/office/drawing/2014/main" id="{823795D5-6A36-0B41-54D9-619859C1AAFB}"/>
              </a:ext>
            </a:extLst>
          </p:cNvPr>
          <p:cNvSpPr txBox="1"/>
          <p:nvPr/>
        </p:nvSpPr>
        <p:spPr>
          <a:xfrm>
            <a:off x="335378" y="413264"/>
            <a:ext cx="8372290" cy="400110"/>
          </a:xfrm>
          <a:prstGeom prst="rect">
            <a:avLst/>
          </a:prstGeom>
          <a:noFill/>
        </p:spPr>
        <p:txBody>
          <a:bodyPr wrap="square">
            <a:spAutoFit/>
          </a:bodyPr>
          <a:lstStyle/>
          <a:p>
            <a:pPr algn="just"/>
            <a:r>
              <a:rPr lang="en-IN" sz="2000" b="1" i="0" u="none" strike="noStrike" baseline="0" dirty="0">
                <a:solidFill>
                  <a:srgbClr val="C00000"/>
                </a:solidFill>
                <a:latin typeface="+mn-lt"/>
              </a:rPr>
              <a:t>6.3 DES ANALYSIS</a:t>
            </a:r>
            <a:endParaRPr lang="en-IN" sz="2000" b="1" dirty="0">
              <a:solidFill>
                <a:srgbClr val="C00000"/>
              </a:solidFill>
              <a:latin typeface="+mn-lt"/>
            </a:endParaRPr>
          </a:p>
        </p:txBody>
      </p:sp>
      <p:sp>
        <p:nvSpPr>
          <p:cNvPr id="3" name="TextBox 2">
            <a:extLst>
              <a:ext uri="{FF2B5EF4-FFF2-40B4-BE49-F238E27FC236}">
                <a16:creationId xmlns:a16="http://schemas.microsoft.com/office/drawing/2014/main" id="{A94FA51E-FCA7-147A-D159-620B7C8003EC}"/>
              </a:ext>
            </a:extLst>
          </p:cNvPr>
          <p:cNvSpPr txBox="1"/>
          <p:nvPr/>
        </p:nvSpPr>
        <p:spPr>
          <a:xfrm>
            <a:off x="392985" y="1086295"/>
            <a:ext cx="8257075" cy="2062103"/>
          </a:xfrm>
          <a:prstGeom prst="rect">
            <a:avLst/>
          </a:prstGeom>
          <a:noFill/>
        </p:spPr>
        <p:txBody>
          <a:bodyPr wrap="square">
            <a:spAutoFit/>
          </a:bodyPr>
          <a:lstStyle/>
          <a:p>
            <a:pPr algn="just"/>
            <a:r>
              <a:rPr lang="en-IN" sz="2000" b="1" i="0" u="none" strike="noStrike" baseline="0" dirty="0">
                <a:solidFill>
                  <a:srgbClr val="C00000"/>
                </a:solidFill>
                <a:latin typeface="+mn-lt"/>
              </a:rPr>
              <a:t>Completeness effect</a:t>
            </a:r>
          </a:p>
          <a:p>
            <a:pPr algn="just"/>
            <a:endParaRPr lang="en-IN" sz="1800" b="1" i="0" u="none" strike="noStrike" baseline="0" dirty="0">
              <a:solidFill>
                <a:srgbClr val="C00000"/>
              </a:solidFill>
              <a:latin typeface="+mn-lt"/>
            </a:endParaRPr>
          </a:p>
          <a:p>
            <a:pPr algn="just"/>
            <a:r>
              <a:rPr lang="en-US" sz="1800" b="0" i="0" u="none" strike="noStrike" baseline="0" dirty="0">
                <a:latin typeface="+mn-lt"/>
              </a:rPr>
              <a:t>Completeness effect means that each bit of the ciphertext needs to depend on many bits on the plaintext. </a:t>
            </a:r>
          </a:p>
          <a:p>
            <a:pPr algn="just"/>
            <a:endParaRPr lang="en-US" sz="1800" b="0" i="0" u="none" strike="noStrike" baseline="0" dirty="0">
              <a:latin typeface="+mn-lt"/>
            </a:endParaRPr>
          </a:p>
          <a:p>
            <a:pPr algn="just"/>
            <a:r>
              <a:rPr lang="en-US" sz="1800" b="0" i="0" u="none" strike="noStrike" baseline="0" dirty="0">
                <a:latin typeface="+mn-lt"/>
              </a:rPr>
              <a:t>The diffusion and confusion produced by P-boxes and S-boxes in DES, show a very strong completeness effect.</a:t>
            </a:r>
            <a:endParaRPr lang="en-IN" sz="1800" dirty="0">
              <a:latin typeface="+mn-lt"/>
            </a:endParaRPr>
          </a:p>
        </p:txBody>
      </p:sp>
    </p:spTree>
    <p:extLst>
      <p:ext uri="{BB962C8B-B14F-4D97-AF65-F5344CB8AC3E}">
        <p14:creationId xmlns:p14="http://schemas.microsoft.com/office/powerpoint/2010/main" val="14739782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extBox 3">
            <a:extLst>
              <a:ext uri="{FF2B5EF4-FFF2-40B4-BE49-F238E27FC236}">
                <a16:creationId xmlns:a16="http://schemas.microsoft.com/office/drawing/2014/main" id="{823795D5-6A36-0B41-54D9-619859C1AAFB}"/>
              </a:ext>
            </a:extLst>
          </p:cNvPr>
          <p:cNvSpPr txBox="1"/>
          <p:nvPr/>
        </p:nvSpPr>
        <p:spPr>
          <a:xfrm>
            <a:off x="335378" y="413264"/>
            <a:ext cx="8372290" cy="400110"/>
          </a:xfrm>
          <a:prstGeom prst="rect">
            <a:avLst/>
          </a:prstGeom>
          <a:noFill/>
        </p:spPr>
        <p:txBody>
          <a:bodyPr wrap="square">
            <a:spAutoFit/>
          </a:bodyPr>
          <a:lstStyle/>
          <a:p>
            <a:pPr algn="just"/>
            <a:r>
              <a:rPr lang="en-IN" sz="2000" b="1" i="0" u="none" strike="noStrike" baseline="0" dirty="0">
                <a:solidFill>
                  <a:srgbClr val="C00000"/>
                </a:solidFill>
                <a:latin typeface="Generic185-Regular"/>
              </a:rPr>
              <a:t>6.4 MULTIPLE DES</a:t>
            </a:r>
            <a:endParaRPr lang="en-IN" sz="2000" b="1" dirty="0">
              <a:solidFill>
                <a:srgbClr val="C00000"/>
              </a:solidFill>
              <a:latin typeface="+mn-lt"/>
            </a:endParaRPr>
          </a:p>
        </p:txBody>
      </p:sp>
      <p:sp>
        <p:nvSpPr>
          <p:cNvPr id="2" name="TextBox 1">
            <a:extLst>
              <a:ext uri="{FF2B5EF4-FFF2-40B4-BE49-F238E27FC236}">
                <a16:creationId xmlns:a16="http://schemas.microsoft.com/office/drawing/2014/main" id="{A53905CF-5F35-FC83-815A-0067293EBC2D}"/>
              </a:ext>
            </a:extLst>
          </p:cNvPr>
          <p:cNvSpPr txBox="1"/>
          <p:nvPr/>
        </p:nvSpPr>
        <p:spPr>
          <a:xfrm>
            <a:off x="343118" y="1201510"/>
            <a:ext cx="8453431" cy="2308324"/>
          </a:xfrm>
          <a:prstGeom prst="rect">
            <a:avLst/>
          </a:prstGeom>
          <a:noFill/>
        </p:spPr>
        <p:txBody>
          <a:bodyPr wrap="square" rtlCol="0">
            <a:spAutoFit/>
          </a:bodyPr>
          <a:lstStyle/>
          <a:p>
            <a:pPr algn="just"/>
            <a:r>
              <a:rPr lang="en-IN" sz="1800" b="0" i="0" u="none" strike="noStrike" baseline="0" dirty="0">
                <a:latin typeface="+mn-lt"/>
              </a:rPr>
              <a:t>With available </a:t>
            </a:r>
            <a:r>
              <a:rPr lang="en-US" sz="1800" b="0" i="0" u="none" strike="noStrike" baseline="0" dirty="0">
                <a:latin typeface="+mn-lt"/>
              </a:rPr>
              <a:t>technology and the possibility of </a:t>
            </a:r>
            <a:r>
              <a:rPr lang="en-US" sz="1800" b="0" i="0" u="none" strike="noStrike" baseline="0" dirty="0">
                <a:solidFill>
                  <a:srgbClr val="C00000"/>
                </a:solidFill>
                <a:latin typeface="+mn-lt"/>
              </a:rPr>
              <a:t>parallel processing</a:t>
            </a:r>
            <a:r>
              <a:rPr lang="en-US" sz="1800" b="0" i="0" u="none" strike="noStrike" baseline="0" dirty="0">
                <a:latin typeface="+mn-lt"/>
              </a:rPr>
              <a:t>, a brute-force attack on DES is feasible. </a:t>
            </a:r>
          </a:p>
          <a:p>
            <a:pPr algn="just"/>
            <a:endParaRPr lang="en-US" sz="1800" dirty="0">
              <a:latin typeface="+mn-lt"/>
            </a:endParaRPr>
          </a:p>
          <a:p>
            <a:pPr marL="285750" indent="-285750" algn="just">
              <a:buFont typeface="Wingdings" panose="05000000000000000000" pitchFamily="2" charset="2"/>
              <a:buChar char="ü"/>
            </a:pPr>
            <a:r>
              <a:rPr lang="en-US" sz="1800" b="0" i="0" u="none" strike="noStrike" baseline="0" dirty="0">
                <a:solidFill>
                  <a:srgbClr val="C00000"/>
                </a:solidFill>
                <a:latin typeface="+mn-lt"/>
              </a:rPr>
              <a:t>One solution </a:t>
            </a:r>
            <a:r>
              <a:rPr lang="en-US" sz="1800" b="0" i="0" u="none" strike="noStrike" baseline="0" dirty="0">
                <a:latin typeface="+mn-lt"/>
              </a:rPr>
              <a:t>to improve the security of DES is to abandon DES and design a new cipher. ( advent of AES.)</a:t>
            </a:r>
          </a:p>
          <a:p>
            <a:pPr marL="285750" indent="-285750" algn="just">
              <a:buFont typeface="Wingdings" panose="05000000000000000000" pitchFamily="2" charset="2"/>
              <a:buChar char="ü"/>
            </a:pPr>
            <a:endParaRPr lang="en-US" sz="1800" b="0" i="0" u="none" strike="noStrike" baseline="0" dirty="0">
              <a:latin typeface="+mn-lt"/>
            </a:endParaRPr>
          </a:p>
          <a:p>
            <a:pPr marL="285750" indent="-285750" algn="just">
              <a:buFont typeface="Wingdings" panose="05000000000000000000" pitchFamily="2" charset="2"/>
              <a:buChar char="ü"/>
            </a:pPr>
            <a:r>
              <a:rPr lang="en-US" sz="1800" b="0" i="0" u="none" strike="noStrike" baseline="0" dirty="0">
                <a:latin typeface="+mn-lt"/>
              </a:rPr>
              <a:t>The </a:t>
            </a:r>
            <a:r>
              <a:rPr lang="en-US" sz="1800" b="0" i="0" u="none" strike="noStrike" baseline="0" dirty="0">
                <a:solidFill>
                  <a:srgbClr val="C00000"/>
                </a:solidFill>
                <a:latin typeface="+mn-lt"/>
              </a:rPr>
              <a:t>second solution </a:t>
            </a:r>
            <a:r>
              <a:rPr lang="en-US" sz="1800" b="0" i="0" u="none" strike="noStrike" baseline="0" dirty="0">
                <a:latin typeface="+mn-lt"/>
              </a:rPr>
              <a:t>is to use multiple (cascaded) instances of DES with multiple keys; </a:t>
            </a:r>
            <a:endParaRPr lang="en-US" dirty="0">
              <a:latin typeface="+mn-lt"/>
            </a:endParaRPr>
          </a:p>
        </p:txBody>
      </p:sp>
    </p:spTree>
    <p:extLst>
      <p:ext uri="{BB962C8B-B14F-4D97-AF65-F5344CB8AC3E}">
        <p14:creationId xmlns:p14="http://schemas.microsoft.com/office/powerpoint/2010/main" val="3064351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extBox 3">
            <a:extLst>
              <a:ext uri="{FF2B5EF4-FFF2-40B4-BE49-F238E27FC236}">
                <a16:creationId xmlns:a16="http://schemas.microsoft.com/office/drawing/2014/main" id="{823795D5-6A36-0B41-54D9-619859C1AAFB}"/>
              </a:ext>
            </a:extLst>
          </p:cNvPr>
          <p:cNvSpPr txBox="1"/>
          <p:nvPr/>
        </p:nvSpPr>
        <p:spPr>
          <a:xfrm>
            <a:off x="385855" y="702245"/>
            <a:ext cx="8372290" cy="3139321"/>
          </a:xfrm>
          <a:prstGeom prst="rect">
            <a:avLst/>
          </a:prstGeom>
          <a:noFill/>
        </p:spPr>
        <p:txBody>
          <a:bodyPr wrap="square">
            <a:spAutoFit/>
          </a:bodyPr>
          <a:lstStyle/>
          <a:p>
            <a:pPr algn="just"/>
            <a:r>
              <a:rPr lang="en-IN" sz="1800" b="1" i="0" u="none" strike="noStrike" baseline="0" dirty="0">
                <a:solidFill>
                  <a:srgbClr val="C00000"/>
                </a:solidFill>
                <a:latin typeface="+mn-lt"/>
              </a:rPr>
              <a:t>Double DES</a:t>
            </a:r>
          </a:p>
          <a:p>
            <a:pPr algn="just"/>
            <a:endParaRPr lang="en-IN" sz="1800" b="1" i="0" u="none" strike="noStrike" baseline="0" dirty="0">
              <a:solidFill>
                <a:srgbClr val="C00000"/>
              </a:solidFill>
              <a:latin typeface="+mn-lt"/>
            </a:endParaRPr>
          </a:p>
          <a:p>
            <a:pPr algn="just"/>
            <a:r>
              <a:rPr lang="en-US" sz="1800" b="0" i="0" u="none" strike="noStrike" baseline="0" dirty="0">
                <a:latin typeface="+mn-lt"/>
              </a:rPr>
              <a:t>The first approach is to use double DES (2DES).</a:t>
            </a:r>
          </a:p>
          <a:p>
            <a:pPr algn="just"/>
            <a:endParaRPr lang="en-US" sz="1800" dirty="0">
              <a:latin typeface="+mn-lt"/>
            </a:endParaRPr>
          </a:p>
          <a:p>
            <a:pPr algn="just"/>
            <a:r>
              <a:rPr lang="en-US" sz="1800" b="0" i="0" u="none" strike="noStrike" baseline="0" dirty="0">
                <a:latin typeface="+mn-lt"/>
              </a:rPr>
              <a:t>This approach</a:t>
            </a:r>
            <a:r>
              <a:rPr lang="en-US" sz="1800" dirty="0">
                <a:latin typeface="+mn-lt"/>
              </a:rPr>
              <a:t> </a:t>
            </a:r>
            <a:r>
              <a:rPr lang="en-US" sz="1800" b="0" i="0" u="none" strike="noStrike" baseline="0" dirty="0">
                <a:latin typeface="+mn-lt"/>
              </a:rPr>
              <a:t>use two instances of DES ciphers for encryption and two instances of reverse ciphers for decryption. </a:t>
            </a:r>
          </a:p>
          <a:p>
            <a:pPr algn="just"/>
            <a:endParaRPr lang="en-US" sz="1800" dirty="0">
              <a:latin typeface="+mn-lt"/>
            </a:endParaRPr>
          </a:p>
          <a:p>
            <a:pPr algn="just"/>
            <a:r>
              <a:rPr lang="en-US" sz="1800" b="0" i="0" u="none" strike="noStrike" baseline="0" dirty="0">
                <a:latin typeface="+mn-lt"/>
              </a:rPr>
              <a:t>Each instance uses a different key, which means that the size of the key is now doubled (112 bits). </a:t>
            </a:r>
          </a:p>
          <a:p>
            <a:pPr algn="just"/>
            <a:endParaRPr lang="en-US" sz="1800" dirty="0">
              <a:latin typeface="+mn-lt"/>
            </a:endParaRPr>
          </a:p>
          <a:p>
            <a:pPr algn="just"/>
            <a:r>
              <a:rPr lang="en-US" sz="1800" b="0" i="0" u="none" strike="noStrike" baseline="0" dirty="0">
                <a:latin typeface="+mn-lt"/>
              </a:rPr>
              <a:t>Double DES is vulnerable to a known-plain text attack</a:t>
            </a:r>
            <a:r>
              <a:rPr lang="en-US" sz="1800" dirty="0">
                <a:latin typeface="+mn-lt"/>
              </a:rPr>
              <a:t>.</a:t>
            </a:r>
            <a:endParaRPr lang="en-IN" sz="2000" b="1" dirty="0">
              <a:solidFill>
                <a:srgbClr val="C00000"/>
              </a:solidFill>
              <a:latin typeface="+mn-lt"/>
            </a:endParaRPr>
          </a:p>
        </p:txBody>
      </p:sp>
    </p:spTree>
    <p:extLst>
      <p:ext uri="{BB962C8B-B14F-4D97-AF65-F5344CB8AC3E}">
        <p14:creationId xmlns:p14="http://schemas.microsoft.com/office/powerpoint/2010/main" val="23476109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extBox 3">
            <a:extLst>
              <a:ext uri="{FF2B5EF4-FFF2-40B4-BE49-F238E27FC236}">
                <a16:creationId xmlns:a16="http://schemas.microsoft.com/office/drawing/2014/main" id="{823795D5-6A36-0B41-54D9-619859C1AAFB}"/>
              </a:ext>
            </a:extLst>
          </p:cNvPr>
          <p:cNvSpPr txBox="1"/>
          <p:nvPr/>
        </p:nvSpPr>
        <p:spPr>
          <a:xfrm>
            <a:off x="385855" y="702245"/>
            <a:ext cx="8372290" cy="2585323"/>
          </a:xfrm>
          <a:prstGeom prst="rect">
            <a:avLst/>
          </a:prstGeom>
          <a:noFill/>
        </p:spPr>
        <p:txBody>
          <a:bodyPr wrap="square">
            <a:spAutoFit/>
          </a:bodyPr>
          <a:lstStyle/>
          <a:p>
            <a:pPr algn="just"/>
            <a:r>
              <a:rPr lang="en-IN" sz="1800" b="1" i="0" u="none" strike="noStrike" baseline="0" dirty="0">
                <a:solidFill>
                  <a:srgbClr val="C00000"/>
                </a:solidFill>
                <a:latin typeface="+mn-lt"/>
              </a:rPr>
              <a:t>Triple DES</a:t>
            </a:r>
          </a:p>
          <a:p>
            <a:pPr algn="just"/>
            <a:endParaRPr lang="en-IN" sz="1800" b="0" i="0" u="none" strike="noStrike" baseline="0" dirty="0">
              <a:latin typeface="+mn-lt"/>
            </a:endParaRPr>
          </a:p>
          <a:p>
            <a:pPr algn="just"/>
            <a:r>
              <a:rPr lang="en-US" sz="1800" b="0" i="0" u="none" strike="noStrike" baseline="0" dirty="0">
                <a:latin typeface="+mn-lt"/>
              </a:rPr>
              <a:t>To improve the security of DES, triple DES (3DES) was proposed. </a:t>
            </a:r>
          </a:p>
          <a:p>
            <a:pPr algn="just"/>
            <a:endParaRPr lang="en-US" sz="1800" dirty="0">
              <a:latin typeface="+mn-lt"/>
            </a:endParaRPr>
          </a:p>
          <a:p>
            <a:pPr algn="just"/>
            <a:r>
              <a:rPr lang="en-US" sz="1800" b="0" i="0" u="none" strike="noStrike" baseline="0" dirty="0">
                <a:latin typeface="+mn-lt"/>
              </a:rPr>
              <a:t>This uses three stages of DES for encryption and decryption. </a:t>
            </a:r>
          </a:p>
          <a:p>
            <a:pPr algn="just"/>
            <a:endParaRPr lang="en-US" sz="1800" dirty="0">
              <a:latin typeface="+mn-lt"/>
            </a:endParaRPr>
          </a:p>
          <a:p>
            <a:pPr algn="just"/>
            <a:r>
              <a:rPr lang="en-US" sz="1800" b="0" i="0" u="none" strike="noStrike" baseline="0" dirty="0">
                <a:latin typeface="+mn-lt"/>
              </a:rPr>
              <a:t>Two versions of triple DES are in use today: </a:t>
            </a:r>
          </a:p>
          <a:p>
            <a:pPr marL="742950" lvl="1" indent="-285750" algn="just">
              <a:buFont typeface="Wingdings" panose="05000000000000000000" pitchFamily="2" charset="2"/>
              <a:buChar char="ü"/>
            </a:pPr>
            <a:r>
              <a:rPr lang="en-US" sz="1800" b="0" i="0" u="none" strike="noStrike" baseline="0" dirty="0">
                <a:latin typeface="+mn-lt"/>
              </a:rPr>
              <a:t>triple DES with two keys and </a:t>
            </a:r>
          </a:p>
          <a:p>
            <a:pPr marL="742950" lvl="1" indent="-285750" algn="just">
              <a:buFont typeface="Wingdings" panose="05000000000000000000" pitchFamily="2" charset="2"/>
              <a:buChar char="ü"/>
            </a:pPr>
            <a:r>
              <a:rPr lang="en-US" sz="1800" b="0" i="0" u="none" strike="noStrike" baseline="0" dirty="0">
                <a:latin typeface="+mn-lt"/>
              </a:rPr>
              <a:t>triple DES with three keys.</a:t>
            </a:r>
            <a:endParaRPr lang="en-IN" sz="1800" b="1" dirty="0">
              <a:solidFill>
                <a:srgbClr val="C00000"/>
              </a:solidFill>
              <a:latin typeface="+mn-lt"/>
            </a:endParaRPr>
          </a:p>
        </p:txBody>
      </p:sp>
    </p:spTree>
    <p:extLst>
      <p:ext uri="{BB962C8B-B14F-4D97-AF65-F5344CB8AC3E}">
        <p14:creationId xmlns:p14="http://schemas.microsoft.com/office/powerpoint/2010/main" val="1985189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2" name="Rectangle 1"/>
          <p:cNvSpPr/>
          <p:nvPr/>
        </p:nvSpPr>
        <p:spPr>
          <a:xfrm>
            <a:off x="117020" y="443567"/>
            <a:ext cx="8602720" cy="523220"/>
          </a:xfrm>
          <a:prstGeom prst="rect">
            <a:avLst/>
          </a:prstGeom>
        </p:spPr>
        <p:txBody>
          <a:bodyPr wrap="square">
            <a:spAutoFit/>
          </a:bodyPr>
          <a:lstStyle/>
          <a:p>
            <a:r>
              <a:rPr lang="en-US" sz="2800" dirty="0">
                <a:solidFill>
                  <a:srgbClr val="C00000"/>
                </a:solidFill>
              </a:rPr>
              <a:t>Feistel structure</a:t>
            </a:r>
          </a:p>
        </p:txBody>
      </p:sp>
      <p:pic>
        <p:nvPicPr>
          <p:cNvPr id="9" name="Picture 8">
            <a:extLst>
              <a:ext uri="{FF2B5EF4-FFF2-40B4-BE49-F238E27FC236}">
                <a16:creationId xmlns:a16="http://schemas.microsoft.com/office/drawing/2014/main" id="{20737C26-30FB-CA56-59CA-B932CF0DED8A}"/>
              </a:ext>
            </a:extLst>
          </p:cNvPr>
          <p:cNvPicPr>
            <a:picLocks noChangeAspect="1"/>
          </p:cNvPicPr>
          <p:nvPr/>
        </p:nvPicPr>
        <p:blipFill>
          <a:blip r:embed="rId3"/>
          <a:stretch>
            <a:fillRect/>
          </a:stretch>
        </p:blipFill>
        <p:spPr>
          <a:xfrm>
            <a:off x="1230765" y="1997016"/>
            <a:ext cx="6067990" cy="3752851"/>
          </a:xfrm>
          <a:prstGeom prst="rect">
            <a:avLst/>
          </a:prstGeom>
        </p:spPr>
      </p:pic>
    </p:spTree>
    <p:extLst>
      <p:ext uri="{BB962C8B-B14F-4D97-AF65-F5344CB8AC3E}">
        <p14:creationId xmlns:p14="http://schemas.microsoft.com/office/powerpoint/2010/main" val="28760213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extBox 3">
            <a:extLst>
              <a:ext uri="{FF2B5EF4-FFF2-40B4-BE49-F238E27FC236}">
                <a16:creationId xmlns:a16="http://schemas.microsoft.com/office/drawing/2014/main" id="{823795D5-6A36-0B41-54D9-619859C1AAFB}"/>
              </a:ext>
            </a:extLst>
          </p:cNvPr>
          <p:cNvSpPr txBox="1"/>
          <p:nvPr/>
        </p:nvSpPr>
        <p:spPr>
          <a:xfrm>
            <a:off x="385855" y="702245"/>
            <a:ext cx="8372290" cy="1477328"/>
          </a:xfrm>
          <a:prstGeom prst="rect">
            <a:avLst/>
          </a:prstGeom>
          <a:noFill/>
        </p:spPr>
        <p:txBody>
          <a:bodyPr wrap="square">
            <a:spAutoFit/>
          </a:bodyPr>
          <a:lstStyle/>
          <a:p>
            <a:pPr algn="l"/>
            <a:r>
              <a:rPr lang="en-US" sz="1800" b="1" i="0" u="none" strike="noStrike" baseline="0" dirty="0">
                <a:solidFill>
                  <a:srgbClr val="C00000"/>
                </a:solidFill>
                <a:latin typeface="+mn-lt"/>
              </a:rPr>
              <a:t>Triple DES with Two Keys</a:t>
            </a:r>
          </a:p>
          <a:p>
            <a:pPr algn="l"/>
            <a:endParaRPr lang="en-US" sz="1800" b="0" i="0" u="none" strike="noStrike" baseline="0" dirty="0">
              <a:latin typeface="+mn-lt"/>
            </a:endParaRPr>
          </a:p>
          <a:p>
            <a:pPr algn="l"/>
            <a:r>
              <a:rPr lang="en-US" sz="1800" b="0" i="0" u="none" strike="noStrike" baseline="0" dirty="0">
                <a:latin typeface="+mn-lt"/>
              </a:rPr>
              <a:t>In triple DES with two keys, there are only two keys: k1 and k2. </a:t>
            </a:r>
          </a:p>
          <a:p>
            <a:pPr algn="l"/>
            <a:endParaRPr lang="en-US" sz="1800" dirty="0">
              <a:latin typeface="+mn-lt"/>
            </a:endParaRPr>
          </a:p>
          <a:p>
            <a:pPr algn="l"/>
            <a:r>
              <a:rPr lang="en-US" sz="1800" b="0" i="0" u="none" strike="noStrike" baseline="0" dirty="0">
                <a:latin typeface="+mn-lt"/>
              </a:rPr>
              <a:t>The first and the third stages use k1; the second stage uses k2.</a:t>
            </a:r>
            <a:endParaRPr lang="en-IN" sz="1800" b="1" dirty="0">
              <a:solidFill>
                <a:srgbClr val="C00000"/>
              </a:solidFill>
              <a:latin typeface="+mn-lt"/>
            </a:endParaRPr>
          </a:p>
        </p:txBody>
      </p:sp>
      <p:pic>
        <p:nvPicPr>
          <p:cNvPr id="3" name="Picture 2">
            <a:extLst>
              <a:ext uri="{FF2B5EF4-FFF2-40B4-BE49-F238E27FC236}">
                <a16:creationId xmlns:a16="http://schemas.microsoft.com/office/drawing/2014/main" id="{9F314F03-43A9-137B-B3A4-90FD1CC02F8B}"/>
              </a:ext>
            </a:extLst>
          </p:cNvPr>
          <p:cNvPicPr>
            <a:picLocks noChangeAspect="1"/>
          </p:cNvPicPr>
          <p:nvPr/>
        </p:nvPicPr>
        <p:blipFill>
          <a:blip r:embed="rId3"/>
          <a:stretch>
            <a:fillRect/>
          </a:stretch>
        </p:blipFill>
        <p:spPr>
          <a:xfrm>
            <a:off x="1768331" y="2360442"/>
            <a:ext cx="5607338" cy="3797495"/>
          </a:xfrm>
          <a:prstGeom prst="rect">
            <a:avLst/>
          </a:prstGeom>
        </p:spPr>
      </p:pic>
    </p:spTree>
    <p:extLst>
      <p:ext uri="{BB962C8B-B14F-4D97-AF65-F5344CB8AC3E}">
        <p14:creationId xmlns:p14="http://schemas.microsoft.com/office/powerpoint/2010/main" val="15157220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extBox 3">
            <a:extLst>
              <a:ext uri="{FF2B5EF4-FFF2-40B4-BE49-F238E27FC236}">
                <a16:creationId xmlns:a16="http://schemas.microsoft.com/office/drawing/2014/main" id="{823795D5-6A36-0B41-54D9-619859C1AAFB}"/>
              </a:ext>
            </a:extLst>
          </p:cNvPr>
          <p:cNvSpPr txBox="1"/>
          <p:nvPr/>
        </p:nvSpPr>
        <p:spPr>
          <a:xfrm>
            <a:off x="385855" y="702245"/>
            <a:ext cx="8372290" cy="1323439"/>
          </a:xfrm>
          <a:prstGeom prst="rect">
            <a:avLst/>
          </a:prstGeom>
          <a:noFill/>
        </p:spPr>
        <p:txBody>
          <a:bodyPr wrap="square">
            <a:spAutoFit/>
          </a:bodyPr>
          <a:lstStyle/>
          <a:p>
            <a:pPr algn="l"/>
            <a:r>
              <a:rPr lang="en-US" sz="2000" b="0" i="0" u="none" strike="noStrike" baseline="0" dirty="0">
                <a:solidFill>
                  <a:srgbClr val="C00000"/>
                </a:solidFill>
                <a:latin typeface="+mn-lt"/>
              </a:rPr>
              <a:t>Triple DES with Three Keys</a:t>
            </a:r>
          </a:p>
          <a:p>
            <a:pPr algn="l"/>
            <a:endParaRPr lang="en-US" sz="2000" b="0" i="0" u="none" strike="noStrike" baseline="0" dirty="0">
              <a:solidFill>
                <a:srgbClr val="C00000"/>
              </a:solidFill>
              <a:latin typeface="+mn-lt"/>
            </a:endParaRPr>
          </a:p>
          <a:p>
            <a:pPr algn="l"/>
            <a:r>
              <a:rPr lang="en-US" sz="2000" b="0" i="0" u="none" strike="noStrike" baseline="0" dirty="0">
                <a:latin typeface="+mn-lt"/>
              </a:rPr>
              <a:t>The possibility of known-plaintext attacks on triple DES with two keys has enticed some applications to use triple DES with three keys.</a:t>
            </a:r>
            <a:endParaRPr lang="en-IN" sz="2000" b="1" dirty="0">
              <a:solidFill>
                <a:srgbClr val="C00000"/>
              </a:solidFill>
              <a:latin typeface="+mn-lt"/>
            </a:endParaRPr>
          </a:p>
        </p:txBody>
      </p:sp>
    </p:spTree>
    <p:extLst>
      <p:ext uri="{BB962C8B-B14F-4D97-AF65-F5344CB8AC3E}">
        <p14:creationId xmlns:p14="http://schemas.microsoft.com/office/powerpoint/2010/main" val="29063248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Tree>
    <p:extLst>
      <p:ext uri="{BB962C8B-B14F-4D97-AF65-F5344CB8AC3E}">
        <p14:creationId xmlns:p14="http://schemas.microsoft.com/office/powerpoint/2010/main" val="1884241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2" name="Rectangle 1"/>
          <p:cNvSpPr/>
          <p:nvPr/>
        </p:nvSpPr>
        <p:spPr>
          <a:xfrm>
            <a:off x="117020" y="443567"/>
            <a:ext cx="8602720" cy="523220"/>
          </a:xfrm>
          <a:prstGeom prst="rect">
            <a:avLst/>
          </a:prstGeom>
        </p:spPr>
        <p:txBody>
          <a:bodyPr wrap="square">
            <a:spAutoFit/>
          </a:bodyPr>
          <a:lstStyle/>
          <a:p>
            <a:r>
              <a:rPr lang="en-US" sz="2800" dirty="0">
                <a:solidFill>
                  <a:srgbClr val="C00000"/>
                </a:solidFill>
              </a:rPr>
              <a:t>Feistel structure</a:t>
            </a:r>
          </a:p>
        </p:txBody>
      </p:sp>
      <p:pic>
        <p:nvPicPr>
          <p:cNvPr id="3" name="Picture 4">
            <a:extLst>
              <a:ext uri="{FF2B5EF4-FFF2-40B4-BE49-F238E27FC236}">
                <a16:creationId xmlns:a16="http://schemas.microsoft.com/office/drawing/2014/main" id="{A9BEF09B-3EDC-C4C1-DB67-DDE956C4CEB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1930" y="966787"/>
            <a:ext cx="6275390" cy="5273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2337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2" name="Rectangle 1"/>
          <p:cNvSpPr/>
          <p:nvPr/>
        </p:nvSpPr>
        <p:spPr>
          <a:xfrm>
            <a:off x="117020" y="443567"/>
            <a:ext cx="8602720" cy="523220"/>
          </a:xfrm>
          <a:prstGeom prst="rect">
            <a:avLst/>
          </a:prstGeom>
        </p:spPr>
        <p:txBody>
          <a:bodyPr wrap="square">
            <a:spAutoFit/>
          </a:bodyPr>
          <a:lstStyle/>
          <a:p>
            <a:r>
              <a:rPr lang="en-US" sz="2800" dirty="0">
                <a:solidFill>
                  <a:srgbClr val="C00000"/>
                </a:solidFill>
              </a:rPr>
              <a:t>Feistel structure</a:t>
            </a:r>
          </a:p>
        </p:txBody>
      </p:sp>
      <p:pic>
        <p:nvPicPr>
          <p:cNvPr id="4" name="Picture 4">
            <a:extLst>
              <a:ext uri="{FF2B5EF4-FFF2-40B4-BE49-F238E27FC236}">
                <a16:creationId xmlns:a16="http://schemas.microsoft.com/office/drawing/2014/main" id="{CECF34C0-1C18-05FF-E98D-BEF2C8B8E32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6285" y="1201510"/>
            <a:ext cx="7260839" cy="4875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1159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2" name="Rectangle 1"/>
          <p:cNvSpPr/>
          <p:nvPr/>
        </p:nvSpPr>
        <p:spPr>
          <a:xfrm>
            <a:off x="117020" y="443567"/>
            <a:ext cx="8602720" cy="4031873"/>
          </a:xfrm>
          <a:prstGeom prst="rect">
            <a:avLst/>
          </a:prstGeom>
        </p:spPr>
        <p:txBody>
          <a:bodyPr wrap="square">
            <a:spAutoFit/>
          </a:bodyPr>
          <a:lstStyle/>
          <a:p>
            <a:r>
              <a:rPr lang="en-US" sz="2800" dirty="0">
                <a:solidFill>
                  <a:srgbClr val="C00000"/>
                </a:solidFill>
              </a:rPr>
              <a:t>Data Encryption Standard (DES)</a:t>
            </a:r>
          </a:p>
          <a:p>
            <a:endParaRPr lang="en-US" sz="2800" dirty="0">
              <a:solidFill>
                <a:srgbClr val="C00000"/>
              </a:solidFill>
            </a:endParaRPr>
          </a:p>
          <a:p>
            <a:pPr algn="just"/>
            <a:r>
              <a:rPr lang="en-US" sz="1800" dirty="0"/>
              <a:t>Data DES is a </a:t>
            </a:r>
            <a:r>
              <a:rPr lang="en-US" sz="1800" dirty="0">
                <a:solidFill>
                  <a:srgbClr val="C00000"/>
                </a:solidFill>
              </a:rPr>
              <a:t>symmetric-key block cipher.</a:t>
            </a:r>
          </a:p>
          <a:p>
            <a:pPr algn="just"/>
            <a:endParaRPr lang="en-US" sz="1800" dirty="0">
              <a:solidFill>
                <a:srgbClr val="C00000"/>
              </a:solidFill>
            </a:endParaRPr>
          </a:p>
          <a:p>
            <a:pPr algn="just"/>
            <a:r>
              <a:rPr lang="en-US" sz="1800" dirty="0"/>
              <a:t>Published by the National Institute of Standards and Technology (NIST).</a:t>
            </a:r>
          </a:p>
          <a:p>
            <a:pPr algn="just"/>
            <a:endParaRPr lang="en-US" sz="1800" dirty="0">
              <a:solidFill>
                <a:srgbClr val="C00000"/>
              </a:solidFill>
            </a:endParaRPr>
          </a:p>
          <a:p>
            <a:r>
              <a:rPr lang="en-US" sz="2000" dirty="0">
                <a:solidFill>
                  <a:srgbClr val="C00000"/>
                </a:solidFill>
              </a:rPr>
              <a:t>History</a:t>
            </a:r>
          </a:p>
          <a:p>
            <a:pPr marL="285750" indent="-285750" algn="just">
              <a:buFont typeface="Wingdings" panose="05000000000000000000" pitchFamily="2" charset="2"/>
              <a:buChar char="ü"/>
            </a:pPr>
            <a:r>
              <a:rPr lang="en-US" sz="1800" dirty="0"/>
              <a:t>In 1973, NIST published a request for proposals for a national symmetric-key cryptosystem.</a:t>
            </a:r>
          </a:p>
          <a:p>
            <a:pPr marL="285750" indent="-285750" algn="just">
              <a:buFont typeface="Wingdings" panose="05000000000000000000" pitchFamily="2" charset="2"/>
              <a:buChar char="ü"/>
            </a:pPr>
            <a:r>
              <a:rPr lang="en-US" sz="1800" dirty="0"/>
              <a:t>A proposal from IBM, a modification of a project called Lucifer, was accepted as DES.</a:t>
            </a:r>
          </a:p>
          <a:p>
            <a:pPr marL="285750" indent="-285750" algn="just">
              <a:buFont typeface="Wingdings" panose="05000000000000000000" pitchFamily="2" charset="2"/>
              <a:buChar char="ü"/>
            </a:pPr>
            <a:r>
              <a:rPr lang="en-US" sz="1800" dirty="0"/>
              <a:t> DES was published in the Federal Register in March 1975 as a draft of the Federal Information Processing Standard (FIPS).</a:t>
            </a:r>
          </a:p>
        </p:txBody>
      </p:sp>
    </p:spTree>
    <p:extLst>
      <p:ext uri="{BB962C8B-B14F-4D97-AF65-F5344CB8AC3E}">
        <p14:creationId xmlns:p14="http://schemas.microsoft.com/office/powerpoint/2010/main" val="355218503"/>
      </p:ext>
    </p:extLst>
  </p:cSld>
  <p:clrMapOvr>
    <a:masterClrMapping/>
  </p:clrMapOvr>
</p:sld>
</file>

<file path=ppt/theme/theme1.xml><?xml version="1.0" encoding="utf-8"?>
<a:theme xmlns:a="http://schemas.openxmlformats.org/drawingml/2006/main" name="default">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Template>
  <TotalTime>21136</TotalTime>
  <Words>2804</Words>
  <Application>Microsoft Office PowerPoint</Application>
  <PresentationFormat>On-screen Show (4:3)</PresentationFormat>
  <Paragraphs>404</Paragraphs>
  <Slides>62</Slides>
  <Notes>61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62</vt:i4>
      </vt:variant>
    </vt:vector>
  </HeadingPairs>
  <TitlesOfParts>
    <vt:vector size="71" baseType="lpstr">
      <vt:lpstr>Arial</vt:lpstr>
      <vt:lpstr>Calibri</vt:lpstr>
      <vt:lpstr>Generic185-Regular</vt:lpstr>
      <vt:lpstr>Generic187-Regular</vt:lpstr>
      <vt:lpstr>Generic188-Regular</vt:lpstr>
      <vt:lpstr>Generic192-Regular</vt:lpstr>
      <vt:lpstr>Times New Roman</vt:lpstr>
      <vt:lpstr>Wingdings</vt:lpstr>
      <vt:lpstr>default</vt:lpstr>
      <vt:lpstr>INFORMATION SECURITY [3 0 0 3] ICT 3172: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SJEC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DEMIAN</dc:creator>
  <cp:lastModifiedBy>Raghavendra Achar [MAHE-MIT]</cp:lastModifiedBy>
  <cp:revision>2410</cp:revision>
  <dcterms:created xsi:type="dcterms:W3CDTF">2009-06-28T04:21:19Z</dcterms:created>
  <dcterms:modified xsi:type="dcterms:W3CDTF">2023-08-26T06:10:01Z</dcterms:modified>
</cp:coreProperties>
</file>